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91" r:id="rId4"/>
    <p:sldId id="279" r:id="rId5"/>
    <p:sldId id="292" r:id="rId6"/>
    <p:sldId id="281" r:id="rId7"/>
    <p:sldId id="283" r:id="rId8"/>
    <p:sldId id="284" r:id="rId9"/>
    <p:sldId id="285" r:id="rId10"/>
    <p:sldId id="295" r:id="rId11"/>
    <p:sldId id="294" r:id="rId12"/>
    <p:sldId id="296" r:id="rId13"/>
    <p:sldId id="286" r:id="rId14"/>
    <p:sldId id="297" r:id="rId15"/>
    <p:sldId id="287" r:id="rId16"/>
    <p:sldId id="258" r:id="rId17"/>
    <p:sldId id="259" r:id="rId18"/>
    <p:sldId id="312" r:id="rId19"/>
    <p:sldId id="311" r:id="rId20"/>
    <p:sldId id="313" r:id="rId21"/>
    <p:sldId id="299" r:id="rId22"/>
    <p:sldId id="298" r:id="rId23"/>
    <p:sldId id="261" r:id="rId24"/>
    <p:sldId id="275" r:id="rId25"/>
    <p:sldId id="263" r:id="rId26"/>
    <p:sldId id="273" r:id="rId27"/>
    <p:sldId id="329" r:id="rId28"/>
    <p:sldId id="328" r:id="rId29"/>
    <p:sldId id="320" r:id="rId30"/>
    <p:sldId id="301" r:id="rId31"/>
    <p:sldId id="302" r:id="rId32"/>
    <p:sldId id="300" r:id="rId33"/>
    <p:sldId id="306" r:id="rId34"/>
    <p:sldId id="307" r:id="rId35"/>
    <p:sldId id="304" r:id="rId36"/>
    <p:sldId id="316" r:id="rId37"/>
    <p:sldId id="314" r:id="rId38"/>
    <p:sldId id="315" r:id="rId39"/>
    <p:sldId id="317" r:id="rId40"/>
    <p:sldId id="319" r:id="rId41"/>
    <p:sldId id="325" r:id="rId42"/>
    <p:sldId id="270" r:id="rId43"/>
    <p:sldId id="322" r:id="rId44"/>
    <p:sldId id="326" r:id="rId45"/>
    <p:sldId id="321" r:id="rId4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8" autoAdjust="0"/>
    <p:restoredTop sz="86146" autoAdjust="0"/>
  </p:normalViewPr>
  <p:slideViewPr>
    <p:cSldViewPr>
      <p:cViewPr varScale="1">
        <p:scale>
          <a:sx n="74" d="100"/>
          <a:sy n="74" d="100"/>
        </p:scale>
        <p:origin x="-4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6624706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3736150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0417793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176052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67953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144876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9027761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1727527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49538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513097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1590011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7B107-E4BF-48E0-BB93-3EC092FD3A21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B461C-0427-4355-A5A6-5372961A85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668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88"/>
            <a:ext cx="9144001" cy="687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924944"/>
            <a:ext cx="6192688" cy="37040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Григір Тютюнник. Коротко про письменника і його творчість. «Три зозулі з поклоном». «Вічна» тема «любовного трикутника» в новітній інтерпретації. Образ любові. Зміщення часових площин як художній засіб.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Роль художньої деталі в розкритті характеру, ідеї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500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7567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Після закінчення Харківського університету (1962) Григір Тютюнник учителював у вечірній школі на Донбасі, поблизу Алчевська.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12417" r="11428" b="18346"/>
          <a:stretch/>
        </p:blipFill>
        <p:spPr bwMode="auto">
          <a:xfrm>
            <a:off x="1475656" y="2345183"/>
            <a:ext cx="5904656" cy="391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1919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2" y="260648"/>
            <a:ext cx="4830799" cy="287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251520" y="3131096"/>
            <a:ext cx="879581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1958-го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одружився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студенткою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філології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Людмилою.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9992"/>
            <a:ext cx="3827264" cy="287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87739"/>
            <a:ext cx="31718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87739"/>
            <a:ext cx="1728192" cy="248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3001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779912" y="1340768"/>
            <a:ext cx="4917232" cy="41044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Працював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редактором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видавництвах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"Молодь" і "Веселка".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старшого брата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Григорія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Тютюнника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переклав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«Сумерки»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українською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того часу писав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нею.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43852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7203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24768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1966 року з’явилася перша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прозова збірка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Григора Тютюнника «Зав’язь».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Її автор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працював тоді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комсомольському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» видавництві «Молодь», – там 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побачила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світ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книжка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(редактором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був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Іван Дзюба).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76" y="2996952"/>
            <a:ext cx="2737553" cy="365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80" y="2992617"/>
            <a:ext cx="2520280" cy="365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3526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260648"/>
            <a:ext cx="8496944" cy="15407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Наступна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книжка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Деревій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(1938р.)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відзначена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премією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всесоюзного конкурсу,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оголошеного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«Литературной  газетой».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67544" y="1988840"/>
            <a:ext cx="849694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70-х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побачили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новели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Григора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Тютюнника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Батьківські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пороги»,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Крайнебо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Коріння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повісті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«Климко»,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Вогник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далеко в степу»,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збірки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Степова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казка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«Ласочка»,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Лісова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сторожка».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67544" y="4388009"/>
            <a:ext cx="8496944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 книги «Климко»,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Вогник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далеко в степу»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лютому 1980р. Г.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Тютюннику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присуджено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премію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імені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Лесі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228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635896" y="222385"/>
            <a:ext cx="5184576" cy="37444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ніч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6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березня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1980 року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48-річний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Григір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Тютюнник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добровільно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пішов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залишивши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передсмертну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записку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загадковими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словами: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Домучуйте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когось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все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мене 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спаліть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2" y="188640"/>
            <a:ext cx="3093360" cy="603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635896" y="4149080"/>
            <a:ext cx="5112568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Посмертно Г.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Тютюнник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удостоєний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Тараса Григоровича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Шевченка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74678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Прокоментуйте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щоденникові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записи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Тютюнника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Часто запитую себе: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навіщо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тобі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істина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Відповідаю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знати де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брехня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боляче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б’є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людину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брехня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Тому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ненавиджу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тому 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прагну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вперед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пошуки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істини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вмісту 2"/>
          <p:cNvSpPr txBox="1">
            <a:spLocks/>
          </p:cNvSpPr>
          <p:nvPr/>
        </p:nvSpPr>
        <p:spPr>
          <a:xfrm>
            <a:off x="467544" y="3725416"/>
            <a:ext cx="8229600" cy="9864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муки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народжується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—</a:t>
            </a:r>
          </a:p>
          <a:p>
            <a:pPr marL="0" indent="0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шляху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467544" y="4782373"/>
            <a:ext cx="8229600" cy="1814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сприймаю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те,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мене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оточує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і те,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діється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навколо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мене,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спочатку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почуттям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серцем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усвідомлюю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—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страждаю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двічі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 одного приводу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54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Прокоментуйте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щоденникові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записи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Тютюнника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87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я так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страждаю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невдо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0" indent="0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волення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собою.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вмісту 2"/>
          <p:cNvSpPr txBox="1">
            <a:spLocks/>
          </p:cNvSpPr>
          <p:nvPr/>
        </p:nvSpPr>
        <p:spPr>
          <a:xfrm>
            <a:off x="467544" y="2924945"/>
            <a:ext cx="8229600" cy="13681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я в Господа за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!!!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міри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втіхи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стражданні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захопленнях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сумі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пекельному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Неприкаяний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я..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467544" y="4437112"/>
            <a:ext cx="8229600" cy="1382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Питають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часто, над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темою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працюю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працював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над темою.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працюю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над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почуттями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живуть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навколо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мене і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467544" y="5972443"/>
            <a:ext cx="8229600" cy="8855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Але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страшний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день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— коли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вперше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опустить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плечі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зігнеться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6234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26928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цьому письменнику є щось таке, що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зачіпає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за душу, що різнить його від інших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людей, навіть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від тих, що пишуть захоплююче й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цікаво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Йому властиве почуття власної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вини.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Гриненко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301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Чесний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прямолінійності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сам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раз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потерпав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Безмежно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талановитий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умів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словесно,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експромтом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накидати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виразну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картину,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записуй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—і до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друку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працював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неквапом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... нещадно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правлячи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себе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ставився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святошною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шанобою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цнотливою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ніжністю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як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матері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...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Олійник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8284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20162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Григір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Тютюнник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народився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	5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1931 року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Шилівка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Зіньківського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району.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матері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батькові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35 (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Михайла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Тютюнника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друге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одруження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74927"/>
            <a:ext cx="4104456" cy="290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57143"/>
            <a:ext cx="2656804" cy="3542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кутник 3"/>
          <p:cNvSpPr/>
          <p:nvPr/>
        </p:nvSpPr>
        <p:spPr>
          <a:xfrm>
            <a:off x="813908" y="5741700"/>
            <a:ext cx="267048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 Мати письменника.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4067944" y="5369998"/>
            <a:ext cx="410445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Село </a:t>
            </a:r>
            <a:r>
              <a:rPr lang="uk-UA" dirty="0" err="1"/>
              <a:t>Шилівка</a:t>
            </a:r>
            <a:r>
              <a:rPr lang="uk-UA" dirty="0"/>
              <a:t> на Полтавщині…</a:t>
            </a:r>
          </a:p>
        </p:txBody>
      </p:sp>
    </p:spTree>
    <p:extLst>
      <p:ext uri="{BB962C8B-B14F-4D97-AF65-F5344CB8AC3E}">
        <p14:creationId xmlns:p14="http://schemas.microsoft.com/office/powerpoint/2010/main" val="42091683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то 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природний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стан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душі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боліти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вболівати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то 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природний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стан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душі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боліти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страждати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не бути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стані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самовдоволеногоспокою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Боліти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страждати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але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мовчки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потай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—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відкрито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аби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отим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болем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стражданням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порятувати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0" indent="0" algn="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Гуцало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938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8187"/>
            <a:ext cx="379095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114478" y="2060848"/>
            <a:ext cx="4572000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Новела «Три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зозулі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поклоном»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глибоко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розкриває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внутрішній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Тютюнника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світобачення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706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419872" y="1484784"/>
            <a:ext cx="5266928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1976 року до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Ірпінського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будинку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завітав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сліпий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бандурист,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виконував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пісні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тривожили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душу. Але одна особливо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вразила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письменника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ішлося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вічне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кохання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, яке приносило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людині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страждання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4" y="1484784"/>
            <a:ext cx="2998787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9406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28803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народу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віра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приворотне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зілля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й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відворотні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замовляння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Коли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закоханій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людині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 могли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відповісти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взаємністю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позбавити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страждань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через малу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дитину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старця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передавали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«три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зозулі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поклоном»,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означало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забудь, покинь, </a:t>
            </a:r>
            <a:r>
              <a:rPr lang="ru-RU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відпусти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028" y="3717032"/>
            <a:ext cx="4392488" cy="292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8634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У своєму щоденнику новеліст писав: «Я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виношую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ще один жіночий образ. Образ жінки,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котра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дуже любила мого батька. Коли в нас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сталося нещастя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мама в горі кинулася саме до неї.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Жінка була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набагато старша за мого батька і маму.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Але обоє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батько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мати, ніколи не посміли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зневажити ту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любов, велику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безвзаємну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Отож Марія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пекла коржики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збирала все необхідне, бо мама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ридала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 побивалася.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Удвох вони й поїхали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розшукувати батька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не знаючи, що слід його загубився вже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навіки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Ти подивись, яке благородство й краса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обох жінок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самозреченість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моєї, тоді ще зовсім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молодої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мами. Мабуть, одна вона в цілому світі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шукала підтримки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своєї суперниці, співчувала їй 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жаліла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0553937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Прокоментуйте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епіграф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новели: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Всевишній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присвячується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628801"/>
            <a:ext cx="8085584" cy="20162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прагнув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відродити в читачів християнське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духовне начало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Він зумів піднести над усім грішним 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земним саме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любов, адже любити, на думку Гр.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Тютюнника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— то найвище призначення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людини, це почуття, яке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робить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її духовно багатою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3056"/>
            <a:ext cx="4179477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9484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44008" y="3645024"/>
            <a:ext cx="4053136" cy="20882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ІДЕЯ</a:t>
            </a:r>
            <a:endParaRPr lang="uk-UA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8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19"/>
            <a:ext cx="3792537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644008" y="1628800"/>
            <a:ext cx="3888432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786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44008" y="3645024"/>
            <a:ext cx="4053136" cy="20882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ІДЕЯ: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оспівує високий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ідеал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простої людини, яка любить людей і сповідує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святі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закони моралі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19"/>
            <a:ext cx="3792537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644008" y="1628800"/>
            <a:ext cx="3888432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складність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людських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стосунків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виражена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історію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нещасного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кохання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642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03648" y="1600201"/>
            <a:ext cx="7283152" cy="5326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щирості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відданості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кохання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ПРОБЛЕМАТИКА ТВОРУ</a:t>
            </a:r>
            <a:endParaRPr lang="uk-UA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Місце для вмісту 2"/>
          <p:cNvSpPr txBox="1">
            <a:spLocks/>
          </p:cNvSpPr>
          <p:nvPr/>
        </p:nvSpPr>
        <p:spPr>
          <a:xfrm>
            <a:off x="1393602" y="2891543"/>
            <a:ext cx="7283152" cy="5367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спорідненості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людських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душ;</a:t>
            </a:r>
            <a:endParaRPr lang="uk-UA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Місце для вмісту 2"/>
          <p:cNvSpPr txBox="1">
            <a:spLocks/>
          </p:cNvSpPr>
          <p:nvPr/>
        </p:nvSpPr>
        <p:spPr>
          <a:xfrm>
            <a:off x="1390756" y="3518756"/>
            <a:ext cx="7283152" cy="5583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моральних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чеснот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Місце для вмісту 2"/>
          <p:cNvSpPr txBox="1">
            <a:spLocks/>
          </p:cNvSpPr>
          <p:nvPr/>
        </p:nvSpPr>
        <p:spPr>
          <a:xfrm>
            <a:off x="1390756" y="4221088"/>
            <a:ext cx="7283152" cy="8079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порядності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поваги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ставленні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людей,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їхніх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почуттів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 сполучна лінія 12"/>
          <p:cNvCxnSpPr/>
          <p:nvPr/>
        </p:nvCxnSpPr>
        <p:spPr>
          <a:xfrm>
            <a:off x="683568" y="1403648"/>
            <a:ext cx="0" cy="322143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/>
          <p:nvPr/>
        </p:nvCxnSpPr>
        <p:spPr>
          <a:xfrm>
            <a:off x="660441" y="3797914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зі стрілкою 16"/>
          <p:cNvCxnSpPr/>
          <p:nvPr/>
        </p:nvCxnSpPr>
        <p:spPr>
          <a:xfrm>
            <a:off x="722119" y="3159934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/>
          <p:cNvCxnSpPr/>
          <p:nvPr/>
        </p:nvCxnSpPr>
        <p:spPr>
          <a:xfrm>
            <a:off x="695719" y="1916832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Місце для вмісту 2"/>
          <p:cNvSpPr txBox="1">
            <a:spLocks/>
          </p:cNvSpPr>
          <p:nvPr/>
        </p:nvSpPr>
        <p:spPr>
          <a:xfrm>
            <a:off x="1403648" y="2285256"/>
            <a:ext cx="7283152" cy="5326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шляхетності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високого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почуття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 зі стрілкою 13"/>
          <p:cNvCxnSpPr/>
          <p:nvPr/>
        </p:nvCxnSpPr>
        <p:spPr>
          <a:xfrm>
            <a:off x="663287" y="2551583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/>
          <p:cNvCxnSpPr/>
          <p:nvPr/>
        </p:nvCxnSpPr>
        <p:spPr>
          <a:xfrm>
            <a:off x="722119" y="4625085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807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23928" y="260648"/>
            <a:ext cx="5040560" cy="21602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КОМПОЗИЦІЯ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автор використовує прийом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обрамлення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щоб через образ ліричного героя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досягти більшої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емоційності.</a:t>
            </a:r>
          </a:p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470591" cy="492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3923928" y="2636912"/>
            <a:ext cx="5040560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Твір має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ознаки </a:t>
            </a:r>
            <a:r>
              <a:rPr lang="uk-UA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притчі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Висновок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якого доходить автор і який пропонує читачеві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: любов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— почуття, що не залежить від людської свідомості, волі, бажання, моралі, воно ніби дароване якоюсь вищою силою, тому мусить лишатися поза осудом чи запереченням, має право на існування</a:t>
            </a:r>
          </a:p>
        </p:txBody>
      </p:sp>
    </p:spTree>
    <p:extLst>
      <p:ext uri="{BB962C8B-B14F-4D97-AF65-F5344CB8AC3E}">
        <p14:creationId xmlns:p14="http://schemas.microsoft.com/office/powerpoint/2010/main" val="31069403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188640"/>
            <a:ext cx="8795320" cy="34563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Голод 1933 року не обминув 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Тютюнників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Старший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батьків син, теж Григорій, потай від своєї матері приносив сніданки для тата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маленького братика.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розповідей рідних пізніше Григір Тютюнник довідався про страшні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події: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«У тридцять третьому сімейство наше опухло з голоду, а дід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помер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– ще й не сивий був…, а я в цей час – тоді мені було півтора року – перестав ходити, сміятися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балакати перестав».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25595" r="15181"/>
          <a:stretch/>
        </p:blipFill>
        <p:spPr bwMode="auto">
          <a:xfrm>
            <a:off x="1868342" y="3789040"/>
            <a:ext cx="5040560" cy="283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0093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059833" y="461665"/>
            <a:ext cx="57606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Заміжня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але не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кохає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чоловіка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059834" y="1076325"/>
            <a:ext cx="576064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кохає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Михайла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розуміє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дружина,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вдіяти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собою.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3091252" y="2419222"/>
            <a:ext cx="572922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хоче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розбивати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сім’ю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-17332" y="3690953"/>
            <a:ext cx="28954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ЛЮБОВ У ЖИТТІ МАРФИ </a:t>
            </a:r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>
            <a:off x="3094881" y="2982686"/>
            <a:ext cx="572559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уша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коханим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Сибірах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неісходимих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3059833" y="3966083"/>
            <a:ext cx="572559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відчувала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доторк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послання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коханої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хоча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адресованого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075045" y="4941168"/>
            <a:ext cx="571037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вдивляючись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обличчя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Михайлового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бачить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риси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батька.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27" y="1484327"/>
            <a:ext cx="293846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8651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7" grpId="0" animBg="1"/>
      <p:bldP spid="14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-8745" y="2044406"/>
            <a:ext cx="28954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МАРФА</a:t>
            </a: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2891272" y="0"/>
            <a:ext cx="6252727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«Марфа серцем чула, коли від тата приходить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лист. Вона чула його, мабуть, ще здалеку, той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лист; мабуть, ще з півдороги. І ждала. Прийде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до пошти, сяде на поріжку — тонесенька,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тендітна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у благенькій, вишиваній сорочині й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рясній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спідничці над босими ногами, — і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сидить, сяє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жовтими кучерями з-під чорної хустки».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37051" y="3046988"/>
            <a:ext cx="9106947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«Сині Марфині очі запливають слізьми і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сяють угору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на дядька Левка — ще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синіші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Вона хапає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 Левкових пучок листа — сльози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рясно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котяться їй по щоках, — пригортає його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 грудей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цілує у зворотну адресу...»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55207" y="4625010"/>
            <a:ext cx="910694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«Марфа…не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скоро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віддає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листа,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мліючи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ним на грудях,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шепоче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шепоче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«Ну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бачите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зробила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...»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-1421" y="5490928"/>
            <a:ext cx="910694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«А Марфа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біжить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роботу, птахою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летить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дов’язати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вечора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вітер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сушить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висушить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сльози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очах».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-17332" y="2400657"/>
            <a:ext cx="289548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ЦИТАТНА</a:t>
            </a:r>
          </a:p>
          <a:p>
            <a:pPr algn="ctr"/>
            <a:r>
              <a:rPr lang="uk-UA" dirty="0" smtClean="0"/>
              <a:t> ХАРАКТЕРИСТИКА</a:t>
            </a:r>
            <a:endParaRPr lang="uk-UA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7" y="0"/>
            <a:ext cx="2724400" cy="204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0246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43052" y="3572585"/>
            <a:ext cx="28954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МАРФА</a:t>
            </a: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4283968" y="260648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лагідна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261551" y="782380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тиха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283968" y="1340768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порядна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4298506" y="1871607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вірна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4298506" y="2439359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обожнює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коханого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298506" y="3064648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відчуває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чужий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біль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4286347" y="3651172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переживає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4308051" y="4281059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тужить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 зі стрілкою 5"/>
          <p:cNvCxnSpPr>
            <a:endCxn id="5" idx="1"/>
          </p:cNvCxnSpPr>
          <p:nvPr/>
        </p:nvCxnSpPr>
        <p:spPr>
          <a:xfrm flipV="1">
            <a:off x="3141036" y="491481"/>
            <a:ext cx="1142932" cy="2141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зі стрілкою 13"/>
          <p:cNvCxnSpPr>
            <a:endCxn id="7" idx="1"/>
          </p:cNvCxnSpPr>
          <p:nvPr/>
        </p:nvCxnSpPr>
        <p:spPr>
          <a:xfrm flipV="1">
            <a:off x="3141036" y="1013213"/>
            <a:ext cx="1120515" cy="1620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>
            <a:endCxn id="8" idx="1"/>
          </p:cNvCxnSpPr>
          <p:nvPr/>
        </p:nvCxnSpPr>
        <p:spPr>
          <a:xfrm flipV="1">
            <a:off x="3141036" y="1571601"/>
            <a:ext cx="1142932" cy="10616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/>
          <p:cNvCxnSpPr>
            <a:endCxn id="9" idx="1"/>
          </p:cNvCxnSpPr>
          <p:nvPr/>
        </p:nvCxnSpPr>
        <p:spPr>
          <a:xfrm flipV="1">
            <a:off x="3155574" y="2102440"/>
            <a:ext cx="1142932" cy="530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зі стрілкою 21"/>
          <p:cNvCxnSpPr>
            <a:endCxn id="10" idx="1"/>
          </p:cNvCxnSpPr>
          <p:nvPr/>
        </p:nvCxnSpPr>
        <p:spPr>
          <a:xfrm>
            <a:off x="3141036" y="2633279"/>
            <a:ext cx="1157470" cy="36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зі стрілкою 23"/>
          <p:cNvCxnSpPr>
            <a:endCxn id="2" idx="1"/>
          </p:cNvCxnSpPr>
          <p:nvPr/>
        </p:nvCxnSpPr>
        <p:spPr>
          <a:xfrm>
            <a:off x="3141036" y="2633278"/>
            <a:ext cx="1157470" cy="6622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зі стрілкою 25"/>
          <p:cNvCxnSpPr>
            <a:endCxn id="11" idx="1"/>
          </p:cNvCxnSpPr>
          <p:nvPr/>
        </p:nvCxnSpPr>
        <p:spPr>
          <a:xfrm>
            <a:off x="3155574" y="2670192"/>
            <a:ext cx="1130773" cy="1211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зі стрілкою 27"/>
          <p:cNvCxnSpPr>
            <a:endCxn id="12" idx="1"/>
          </p:cNvCxnSpPr>
          <p:nvPr/>
        </p:nvCxnSpPr>
        <p:spPr>
          <a:xfrm>
            <a:off x="3165119" y="2633279"/>
            <a:ext cx="1142932" cy="18786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8265" y="245259"/>
            <a:ext cx="2938092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АСОЦІАТИВНИЙ КУЩ</a:t>
            </a:r>
            <a:endParaRPr lang="uk-UA" sz="2800" dirty="0"/>
          </a:p>
        </p:txBody>
      </p:sp>
      <p:sp>
        <p:nvSpPr>
          <p:cNvPr id="23" name="Прямокутник 22"/>
          <p:cNvSpPr/>
          <p:nvPr/>
        </p:nvSpPr>
        <p:spPr>
          <a:xfrm>
            <a:off x="4318013" y="4895124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здатна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велике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кохання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кутник 24"/>
          <p:cNvSpPr/>
          <p:nvPr/>
        </p:nvSpPr>
        <p:spPr>
          <a:xfrm>
            <a:off x="4318013" y="5517232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 чистою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душею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 зі стрілкою 12"/>
          <p:cNvCxnSpPr/>
          <p:nvPr/>
        </p:nvCxnSpPr>
        <p:spPr>
          <a:xfrm>
            <a:off x="3165119" y="2633278"/>
            <a:ext cx="1152894" cy="25959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зі стрілкою 16"/>
          <p:cNvCxnSpPr>
            <a:endCxn id="25" idx="1"/>
          </p:cNvCxnSpPr>
          <p:nvPr/>
        </p:nvCxnSpPr>
        <p:spPr>
          <a:xfrm>
            <a:off x="3141036" y="2633278"/>
            <a:ext cx="1176977" cy="3114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0" y="1326038"/>
            <a:ext cx="29321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285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2" grpId="0" animBg="1"/>
      <p:bldP spid="11" grpId="0" animBg="1"/>
      <p:bldP spid="12" grpId="0" animBg="1"/>
      <p:bldP spid="23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075045" y="923330"/>
            <a:ext cx="57606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дружина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Михайла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-17332" y="3690953"/>
            <a:ext cx="28954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ЛЮБОВ У ЖИТТІ СОФІЇ </a:t>
            </a:r>
            <a:endParaRPr lang="uk-UA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3059832" y="1523110"/>
            <a:ext cx="572559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бачачи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страждає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Марфа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Софія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просить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чоловіка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той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разочок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глянув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059832" y="2866267"/>
            <a:ext cx="571037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картає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суперницю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навпаки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найкращими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словами говорить про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своєму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синові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39" y="1523110"/>
            <a:ext cx="29210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028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-4214" y="2018640"/>
            <a:ext cx="28954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СОФІЯ</a:t>
            </a: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2891272" y="0"/>
            <a:ext cx="6252727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Михайло, — кажу, 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разочок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</a:t>
            </a:r>
          </a:p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глянув.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Бачиш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як вона до тебе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світиться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Навіщо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людину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мучити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як вона і так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мучиться».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891273" y="1846659"/>
            <a:ext cx="621425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мамині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сухі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голос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здригнеться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і 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чую за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ним: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спогади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щемлять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болять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—вони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закам’яніли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79512" y="3212976"/>
            <a:ext cx="8712968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«...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вам про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розказував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мамо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Дядько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Левко?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мовчав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Сама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бачила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чула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 нею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слідком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тікала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Отуди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ярком, ярком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і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пошти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Дивлюсь, а вона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поріжку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сидить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жде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... Вона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щораз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перша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вгадувала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тато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обізветься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сердилися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кого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горе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А як же то — вона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вгадувала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?»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-17332" y="2400657"/>
            <a:ext cx="289548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ЦИТАТНА</a:t>
            </a:r>
          </a:p>
          <a:p>
            <a:pPr algn="ctr"/>
            <a:r>
              <a:rPr lang="uk-UA" dirty="0" smtClean="0"/>
              <a:t> ХАРАКТЕРИСТИКА</a:t>
            </a:r>
            <a:endParaRPr lang="uk-UA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8" y="-129856"/>
            <a:ext cx="2920118" cy="214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0987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43051" y="3572585"/>
            <a:ext cx="295330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СОФІЯ</a:t>
            </a: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4283968" y="260648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 чистою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душею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261551" y="782380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талановита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283968" y="1340768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співчутлива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4298506" y="1871607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вірна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4298506" y="2439359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обожнює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сина,чоловіка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298506" y="3064648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відчуває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чужий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біль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4286347" y="3651172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переживає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4308051" y="4281059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чутлива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 зі стрілкою 5"/>
          <p:cNvCxnSpPr>
            <a:endCxn id="5" idx="1"/>
          </p:cNvCxnSpPr>
          <p:nvPr/>
        </p:nvCxnSpPr>
        <p:spPr>
          <a:xfrm flipV="1">
            <a:off x="3141036" y="491481"/>
            <a:ext cx="1142932" cy="2141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зі стрілкою 13"/>
          <p:cNvCxnSpPr>
            <a:endCxn id="7" idx="1"/>
          </p:cNvCxnSpPr>
          <p:nvPr/>
        </p:nvCxnSpPr>
        <p:spPr>
          <a:xfrm flipV="1">
            <a:off x="3141036" y="1013213"/>
            <a:ext cx="1120515" cy="1620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>
            <a:endCxn id="8" idx="1"/>
          </p:cNvCxnSpPr>
          <p:nvPr/>
        </p:nvCxnSpPr>
        <p:spPr>
          <a:xfrm flipV="1">
            <a:off x="3141036" y="1571601"/>
            <a:ext cx="1142932" cy="10616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/>
          <p:cNvCxnSpPr>
            <a:endCxn id="9" idx="1"/>
          </p:cNvCxnSpPr>
          <p:nvPr/>
        </p:nvCxnSpPr>
        <p:spPr>
          <a:xfrm flipV="1">
            <a:off x="3155574" y="2102440"/>
            <a:ext cx="1142932" cy="530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зі стрілкою 21"/>
          <p:cNvCxnSpPr>
            <a:endCxn id="10" idx="1"/>
          </p:cNvCxnSpPr>
          <p:nvPr/>
        </p:nvCxnSpPr>
        <p:spPr>
          <a:xfrm>
            <a:off x="3141036" y="2633279"/>
            <a:ext cx="1157470" cy="36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зі стрілкою 23"/>
          <p:cNvCxnSpPr>
            <a:endCxn id="2" idx="1"/>
          </p:cNvCxnSpPr>
          <p:nvPr/>
        </p:nvCxnSpPr>
        <p:spPr>
          <a:xfrm>
            <a:off x="3141036" y="2633278"/>
            <a:ext cx="1157470" cy="6622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зі стрілкою 25"/>
          <p:cNvCxnSpPr>
            <a:endCxn id="11" idx="1"/>
          </p:cNvCxnSpPr>
          <p:nvPr/>
        </p:nvCxnSpPr>
        <p:spPr>
          <a:xfrm>
            <a:off x="3155574" y="2670192"/>
            <a:ext cx="1130773" cy="1211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зі стрілкою 27"/>
          <p:cNvCxnSpPr>
            <a:endCxn id="12" idx="1"/>
          </p:cNvCxnSpPr>
          <p:nvPr/>
        </p:nvCxnSpPr>
        <p:spPr>
          <a:xfrm>
            <a:off x="3165119" y="2633279"/>
            <a:ext cx="1142932" cy="18786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8265" y="245259"/>
            <a:ext cx="2938092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АСОЦІАТИВНИЙ КУЩ</a:t>
            </a:r>
            <a:endParaRPr lang="uk-UA" sz="2800" dirty="0"/>
          </a:p>
        </p:txBody>
      </p:sp>
      <p:sp>
        <p:nvSpPr>
          <p:cNvPr id="23" name="Прямокутник 22"/>
          <p:cNvSpPr/>
          <p:nvPr/>
        </p:nvSpPr>
        <p:spPr>
          <a:xfrm>
            <a:off x="4318013" y="4895124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здатна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велике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кохання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 зі стрілкою 12"/>
          <p:cNvCxnSpPr/>
          <p:nvPr/>
        </p:nvCxnSpPr>
        <p:spPr>
          <a:xfrm>
            <a:off x="3165119" y="2633278"/>
            <a:ext cx="1152894" cy="25959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73" y="1419935"/>
            <a:ext cx="2925763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4985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2" grpId="0" animBg="1"/>
      <p:bldP spid="11" grpId="0" animBg="1"/>
      <p:bldP spid="1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075045" y="654950"/>
            <a:ext cx="576064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Передав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спадок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силу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невгасиму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-17332" y="3690953"/>
            <a:ext cx="28954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ЛЮБОВ У ЖИТТІ МИХАЙЛА</a:t>
            </a:r>
            <a:endParaRPr lang="uk-UA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3059832" y="1772816"/>
            <a:ext cx="572559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тисячі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верств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чув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Марфу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зрадив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дружині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синові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узяв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міцні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плечі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059832" y="3212976"/>
            <a:ext cx="571037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катувався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снігах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 морозах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любов’ю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обов’язком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зате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сказати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«моя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єдина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Соню».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1" y="1489896"/>
            <a:ext cx="293846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6764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-4214" y="2018640"/>
            <a:ext cx="28954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МИХАЙЛО</a:t>
            </a: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2891272" y="0"/>
            <a:ext cx="6252727" cy="4154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Тато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ж...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якось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старів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однаковий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ставався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двадцять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і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тридцять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годочків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Сокіл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ставний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смуглий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так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печуть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чорнющі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Гляне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,— просто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гляне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все, а в грудях так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потерпне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тому,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рідко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піднімав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долонею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прикриє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думає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щось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востаннє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бачила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(ходила аж у Ромни,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туди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повезли),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пекли,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голубили 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сумні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Дивиться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ними — як з туману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51520" y="4365104"/>
            <a:ext cx="8712968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«…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співаємо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потихеньку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Тато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баритоном, 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 другим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помагаю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Марфа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першу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веде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…Ото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гляне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чоловік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галушками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катується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зітхне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посеред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пісні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одвернеться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сльози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очах 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наче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свічечки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голубі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До тата... Я то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бачу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затулить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надбрів’я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долонею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співає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Або до тебе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колиску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всміхається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приколисує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легенько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-17332" y="2400657"/>
            <a:ext cx="289548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ЦИТАТНА</a:t>
            </a:r>
          </a:p>
          <a:p>
            <a:pPr algn="ctr"/>
            <a:r>
              <a:rPr lang="uk-UA" dirty="0" smtClean="0"/>
              <a:t> ХАРАКТЕРИСТИКА</a:t>
            </a:r>
            <a:endParaRPr lang="uk-UA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3" y="-13635"/>
            <a:ext cx="2703771" cy="20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7537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2891272" y="4993213"/>
            <a:ext cx="28954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МИХАЙЛО</a:t>
            </a: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251521" y="116632"/>
            <a:ext cx="849694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Михайле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,— кажу,—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разочок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глянув.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Бачиш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як вона до тебе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світиться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51521" y="1124744"/>
            <a:ext cx="849694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«Не суди мене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гірко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Але 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нікому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казав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неправди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зараз не скажу: я чую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щодня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десь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тут коло мене ходить Марфина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душа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нещасна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2856788" y="5373216"/>
            <a:ext cx="29299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ЦИТАТНА</a:t>
            </a:r>
          </a:p>
          <a:p>
            <a:pPr algn="ctr"/>
            <a:r>
              <a:rPr lang="uk-UA" dirty="0" smtClean="0"/>
              <a:t> ХАРАКТЕРИСТИКА</a:t>
            </a:r>
            <a:endParaRPr lang="uk-UA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72" y="2780929"/>
            <a:ext cx="2934059" cy="220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458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43051" y="3572585"/>
            <a:ext cx="295330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МИХАЙЛО</a:t>
            </a: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4283968" y="260648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 чистою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душею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261551" y="782380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талановитий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283968" y="1340768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трудолюбивий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4298506" y="1871607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вірний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4298506" y="2439359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обожнює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сина,дружину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298506" y="3064648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відчуває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чужий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біль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4286347" y="3651172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порядний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4308051" y="4281059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чутливий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6" name="Пряма зі стрілкою 5"/>
          <p:cNvCxnSpPr>
            <a:endCxn id="5" idx="1"/>
          </p:cNvCxnSpPr>
          <p:nvPr/>
        </p:nvCxnSpPr>
        <p:spPr>
          <a:xfrm flipV="1">
            <a:off x="3141036" y="491481"/>
            <a:ext cx="1142932" cy="2141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зі стрілкою 13"/>
          <p:cNvCxnSpPr>
            <a:endCxn id="7" idx="1"/>
          </p:cNvCxnSpPr>
          <p:nvPr/>
        </p:nvCxnSpPr>
        <p:spPr>
          <a:xfrm flipV="1">
            <a:off x="3141036" y="1013213"/>
            <a:ext cx="1120515" cy="1620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>
            <a:endCxn id="8" idx="1"/>
          </p:cNvCxnSpPr>
          <p:nvPr/>
        </p:nvCxnSpPr>
        <p:spPr>
          <a:xfrm flipV="1">
            <a:off x="3141036" y="1571601"/>
            <a:ext cx="1142932" cy="10616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/>
          <p:cNvCxnSpPr>
            <a:endCxn id="9" idx="1"/>
          </p:cNvCxnSpPr>
          <p:nvPr/>
        </p:nvCxnSpPr>
        <p:spPr>
          <a:xfrm flipV="1">
            <a:off x="3155574" y="2102440"/>
            <a:ext cx="1142932" cy="530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зі стрілкою 21"/>
          <p:cNvCxnSpPr>
            <a:endCxn id="10" idx="1"/>
          </p:cNvCxnSpPr>
          <p:nvPr/>
        </p:nvCxnSpPr>
        <p:spPr>
          <a:xfrm>
            <a:off x="3141036" y="2633279"/>
            <a:ext cx="1157470" cy="36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зі стрілкою 23"/>
          <p:cNvCxnSpPr>
            <a:endCxn id="2" idx="1"/>
          </p:cNvCxnSpPr>
          <p:nvPr/>
        </p:nvCxnSpPr>
        <p:spPr>
          <a:xfrm>
            <a:off x="3141036" y="2633278"/>
            <a:ext cx="1157470" cy="6622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зі стрілкою 25"/>
          <p:cNvCxnSpPr>
            <a:endCxn id="11" idx="1"/>
          </p:cNvCxnSpPr>
          <p:nvPr/>
        </p:nvCxnSpPr>
        <p:spPr>
          <a:xfrm>
            <a:off x="3155574" y="2670192"/>
            <a:ext cx="1130773" cy="1211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зі стрілкою 27"/>
          <p:cNvCxnSpPr>
            <a:endCxn id="12" idx="1"/>
          </p:cNvCxnSpPr>
          <p:nvPr/>
        </p:nvCxnSpPr>
        <p:spPr>
          <a:xfrm>
            <a:off x="3165119" y="2633279"/>
            <a:ext cx="1142932" cy="18786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8265" y="245259"/>
            <a:ext cx="2938092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АСОЦІАТИВНИЙ КУЩ</a:t>
            </a:r>
            <a:endParaRPr lang="uk-UA" sz="2800" dirty="0"/>
          </a:p>
        </p:txBody>
      </p:sp>
      <p:sp>
        <p:nvSpPr>
          <p:cNvPr id="23" name="Прямокутник 22"/>
          <p:cNvSpPr/>
          <p:nvPr/>
        </p:nvSpPr>
        <p:spPr>
          <a:xfrm>
            <a:off x="4318013" y="4895124"/>
            <a:ext cx="45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здатний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велике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кохання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 зі стрілкою 12"/>
          <p:cNvCxnSpPr/>
          <p:nvPr/>
        </p:nvCxnSpPr>
        <p:spPr>
          <a:xfrm>
            <a:off x="3165119" y="2633278"/>
            <a:ext cx="1152894" cy="25959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15" y="1364056"/>
            <a:ext cx="2934059" cy="220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5392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2" grpId="0" animBg="1"/>
      <p:bldP spid="11" grpId="0" animBg="1"/>
      <p:bldP spid="1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28369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Тата свого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майже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не пам’ятав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: у 1937 році, коли його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заарештували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Григорові було неповних шість.</a:t>
            </a:r>
          </a:p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Звинуватили Михайла Васильовича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антирадянській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агітації – хтось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начебто чув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як він одного разу сказав: «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Який дурень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придумав колгоспи? Це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настояще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поміщицьке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ярмо».</a:t>
            </a:r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51520" y="3212976"/>
            <a:ext cx="8435280" cy="29131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25 листопада 1937-го стратили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дядька Павла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 а ще через десять днів особлива трійка НКВС у Полтавській області оголосила вирок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батькові –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10 років ув’язнення. Табори похитнули здоров’я Михайла Тютюнника, і в 1943 році (за</a:t>
            </a:r>
          </a:p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іншими даними – в 1939-му) його життя обірвалося. 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7685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4974" y="1613801"/>
            <a:ext cx="3384376" cy="58092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ТРИ ЗОЗУЛІ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113838" y="2430189"/>
            <a:ext cx="3384376" cy="580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ТРИ ДОЛІ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2298" y="3400316"/>
            <a:ext cx="2412268" cy="580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МАРФИ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99892" y="3400316"/>
            <a:ext cx="2412268" cy="580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МИХАЙЛА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588224" y="3400609"/>
            <a:ext cx="2412268" cy="580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СОФІЇ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94646" y="6093295"/>
            <a:ext cx="6822757" cy="5697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ТРИ ТУГИ, ОСВЯЧЕНІ ЛЮБОВ’Ю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349642" y="4672040"/>
            <a:ext cx="691276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ЗДАТНІ 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ВЕЛИКЕ КОХАННЯ; УМІЮТЬ ВІДЧУВАТИ ЧУЖИЙ БІЛЬ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38" y="22052"/>
            <a:ext cx="3384375" cy="158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 зі стрілкою 10"/>
          <p:cNvCxnSpPr>
            <a:stCxn id="4" idx="2"/>
            <a:endCxn id="9" idx="0"/>
          </p:cNvCxnSpPr>
          <p:nvPr/>
        </p:nvCxnSpPr>
        <p:spPr>
          <a:xfrm flipH="1">
            <a:off x="4806025" y="5503037"/>
            <a:ext cx="1" cy="5902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>
            <a:stCxn id="6" idx="2"/>
            <a:endCxn id="4" idx="0"/>
          </p:cNvCxnSpPr>
          <p:nvPr/>
        </p:nvCxnSpPr>
        <p:spPr>
          <a:xfrm>
            <a:off x="1328432" y="3981242"/>
            <a:ext cx="3477594" cy="690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/>
          <p:cNvCxnSpPr>
            <a:stCxn id="7" idx="2"/>
            <a:endCxn id="4" idx="0"/>
          </p:cNvCxnSpPr>
          <p:nvPr/>
        </p:nvCxnSpPr>
        <p:spPr>
          <a:xfrm>
            <a:off x="4806026" y="3981242"/>
            <a:ext cx="0" cy="690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зі стрілкою 19"/>
          <p:cNvCxnSpPr>
            <a:stCxn id="8" idx="2"/>
            <a:endCxn id="4" idx="0"/>
          </p:cNvCxnSpPr>
          <p:nvPr/>
        </p:nvCxnSpPr>
        <p:spPr>
          <a:xfrm flipH="1">
            <a:off x="4806026" y="3981535"/>
            <a:ext cx="2988332" cy="6905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зі стрілкою 24"/>
          <p:cNvCxnSpPr>
            <a:stCxn id="5" idx="2"/>
            <a:endCxn id="6" idx="0"/>
          </p:cNvCxnSpPr>
          <p:nvPr/>
        </p:nvCxnSpPr>
        <p:spPr>
          <a:xfrm flipH="1">
            <a:off x="1328432" y="3011115"/>
            <a:ext cx="3477594" cy="3892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кутник 25"/>
          <p:cNvSpPr/>
          <p:nvPr/>
        </p:nvSpPr>
        <p:spPr>
          <a:xfrm>
            <a:off x="4760307" y="3011115"/>
            <a:ext cx="45719" cy="389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8" name="Пряма зі стрілкою 27"/>
          <p:cNvCxnSpPr>
            <a:stCxn id="26" idx="0"/>
            <a:endCxn id="8" idx="0"/>
          </p:cNvCxnSpPr>
          <p:nvPr/>
        </p:nvCxnSpPr>
        <p:spPr>
          <a:xfrm>
            <a:off x="4783167" y="3011115"/>
            <a:ext cx="3011191" cy="389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зі стрілкою 29"/>
          <p:cNvCxnSpPr>
            <a:stCxn id="2" idx="2"/>
            <a:endCxn id="5" idx="0"/>
          </p:cNvCxnSpPr>
          <p:nvPr/>
        </p:nvCxnSpPr>
        <p:spPr>
          <a:xfrm flipH="1">
            <a:off x="4806026" y="2194727"/>
            <a:ext cx="21136" cy="235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222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0979" y="188640"/>
            <a:ext cx="3384376" cy="58092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ХУДОЖНЯ ДЕТАЛЬ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067229" y="1002154"/>
            <a:ext cx="3384376" cy="580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ТАТОВА СОСНА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8" y="1911065"/>
            <a:ext cx="2412268" cy="580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КОНКРЕТНА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77033" y="2624788"/>
            <a:ext cx="2412268" cy="10536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для сина, дружини, односельців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932040" y="1795367"/>
            <a:ext cx="2412268" cy="580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СИМВОЛІЧНА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244992" y="4437112"/>
            <a:ext cx="1432763" cy="15121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символ рідного дому,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50624" y="2891552"/>
            <a:ext cx="2529281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тато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посадив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піску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перед хатою сосну,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згадує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листі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 зі стрілкою 15"/>
          <p:cNvCxnSpPr>
            <a:stCxn id="6" idx="2"/>
            <a:endCxn id="4" idx="0"/>
          </p:cNvCxnSpPr>
          <p:nvPr/>
        </p:nvCxnSpPr>
        <p:spPr>
          <a:xfrm flipH="1">
            <a:off x="1515265" y="2491991"/>
            <a:ext cx="14397" cy="3995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зі стрілкою 24"/>
          <p:cNvCxnSpPr>
            <a:stCxn id="5" idx="2"/>
            <a:endCxn id="6" idx="0"/>
          </p:cNvCxnSpPr>
          <p:nvPr/>
        </p:nvCxnSpPr>
        <p:spPr>
          <a:xfrm flipH="1">
            <a:off x="1529662" y="1583080"/>
            <a:ext cx="3229755" cy="327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зі стрілкою 29"/>
          <p:cNvCxnSpPr>
            <a:stCxn id="2" idx="2"/>
            <a:endCxn id="5" idx="0"/>
          </p:cNvCxnSpPr>
          <p:nvPr/>
        </p:nvCxnSpPr>
        <p:spPr>
          <a:xfrm flipH="1">
            <a:off x="4759417" y="769566"/>
            <a:ext cx="23750" cy="232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Заголовок 1"/>
          <p:cNvSpPr txBox="1">
            <a:spLocks/>
          </p:cNvSpPr>
          <p:nvPr/>
        </p:nvSpPr>
        <p:spPr>
          <a:xfrm>
            <a:off x="6224976" y="2624789"/>
            <a:ext cx="2811520" cy="10536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для самого батька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3598169" y="4437112"/>
            <a:ext cx="2412268" cy="15121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спогад про безвинно загублену хорошу людину 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6" name="Прямокутник 34825"/>
          <p:cNvSpPr/>
          <p:nvPr/>
        </p:nvSpPr>
        <p:spPr>
          <a:xfrm>
            <a:off x="7754293" y="4437112"/>
            <a:ext cx="1378757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трепетна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надія</a:t>
            </a:r>
          </a:p>
          <a:p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830" name="Пряма зі стрілкою 34829"/>
          <p:cNvCxnSpPr>
            <a:stCxn id="5" idx="2"/>
            <a:endCxn id="8" idx="0"/>
          </p:cNvCxnSpPr>
          <p:nvPr/>
        </p:nvCxnSpPr>
        <p:spPr>
          <a:xfrm>
            <a:off x="4759417" y="1583080"/>
            <a:ext cx="1378757" cy="212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33" name="Пряма зі стрілкою 34832"/>
          <p:cNvCxnSpPr>
            <a:stCxn id="8" idx="2"/>
            <a:endCxn id="7" idx="0"/>
          </p:cNvCxnSpPr>
          <p:nvPr/>
        </p:nvCxnSpPr>
        <p:spPr>
          <a:xfrm flipH="1">
            <a:off x="4783167" y="2376293"/>
            <a:ext cx="1355007" cy="248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35" name="Пряма зі стрілкою 34834"/>
          <p:cNvCxnSpPr>
            <a:stCxn id="8" idx="2"/>
            <a:endCxn id="39" idx="0"/>
          </p:cNvCxnSpPr>
          <p:nvPr/>
        </p:nvCxnSpPr>
        <p:spPr>
          <a:xfrm>
            <a:off x="6138174" y="2376293"/>
            <a:ext cx="1492562" cy="2484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37" name="Пряма зі стрілкою 34836"/>
          <p:cNvCxnSpPr>
            <a:stCxn id="7" idx="2"/>
            <a:endCxn id="43" idx="0"/>
          </p:cNvCxnSpPr>
          <p:nvPr/>
        </p:nvCxnSpPr>
        <p:spPr>
          <a:xfrm>
            <a:off x="4783167" y="3678415"/>
            <a:ext cx="21136" cy="7586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41" name="Пряма зі стрілкою 34840"/>
          <p:cNvCxnSpPr>
            <a:stCxn id="39" idx="2"/>
            <a:endCxn id="9" idx="0"/>
          </p:cNvCxnSpPr>
          <p:nvPr/>
        </p:nvCxnSpPr>
        <p:spPr>
          <a:xfrm flipH="1">
            <a:off x="6961374" y="3678416"/>
            <a:ext cx="669362" cy="758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43" name="Пряма зі стрілкою 34842"/>
          <p:cNvCxnSpPr>
            <a:stCxn id="39" idx="2"/>
            <a:endCxn id="34826" idx="0"/>
          </p:cNvCxnSpPr>
          <p:nvPr/>
        </p:nvCxnSpPr>
        <p:spPr>
          <a:xfrm>
            <a:off x="7630736" y="3678416"/>
            <a:ext cx="812936" cy="758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8188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43" grpId="0" animBg="1"/>
      <p:bldP spid="348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ОБРАЗИ-СИМВОЛИ У ТВОРІ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uk-UA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СОФІЯ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— мудрість, а ще — мучениця, матір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Віри, Надії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Любові;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ЗОЗУЛЯ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— міфічна істота, поширений образ 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народних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піснях, баладах, у творах Тараса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Шевченка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символ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туги;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СИМВОЛІЧНЕ ЧИСЛО 3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три зозулі з поклоном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посилає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Михайло Марфі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СОСНА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вічнозелене цар-дерево, шишки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якого символізують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плодючість,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багатство.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Сосна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гоїть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рани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смолою-живицею.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пам’ять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батька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допоможе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з’ясувати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болючі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кроком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зрілості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5792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постає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новелах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Григора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Тютюнника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87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Кохання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— святість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вірність, єдиний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зв’язок</a:t>
            </a:r>
          </a:p>
          <a:p>
            <a:pPr marL="0" indent="0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домівкою та сім’єю.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вмісту 2"/>
          <p:cNvSpPr txBox="1">
            <a:spLocks/>
          </p:cNvSpPr>
          <p:nvPr/>
        </p:nvSpPr>
        <p:spPr>
          <a:xfrm>
            <a:off x="467544" y="2861321"/>
            <a:ext cx="8229600" cy="10717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Кохання —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безмежна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повага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міцна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опора,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взаєморозуміння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довіра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467544" y="4149080"/>
            <a:ext cx="8229600" cy="11087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Кохання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— спосіб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існування, самозречення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ертовність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635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03648" y="1600201"/>
            <a:ext cx="7283152" cy="5326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лаконізм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ОСОБЛИВОСТІ ІНДИВІДУАЛНОГО СТИЛЮ ГР.ТЮТЮННИКА</a:t>
            </a:r>
            <a:endParaRPr lang="uk-UA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1445045" y="2278279"/>
            <a:ext cx="7283152" cy="4306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кцент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художню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деталь;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Місце для вмісту 2"/>
          <p:cNvSpPr txBox="1">
            <a:spLocks/>
          </p:cNvSpPr>
          <p:nvPr/>
        </p:nvSpPr>
        <p:spPr>
          <a:xfrm>
            <a:off x="1461522" y="2772270"/>
            <a:ext cx="7283152" cy="440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прихований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психологізм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Місце для вмісту 2"/>
          <p:cNvSpPr txBox="1">
            <a:spLocks/>
          </p:cNvSpPr>
          <p:nvPr/>
        </p:nvSpPr>
        <p:spPr>
          <a:xfrm>
            <a:off x="1449705" y="3866147"/>
            <a:ext cx="7283152" cy="4989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нединамічність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сюжету;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Місце для вмісту 2"/>
          <p:cNvSpPr txBox="1">
            <a:spLocks/>
          </p:cNvSpPr>
          <p:nvPr/>
        </p:nvSpPr>
        <p:spPr>
          <a:xfrm>
            <a:off x="1445045" y="4487324"/>
            <a:ext cx="7283152" cy="4538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характеристика героя через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поведінку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 сполучна лінія 12"/>
          <p:cNvCxnSpPr/>
          <p:nvPr/>
        </p:nvCxnSpPr>
        <p:spPr>
          <a:xfrm>
            <a:off x="683568" y="1403648"/>
            <a:ext cx="0" cy="452308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зі стрілкою 14"/>
          <p:cNvCxnSpPr/>
          <p:nvPr/>
        </p:nvCxnSpPr>
        <p:spPr>
          <a:xfrm>
            <a:off x="731207" y="4115625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/>
          <p:nvPr/>
        </p:nvCxnSpPr>
        <p:spPr>
          <a:xfrm>
            <a:off x="726032" y="3543400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зі стрілкою 16"/>
          <p:cNvCxnSpPr/>
          <p:nvPr/>
        </p:nvCxnSpPr>
        <p:spPr>
          <a:xfrm>
            <a:off x="705569" y="2992623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/>
          <p:cNvCxnSpPr/>
          <p:nvPr/>
        </p:nvCxnSpPr>
        <p:spPr>
          <a:xfrm>
            <a:off x="714730" y="2493599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/>
          <p:cNvCxnSpPr/>
          <p:nvPr/>
        </p:nvCxnSpPr>
        <p:spPr>
          <a:xfrm>
            <a:off x="683568" y="1988840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Місце для вмісту 2"/>
          <p:cNvSpPr txBox="1">
            <a:spLocks/>
          </p:cNvSpPr>
          <p:nvPr/>
        </p:nvSpPr>
        <p:spPr>
          <a:xfrm>
            <a:off x="1461522" y="3323047"/>
            <a:ext cx="7283152" cy="440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об’єктивність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оповіді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Місце для вмісту 2"/>
          <p:cNvSpPr txBox="1">
            <a:spLocks/>
          </p:cNvSpPr>
          <p:nvPr/>
        </p:nvSpPr>
        <p:spPr>
          <a:xfrm>
            <a:off x="1456347" y="5093568"/>
            <a:ext cx="7283152" cy="4538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реалістичний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опис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Місце для вмісту 2"/>
          <p:cNvSpPr txBox="1">
            <a:spLocks/>
          </p:cNvSpPr>
          <p:nvPr/>
        </p:nvSpPr>
        <p:spPr>
          <a:xfrm>
            <a:off x="1461522" y="5699812"/>
            <a:ext cx="7283152" cy="4538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образність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метафоризація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 зі стрілкою 21"/>
          <p:cNvCxnSpPr/>
          <p:nvPr/>
        </p:nvCxnSpPr>
        <p:spPr>
          <a:xfrm>
            <a:off x="705568" y="4714246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 зі стрілкою 22"/>
          <p:cNvCxnSpPr/>
          <p:nvPr/>
        </p:nvCxnSpPr>
        <p:spPr>
          <a:xfrm>
            <a:off x="714728" y="5271946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зі стрілкою 23"/>
          <p:cNvCxnSpPr/>
          <p:nvPr/>
        </p:nvCxnSpPr>
        <p:spPr>
          <a:xfrm>
            <a:off x="714729" y="5914680"/>
            <a:ext cx="7303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9673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Новели </a:t>
            </a:r>
            <a:r>
              <a:rPr lang="ru-RU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Тютюнника</a:t>
            </a:r>
            <a:r>
              <a:rPr lang="ru-RU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— результат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самовираження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звільнення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самотності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коротке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літературі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написав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небагато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чотири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десятки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оповідань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новел,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нарисів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рецензій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спогади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 брата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Коріння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»…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героями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ховав сам себе,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страждання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визначальна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особливість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292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45365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арештували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чоловіка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25-річна дружина Ганна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залишилася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вдвох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малим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сином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Григора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забрав до себе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Донбас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брат Филимон. Так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майбутній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став жителем селища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Щотове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Антрацит. Там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пішов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перший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нараховував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сім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тому через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деякий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чає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розформований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хлопця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перевели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російський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З того часу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 1962 року, як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зазначав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сам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Тютюнник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розмовляв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писав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іноді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оповідання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виключно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російською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204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116633"/>
            <a:ext cx="8640960" cy="2520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Невдовзі почалася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війна. Филимона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Васильовича мобілізували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Його дружині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якої на руках була ще й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маленька донька, 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стало несила зводити кінці з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кінцями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І Григір пішки подався на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Полтавщину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до матері.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Це був 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1942 рік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962400" y="3809644"/>
            <a:ext cx="45720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двотижневу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одіссею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розповідає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повість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«Климко».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76042"/>
            <a:ext cx="2736304" cy="386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5595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37444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Після закінчення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Зіньківського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ремісничного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училища (1948) 17-річний Григір,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слюсар 5-го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розряду, потрапив на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Харківський завод </a:t>
            </a:r>
          </a:p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Малишева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Коли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закашлявся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од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іржавчаної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пилюки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поганим,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нездоровим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кашлем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повернувся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Шилівки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«орав, волочив, косив,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погоничував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волів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». За те,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відпрацював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належних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заводі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відсидів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місяці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колонії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0266"/>
            <a:ext cx="3096344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13195" y="6179358"/>
            <a:ext cx="307868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err="1" smtClean="0"/>
              <a:t>Зіньківське</a:t>
            </a:r>
            <a:r>
              <a:rPr lang="uk-UA" dirty="0" smtClean="0"/>
              <a:t> ремісниче</a:t>
            </a:r>
            <a:endParaRPr lang="uk-UA" dirty="0"/>
          </a:p>
          <a:p>
            <a:pPr algn="ctr"/>
            <a:r>
              <a:rPr lang="uk-UA" dirty="0" smtClean="0"/>
              <a:t>училище </a:t>
            </a:r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22672"/>
            <a:ext cx="417646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4067944" y="6179357"/>
            <a:ext cx="417646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Харківський завод </a:t>
            </a:r>
          </a:p>
          <a:p>
            <a:pPr algn="ctr"/>
            <a:r>
              <a:rPr lang="uk-UA" dirty="0"/>
              <a:t>ім. Малишева</a:t>
            </a:r>
          </a:p>
        </p:txBody>
      </p:sp>
    </p:spTree>
    <p:extLst>
      <p:ext uri="{BB962C8B-B14F-4D97-AF65-F5344CB8AC3E}">
        <p14:creationId xmlns:p14="http://schemas.microsoft.com/office/powerpoint/2010/main" val="37920465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26928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1951 р.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Тютюнник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пішов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армії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служив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морфлоті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радистом на Далекому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Сході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Отут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-то я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взявся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самоосвіту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Та так,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демобілізації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п’яти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спочатку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пішов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восьмий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десятий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вечірньої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-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констатував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1966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2905"/>
            <a:ext cx="259228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2987824" y="3052905"/>
            <a:ext cx="5832648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Після демобілізації закінчив вечірню школу, працював токарем у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Щотовському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вагонному депо,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учився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Харківському університеті на філологічному факультеті.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Першу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новелу «В сумерки» написав російською мовою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надрукував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журналі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Крестьянка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1961 р. </a:t>
            </a:r>
          </a:p>
        </p:txBody>
      </p:sp>
    </p:spTree>
    <p:extLst>
      <p:ext uri="{BB962C8B-B14F-4D97-AF65-F5344CB8AC3E}">
        <p14:creationId xmlns:p14="http://schemas.microsoft.com/office/powerpoint/2010/main" val="5312188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40324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Тютюнник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зробив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вибір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користь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обійшлося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брата.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Григорій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делікатно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радив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повернутися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: «От ти пишеш по-російськи…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Ну що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ж, як воно вже так склалося,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пиши. Тільки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знай, братику, мова – душа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народу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Як же ти писатимеш про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українців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не їхньою мовою, як виразиш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їхню душу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не через їхню мову, сиріч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душу? Ти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обов’язково зайдеш у цей тупик 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потупцяєш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назад, шкодуючи, що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змарнував стільки часу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330036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3411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2716</Words>
  <Application>Microsoft Office PowerPoint</Application>
  <PresentationFormat>Екран (4:3)</PresentationFormat>
  <Paragraphs>194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45</vt:i4>
      </vt:variant>
    </vt:vector>
  </HeadingPairs>
  <TitlesOfParts>
    <vt:vector size="46" baseType="lpstr">
      <vt:lpstr>Тема Office</vt:lpstr>
      <vt:lpstr>Григір Тютюнник. Коротко про письменника і його творчість. «Три зозулі з поклоном». «Вічна» тема «любовного трикутника» в новітній інтерпретації. Образ любові. Зміщення часових площин як художній засіб. Роль художньої деталі в розкритті характеру, ідеї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Прокоментуйте щоденникові записи  Г. Тютюнника</vt:lpstr>
      <vt:lpstr>Прокоментуйте щоденникові записи  Г. Тютюнника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Прокоментуйте епіграф  до новели: «Любові Всевишній присвячується».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ТРИ ЗОЗУЛІ</vt:lpstr>
      <vt:lpstr>ХУДОЖНЯ ДЕТАЛЬ</vt:lpstr>
      <vt:lpstr>ОБРАЗИ-СИМВОЛИ У ТВОРІ</vt:lpstr>
      <vt:lpstr>Якою ж постає любов у новелах Григора Тютюнника?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Григір Тютюнник. Коротко про письменника і його творчість. «Три зозулі з поклоном». «Вічна» тема «любовного трикутника» в новітній інтерпретації. Образ любові як втілення високої християнської цінності, яка вивищує людину над прагматичною буденністю, очищаєїї душу. Зміщення часових площин як художній засіб. Роль художньої деталі в розкритті характеру, ідеї</dc:title>
  <dc:creator>Таня</dc:creator>
  <cp:lastModifiedBy>Таня</cp:lastModifiedBy>
  <cp:revision>31</cp:revision>
  <dcterms:created xsi:type="dcterms:W3CDTF">2020-12-12T19:02:43Z</dcterms:created>
  <dcterms:modified xsi:type="dcterms:W3CDTF">2021-01-28T09:56:18Z</dcterms:modified>
</cp:coreProperties>
</file>