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9" r:id="rId2"/>
    <p:sldId id="261" r:id="rId3"/>
    <p:sldId id="260" r:id="rId4"/>
    <p:sldId id="272" r:id="rId5"/>
    <p:sldId id="262" r:id="rId6"/>
    <p:sldId id="274" r:id="rId7"/>
    <p:sldId id="275" r:id="rId8"/>
    <p:sldId id="263" r:id="rId9"/>
    <p:sldId id="279" r:id="rId10"/>
    <p:sldId id="281" r:id="rId11"/>
    <p:sldId id="264" r:id="rId12"/>
    <p:sldId id="282" r:id="rId13"/>
    <p:sldId id="265" r:id="rId14"/>
    <p:sldId id="266" r:id="rId15"/>
    <p:sldId id="267" r:id="rId16"/>
    <p:sldId id="268" r:id="rId17"/>
    <p:sldId id="269" r:id="rId18"/>
    <p:sldId id="270" r:id="rId19"/>
    <p:sldId id="283" r:id="rId20"/>
    <p:sldId id="284" r:id="rId21"/>
    <p:sldId id="285" r:id="rId22"/>
    <p:sldId id="271" r:id="rId23"/>
    <p:sldId id="286" r:id="rId24"/>
    <p:sldId id="288" r:id="rId25"/>
    <p:sldId id="289" r:id="rId26"/>
    <p:sldId id="290" r:id="rId27"/>
    <p:sldId id="291" r:id="rId28"/>
    <p:sldId id="292" r:id="rId29"/>
    <p:sldId id="293" r:id="rId30"/>
    <p:sldId id="294" r:id="rId31"/>
    <p:sldId id="295" r:id="rId32"/>
    <p:sldId id="296" r:id="rId33"/>
    <p:sldId id="297" r:id="rId34"/>
    <p:sldId id="298" r:id="rId35"/>
    <p:sldId id="276"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56" y="-4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C458F4-FEF8-4962-8AFD-BDB8B55AF39B}" type="datetimeFigureOut">
              <a:rPr lang="uk-UA" smtClean="0"/>
              <a:t>22.02.2017</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5A2BF1-1867-40EE-83FA-AF5824FDB2E5}" type="slidenum">
              <a:rPr lang="uk-UA" smtClean="0"/>
              <a:t>‹#›</a:t>
            </a:fld>
            <a:endParaRPr lang="uk-UA"/>
          </a:p>
        </p:txBody>
      </p:sp>
    </p:spTree>
    <p:extLst>
      <p:ext uri="{BB962C8B-B14F-4D97-AF65-F5344CB8AC3E}">
        <p14:creationId xmlns:p14="http://schemas.microsoft.com/office/powerpoint/2010/main" val="412832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35A2BF1-1867-40EE-83FA-AF5824FDB2E5}" type="slidenum">
              <a:rPr lang="uk-UA" smtClean="0"/>
              <a:t>17</a:t>
            </a:fld>
            <a:endParaRPr lang="uk-UA"/>
          </a:p>
        </p:txBody>
      </p:sp>
    </p:spTree>
    <p:extLst>
      <p:ext uri="{BB962C8B-B14F-4D97-AF65-F5344CB8AC3E}">
        <p14:creationId xmlns:p14="http://schemas.microsoft.com/office/powerpoint/2010/main" val="4203829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22.02.2017</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22.02.2017</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22.02.2017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22.02.2017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22.02.2017</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22.02.2017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22.02.2017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22.02.2017</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22.02.2017</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22.02.2017</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8496944" cy="1569660"/>
          </a:xfrm>
          <a:prstGeom prst="rect">
            <a:avLst/>
          </a:prstGeom>
        </p:spPr>
        <p:txBody>
          <a:bodyPr wrap="square">
            <a:spAutoFit/>
          </a:bodyPr>
          <a:lstStyle/>
          <a:p>
            <a:pPr algn="ctr"/>
            <a:r>
              <a:rPr lang="en-US" sz="3200" dirty="0"/>
              <a:t>Lecture 2</a:t>
            </a:r>
            <a:br>
              <a:rPr lang="en-US" sz="3200" dirty="0"/>
            </a:br>
            <a:r>
              <a:rPr lang="en-US" sz="3200" dirty="0"/>
              <a:t>IDENTITY, STEREOTYPES AND COMMUNICATION</a:t>
            </a:r>
            <a:endParaRPr lang="uk-UA"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46332"/>
            <a:ext cx="8856984" cy="4623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9177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588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640960" cy="6340197"/>
          </a:xfrm>
          <a:prstGeom prst="rect">
            <a:avLst/>
          </a:prstGeom>
        </p:spPr>
        <p:txBody>
          <a:bodyPr wrap="square">
            <a:spAutoFit/>
          </a:bodyPr>
          <a:lstStyle/>
          <a:p>
            <a:pPr algn="ctr"/>
            <a:r>
              <a:rPr lang="en-US" sz="4000" dirty="0"/>
              <a:t>Cultural identity</a:t>
            </a:r>
          </a:p>
          <a:p>
            <a:endParaRPr lang="en-US" dirty="0"/>
          </a:p>
          <a:p>
            <a:pPr algn="just"/>
            <a:r>
              <a:rPr lang="en-US" sz="3200" dirty="0"/>
              <a:t>C</a:t>
            </a:r>
            <a:r>
              <a:rPr lang="en-US" sz="3200" dirty="0" smtClean="0"/>
              <a:t>ulture </a:t>
            </a:r>
            <a:r>
              <a:rPr lang="en-US" sz="3200" dirty="0"/>
              <a:t>and cultural identity are umbrella terms that subsume racial and ethnic identity</a:t>
            </a:r>
            <a:r>
              <a:rPr lang="en-US" sz="3200" dirty="0" smtClean="0"/>
              <a:t>.</a:t>
            </a:r>
          </a:p>
          <a:p>
            <a:pPr algn="just"/>
            <a:r>
              <a:rPr lang="en-US" sz="3200" dirty="0" smtClean="0"/>
              <a:t>Culture is  </a:t>
            </a:r>
            <a:r>
              <a:rPr lang="en-US" sz="3200" dirty="0"/>
              <a:t>learned and shared values, beliefs, thinking patterns and </a:t>
            </a:r>
            <a:r>
              <a:rPr lang="en-US" sz="3200" dirty="0" smtClean="0"/>
              <a:t>behavior </a:t>
            </a:r>
            <a:r>
              <a:rPr lang="en-US" sz="3200" dirty="0"/>
              <a:t>common to a particular group of people. </a:t>
            </a:r>
            <a:endParaRPr lang="en-US" sz="3200" dirty="0" smtClean="0"/>
          </a:p>
          <a:p>
            <a:pPr algn="just"/>
            <a:r>
              <a:rPr lang="en-US" sz="3200" dirty="0" smtClean="0"/>
              <a:t>Culture </a:t>
            </a:r>
            <a:r>
              <a:rPr lang="en-US" sz="3200" dirty="0"/>
              <a:t>forges a group's identity and assists in its survival. </a:t>
            </a:r>
            <a:endParaRPr lang="en-US" sz="3200" dirty="0" smtClean="0"/>
          </a:p>
          <a:p>
            <a:pPr algn="just"/>
            <a:r>
              <a:rPr lang="en-US" sz="3200" dirty="0" smtClean="0"/>
              <a:t>Institutions</a:t>
            </a:r>
            <a:r>
              <a:rPr lang="en-US" sz="3200" dirty="0"/>
              <a:t>, language, social structures and various practices shared by a group of individuals are also part of culture. </a:t>
            </a:r>
            <a:endParaRPr lang="en-US" sz="3200" dirty="0" smtClean="0"/>
          </a:p>
          <a:p>
            <a:endParaRPr lang="en-US" sz="2800" dirty="0"/>
          </a:p>
        </p:txBody>
      </p:sp>
    </p:spTree>
    <p:extLst>
      <p:ext uri="{BB962C8B-B14F-4D97-AF65-F5344CB8AC3E}">
        <p14:creationId xmlns:p14="http://schemas.microsoft.com/office/powerpoint/2010/main" val="3061365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05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712968" cy="5355312"/>
          </a:xfrm>
          <a:prstGeom prst="rect">
            <a:avLst/>
          </a:prstGeom>
        </p:spPr>
        <p:txBody>
          <a:bodyPr wrap="square">
            <a:spAutoFit/>
          </a:bodyPr>
          <a:lstStyle/>
          <a:p>
            <a:pPr marL="571500" indent="-571500" algn="just">
              <a:buFont typeface="Arial" panose="020B0604020202020204" pitchFamily="34" charset="0"/>
              <a:buChar char="•"/>
            </a:pPr>
            <a:r>
              <a:rPr lang="en-US" sz="3600" dirty="0"/>
              <a:t>Individuals are connected by an ancestral heritage, often linked to a particular geographical location. </a:t>
            </a:r>
          </a:p>
          <a:p>
            <a:pPr marL="571500" indent="-571500" algn="just">
              <a:buFont typeface="Arial" panose="020B0604020202020204" pitchFamily="34" charset="0"/>
              <a:buChar char="•"/>
            </a:pPr>
            <a:r>
              <a:rPr lang="en-US" sz="3600" dirty="0"/>
              <a:t>Individuals have a sense of belonging to a particular culture or ethnic group</a:t>
            </a:r>
            <a:r>
              <a:rPr lang="en-US" sz="3600" dirty="0" smtClean="0"/>
              <a:t>.</a:t>
            </a:r>
          </a:p>
          <a:p>
            <a:pPr marL="571500" indent="-571500" algn="just">
              <a:buFont typeface="Arial" panose="020B0604020202020204" pitchFamily="34" charset="0"/>
              <a:buChar char="•"/>
            </a:pPr>
            <a:r>
              <a:rPr lang="en-US" sz="3600" dirty="0" smtClean="0"/>
              <a:t>Cultural </a:t>
            </a:r>
            <a:r>
              <a:rPr lang="en-US" sz="3600" dirty="0"/>
              <a:t>communication is a system of symbols, meanings and norms that are shared by group members and passed down to the following generations.</a:t>
            </a:r>
          </a:p>
          <a:p>
            <a:pPr marL="285750" indent="-285750" algn="just">
              <a:buFont typeface="Arial" panose="020B0604020202020204" pitchFamily="34" charset="0"/>
              <a:buChar char="•"/>
            </a:pPr>
            <a:endParaRPr lang="uk-UA" dirty="0"/>
          </a:p>
        </p:txBody>
      </p:sp>
    </p:spTree>
    <p:extLst>
      <p:ext uri="{BB962C8B-B14F-4D97-AF65-F5344CB8AC3E}">
        <p14:creationId xmlns:p14="http://schemas.microsoft.com/office/powerpoint/2010/main" val="2638010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92696"/>
            <a:ext cx="8640960" cy="707886"/>
          </a:xfrm>
          <a:prstGeom prst="rect">
            <a:avLst/>
          </a:prstGeom>
        </p:spPr>
        <p:txBody>
          <a:bodyPr wrap="square">
            <a:spAutoFit/>
          </a:bodyPr>
          <a:lstStyle/>
          <a:p>
            <a:pPr algn="ctr"/>
            <a:r>
              <a:rPr lang="en-GB" sz="4000" dirty="0"/>
              <a:t>Plurality of Identity</a:t>
            </a:r>
            <a:endParaRPr lang="uk-UA" sz="4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5924"/>
            <a:ext cx="9144000" cy="505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137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0594" y="3743491"/>
            <a:ext cx="8856984" cy="2677656"/>
          </a:xfrm>
          <a:prstGeom prst="rect">
            <a:avLst/>
          </a:prstGeom>
        </p:spPr>
        <p:txBody>
          <a:bodyPr wrap="square">
            <a:spAutoFit/>
          </a:bodyPr>
          <a:lstStyle/>
          <a:p>
            <a:r>
              <a:rPr lang="en-US" sz="2800" dirty="0"/>
              <a:t>Every person has multiple dimensions of identities. In communication and daily interactions we define who we are</a:t>
            </a:r>
            <a:r>
              <a:rPr lang="en-US" sz="2800" dirty="0" smtClean="0"/>
              <a:t>.</a:t>
            </a:r>
          </a:p>
          <a:p>
            <a:r>
              <a:rPr lang="en-US" sz="2800" dirty="0" smtClean="0"/>
              <a:t>We </a:t>
            </a:r>
            <a:r>
              <a:rPr lang="en-US" sz="2800" dirty="0"/>
              <a:t>negotiate our identities with people who are similar to us and different from us. Our identities are developed in social </a:t>
            </a:r>
            <a:r>
              <a:rPr lang="en-US" sz="2800" dirty="0" smtClean="0"/>
              <a:t>interactions. ( Fong)</a:t>
            </a:r>
            <a:endParaRPr lang="uk-UA"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56895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318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3040" y="3284984"/>
            <a:ext cx="8640960" cy="3046988"/>
          </a:xfrm>
          <a:prstGeom prst="rect">
            <a:avLst/>
          </a:prstGeom>
        </p:spPr>
        <p:txBody>
          <a:bodyPr wrap="square">
            <a:spAutoFit/>
          </a:bodyPr>
          <a:lstStyle/>
          <a:p>
            <a:r>
              <a:rPr lang="en-US" sz="2400" dirty="0" smtClean="0"/>
              <a:t>Identity </a:t>
            </a:r>
            <a:r>
              <a:rPr lang="en-US" sz="2400" dirty="0"/>
              <a:t>must be distinguished from what, traditionally, has been called roles and role-sets. </a:t>
            </a:r>
            <a:endParaRPr lang="en-US" sz="2400" dirty="0" smtClean="0"/>
          </a:p>
          <a:p>
            <a:r>
              <a:rPr lang="en-US" sz="2400" dirty="0" smtClean="0"/>
              <a:t>Roles </a:t>
            </a:r>
            <a:r>
              <a:rPr lang="en-US" sz="2400" dirty="0"/>
              <a:t>- for example to be a worker, a father, a </a:t>
            </a:r>
            <a:r>
              <a:rPr lang="en-US" sz="2400" dirty="0" smtClean="0"/>
              <a:t>neighbor</a:t>
            </a:r>
            <a:r>
              <a:rPr lang="en-US" sz="2400" dirty="0"/>
              <a:t>, a basketball player and a smoker at the same time - are defined by norms defined by the institutions and organizations of society. </a:t>
            </a:r>
            <a:endParaRPr lang="en-US" sz="2400" dirty="0" smtClean="0"/>
          </a:p>
          <a:p>
            <a:r>
              <a:rPr lang="en-US" sz="2400" dirty="0" smtClean="0"/>
              <a:t>Their </a:t>
            </a:r>
            <a:r>
              <a:rPr lang="en-US" sz="2400" dirty="0"/>
              <a:t>influence on people depends on negotiations and arrangements between individuals and these institutions and organizations. </a:t>
            </a:r>
            <a:r>
              <a:rPr lang="en-US" sz="2400" dirty="0" smtClean="0"/>
              <a:t>(Castells)</a:t>
            </a:r>
            <a:endParaRPr lang="uk-UA"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0"/>
            <a:ext cx="7560840"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118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8847"/>
            <a:ext cx="8712968" cy="5293757"/>
          </a:xfrm>
          <a:prstGeom prst="rect">
            <a:avLst/>
          </a:prstGeom>
        </p:spPr>
        <p:txBody>
          <a:bodyPr wrap="square">
            <a:spAutoFit/>
          </a:bodyPr>
          <a:lstStyle/>
          <a:p>
            <a:pPr algn="ctr"/>
            <a:r>
              <a:rPr lang="en-US" sz="4400" dirty="0"/>
              <a:t>Properties of Cultural Identity</a:t>
            </a:r>
          </a:p>
          <a:p>
            <a:r>
              <a:rPr lang="en-US" sz="3600" b="1" dirty="0"/>
              <a:t>Avowal and </a:t>
            </a:r>
            <a:r>
              <a:rPr lang="en-US" sz="3600" b="1" dirty="0" smtClean="0"/>
              <a:t>ascription </a:t>
            </a:r>
            <a:r>
              <a:rPr lang="en-US" sz="3600" dirty="0" smtClean="0"/>
              <a:t>(</a:t>
            </a:r>
            <a:r>
              <a:rPr lang="uk-UA" sz="3600" dirty="0"/>
              <a:t>відкрите </a:t>
            </a:r>
            <a:r>
              <a:rPr lang="uk-UA" sz="3600" dirty="0" smtClean="0"/>
              <a:t>визнання</a:t>
            </a:r>
            <a:r>
              <a:rPr lang="en-US" sz="3600" dirty="0" smtClean="0"/>
              <a:t> </a:t>
            </a:r>
            <a:r>
              <a:rPr lang="uk-UA" sz="3600" dirty="0"/>
              <a:t>та </a:t>
            </a:r>
            <a:r>
              <a:rPr lang="uk-UA" sz="3600" dirty="0" smtClean="0"/>
              <a:t>атрибуція)</a:t>
            </a:r>
            <a:endParaRPr lang="en-US" sz="3600" dirty="0"/>
          </a:p>
          <a:p>
            <a:pPr algn="just"/>
            <a:r>
              <a:rPr lang="en-US" sz="3600" dirty="0"/>
              <a:t>How a person perceives himself or herself is called avowal. It means in what way a person demonstrates to others "who I am". Ascription is how others perceive and communicate a person's identity.</a:t>
            </a:r>
          </a:p>
          <a:p>
            <a:endParaRPr lang="en-US" sz="2400" dirty="0"/>
          </a:p>
          <a:p>
            <a:endParaRPr lang="en-US" dirty="0"/>
          </a:p>
        </p:txBody>
      </p:sp>
    </p:spTree>
    <p:extLst>
      <p:ext uri="{BB962C8B-B14F-4D97-AF65-F5344CB8AC3E}">
        <p14:creationId xmlns:p14="http://schemas.microsoft.com/office/powerpoint/2010/main" val="1470593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7408" y="260648"/>
            <a:ext cx="8784976" cy="6124754"/>
          </a:xfrm>
          <a:prstGeom prst="rect">
            <a:avLst/>
          </a:prstGeom>
        </p:spPr>
        <p:txBody>
          <a:bodyPr wrap="square">
            <a:spAutoFit/>
          </a:bodyPr>
          <a:lstStyle/>
          <a:p>
            <a:pPr algn="just"/>
            <a:r>
              <a:rPr lang="en-US" sz="4000" dirty="0"/>
              <a:t>Modes of expression</a:t>
            </a:r>
          </a:p>
          <a:p>
            <a:pPr algn="just"/>
            <a:r>
              <a:rPr lang="en-US" sz="3200" dirty="0"/>
              <a:t>Include core symbols, names and labels, and norms</a:t>
            </a:r>
            <a:r>
              <a:rPr lang="en-US" sz="3200" dirty="0" smtClean="0"/>
              <a:t>.</a:t>
            </a:r>
          </a:p>
          <a:p>
            <a:pPr algn="just"/>
            <a:r>
              <a:rPr lang="en-US" sz="3200" dirty="0" smtClean="0"/>
              <a:t> </a:t>
            </a:r>
            <a:r>
              <a:rPr lang="en-US" sz="3200" dirty="0"/>
              <a:t>Core symbols are cultural beliefs and interpretations of people, world and the functioning of society. </a:t>
            </a:r>
            <a:endParaRPr lang="en-US" sz="3200" dirty="0" smtClean="0"/>
          </a:p>
          <a:p>
            <a:pPr algn="just"/>
            <a:r>
              <a:rPr lang="en-US" sz="3200" dirty="0" smtClean="0"/>
              <a:t>Names </a:t>
            </a:r>
            <a:r>
              <a:rPr lang="en-US" sz="3200" dirty="0"/>
              <a:t>and labels are categories of core symbols. Norms affect our cultural identity. Cultural groups create norms for appropriate conduct and acceptable behavior.</a:t>
            </a:r>
          </a:p>
          <a:p>
            <a:pPr algn="just"/>
            <a:r>
              <a:rPr lang="en-US" sz="3200" dirty="0"/>
              <a:t>Defining who we are includes what and how we should behave in a particular situation.</a:t>
            </a:r>
          </a:p>
        </p:txBody>
      </p:sp>
    </p:spTree>
    <p:extLst>
      <p:ext uri="{BB962C8B-B14F-4D97-AF65-F5344CB8AC3E}">
        <p14:creationId xmlns:p14="http://schemas.microsoft.com/office/powerpoint/2010/main" val="1655069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8847"/>
            <a:ext cx="8964488" cy="5262979"/>
          </a:xfrm>
          <a:prstGeom prst="rect">
            <a:avLst/>
          </a:prstGeom>
        </p:spPr>
        <p:txBody>
          <a:bodyPr wrap="square">
            <a:spAutoFit/>
          </a:bodyPr>
          <a:lstStyle/>
          <a:p>
            <a:pPr algn="ctr"/>
            <a:r>
              <a:rPr lang="en-US" sz="4000" b="1" dirty="0"/>
              <a:t>Individual, relational and communal identity</a:t>
            </a:r>
          </a:p>
          <a:p>
            <a:pPr algn="just"/>
            <a:r>
              <a:rPr lang="en-US" sz="4000" b="1" dirty="0"/>
              <a:t>Individual identity </a:t>
            </a:r>
            <a:r>
              <a:rPr lang="en-US" sz="3600" dirty="0"/>
              <a:t>refers to the individual's interpretation of his or her cultural identity, which is based on his or her own experiences. It includes understanding multiple degrees of differences and similarities among group members</a:t>
            </a:r>
            <a:r>
              <a:rPr lang="en-US" sz="3600" dirty="0" smtClean="0"/>
              <a:t>.</a:t>
            </a:r>
            <a:endParaRPr lang="en-US" sz="3600" dirty="0"/>
          </a:p>
        </p:txBody>
      </p:sp>
    </p:spTree>
    <p:extLst>
      <p:ext uri="{BB962C8B-B14F-4D97-AF65-F5344CB8AC3E}">
        <p14:creationId xmlns:p14="http://schemas.microsoft.com/office/powerpoint/2010/main" val="267501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3221" y="476672"/>
            <a:ext cx="8856984" cy="4401205"/>
          </a:xfrm>
          <a:prstGeom prst="rect">
            <a:avLst/>
          </a:prstGeom>
        </p:spPr>
        <p:txBody>
          <a:bodyPr wrap="square">
            <a:spAutoFit/>
          </a:bodyPr>
          <a:lstStyle/>
          <a:p>
            <a:r>
              <a:rPr lang="en-US" sz="4000" dirty="0" smtClean="0"/>
              <a:t>1. Ethnic </a:t>
            </a:r>
            <a:r>
              <a:rPr lang="en-US" sz="4000" dirty="0"/>
              <a:t>and </a:t>
            </a:r>
            <a:r>
              <a:rPr lang="en-US" sz="4000" dirty="0" smtClean="0"/>
              <a:t>Cultural </a:t>
            </a:r>
            <a:r>
              <a:rPr lang="en-US" sz="4000" dirty="0"/>
              <a:t>I</a:t>
            </a:r>
            <a:r>
              <a:rPr lang="en-US" sz="4000" dirty="0" smtClean="0"/>
              <a:t>dentity</a:t>
            </a:r>
            <a:endParaRPr lang="en-US" sz="4000" dirty="0"/>
          </a:p>
          <a:p>
            <a:r>
              <a:rPr lang="ru-RU" sz="4000" dirty="0" smtClean="0"/>
              <a:t>2. </a:t>
            </a:r>
            <a:r>
              <a:rPr lang="en-US" sz="4000" dirty="0" smtClean="0"/>
              <a:t>Plurality of Identity</a:t>
            </a:r>
          </a:p>
          <a:p>
            <a:r>
              <a:rPr lang="en-US" sz="4000" dirty="0" smtClean="0"/>
              <a:t>3. </a:t>
            </a:r>
            <a:r>
              <a:rPr lang="en-GB" sz="4000" dirty="0" smtClean="0"/>
              <a:t>Properties </a:t>
            </a:r>
            <a:r>
              <a:rPr lang="en-GB" sz="4000" dirty="0"/>
              <a:t>of Cultural </a:t>
            </a:r>
            <a:r>
              <a:rPr lang="en-GB" sz="4000" dirty="0" smtClean="0"/>
              <a:t>Identity</a:t>
            </a:r>
          </a:p>
          <a:p>
            <a:r>
              <a:rPr lang="en-GB" sz="4000" dirty="0" smtClean="0"/>
              <a:t>4. Social </a:t>
            </a:r>
            <a:r>
              <a:rPr lang="en-GB" sz="4000" dirty="0"/>
              <a:t>and Cultural </a:t>
            </a:r>
            <a:r>
              <a:rPr lang="en-GB" sz="4000" dirty="0" smtClean="0"/>
              <a:t>Identities</a:t>
            </a:r>
          </a:p>
          <a:p>
            <a:r>
              <a:rPr lang="en-GB" sz="4000" dirty="0"/>
              <a:t>5. Language and </a:t>
            </a:r>
            <a:r>
              <a:rPr lang="en-GB" sz="4000" dirty="0" smtClean="0"/>
              <a:t>Culture</a:t>
            </a:r>
          </a:p>
          <a:p>
            <a:r>
              <a:rPr lang="en-GB" sz="4000" dirty="0" smtClean="0"/>
              <a:t>6.</a:t>
            </a:r>
            <a:r>
              <a:rPr lang="ru-RU" sz="4000" dirty="0" smtClean="0"/>
              <a:t> </a:t>
            </a:r>
            <a:r>
              <a:rPr lang="en-GB" sz="4000" dirty="0"/>
              <a:t>Stereotypes</a:t>
            </a:r>
            <a:endParaRPr lang="en-US" sz="4000" dirty="0"/>
          </a:p>
          <a:p>
            <a:endParaRPr lang="en-US" sz="4000" dirty="0"/>
          </a:p>
        </p:txBody>
      </p:sp>
      <p:sp>
        <p:nvSpPr>
          <p:cNvPr id="3" name="Прямоугольник 2"/>
          <p:cNvSpPr/>
          <p:nvPr/>
        </p:nvSpPr>
        <p:spPr>
          <a:xfrm>
            <a:off x="2982462" y="3244334"/>
            <a:ext cx="295274" cy="369332"/>
          </a:xfrm>
          <a:prstGeom prst="rect">
            <a:avLst/>
          </a:prstGeom>
        </p:spPr>
        <p:txBody>
          <a:bodyPr wrap="none">
            <a:spAutoFit/>
          </a:bodyPr>
          <a:lstStyle/>
          <a:p>
            <a:r>
              <a:rPr lang="en-GB" dirty="0" smtClean="0"/>
              <a:t>y</a:t>
            </a:r>
            <a:endParaRPr lang="uk-UA" dirty="0"/>
          </a:p>
        </p:txBody>
      </p:sp>
    </p:spTree>
    <p:extLst>
      <p:ext uri="{BB962C8B-B14F-4D97-AF65-F5344CB8AC3E}">
        <p14:creationId xmlns:p14="http://schemas.microsoft.com/office/powerpoint/2010/main" val="3708112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6063198"/>
          </a:xfrm>
          <a:prstGeom prst="rect">
            <a:avLst/>
          </a:prstGeom>
        </p:spPr>
        <p:txBody>
          <a:bodyPr wrap="square">
            <a:spAutoFit/>
          </a:bodyPr>
          <a:lstStyle/>
          <a:p>
            <a:pPr algn="just"/>
            <a:r>
              <a:rPr lang="en-US" sz="4000" dirty="0"/>
              <a:t>Relational identity</a:t>
            </a:r>
            <a:r>
              <a:rPr lang="en-US" sz="2800" dirty="0"/>
              <a:t> refers to relationships between persons. There are norms for appropriate </a:t>
            </a:r>
            <a:r>
              <a:rPr lang="en-US" sz="2800" dirty="0" smtClean="0"/>
              <a:t>behavior </a:t>
            </a:r>
            <a:r>
              <a:rPr lang="en-US" sz="2800" dirty="0"/>
              <a:t>in relational contacts, which occur for example between friends, colleagues, coworkers or </a:t>
            </a:r>
            <a:r>
              <a:rPr lang="en-US" sz="2800" dirty="0" smtClean="0"/>
              <a:t>neighbors</a:t>
            </a:r>
            <a:r>
              <a:rPr lang="en-US" sz="2800" dirty="0"/>
              <a:t>. Expectations for </a:t>
            </a:r>
            <a:r>
              <a:rPr lang="en-US" sz="2800" dirty="0" smtClean="0"/>
              <a:t>behavior </a:t>
            </a:r>
            <a:r>
              <a:rPr lang="en-US" sz="2800" dirty="0"/>
              <a:t>vary according to types of interactions, situations and topics. </a:t>
            </a:r>
            <a:endParaRPr lang="en-US" sz="2800" dirty="0" smtClean="0"/>
          </a:p>
          <a:p>
            <a:pPr algn="just"/>
            <a:r>
              <a:rPr lang="en-US" sz="4000" dirty="0" smtClean="0"/>
              <a:t>Communal </a:t>
            </a:r>
            <a:r>
              <a:rPr lang="en-US" sz="4000" dirty="0"/>
              <a:t>identity </a:t>
            </a:r>
            <a:r>
              <a:rPr lang="en-US" sz="2800" dirty="0"/>
              <a:t>is identified by observing a group's communal activities, rituals, rites and holiday celebrations. Group members use cultural membership to maintain community with one another. Examples of ceremonies are baptisms, graduations and weddings. Informal conventions include such as greetings, leave-taking, compliments, and gift exchanges.</a:t>
            </a:r>
          </a:p>
        </p:txBody>
      </p:sp>
    </p:spTree>
    <p:extLst>
      <p:ext uri="{BB962C8B-B14F-4D97-AF65-F5344CB8AC3E}">
        <p14:creationId xmlns:p14="http://schemas.microsoft.com/office/powerpoint/2010/main" val="3740534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751344"/>
            <a:ext cx="8856984" cy="4678204"/>
          </a:xfrm>
          <a:prstGeom prst="rect">
            <a:avLst/>
          </a:prstGeom>
        </p:spPr>
        <p:txBody>
          <a:bodyPr wrap="square">
            <a:spAutoFit/>
          </a:bodyPr>
          <a:lstStyle/>
          <a:p>
            <a:pPr algn="ctr"/>
            <a:r>
              <a:rPr lang="en-US" sz="4000" b="1" dirty="0"/>
              <a:t>Enduring and changing aspects of identity</a:t>
            </a:r>
          </a:p>
          <a:p>
            <a:endParaRPr lang="en-US" dirty="0"/>
          </a:p>
          <a:p>
            <a:pPr algn="just"/>
            <a:r>
              <a:rPr lang="en-US" sz="3200" dirty="0"/>
              <a:t>Identity </a:t>
            </a:r>
            <a:r>
              <a:rPr lang="en-US" sz="3200" dirty="0" smtClean="0"/>
              <a:t>features</a:t>
            </a:r>
            <a:r>
              <a:rPr lang="ru-RU" sz="3200" dirty="0" smtClean="0"/>
              <a:t>  - </a:t>
            </a:r>
            <a:r>
              <a:rPr lang="en-US" sz="3200" dirty="0" smtClean="0"/>
              <a:t>enduring </a:t>
            </a:r>
            <a:r>
              <a:rPr lang="en-US" sz="3200" dirty="0"/>
              <a:t>and changing aspects. Cultural identities may change due to several types of factors that influence a group of people. These factors may be social, political, economic or contextual.</a:t>
            </a:r>
          </a:p>
          <a:p>
            <a:endParaRPr lang="en-US" sz="2000" dirty="0"/>
          </a:p>
          <a:p>
            <a:r>
              <a:rPr lang="en-US" sz="2000" dirty="0" smtClean="0"/>
              <a:t>.</a:t>
            </a:r>
            <a:endParaRPr lang="uk-UA" sz="2000" dirty="0"/>
          </a:p>
        </p:txBody>
      </p:sp>
    </p:spTree>
    <p:extLst>
      <p:ext uri="{BB962C8B-B14F-4D97-AF65-F5344CB8AC3E}">
        <p14:creationId xmlns:p14="http://schemas.microsoft.com/office/powerpoint/2010/main" val="1899074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977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678" y="260648"/>
            <a:ext cx="8964488" cy="5078313"/>
          </a:xfrm>
          <a:prstGeom prst="rect">
            <a:avLst/>
          </a:prstGeom>
        </p:spPr>
        <p:txBody>
          <a:bodyPr wrap="square">
            <a:spAutoFit/>
          </a:bodyPr>
          <a:lstStyle/>
          <a:p>
            <a:pPr algn="ctr"/>
            <a:r>
              <a:rPr lang="en-US" sz="4400" b="1" dirty="0"/>
              <a:t>Social and Cultural Identities</a:t>
            </a:r>
          </a:p>
          <a:p>
            <a:r>
              <a:rPr lang="en-US" sz="3600" dirty="0"/>
              <a:t>Gender identities</a:t>
            </a:r>
          </a:p>
          <a:p>
            <a:endParaRPr lang="en-US" sz="2800" dirty="0"/>
          </a:p>
          <a:p>
            <a:r>
              <a:rPr lang="en-US" sz="3600" dirty="0"/>
              <a:t>Our gender identity is influenced by the way we are treated by our parents, other relatives, </a:t>
            </a:r>
            <a:r>
              <a:rPr lang="en-US" sz="3600" dirty="0" smtClean="0"/>
              <a:t>neighbors </a:t>
            </a:r>
            <a:r>
              <a:rPr lang="en-US" sz="3600" dirty="0"/>
              <a:t>and friends. </a:t>
            </a:r>
            <a:endParaRPr lang="en-US" sz="3600" dirty="0" smtClean="0"/>
          </a:p>
          <a:p>
            <a:pPr algn="just"/>
            <a:r>
              <a:rPr lang="en-US" sz="3600" dirty="0" smtClean="0"/>
              <a:t>In </a:t>
            </a:r>
            <a:r>
              <a:rPr lang="en-US" sz="3600" dirty="0"/>
              <a:t>every culture there are communications and interactions which are considered feminine, masculine or androgynous.  </a:t>
            </a:r>
          </a:p>
        </p:txBody>
      </p:sp>
    </p:spTree>
    <p:extLst>
      <p:ext uri="{BB962C8B-B14F-4D97-AF65-F5344CB8AC3E}">
        <p14:creationId xmlns:p14="http://schemas.microsoft.com/office/powerpoint/2010/main" val="1324575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786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8014" y="188640"/>
            <a:ext cx="9036496" cy="6124754"/>
          </a:xfrm>
          <a:prstGeom prst="rect">
            <a:avLst/>
          </a:prstGeom>
        </p:spPr>
        <p:txBody>
          <a:bodyPr wrap="square">
            <a:spAutoFit/>
          </a:bodyPr>
          <a:lstStyle/>
          <a:p>
            <a:pPr algn="ctr"/>
            <a:r>
              <a:rPr lang="en-US" sz="4000" b="1" dirty="0"/>
              <a:t>Age identities</a:t>
            </a:r>
          </a:p>
          <a:p>
            <a:endParaRPr lang="en-US" sz="2800" dirty="0"/>
          </a:p>
          <a:p>
            <a:pPr algn="just"/>
            <a:r>
              <a:rPr lang="en-US" sz="2800" dirty="0" smtClean="0"/>
              <a:t> </a:t>
            </a:r>
            <a:r>
              <a:rPr lang="en-US" sz="3600" dirty="0"/>
              <a:t>Cultures view and treat people of different ages in different ways</a:t>
            </a:r>
            <a:r>
              <a:rPr lang="en-US" sz="3600" dirty="0" smtClean="0"/>
              <a:t>.</a:t>
            </a:r>
          </a:p>
          <a:p>
            <a:pPr algn="just"/>
            <a:r>
              <a:rPr lang="en-US" sz="3600" dirty="0" smtClean="0"/>
              <a:t> </a:t>
            </a:r>
            <a:r>
              <a:rPr lang="en-US" sz="3600" dirty="0"/>
              <a:t>For example, in Asian cultures, getting old is seen as positive. Elderly people are respected and they are cared for by their children. </a:t>
            </a:r>
            <a:endParaRPr lang="en-US" sz="3600" dirty="0" smtClean="0"/>
          </a:p>
          <a:p>
            <a:pPr algn="just"/>
            <a:r>
              <a:rPr lang="en-US" sz="3600" dirty="0" smtClean="0"/>
              <a:t>In </a:t>
            </a:r>
            <a:r>
              <a:rPr lang="en-US" sz="3600" dirty="0"/>
              <a:t>some European cultures, however, not all elderly people are highly respected. In many cases they may live separated from the younger generation and feel lonely.</a:t>
            </a:r>
            <a:endParaRPr lang="uk-UA" sz="3600" dirty="0"/>
          </a:p>
        </p:txBody>
      </p:sp>
    </p:spTree>
    <p:extLst>
      <p:ext uri="{BB962C8B-B14F-4D97-AF65-F5344CB8AC3E}">
        <p14:creationId xmlns:p14="http://schemas.microsoft.com/office/powerpoint/2010/main" val="2923621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12845"/>
            <a:ext cx="8784976" cy="6463308"/>
          </a:xfrm>
          <a:prstGeom prst="rect">
            <a:avLst/>
          </a:prstGeom>
        </p:spPr>
        <p:txBody>
          <a:bodyPr wrap="square">
            <a:spAutoFit/>
          </a:bodyPr>
          <a:lstStyle/>
          <a:p>
            <a:pPr algn="ctr"/>
            <a:r>
              <a:rPr lang="en-US" sz="4000" b="1" dirty="0"/>
              <a:t>Spiritual identity</a:t>
            </a:r>
          </a:p>
          <a:p>
            <a:endParaRPr lang="en-US" dirty="0"/>
          </a:p>
          <a:p>
            <a:r>
              <a:rPr lang="en-US" sz="2800" dirty="0"/>
              <a:t>Depending of the culture and context spiritual identity can be more or less apparent. In some countries people might even be ready to die for their beliefs. People's spiritual identity may even lead to conflicts or, in worst cases, </a:t>
            </a:r>
            <a:r>
              <a:rPr lang="en-US" sz="2800" dirty="0" smtClean="0"/>
              <a:t>war.</a:t>
            </a:r>
          </a:p>
          <a:p>
            <a:pPr algn="ctr"/>
            <a:r>
              <a:rPr lang="en-US" sz="4000" b="1" dirty="0" smtClean="0"/>
              <a:t>Class </a:t>
            </a:r>
            <a:r>
              <a:rPr lang="en-US" sz="4000" b="1" dirty="0"/>
              <a:t>identity</a:t>
            </a:r>
          </a:p>
          <a:p>
            <a:endParaRPr lang="en-US" dirty="0"/>
          </a:p>
          <a:p>
            <a:r>
              <a:rPr lang="en-US" sz="2800" dirty="0"/>
              <a:t>Our social class identity influences how we behave and communicate towards other people. A person's class identity is not necessarily noticed until he or she encounters another person representing another social class.</a:t>
            </a:r>
          </a:p>
          <a:p>
            <a:endParaRPr lang="en-US" dirty="0"/>
          </a:p>
        </p:txBody>
      </p:sp>
    </p:spTree>
    <p:extLst>
      <p:ext uri="{BB962C8B-B14F-4D97-AF65-F5344CB8AC3E}">
        <p14:creationId xmlns:p14="http://schemas.microsoft.com/office/powerpoint/2010/main" val="1064238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960" y="0"/>
            <a:ext cx="8964488" cy="7109639"/>
          </a:xfrm>
          <a:prstGeom prst="rect">
            <a:avLst/>
          </a:prstGeom>
        </p:spPr>
        <p:txBody>
          <a:bodyPr wrap="square">
            <a:spAutoFit/>
          </a:bodyPr>
          <a:lstStyle/>
          <a:p>
            <a:pPr algn="ctr"/>
            <a:r>
              <a:rPr lang="en-US" sz="4000" dirty="0"/>
              <a:t>National identity</a:t>
            </a:r>
          </a:p>
          <a:p>
            <a:endParaRPr lang="en-US" dirty="0"/>
          </a:p>
          <a:p>
            <a:r>
              <a:rPr lang="en-US" sz="2400" dirty="0"/>
              <a:t>A person's citizenship of a nation is referred to as national identity. Depending on the person, his or her national identity may be stronger than his or her ethnic or cultural identity, and vice versa.</a:t>
            </a:r>
          </a:p>
          <a:p>
            <a:pPr algn="ctr"/>
            <a:r>
              <a:rPr lang="en-US" sz="4000" dirty="0" smtClean="0"/>
              <a:t>Regional </a:t>
            </a:r>
            <a:r>
              <a:rPr lang="en-US" sz="4000" dirty="0"/>
              <a:t>identity</a:t>
            </a:r>
          </a:p>
          <a:p>
            <a:endParaRPr lang="en-US" dirty="0"/>
          </a:p>
          <a:p>
            <a:r>
              <a:rPr lang="en-US" sz="2400" dirty="0"/>
              <a:t>In every country there are regions with which people identify themselves. In some countries regional identities are stronger than the national identity. Regional identities may also carry positive, negative, real or not real generalizations about people living there</a:t>
            </a:r>
            <a:r>
              <a:rPr lang="en-US" sz="2400" dirty="0" smtClean="0"/>
              <a:t>.</a:t>
            </a:r>
            <a:endParaRPr lang="en-US" sz="2400" dirty="0"/>
          </a:p>
          <a:p>
            <a:pPr algn="ctr"/>
            <a:r>
              <a:rPr lang="en-US" sz="4000" dirty="0"/>
              <a:t>Personal identity</a:t>
            </a:r>
          </a:p>
          <a:p>
            <a:endParaRPr lang="en-US" dirty="0"/>
          </a:p>
          <a:p>
            <a:r>
              <a:rPr lang="en-US" sz="2400" dirty="0"/>
              <a:t>Our personal identity means how we perceive ourselves. Our personal identity is vital for us and we communicate and negotiate that with other people.</a:t>
            </a:r>
          </a:p>
          <a:p>
            <a:endParaRPr lang="en-US" sz="2400" dirty="0"/>
          </a:p>
          <a:p>
            <a:r>
              <a:rPr lang="en-US" dirty="0"/>
              <a:t> </a:t>
            </a:r>
            <a:endParaRPr lang="uk-UA" dirty="0"/>
          </a:p>
        </p:txBody>
      </p:sp>
    </p:spTree>
    <p:extLst>
      <p:ext uri="{BB962C8B-B14F-4D97-AF65-F5344CB8AC3E}">
        <p14:creationId xmlns:p14="http://schemas.microsoft.com/office/powerpoint/2010/main" val="166510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7306" y="678320"/>
            <a:ext cx="5489388" cy="707886"/>
          </a:xfrm>
          <a:prstGeom prst="rect">
            <a:avLst/>
          </a:prstGeom>
        </p:spPr>
        <p:txBody>
          <a:bodyPr wrap="none">
            <a:spAutoFit/>
          </a:bodyPr>
          <a:lstStyle/>
          <a:p>
            <a:pPr algn="ctr"/>
            <a:r>
              <a:rPr lang="en-GB" sz="4000" b="1" dirty="0"/>
              <a:t>Language and Culture</a:t>
            </a:r>
            <a:endParaRPr lang="uk-UA" sz="4000" b="1"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2650"/>
            <a:ext cx="9144000" cy="422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883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89844"/>
            <a:ext cx="9036496" cy="5693866"/>
          </a:xfrm>
          <a:prstGeom prst="rect">
            <a:avLst/>
          </a:prstGeom>
        </p:spPr>
        <p:txBody>
          <a:bodyPr wrap="square">
            <a:spAutoFit/>
          </a:bodyPr>
          <a:lstStyle/>
          <a:p>
            <a:pPr algn="just"/>
            <a:r>
              <a:rPr lang="en-US" sz="2800" dirty="0"/>
              <a:t>The influence and power of language is meaningful to cultural and ethnic group members. </a:t>
            </a:r>
            <a:endParaRPr lang="en-US" sz="2800" dirty="0" smtClean="0"/>
          </a:p>
          <a:p>
            <a:pPr algn="just"/>
            <a:r>
              <a:rPr lang="en-US" sz="2800" dirty="0" smtClean="0"/>
              <a:t>Each </a:t>
            </a:r>
            <a:r>
              <a:rPr lang="en-US" sz="2800" dirty="0"/>
              <a:t>speech community has its norms, forms and codes for communication. </a:t>
            </a:r>
            <a:endParaRPr lang="en-US" sz="2800" dirty="0" smtClean="0"/>
          </a:p>
          <a:p>
            <a:pPr algn="just"/>
            <a:r>
              <a:rPr lang="en-US" sz="2800" dirty="0" smtClean="0"/>
              <a:t>The </a:t>
            </a:r>
            <a:r>
              <a:rPr lang="en-US" sz="2800" dirty="0"/>
              <a:t>interactions of a group of people vary in many respects: in frequency and value of speaking, interpretation of speaking performances, and shared language forms</a:t>
            </a:r>
            <a:r>
              <a:rPr lang="en-US" sz="2800" dirty="0" smtClean="0"/>
              <a:t>.</a:t>
            </a:r>
          </a:p>
          <a:p>
            <a:pPr algn="just"/>
            <a:r>
              <a:rPr lang="en-US" sz="2800" dirty="0" smtClean="0"/>
              <a:t> </a:t>
            </a:r>
            <a:r>
              <a:rPr lang="en-US" sz="2800" dirty="0"/>
              <a:t>The speech community maintains the norms and rules of communication, but it may gradually change them. On the other hand, in every speech community there is a degree of individual deviation from the norms. Not all group members communicate in the same way.</a:t>
            </a:r>
            <a:endParaRPr lang="uk-UA" sz="2800" dirty="0"/>
          </a:p>
        </p:txBody>
      </p:sp>
    </p:spTree>
    <p:extLst>
      <p:ext uri="{BB962C8B-B14F-4D97-AF65-F5344CB8AC3E}">
        <p14:creationId xmlns:p14="http://schemas.microsoft.com/office/powerpoint/2010/main" val="2032276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8847"/>
            <a:ext cx="8424936" cy="3508653"/>
          </a:xfrm>
          <a:prstGeom prst="rect">
            <a:avLst/>
          </a:prstGeom>
        </p:spPr>
        <p:txBody>
          <a:bodyPr wrap="square">
            <a:spAutoFit/>
          </a:bodyPr>
          <a:lstStyle/>
          <a:p>
            <a:pPr indent="-285750" algn="ctr">
              <a:buFont typeface="Arial" panose="020B0604020202020204" pitchFamily="34" charset="0"/>
              <a:buChar char="•"/>
            </a:pPr>
            <a:r>
              <a:rPr lang="en-US" sz="4000" dirty="0" smtClean="0"/>
              <a:t>Ethnic </a:t>
            </a:r>
            <a:r>
              <a:rPr lang="en-US" sz="4000" dirty="0"/>
              <a:t>and Cultural Identity</a:t>
            </a:r>
          </a:p>
          <a:p>
            <a:pPr indent="-285750">
              <a:buFont typeface="Arial" panose="020B0604020202020204" pitchFamily="34" charset="0"/>
              <a:buChar char="•"/>
            </a:pPr>
            <a:endParaRPr lang="en-US" sz="2200" dirty="0" smtClean="0"/>
          </a:p>
          <a:p>
            <a:pPr indent="-285750" algn="just">
              <a:buFont typeface="Arial" panose="020B0604020202020204" pitchFamily="34" charset="0"/>
              <a:buChar char="•"/>
            </a:pPr>
            <a:r>
              <a:rPr lang="en-US" sz="3200" dirty="0" smtClean="0"/>
              <a:t>Individuals </a:t>
            </a:r>
            <a:r>
              <a:rPr lang="en-US" sz="3200" dirty="0"/>
              <a:t>undergo self- and cultural identity transformation in order to achieve understanding, harmony and balance within themselves and their environment, and in their connection with others. </a:t>
            </a:r>
            <a:endParaRPr lang="en-US" sz="32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36722"/>
            <a:ext cx="9144000" cy="378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87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889844"/>
            <a:ext cx="8964488" cy="5262979"/>
          </a:xfrm>
          <a:prstGeom prst="rect">
            <a:avLst/>
          </a:prstGeom>
        </p:spPr>
        <p:txBody>
          <a:bodyPr wrap="square">
            <a:spAutoFit/>
          </a:bodyPr>
          <a:lstStyle/>
          <a:p>
            <a:pPr algn="just"/>
            <a:r>
              <a:rPr lang="en-US" sz="2400" dirty="0"/>
              <a:t>The group members share a speech code, a system of symbols, signs, meanings and rules in a specific situation and interaction. Several aspects, like the relationship, age, gender, social status and generation, affect communication. Likewise, the proportion of verbal and nonverbal communication vary in different speech communities.</a:t>
            </a:r>
          </a:p>
          <a:p>
            <a:pPr algn="just"/>
            <a:endParaRPr lang="en-US" sz="2400" dirty="0"/>
          </a:p>
          <a:p>
            <a:pPr algn="just"/>
            <a:r>
              <a:rPr lang="en-US" sz="2400" dirty="0"/>
              <a:t>Rules of speaking determine what is appropriate and inappropriate in a situation with particular communication partners. We are automatically aware of what to say and not to say, and in what a way.</a:t>
            </a:r>
          </a:p>
          <a:p>
            <a:pPr algn="just"/>
            <a:endParaRPr lang="en-US" sz="2400" dirty="0"/>
          </a:p>
          <a:p>
            <a:pPr algn="just"/>
            <a:r>
              <a:rPr lang="en-US" sz="2400" dirty="0"/>
              <a:t>Rules of interaction help a person to know how to act towards others in a particular situation.</a:t>
            </a:r>
            <a:endParaRPr lang="uk-UA" sz="2400" dirty="0"/>
          </a:p>
        </p:txBody>
      </p:sp>
    </p:spTree>
    <p:extLst>
      <p:ext uri="{BB962C8B-B14F-4D97-AF65-F5344CB8AC3E}">
        <p14:creationId xmlns:p14="http://schemas.microsoft.com/office/powerpoint/2010/main" val="539243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8847"/>
            <a:ext cx="8964488" cy="6832640"/>
          </a:xfrm>
          <a:prstGeom prst="rect">
            <a:avLst/>
          </a:prstGeom>
        </p:spPr>
        <p:txBody>
          <a:bodyPr wrap="square">
            <a:spAutoFit/>
          </a:bodyPr>
          <a:lstStyle/>
          <a:p>
            <a:pPr algn="just"/>
            <a:r>
              <a:rPr lang="en-US" sz="2800" b="1" dirty="0"/>
              <a:t>Language</a:t>
            </a:r>
            <a:r>
              <a:rPr lang="en-US" sz="2800" dirty="0"/>
              <a:t> is not only used as a means of communication, but also as a marker or indicator the speaker's cultural identity. The identity is communicated through a particular language use during interaction (discourse markers). Certain types of expressions are used to express belonging to a group, but likewise they are sometimes used to exclude, separate or discriminate</a:t>
            </a:r>
            <a:r>
              <a:rPr lang="en-US" sz="2800" dirty="0" smtClean="0"/>
              <a:t>.</a:t>
            </a:r>
          </a:p>
          <a:p>
            <a:pPr algn="just"/>
            <a:endParaRPr lang="en-US" sz="2800" dirty="0"/>
          </a:p>
          <a:p>
            <a:pPr algn="just"/>
            <a:r>
              <a:rPr lang="en-US" sz="2800" b="1" dirty="0"/>
              <a:t>Intercultural communication </a:t>
            </a:r>
            <a:r>
              <a:rPr lang="en-US" sz="2800" dirty="0"/>
              <a:t>takes place when interacting participants represent a different communication system. Differences may occur in verbal and nonverbal communication, for instance, eye contact, gestures, touch, pauses, turn-taking or use of time. They are potential sources of clashes or conflicts in intercultural communication. </a:t>
            </a:r>
            <a:endParaRPr lang="en-US" dirty="0"/>
          </a:p>
          <a:p>
            <a:r>
              <a:rPr lang="en-US" dirty="0"/>
              <a:t> </a:t>
            </a:r>
            <a:endParaRPr lang="uk-UA" dirty="0"/>
          </a:p>
        </p:txBody>
      </p:sp>
    </p:spTree>
    <p:extLst>
      <p:ext uri="{BB962C8B-B14F-4D97-AF65-F5344CB8AC3E}">
        <p14:creationId xmlns:p14="http://schemas.microsoft.com/office/powerpoint/2010/main" val="34848874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9" y="332656"/>
            <a:ext cx="9143505"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03579" y="3244334"/>
            <a:ext cx="1336841" cy="369332"/>
          </a:xfrm>
          <a:prstGeom prst="rect">
            <a:avLst/>
          </a:prstGeom>
        </p:spPr>
        <p:txBody>
          <a:bodyPr wrap="none">
            <a:spAutoFit/>
          </a:bodyPr>
          <a:lstStyle/>
          <a:p>
            <a:r>
              <a:rPr lang="en-GB" dirty="0"/>
              <a:t>Stereotypes</a:t>
            </a:r>
            <a:endParaRPr lang="uk-UA" dirty="0"/>
          </a:p>
        </p:txBody>
      </p:sp>
    </p:spTree>
    <p:extLst>
      <p:ext uri="{BB962C8B-B14F-4D97-AF65-F5344CB8AC3E}">
        <p14:creationId xmlns:p14="http://schemas.microsoft.com/office/powerpoint/2010/main" val="3966368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742" y="332656"/>
            <a:ext cx="9144000" cy="6186309"/>
          </a:xfrm>
          <a:prstGeom prst="rect">
            <a:avLst/>
          </a:prstGeom>
        </p:spPr>
        <p:txBody>
          <a:bodyPr wrap="square">
            <a:spAutoFit/>
          </a:bodyPr>
          <a:lstStyle/>
          <a:p>
            <a:pPr algn="just"/>
            <a:r>
              <a:rPr lang="en-US" sz="3600" dirty="0"/>
              <a:t>Any time you </a:t>
            </a:r>
            <a:r>
              <a:rPr lang="en-US" sz="3600" dirty="0" smtClean="0"/>
              <a:t>group </a:t>
            </a:r>
            <a:r>
              <a:rPr lang="en-US" sz="3600" dirty="0"/>
              <a:t>races or individuals together and make a judgment about them without knowing them, this is an example of a stereotype. Racial remarks, sexual remarks, and gender remarks are the biggest stereotypes</a:t>
            </a:r>
            <a:r>
              <a:rPr lang="en-US" sz="3600" dirty="0" smtClean="0"/>
              <a:t>.</a:t>
            </a:r>
          </a:p>
          <a:p>
            <a:pPr algn="just"/>
            <a:r>
              <a:rPr lang="en-US" sz="3600" dirty="0" smtClean="0"/>
              <a:t>Cultural </a:t>
            </a:r>
            <a:r>
              <a:rPr lang="en-US" sz="3600" dirty="0"/>
              <a:t>stereotypes</a:t>
            </a:r>
            <a:r>
              <a:rPr lang="en-US" sz="3600" dirty="0" smtClean="0"/>
              <a:t>, are generalized </a:t>
            </a:r>
            <a:r>
              <a:rPr lang="en-US" sz="3600" dirty="0"/>
              <a:t>perceptions about certain traits and qualities of the</a:t>
            </a:r>
          </a:p>
          <a:p>
            <a:pPr algn="just"/>
            <a:r>
              <a:rPr lang="en-US" sz="3600" dirty="0"/>
              <a:t>members of a cultural </a:t>
            </a:r>
            <a:r>
              <a:rPr lang="en-US" sz="3600" dirty="0" smtClean="0"/>
              <a:t>group.</a:t>
            </a:r>
          </a:p>
          <a:p>
            <a:pPr algn="just"/>
            <a:endParaRPr lang="en-US" sz="3600" dirty="0"/>
          </a:p>
        </p:txBody>
      </p:sp>
    </p:spTree>
    <p:extLst>
      <p:ext uri="{BB962C8B-B14F-4D97-AF65-F5344CB8AC3E}">
        <p14:creationId xmlns:p14="http://schemas.microsoft.com/office/powerpoint/2010/main" val="32928393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5935"/>
            <a:ext cx="8892480" cy="4647426"/>
          </a:xfrm>
          <a:prstGeom prst="rect">
            <a:avLst/>
          </a:prstGeom>
        </p:spPr>
        <p:txBody>
          <a:bodyPr wrap="square">
            <a:spAutoFit/>
          </a:bodyPr>
          <a:lstStyle/>
          <a:p>
            <a:pPr algn="ctr"/>
            <a:r>
              <a:rPr lang="en-GB" sz="4400" b="1" dirty="0"/>
              <a:t>Common Stereotypes</a:t>
            </a:r>
          </a:p>
          <a:p>
            <a:r>
              <a:rPr lang="en-GB" sz="3600" dirty="0"/>
              <a:t>Racial </a:t>
            </a:r>
            <a:r>
              <a:rPr lang="en-GB" sz="3600" dirty="0" smtClean="0"/>
              <a:t>Profiling</a:t>
            </a:r>
          </a:p>
          <a:p>
            <a:r>
              <a:rPr lang="en-GB" sz="3600" dirty="0"/>
              <a:t>Gender </a:t>
            </a:r>
            <a:r>
              <a:rPr lang="en-GB" sz="3600" dirty="0" smtClean="0"/>
              <a:t>Profiling</a:t>
            </a:r>
          </a:p>
          <a:p>
            <a:r>
              <a:rPr lang="en-GB" sz="3600" dirty="0" smtClean="0"/>
              <a:t>Cultures</a:t>
            </a:r>
          </a:p>
          <a:p>
            <a:r>
              <a:rPr lang="en-GB" sz="3600" dirty="0" smtClean="0"/>
              <a:t>Groups </a:t>
            </a:r>
            <a:r>
              <a:rPr lang="en-GB" sz="3600" dirty="0"/>
              <a:t>of </a:t>
            </a:r>
            <a:r>
              <a:rPr lang="en-GB" sz="3600" dirty="0" smtClean="0"/>
              <a:t>Individuals</a:t>
            </a:r>
            <a:endParaRPr lang="en-GB" sz="3600" dirty="0"/>
          </a:p>
          <a:p>
            <a:r>
              <a:rPr lang="en-GB" sz="3600" dirty="0"/>
              <a:t>Sexual Stereotypes</a:t>
            </a:r>
          </a:p>
          <a:p>
            <a:endParaRPr lang="en-GB" sz="3600" dirty="0"/>
          </a:p>
          <a:p>
            <a:endParaRPr lang="en-GB" sz="3600" dirty="0"/>
          </a:p>
        </p:txBody>
      </p:sp>
    </p:spTree>
    <p:extLst>
      <p:ext uri="{BB962C8B-B14F-4D97-AF65-F5344CB8AC3E}">
        <p14:creationId xmlns:p14="http://schemas.microsoft.com/office/powerpoint/2010/main" val="2190331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488" cy="674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748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8640960" cy="5632311"/>
          </a:xfrm>
          <a:prstGeom prst="rect">
            <a:avLst/>
          </a:prstGeom>
        </p:spPr>
        <p:txBody>
          <a:bodyPr wrap="square">
            <a:spAutoFit/>
          </a:bodyPr>
          <a:lstStyle/>
          <a:p>
            <a:pPr algn="just"/>
            <a:r>
              <a:rPr lang="en-US" sz="3600" dirty="0"/>
              <a:t>Cultural groups reflect, re-create, unify, and maintain their ethnic and cultural identities</a:t>
            </a:r>
            <a:r>
              <a:rPr lang="en-US" sz="3600" dirty="0" smtClean="0"/>
              <a:t>.</a:t>
            </a:r>
          </a:p>
          <a:p>
            <a:pPr algn="just"/>
            <a:r>
              <a:rPr lang="en-US" sz="3600" dirty="0" smtClean="0"/>
              <a:t> Cultural </a:t>
            </a:r>
            <a:r>
              <a:rPr lang="en-US" sz="3600" dirty="0"/>
              <a:t>identities are negotiated, co-created, and reinforced in communication with others</a:t>
            </a:r>
            <a:r>
              <a:rPr lang="en-US" sz="3600" dirty="0" smtClean="0"/>
              <a:t>.</a:t>
            </a:r>
          </a:p>
          <a:p>
            <a:pPr algn="just"/>
            <a:r>
              <a:rPr lang="en-US" sz="3600" dirty="0" smtClean="0"/>
              <a:t> </a:t>
            </a:r>
            <a:r>
              <a:rPr lang="en-US" sz="3600" dirty="0"/>
              <a:t>They reflect our unique, personal life histories and experiences</a:t>
            </a:r>
            <a:r>
              <a:rPr lang="en-US" sz="3600" dirty="0" smtClean="0"/>
              <a:t>.</a:t>
            </a:r>
          </a:p>
          <a:p>
            <a:pPr algn="just"/>
            <a:r>
              <a:rPr lang="en-US" sz="3600" dirty="0" smtClean="0"/>
              <a:t> </a:t>
            </a:r>
            <a:r>
              <a:rPr lang="en-US" sz="3600" dirty="0"/>
              <a:t>They may also be seen as manifestations of social reality.</a:t>
            </a:r>
          </a:p>
        </p:txBody>
      </p:sp>
    </p:spTree>
    <p:extLst>
      <p:ext uri="{BB962C8B-B14F-4D97-AF65-F5344CB8AC3E}">
        <p14:creationId xmlns:p14="http://schemas.microsoft.com/office/powerpoint/2010/main" val="268917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GB" sz="4400" b="1" dirty="0"/>
              <a:t>Racial identity</a:t>
            </a:r>
            <a:endParaRPr lang="uk-UA" sz="44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036496"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609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3548" y="260648"/>
            <a:ext cx="8784976" cy="2554545"/>
          </a:xfrm>
          <a:prstGeom prst="rect">
            <a:avLst/>
          </a:prstGeom>
        </p:spPr>
        <p:txBody>
          <a:bodyPr wrap="square">
            <a:spAutoFit/>
          </a:bodyPr>
          <a:lstStyle/>
          <a:p>
            <a:r>
              <a:rPr lang="en-US" sz="3200" dirty="0"/>
              <a:t>Race is a group of persons related by common descent or heredity. It is a classification of modern humans based on an arbitrary selection of physical characteristics as skin color, facial form, or eye shape.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9144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2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03117"/>
            <a:ext cx="9036496" cy="4524315"/>
          </a:xfrm>
          <a:prstGeom prst="rect">
            <a:avLst/>
          </a:prstGeom>
        </p:spPr>
        <p:txBody>
          <a:bodyPr wrap="square">
            <a:spAutoFit/>
          </a:bodyPr>
          <a:lstStyle/>
          <a:p>
            <a:r>
              <a:rPr lang="en-US" sz="3600" dirty="0"/>
              <a:t>Race is a social construction of human difference that is used to classify human beings into separate  value-based categories</a:t>
            </a:r>
            <a:r>
              <a:rPr lang="en-US" sz="3600" dirty="0" smtClean="0"/>
              <a:t>.</a:t>
            </a:r>
          </a:p>
          <a:p>
            <a:endParaRPr lang="en-US" sz="3600" dirty="0"/>
          </a:p>
          <a:p>
            <a:r>
              <a:rPr lang="en-US" sz="3600" dirty="0"/>
              <a:t>Race and ethnicity represent social categories that develop during early socialization and maintain a central place in self, culture and communication process.</a:t>
            </a:r>
          </a:p>
        </p:txBody>
      </p:sp>
    </p:spTree>
    <p:extLst>
      <p:ext uri="{BB962C8B-B14F-4D97-AF65-F5344CB8AC3E}">
        <p14:creationId xmlns:p14="http://schemas.microsoft.com/office/powerpoint/2010/main" val="1617064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043" y="1340768"/>
            <a:ext cx="8856984" cy="5016758"/>
          </a:xfrm>
          <a:prstGeom prst="rect">
            <a:avLst/>
          </a:prstGeom>
        </p:spPr>
        <p:txBody>
          <a:bodyPr wrap="square">
            <a:spAutoFit/>
          </a:bodyPr>
          <a:lstStyle/>
          <a:p>
            <a:pPr algn="just"/>
            <a:r>
              <a:rPr lang="en-US" sz="3200" dirty="0" smtClean="0">
                <a:solidFill>
                  <a:srgbClr val="FF0000"/>
                </a:solidFill>
              </a:rPr>
              <a:t>Ethnic</a:t>
            </a:r>
            <a:r>
              <a:rPr lang="en-US" sz="3200" dirty="0" smtClean="0">
                <a:solidFill>
                  <a:schemeClr val="tx2">
                    <a:lumMod val="75000"/>
                  </a:schemeClr>
                </a:solidFill>
              </a:rPr>
              <a:t> </a:t>
            </a:r>
            <a:r>
              <a:rPr lang="en-US" sz="3200" dirty="0"/>
              <a:t>refers to a group of people sharing a common and distinctive culture, religion, language, etc</a:t>
            </a:r>
            <a:r>
              <a:rPr lang="en-US" sz="3200" dirty="0" smtClean="0"/>
              <a:t>.</a:t>
            </a:r>
          </a:p>
          <a:p>
            <a:pPr algn="just"/>
            <a:r>
              <a:rPr lang="en-US" sz="3200" dirty="0" smtClean="0"/>
              <a:t>It is </a:t>
            </a:r>
            <a:r>
              <a:rPr lang="en-US" sz="3200" dirty="0"/>
              <a:t>the attribute of membership in a group set off by racial, territorial, economic, religious, cultural, aesthetic, or linguistic uniqueness. </a:t>
            </a:r>
            <a:endParaRPr lang="en-US" sz="3200" dirty="0" smtClean="0"/>
          </a:p>
          <a:p>
            <a:pPr algn="just"/>
            <a:r>
              <a:rPr lang="en-US" sz="3200" dirty="0" smtClean="0">
                <a:solidFill>
                  <a:srgbClr val="FF0000"/>
                </a:solidFill>
              </a:rPr>
              <a:t>Ethnicity </a:t>
            </a:r>
            <a:r>
              <a:rPr lang="en-US" sz="3200" dirty="0"/>
              <a:t>has also been seen as a cultural marker that indicates shared traditions, heritage, and ancestral origins; ethnicity is defined psychologically and historically. </a:t>
            </a:r>
            <a:endParaRPr lang="en-US" sz="3200" dirty="0" smtClean="0"/>
          </a:p>
        </p:txBody>
      </p:sp>
      <p:sp>
        <p:nvSpPr>
          <p:cNvPr id="3" name="Прямоугольник 2"/>
          <p:cNvSpPr/>
          <p:nvPr/>
        </p:nvSpPr>
        <p:spPr>
          <a:xfrm>
            <a:off x="107504" y="764704"/>
            <a:ext cx="8856984" cy="769441"/>
          </a:xfrm>
          <a:prstGeom prst="rect">
            <a:avLst/>
          </a:prstGeom>
        </p:spPr>
        <p:txBody>
          <a:bodyPr wrap="square">
            <a:spAutoFit/>
          </a:bodyPr>
          <a:lstStyle/>
          <a:p>
            <a:pPr algn="ctr"/>
            <a:r>
              <a:rPr lang="en-GB" sz="4400" dirty="0"/>
              <a:t>Ethnic identity</a:t>
            </a:r>
            <a:endParaRPr lang="uk-UA" sz="4400" dirty="0"/>
          </a:p>
        </p:txBody>
      </p:sp>
    </p:spTree>
    <p:extLst>
      <p:ext uri="{BB962C8B-B14F-4D97-AF65-F5344CB8AC3E}">
        <p14:creationId xmlns:p14="http://schemas.microsoft.com/office/powerpoint/2010/main" val="3839291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756" y="3068960"/>
            <a:ext cx="8892480" cy="4031873"/>
          </a:xfrm>
          <a:prstGeom prst="rect">
            <a:avLst/>
          </a:prstGeom>
        </p:spPr>
        <p:txBody>
          <a:bodyPr wrap="square">
            <a:spAutoFit/>
          </a:bodyPr>
          <a:lstStyle/>
          <a:p>
            <a:r>
              <a:rPr lang="en-US" sz="3200" dirty="0"/>
              <a:t>Ethnic identity is an emotional bond that people share that originates from their past and that gives them an emotional force to claim their common historical origins.</a:t>
            </a:r>
          </a:p>
          <a:p>
            <a:endParaRPr lang="en-US" sz="3200" dirty="0"/>
          </a:p>
          <a:p>
            <a:r>
              <a:rPr lang="en-US" sz="3200" dirty="0"/>
              <a:t>Since the end of the 1990s, the terms ethnicity and race have been less commonly used. Instead culture has become the preferred term.</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71296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8276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473</TotalTime>
  <Words>1625</Words>
  <Application>Microsoft Office PowerPoint</Application>
  <PresentationFormat>Экран (4:3)</PresentationFormat>
  <Paragraphs>111</Paragraphs>
  <Slides>35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Бумажная</vt:lpstr>
      <vt:lpstr>Презентация PowerPoint</vt:lpstr>
      <vt:lpstr>Презентация PowerPoint</vt:lpstr>
      <vt:lpstr>Презентация PowerPoint</vt:lpstr>
      <vt:lpstr>Презентация PowerPoint</vt:lpstr>
      <vt:lpstr>Racial identity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28</cp:revision>
  <dcterms:created xsi:type="dcterms:W3CDTF">2017-02-14T22:33:59Z</dcterms:created>
  <dcterms:modified xsi:type="dcterms:W3CDTF">2017-02-22T07:17:59Z</dcterms:modified>
</cp:coreProperties>
</file>