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7" r:id="rId2"/>
    <p:sldId id="259" r:id="rId3"/>
    <p:sldId id="260" r:id="rId4"/>
    <p:sldId id="261" r:id="rId5"/>
    <p:sldId id="262" r:id="rId6"/>
    <p:sldId id="271" r:id="rId7"/>
    <p:sldId id="272" r:id="rId8"/>
    <p:sldId id="273" r:id="rId9"/>
    <p:sldId id="274"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6CD118B0-16DB-45A8-B481-004A53ED73D6}">
          <p14:sldIdLst>
            <p14:sldId id="257"/>
            <p14:sldId id="259"/>
            <p14:sldId id="260"/>
            <p14:sldId id="261"/>
            <p14:sldId id="262"/>
            <p14:sldId id="271"/>
            <p14:sldId id="272"/>
            <p14:sldId id="273"/>
            <p14:sldId id="274"/>
            <p14:sldId id="263"/>
          </p14:sldIdLst>
        </p14:section>
        <p14:section name="Раздел без заголовка" id="{37BA6E40-501D-4997-9039-31DED3122C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47F6B-1DFD-44C4-AC4B-8DF9146FA8BB}" type="datetimeFigureOut">
              <a:rPr lang="ru-RU" smtClean="0"/>
              <a:t>06.11.2023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313D5-069C-4FAE-9B25-351E5161AF61}" type="slidenum">
              <a:rPr lang="ru-RU" smtClean="0"/>
              <a:t>‹#›</a:t>
            </a:fld>
            <a:endParaRPr lang="ru-RU"/>
          </a:p>
        </p:txBody>
      </p:sp>
    </p:spTree>
    <p:extLst>
      <p:ext uri="{BB962C8B-B14F-4D97-AF65-F5344CB8AC3E}">
        <p14:creationId xmlns:p14="http://schemas.microsoft.com/office/powerpoint/2010/main" val="36848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307313D5-069C-4FAE-9B25-351E5161AF61}" type="slidenum">
              <a:rPr lang="ru-RU" smtClean="0"/>
              <a:t>2</a:t>
            </a:fld>
            <a:endParaRPr lang="ru-RU"/>
          </a:p>
        </p:txBody>
      </p:sp>
    </p:spTree>
    <p:extLst>
      <p:ext uri="{BB962C8B-B14F-4D97-AF65-F5344CB8AC3E}">
        <p14:creationId xmlns:p14="http://schemas.microsoft.com/office/powerpoint/2010/main" val="1452949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06.11.2023</a:t>
            </a:fld>
            <a:endParaRPr lang="ru-RU"/>
          </a:p>
        </p:txBody>
      </p:sp>
      <p:sp>
        <p:nvSpPr>
          <p:cNvPr id="5" name="Footer Placeholder 4"/>
          <p:cNvSpPr>
            <a:spLocks noGrp="1"/>
          </p:cNvSpPr>
          <p:nvPr>
            <p:ph type="ftr" sz="quarter" idx="11"/>
          </p:nvPr>
        </p:nvSpPr>
        <p:spPr>
          <a:xfrm>
            <a:off x="1127124" y="329307"/>
            <a:ext cx="5943668" cy="309201"/>
          </a:xfrm>
        </p:spPr>
        <p:txBody>
          <a:bodyPr/>
          <a:lstStyle/>
          <a:p>
            <a:endParaRPr lang="ru-RU"/>
          </a:p>
        </p:txBody>
      </p:sp>
      <p:sp>
        <p:nvSpPr>
          <p:cNvPr id="6" name="Slide Number Placeholder 5"/>
          <p:cNvSpPr>
            <a:spLocks noGrp="1"/>
          </p:cNvSpPr>
          <p:nvPr>
            <p:ph type="sldNum" sz="quarter" idx="12"/>
          </p:nvPr>
        </p:nvSpPr>
        <p:spPr>
          <a:xfrm>
            <a:off x="9924392" y="134930"/>
            <a:ext cx="811019" cy="503578"/>
          </a:xfrm>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9288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06.11.2023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703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06.11.2023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51576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sz="1200"/>
            </a:lvl1pPr>
          </a:lstStyle>
          <a:p>
            <a:fld id="{4002B8BD-2B3B-44F9-8BA4-97D2EDCA0B41}" type="datetimeFigureOut">
              <a:rPr lang="ru-RU" smtClean="0"/>
              <a:t>06.11.2023</a:t>
            </a:fld>
            <a:endParaRPr lang="ru-RU"/>
          </a:p>
        </p:txBody>
      </p:sp>
      <p:sp>
        <p:nvSpPr>
          <p:cNvPr id="5" name="Footer Placeholder 4"/>
          <p:cNvSpPr>
            <a:spLocks noGrp="1"/>
          </p:cNvSpPr>
          <p:nvPr>
            <p:ph type="ftr" sz="quarter" idx="11"/>
          </p:nvPr>
        </p:nvSpPr>
        <p:spPr/>
        <p:txBody>
          <a:bodyPr/>
          <a:lstStyle>
            <a:lvl1pPr>
              <a:defRPr sz="1200"/>
            </a:lvl1p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7316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002B8BD-2B3B-44F9-8BA4-97D2EDCA0B41}" type="datetimeFigureOut">
              <a:rPr lang="ru-RU" smtClean="0"/>
              <a:t>06.11.2023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8600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02B8BD-2B3B-44F9-8BA4-97D2EDCA0B41}" type="datetimeFigureOut">
              <a:rPr lang="ru-RU" smtClean="0"/>
              <a:t>06.11.2023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6724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29166" y="2974448"/>
            <a:ext cx="4645152" cy="24938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094337" y="2971669"/>
            <a:ext cx="4645152" cy="248719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02B8BD-2B3B-44F9-8BA4-97D2EDCA0B41}" type="datetimeFigureOut">
              <a:rPr lang="ru-RU" smtClean="0"/>
              <a:t>06.11.2023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4E73523-02A4-4411-9157-805C7BA735E6}" type="slidenum">
              <a:rPr lang="ru-RU" smtClean="0"/>
              <a:t>‹#›</a:t>
            </a:fld>
            <a:endParaRPr lang="ru-RU"/>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8815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02B8BD-2B3B-44F9-8BA4-97D2EDCA0B41}" type="datetimeFigureOut">
              <a:rPr lang="ru-RU" smtClean="0"/>
              <a:t>06.11.2023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4E73523-02A4-4411-9157-805C7BA735E6}" type="slidenum">
              <a:rPr lang="ru-RU" smtClean="0"/>
              <a:t>‹#›</a:t>
            </a:fld>
            <a:endParaRPr lang="ru-RU"/>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46746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2B8BD-2B3B-44F9-8BA4-97D2EDCA0B41}" type="datetimeFigureOut">
              <a:rPr lang="ru-RU" smtClean="0"/>
              <a:t>06.11.2023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4E73523-02A4-4411-9157-805C7BA735E6}" type="slidenum">
              <a:rPr lang="ru-RU" smtClean="0"/>
              <a:t>‹#›</a:t>
            </a:fld>
            <a:endParaRPr lang="ru-RU"/>
          </a:p>
        </p:txBody>
      </p:sp>
    </p:spTree>
    <p:extLst>
      <p:ext uri="{BB962C8B-B14F-4D97-AF65-F5344CB8AC3E}">
        <p14:creationId xmlns:p14="http://schemas.microsoft.com/office/powerpoint/2010/main" val="208133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02B8BD-2B3B-44F9-8BA4-97D2EDCA0B41}" type="datetimeFigureOut">
              <a:rPr lang="ru-RU" smtClean="0"/>
              <a:t>06.11.2023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9259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002B8BD-2B3B-44F9-8BA4-97D2EDCA0B41}" type="datetimeFigureOut">
              <a:rPr lang="ru-RU" smtClean="0"/>
              <a:t>06.11.2023</a:t>
            </a:fld>
            <a:endParaRPr lang="ru-RU"/>
          </a:p>
        </p:txBody>
      </p:sp>
      <p:sp>
        <p:nvSpPr>
          <p:cNvPr id="6" name="Footer Placeholder 5"/>
          <p:cNvSpPr>
            <a:spLocks noGrp="1"/>
          </p:cNvSpPr>
          <p:nvPr>
            <p:ph type="ftr" sz="quarter" idx="11"/>
          </p:nvPr>
        </p:nvSpPr>
        <p:spPr>
          <a:xfrm>
            <a:off x="1125300" y="318640"/>
            <a:ext cx="4877818" cy="320931"/>
          </a:xfrm>
        </p:spPr>
        <p:txBody>
          <a:bodyPr/>
          <a:lstStyle/>
          <a:p>
            <a:endParaRPr lang="ru-RU"/>
          </a:p>
        </p:txBody>
      </p:sp>
      <p:sp>
        <p:nvSpPr>
          <p:cNvPr id="7" name="Slide Number Placeholder 6"/>
          <p:cNvSpPr>
            <a:spLocks noGrp="1"/>
          </p:cNvSpPr>
          <p:nvPr>
            <p:ph type="sldNum" sz="quarter" idx="12"/>
          </p:nvPr>
        </p:nvSpPr>
        <p:spPr>
          <a:xfrm>
            <a:off x="6176794" y="137408"/>
            <a:ext cx="811019" cy="503578"/>
          </a:xfrm>
        </p:spPr>
        <p:txBody>
          <a:bodyPr/>
          <a:lstStyle/>
          <a:p>
            <a:fld id="{F4E73523-02A4-4411-9157-805C7BA735E6}" type="slidenum">
              <a:rPr lang="ru-RU" smtClean="0"/>
              <a:t>‹#›</a:t>
            </a:fld>
            <a:endParaRPr lang="ru-RU"/>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68700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002B8BD-2B3B-44F9-8BA4-97D2EDCA0B41}" type="datetimeFigureOut">
              <a:rPr lang="ru-RU" smtClean="0"/>
              <a:t>06.11.2023</a:t>
            </a:fld>
            <a:endParaRPr lang="ru-RU"/>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4E73523-02A4-4411-9157-805C7BA735E6}" type="slidenum">
              <a:rPr lang="ru-RU" smtClean="0"/>
              <a:t>‹#›</a:t>
            </a:fld>
            <a:endParaRPr lang="ru-RU"/>
          </a:p>
        </p:txBody>
      </p:sp>
    </p:spTree>
    <p:extLst>
      <p:ext uri="{BB962C8B-B14F-4D97-AF65-F5344CB8AC3E}">
        <p14:creationId xmlns:p14="http://schemas.microsoft.com/office/powerpoint/2010/main" val="140496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F162F5-F9A0-465F-B5AD-606ECBFE0A50}"/>
              </a:ext>
            </a:extLst>
          </p:cNvPr>
          <p:cNvSpPr>
            <a:spLocks noGrp="1"/>
          </p:cNvSpPr>
          <p:nvPr>
            <p:ph type="title"/>
          </p:nvPr>
        </p:nvSpPr>
        <p:spPr>
          <a:xfrm>
            <a:off x="783771" y="804519"/>
            <a:ext cx="10271083" cy="4635227"/>
          </a:xfrm>
        </p:spPr>
        <p:txBody>
          <a:bodyPr>
            <a:normAutofit/>
          </a:bodyPr>
          <a:lstStyle/>
          <a:p>
            <a:br>
              <a:rPr lang="uk-UA" sz="6600" dirty="0">
                <a:latin typeface="Times New Roman" panose="02020603050405020304" pitchFamily="18" charset="0"/>
                <a:cs typeface="Times New Roman" panose="02020603050405020304" pitchFamily="18" charset="0"/>
              </a:rPr>
            </a:br>
            <a:r>
              <a:rPr lang="uk-UA" sz="6600" dirty="0">
                <a:latin typeface="Times New Roman" panose="02020603050405020304" pitchFamily="18" charset="0"/>
                <a:cs typeface="Times New Roman" panose="02020603050405020304" pitchFamily="18" charset="0"/>
              </a:rPr>
              <a:t>Статистика бідності</a:t>
            </a:r>
            <a:br>
              <a:rPr lang="uk-UA" sz="6600" dirty="0">
                <a:latin typeface="Times New Roman" panose="02020603050405020304" pitchFamily="18" charset="0"/>
                <a:cs typeface="Times New Roman" panose="02020603050405020304" pitchFamily="18" charset="0"/>
              </a:rPr>
            </a:b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11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167951" y="114053"/>
            <a:ext cx="12024049" cy="6053481"/>
          </a:xfrm>
        </p:spPr>
        <p:txBody>
          <a:bodyPr>
            <a:normAutofit fontScale="90000"/>
          </a:bodyPr>
          <a:lstStyle/>
          <a:p>
            <a:pPr lvl="0">
              <a:lnSpc>
                <a:spcPct val="107000"/>
              </a:lnSpc>
            </a:pPr>
            <a:br>
              <a:rPr lang="ru-RU" sz="2200" dirty="0">
                <a:latin typeface="Times New Roman" panose="02020603050405020304" pitchFamily="18" charset="0"/>
                <a:cs typeface="Times New Roman" panose="02020603050405020304" pitchFamily="18" charset="0"/>
              </a:rPr>
            </a:br>
            <a:br>
              <a:rPr lang="ru-RU" sz="2200" dirty="0">
                <a:latin typeface="Times New Roman" panose="02020603050405020304" pitchFamily="18"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Анонімність - одна з головних переваг коефіцієнта Джині. Немає необхідності знати, хто має якісь доходи персонально.</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Коефіцієнт Джині не враховує джерело доходу, тобто для певної географічної одиниці (країни, регіону тощо) коефіцієнт </a:t>
            </a:r>
            <a:r>
              <a:rPr lang="uk-UA" sz="2200" dirty="0" err="1">
                <a:effectLst/>
                <a:latin typeface="Times New Roman" panose="02020603050405020304" pitchFamily="18" charset="0"/>
                <a:ea typeface="Calibri" panose="020F0502020204030204" pitchFamily="34" charset="0"/>
                <a:cs typeface="Times New Roman" panose="02020603050405020304" pitchFamily="18" charset="0"/>
              </a:rPr>
              <a:t>Джіні</a:t>
            </a: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 може бути досить низьким, але при цьому якась частина населення свій дохід забезпечує рахунок праці, а інша - рахунок власності. </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Метод кривої Лоренца і коефіцієнта Джині у справі дослідження нерівномірності розподілу доходів серед населення має справу лише з грошовими доходами, тим часом деяким працівникам заробітну плату видають у вигляді продуктів харчування тощо.</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Відмінності в методах збору статистичних даних для обчислення коефіцієнта Джині призводять до труднощів (або навіть неможливості) у порівнянні отриманих коефіцієнтів.</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Коефіцієнт Джині частково неадекватний для планових економік, де розподіл ресурсів залежить лише від доходів, а й від лояльності до держави (партії).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03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C9E743-2D76-4EB4-A77C-8B13815E9AC1}"/>
              </a:ext>
            </a:extLst>
          </p:cNvPr>
          <p:cNvSpPr>
            <a:spLocks noGrp="1"/>
          </p:cNvSpPr>
          <p:nvPr>
            <p:ph type="title"/>
          </p:nvPr>
        </p:nvSpPr>
        <p:spPr>
          <a:xfrm>
            <a:off x="690465" y="851173"/>
            <a:ext cx="11150082" cy="1033612"/>
          </a:xfrm>
        </p:spPr>
        <p:txBody>
          <a:bodyPr>
            <a:normAutofit fontScale="90000"/>
          </a:bodyPr>
          <a:lstStyle/>
          <a:p>
            <a:pPr indent="450215">
              <a:spcAft>
                <a:spcPts val="0"/>
              </a:spcAft>
            </a:pPr>
            <a:br>
              <a:rPr lang="uk-UA" dirty="0">
                <a:latin typeface="Times New Roman" panose="02020603050405020304" pitchFamily="18" charset="0"/>
                <a:ea typeface="Times New Roman" panose="02020603050405020304" pitchFamily="18" charset="0"/>
              </a:rPr>
            </a:br>
            <a:r>
              <a:rPr lang="uk-UA" b="1" dirty="0">
                <a:latin typeface="Times New Roman" panose="02020603050405020304" pitchFamily="18" charset="0"/>
                <a:ea typeface="Times New Roman" panose="02020603050405020304" pitchFamily="18" charset="0"/>
              </a:rPr>
              <a:t>План.</a:t>
            </a:r>
            <a:br>
              <a:rPr lang="uk-UA" dirty="0">
                <a:latin typeface="Times New Roman" panose="02020603050405020304" pitchFamily="18" charset="0"/>
                <a:ea typeface="Times New Roman" panose="02020603050405020304" pitchFamily="18" charset="0"/>
              </a:rPr>
            </a:br>
            <a:br>
              <a:rPr lang="uk-UA"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План.</a:t>
            </a:r>
            <a:br>
              <a:rPr lang="uk-UA"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1. Поняття та теорії бідності.</a:t>
            </a:r>
            <a:br>
              <a:rPr lang="uk-UA"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2. Вимірювання бідності.</a:t>
            </a:r>
            <a:br>
              <a:rPr lang="uk-UA" dirty="0">
                <a:latin typeface="Times New Roman" panose="02020603050405020304" pitchFamily="18" charset="0"/>
                <a:ea typeface="Times New Roman" panose="02020603050405020304" pitchFamily="18" charset="0"/>
              </a:rPr>
            </a:br>
            <a:br>
              <a:rPr lang="uk-UA"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00306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EC93F2-D592-401F-B2CD-4F3A15E6468E}"/>
              </a:ext>
            </a:extLst>
          </p:cNvPr>
          <p:cNvSpPr>
            <a:spLocks noGrp="1"/>
          </p:cNvSpPr>
          <p:nvPr>
            <p:ph type="title"/>
          </p:nvPr>
        </p:nvSpPr>
        <p:spPr>
          <a:xfrm>
            <a:off x="177281" y="356649"/>
            <a:ext cx="11374016" cy="5055105"/>
          </a:xfrm>
        </p:spPr>
        <p:txBody>
          <a:bodyPr>
            <a:normAutofit fontScale="90000"/>
          </a:bodyPr>
          <a:lstStyle/>
          <a:p>
            <a:pPr indent="450215"/>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Питання 1.</a:t>
            </a:r>
            <a:br>
              <a:rPr lang="ru-RU"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 </a:t>
            </a:r>
            <a:br>
              <a:rPr lang="ru-RU" sz="2000" dirty="0">
                <a:latin typeface="Times New Roman" panose="02020603050405020304" pitchFamily="18" charset="0"/>
                <a:cs typeface="Times New Roman" panose="02020603050405020304" pitchFamily="18" charset="0"/>
              </a:rPr>
            </a:br>
            <a:r>
              <a:rPr lang="uk-UA" sz="2000" dirty="0">
                <a:effectLst/>
                <a:latin typeface="Times New Roman" panose="02020603050405020304" pitchFamily="18" charset="0"/>
                <a:ea typeface="Times New Roman" panose="02020603050405020304" pitchFamily="18" charset="0"/>
              </a:rPr>
              <a:t>Важливим завданням соціальної статистики при дослідженні рівня життя населення є визначення бідності. В останні роки в Україні посилилася диференціація населення за рівнем доходів і витрат, що призвело до погіршення матеріального становища значної частки населення. Під </a:t>
            </a:r>
            <a:r>
              <a:rPr lang="uk-UA" sz="2000" b="1" dirty="0">
                <a:effectLst/>
                <a:latin typeface="Times New Roman" panose="02020603050405020304" pitchFamily="18" charset="0"/>
                <a:ea typeface="Times New Roman" panose="02020603050405020304" pitchFamily="18" charset="0"/>
              </a:rPr>
              <a:t>бідністю</a:t>
            </a:r>
            <a:r>
              <a:rPr lang="uk-UA" sz="2000" dirty="0">
                <a:effectLst/>
                <a:latin typeface="Times New Roman" panose="02020603050405020304" pitchFamily="18" charset="0"/>
                <a:ea typeface="Times New Roman" panose="02020603050405020304" pitchFamily="18" charset="0"/>
              </a:rPr>
              <a:t> розуміють такий неприпустимо низький рівень життя, за яким нормальний розвиток людини неможливий. Бідність несе в собі істотний негативний соціальний потенціал. Діти з бідних сімей мають значно менше можливостей, ніж діти із забезпечених сімей, на отримання вищої і середньої професійної освіти, що надалі веде до зниження їх конкурентоспроможності на ринку праці. В Україні при проведенні реальних заходів соціальної політики проблеми бідності виходять на перший план.</a:t>
            </a:r>
            <a:br>
              <a:rPr lang="ru-RU" sz="2000" dirty="0">
                <a:effectLst/>
                <a:latin typeface="Times New Roman" panose="02020603050405020304" pitchFamily="18" charset="0"/>
                <a:ea typeface="Times New Roman" panose="02020603050405020304" pitchFamily="18" charset="0"/>
              </a:rPr>
            </a:br>
            <a:br>
              <a:rPr lang="ru-RU" sz="2000" dirty="0">
                <a:effectLst/>
                <a:latin typeface="Times New Roman" panose="02020603050405020304" pitchFamily="18" charset="0"/>
                <a:ea typeface="Times New Roman" panose="02020603050405020304" pitchFamily="18" charset="0"/>
              </a:rPr>
            </a:br>
            <a:r>
              <a:rPr lang="uk-UA" sz="2000" dirty="0">
                <a:effectLst/>
                <a:latin typeface="Times New Roman" panose="02020603050405020304" pitchFamily="18" charset="0"/>
                <a:ea typeface="Times New Roman" panose="02020603050405020304" pitchFamily="18" charset="0"/>
              </a:rPr>
              <a:t>До бідних належать особи, сім'ї та групи осіб, ресурси яких (матеріальні, культурні та соціальні) настільки обмежені, що виключають для них можливість вести мінімально прийнятний спосіб життя в державах-членах, в яких вони проживають (ЄС).</a:t>
            </a:r>
            <a:br>
              <a:rPr lang="ru-RU" sz="2000" dirty="0">
                <a:effectLst/>
                <a:latin typeface="Times New Roman" panose="02020603050405020304" pitchFamily="18" charset="0"/>
                <a:ea typeface="Times New Roman" panose="02020603050405020304" pitchFamily="18" charset="0"/>
              </a:rPr>
            </a:b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i="1" dirty="0">
                <a:effectLst/>
                <a:latin typeface="Times New Roman" panose="02020603050405020304" pitchFamily="18" charset="0"/>
                <a:ea typeface="Calibri" panose="020F0502020204030204" pitchFamily="34" charset="0"/>
                <a:cs typeface="Times New Roman" panose="02020603050405020304" pitchFamily="18" charset="0"/>
              </a:rPr>
              <a:t>Приклад: «Віднесені вітром» та сестри Бронте.</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365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833B29-A48D-4C85-84AB-692CB44572D4}"/>
              </a:ext>
            </a:extLst>
          </p:cNvPr>
          <p:cNvSpPr>
            <a:spLocks noGrp="1"/>
          </p:cNvSpPr>
          <p:nvPr>
            <p:ph type="title"/>
          </p:nvPr>
        </p:nvSpPr>
        <p:spPr>
          <a:xfrm>
            <a:off x="0" y="-74645"/>
            <a:ext cx="11952513" cy="6932646"/>
          </a:xfrm>
        </p:spPr>
        <p:txBody>
          <a:bodyPr>
            <a:normAutofit/>
          </a:bodyPr>
          <a:lstStyle/>
          <a:p>
            <a:pPr indent="450215">
              <a:lnSpc>
                <a:spcPct val="107000"/>
              </a:lnSpc>
              <a:spcAft>
                <a:spcPts val="800"/>
              </a:spcAft>
            </a:pP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t>
            </a: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Теорії бідності</a:t>
            </a:r>
            <a:br>
              <a:rPr lang="uk-UA" sz="1800" b="1" dirty="0">
                <a:effectLst/>
                <a:latin typeface="Times New Roman" panose="02020603050405020304" pitchFamily="18" charset="0"/>
                <a:ea typeface="Calibri" panose="020F0502020204030204" pitchFamily="34" charset="0"/>
                <a:cs typeface="Times New Roman" panose="02020603050405020304" pitchFamily="18" charset="0"/>
              </a:rPr>
            </a:b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1. Теорія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Т.Мальтуса</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Д.Браун</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Інферно</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2. Г. Спенсер. Бідність є природнім явищем та наслідком особистих лінощів, тому держава не має допомагати таким особам (наслідування –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М.Тетчер</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3.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К.Маркс</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Причина – капіталістична експлуатація та несправедливий розподіл р.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4.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С.Раунтрі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первинна (низький рівень доходу та раціональні витрати) та вторинна бідність (надмірні витрати; «старий капітал» та теорія трьох поколінь).</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5. Теза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К.Девіса</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та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У.Мура</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рівень доходів є пропорційним суспільній корисності праці.</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6.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О.Л’юіс</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існування субкультур бідності (соціальний експеримент: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Прюїтт-Айгоу</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7. 1975. Визначення Європейського Союзу: соціальне положення, що характеризується відсутністю необхідних матеріальних засобів для того, щоб проводити повноцінне (відповідно до норм прийнятих суспільством) життя.</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8. А. Сена. Бідність як форма соціального відчуження,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депривації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та виключення.</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9. Всесвітній Банк: поріг бідності складає 1,9$ на добу.</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ru-RU" sz="2700" dirty="0">
                <a:latin typeface="Times New Roman" panose="02020603050405020304" pitchFamily="18" charset="0"/>
                <a:cs typeface="Times New Roman" panose="02020603050405020304" pitchFamily="18" charset="0"/>
              </a:rPr>
            </a:b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632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9A481A-03CF-4664-BA9D-0D88FE4ACFB5}"/>
              </a:ext>
            </a:extLst>
          </p:cNvPr>
          <p:cNvSpPr>
            <a:spLocks noGrp="1"/>
          </p:cNvSpPr>
          <p:nvPr>
            <p:ph type="title"/>
          </p:nvPr>
        </p:nvSpPr>
        <p:spPr>
          <a:xfrm>
            <a:off x="65314" y="335903"/>
            <a:ext cx="12008497" cy="5607698"/>
          </a:xfrm>
        </p:spPr>
        <p:txBody>
          <a:bodyPr>
            <a:normAutofit fontScale="90000"/>
          </a:bodyPr>
          <a:lstStyle/>
          <a:p>
            <a:pPr indent="450215">
              <a:lnSpc>
                <a:spcPct val="107000"/>
              </a:lnSpc>
              <a:spcAft>
                <a:spcPts val="800"/>
              </a:spcAft>
            </a:pPr>
            <a:br>
              <a:rPr lang="uk-UA" b="1" dirty="0">
                <a:latin typeface="Times New Roman" panose="02020603050405020304" pitchFamily="18" charset="0"/>
                <a:cs typeface="Times New Roman" panose="02020603050405020304" pitchFamily="18" charset="0"/>
              </a:rPr>
            </a:b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Проблеми вимірювання бідності:</a:t>
            </a:r>
            <a:br>
              <a:rPr lang="uk-UA" sz="2200" b="1" dirty="0">
                <a:effectLst/>
                <a:latin typeface="Times New Roman" panose="02020603050405020304" pitchFamily="18" charset="0"/>
                <a:ea typeface="Calibri" panose="020F0502020204030204" pitchFamily="34" charset="0"/>
                <a:cs typeface="Times New Roman" panose="02020603050405020304" pitchFamily="18" charset="0"/>
              </a:rPr>
            </a:b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 об’єктивна </a:t>
            </a:r>
            <a:r>
              <a:rPr lang="uk-UA" sz="2200" dirty="0" err="1">
                <a:effectLst/>
                <a:latin typeface="Times New Roman" panose="02020603050405020304" pitchFamily="18" charset="0"/>
                <a:ea typeface="Calibri" panose="020F0502020204030204" pitchFamily="34" charset="0"/>
                <a:cs typeface="Times New Roman" panose="02020603050405020304" pitchFamily="18" charset="0"/>
              </a:rPr>
              <a:t>vs</a:t>
            </a: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 суб’єктивна бідність</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 відсутність врахування заощаджень</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 відсутність врахування реальних потреб (люди похилого віку)</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 географічна диференціація бідності</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 додаткові доходи</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 систематичне заниження доходів</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ru-RU" sz="3000" dirty="0">
                <a:latin typeface="Times New Roman" panose="02020603050405020304" pitchFamily="18" charset="0"/>
                <a:cs typeface="Times New Roman" panose="02020603050405020304" pitchFamily="18" charset="0"/>
              </a:rPr>
            </a:b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936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F5541C-2446-4BA8-B823-468B873075A3}"/>
              </a:ext>
            </a:extLst>
          </p:cNvPr>
          <p:cNvSpPr>
            <a:spLocks noGrp="1"/>
          </p:cNvSpPr>
          <p:nvPr>
            <p:ph type="title"/>
          </p:nvPr>
        </p:nvSpPr>
        <p:spPr>
          <a:xfrm>
            <a:off x="1130270" y="953324"/>
            <a:ext cx="9603275" cy="4775672"/>
          </a:xfrm>
        </p:spPr>
        <p:txBody>
          <a:bodyPr>
            <a:normAutofit fontScale="90000"/>
          </a:bodyPr>
          <a:lstStyle/>
          <a:p>
            <a:pPr indent="450215">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Україна</a:t>
            </a:r>
            <a:br>
              <a:rPr lang="uk-UA" sz="1800" b="1" dirty="0">
                <a:effectLst/>
                <a:latin typeface="Times New Roman" panose="02020603050405020304" pitchFamily="18" charset="0"/>
                <a:ea typeface="Calibri" panose="020F0502020204030204" pitchFamily="34" charset="0"/>
                <a:cs typeface="Times New Roman" panose="02020603050405020304" pitchFamily="18" charset="0"/>
              </a:rPr>
            </a:b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За даними Інституту демографії та соціальних досліджень ім.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Птухи</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НАН України у 2019 році бідними за рівнем витрат нижче 3263 гривень могли вважатися 43,2% українців, а за рівнем доходів – 27,6%.</a:t>
            </a:r>
            <a:br>
              <a:rPr lang="ru-RU"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У порівнянні з 2017 роком українці стали жити багатше, тоді показники складали 47,3% та 34,9% відповідно, так і фактичний прожитковий рівень тоді був нижчим і становив 2941 гривню.</a:t>
            </a:r>
            <a:br>
              <a:rPr lang="ru-RU"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В абсолютній убогості – нижче офіційного прожиткового мінімуму, живуть всього 1,3% українців, що на 45,8% менше, ніж у 2017 році.</a:t>
            </a:r>
            <a:br>
              <a:rPr lang="ru-RU"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Суб'єктивна думка самих українців про життя різниться.</a:t>
            </a:r>
            <a:br>
              <a:rPr lang="ru-RU"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За даними дослідницької групи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Research</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&amp;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Branding</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Group</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в липні "в цілому добре" охарактеризували своє матеріальне становище 10% опитаних, як "середнє" - 50%, "у цілому погане" - 37% і ще 3% не змогли відповісти.</a:t>
            </a:r>
            <a:br>
              <a:rPr lang="ru-RU" sz="2000" dirty="0">
                <a:effectLst/>
                <a:latin typeface="Calibri" panose="020F0502020204030204" pitchFamily="34" charset="0"/>
                <a:ea typeface="Calibri" panose="020F0502020204030204" pitchFamily="34"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465330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E515A6-3D49-4304-BD13-6FEA994DD8C8}"/>
              </a:ext>
            </a:extLst>
          </p:cNvPr>
          <p:cNvSpPr>
            <a:spLocks noGrp="1"/>
          </p:cNvSpPr>
          <p:nvPr>
            <p:ph type="title"/>
          </p:nvPr>
        </p:nvSpPr>
        <p:spPr>
          <a:xfrm>
            <a:off x="518474" y="953324"/>
            <a:ext cx="11547835" cy="4887639"/>
          </a:xfrm>
        </p:spPr>
        <p:txBody>
          <a:bodyPr>
            <a:normAutofit fontScale="90000"/>
          </a:bodyPr>
          <a:lstStyle/>
          <a:p>
            <a:pPr indent="450215">
              <a:lnSpc>
                <a:spcPct val="107000"/>
              </a:lnSpc>
              <a:spcAft>
                <a:spcPts val="800"/>
              </a:spcAft>
            </a:pPr>
            <a:r>
              <a:rPr lang="uk-UA" sz="2400" b="1" dirty="0">
                <a:effectLst/>
                <a:latin typeface="Times New Roman" panose="02020603050405020304" pitchFamily="18" charset="0"/>
                <a:ea typeface="Calibri" panose="020F0502020204030204" pitchFamily="34" charset="0"/>
                <a:cs typeface="Times New Roman" panose="02020603050405020304" pitchFamily="18" charset="0"/>
              </a:rPr>
              <a:t>Інші формулювання:</a:t>
            </a:r>
            <a:br>
              <a:rPr lang="ru-RU" sz="2400" dirty="0">
                <a:effectLst/>
                <a:latin typeface="Calibri" panose="020F0502020204030204" pitchFamily="34" charset="0"/>
                <a:ea typeface="Calibri" panose="020F0502020204030204" pitchFamily="34" charset="0"/>
                <a:cs typeface="Times New Roman" panose="02020603050405020304" pitchFamily="18" charset="0"/>
              </a:rPr>
            </a:br>
            <a:r>
              <a:rPr lang="uk-UA" sz="2400" b="1" dirty="0">
                <a:effectLst/>
                <a:latin typeface="Times New Roman" panose="02020603050405020304" pitchFamily="18" charset="0"/>
                <a:ea typeface="Calibri" panose="020F0502020204030204" pitchFamily="34" charset="0"/>
                <a:cs typeface="Times New Roman" panose="02020603050405020304" pitchFamily="18" charset="0"/>
              </a:rPr>
              <a:t>Ваше матеріальне становище:</a:t>
            </a:r>
            <a:br>
              <a:rPr lang="ru-RU" sz="2400" dirty="0">
                <a:effectLst/>
                <a:latin typeface="Calibri" panose="020F0502020204030204" pitchFamily="34" charset="0"/>
                <a:ea typeface="Calibri" panose="020F0502020204030204" pitchFamily="34" charset="0"/>
                <a:cs typeface="Times New Roman" panose="02020603050405020304" pitchFamily="18" charset="0"/>
              </a:rPr>
            </a:b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1. Грошей не вистачає навіть на продукти харчування.</a:t>
            </a:r>
            <a:br>
              <a:rPr lang="ru-RU" sz="2400" dirty="0">
                <a:effectLst/>
                <a:latin typeface="Calibri" panose="020F0502020204030204" pitchFamily="34" charset="0"/>
                <a:ea typeface="Calibri" panose="020F0502020204030204" pitchFamily="34" charset="0"/>
                <a:cs typeface="Times New Roman" panose="02020603050405020304" pitchFamily="18" charset="0"/>
              </a:rPr>
            </a:b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2. Грошей вистачає лише на продукти харчування.</a:t>
            </a:r>
            <a:br>
              <a:rPr lang="ru-RU" sz="2400" dirty="0">
                <a:effectLst/>
                <a:latin typeface="Calibri" panose="020F0502020204030204" pitchFamily="34" charset="0"/>
                <a:ea typeface="Calibri" panose="020F0502020204030204" pitchFamily="34" charset="0"/>
                <a:cs typeface="Times New Roman" panose="02020603050405020304" pitchFamily="18" charset="0"/>
              </a:rPr>
            </a:b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3. Грошей вистачає на продукти харчування та іноді на придбання одягу.</a:t>
            </a:r>
            <a:br>
              <a:rPr lang="ru-RU" sz="2400" dirty="0">
                <a:effectLst/>
                <a:latin typeface="Calibri" panose="020F0502020204030204" pitchFamily="34" charset="0"/>
                <a:ea typeface="Calibri" panose="020F0502020204030204" pitchFamily="34" charset="0"/>
                <a:cs typeface="Times New Roman" panose="02020603050405020304" pitchFamily="18" charset="0"/>
              </a:rPr>
            </a:b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4. Грошей вільно вистачає на продукти харчування, одяг, а на дорогі покупки доводиться заощаджувати гроші.</a:t>
            </a:r>
            <a:br>
              <a:rPr lang="ru-RU" sz="2400" dirty="0">
                <a:effectLst/>
                <a:latin typeface="Calibri" panose="020F0502020204030204" pitchFamily="34" charset="0"/>
                <a:ea typeface="Calibri" panose="020F0502020204030204" pitchFamily="34" charset="0"/>
                <a:cs typeface="Times New Roman" panose="02020603050405020304" pitchFamily="18" charset="0"/>
              </a:rPr>
            </a:b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5. Грошей вільно вистачає на все: автомобіль, придбання нерухомості, подорожі.</a:t>
            </a:r>
            <a:br>
              <a:rPr lang="uk-UA" sz="2400" dirty="0">
                <a:effectLst/>
                <a:latin typeface="Times New Roman" panose="02020603050405020304" pitchFamily="18" charset="0"/>
                <a:ea typeface="Calibri" panose="020F0502020204030204" pitchFamily="34" charset="0"/>
                <a:cs typeface="Times New Roman" panose="02020603050405020304" pitchFamily="18" charset="0"/>
              </a:rPr>
            </a:br>
            <a:br>
              <a:rPr lang="uk-UA" sz="2400" dirty="0">
                <a:effectLst/>
                <a:latin typeface="Times New Roman" panose="02020603050405020304" pitchFamily="18"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Соціальні взаємозв’язки між бідністю та соціальними процесами:</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1) покарання (бідних карають суворіше)</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2) прийняття рішень (менш раціональні) та популістських політичних рішень</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3) працевлаштування (викривлене сприйняття, демонстративне споживання / виграш в лотерею)</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2143626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0E3A7F-B86C-44F9-ACD4-7395E644EA6D}"/>
              </a:ext>
            </a:extLst>
          </p:cNvPr>
          <p:cNvSpPr>
            <a:spLocks noGrp="1"/>
          </p:cNvSpPr>
          <p:nvPr>
            <p:ph type="title"/>
          </p:nvPr>
        </p:nvSpPr>
        <p:spPr>
          <a:xfrm>
            <a:off x="1130270" y="953324"/>
            <a:ext cx="9603275" cy="4430439"/>
          </a:xfrm>
        </p:spPr>
        <p:txBody>
          <a:bodyPr>
            <a:normAutofit fontScale="90000"/>
          </a:bodyPr>
          <a:lstStyle/>
          <a:p>
            <a:pPr indent="450215">
              <a:lnSpc>
                <a:spcPct val="107000"/>
              </a:lnSpc>
              <a:spcAft>
                <a:spcPts val="80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Вимірювання бідності.</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Коефіцієнт Джині - статистичний показник ступеня розшарування суспільства країни. </a:t>
            </a:r>
            <a:br>
              <a:rPr lang="uk-UA" sz="2200" dirty="0">
                <a:effectLst/>
                <a:latin typeface="Times New Roman" panose="02020603050405020304" pitchFamily="18" charset="0"/>
                <a:ea typeface="Calibri" panose="020F0502020204030204" pitchFamily="34" charset="0"/>
                <a:cs typeface="Times New Roman" panose="02020603050405020304" pitchFamily="18" charset="0"/>
              </a:rPr>
            </a:br>
            <a:br>
              <a:rPr lang="uk-UA" sz="2200" dirty="0">
                <a:effectLst/>
                <a:latin typeface="Times New Roman" panose="02020603050405020304" pitchFamily="18"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Використовується для оцінки економічної нерівності.</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Коефіцієнт Джині змінюється від 0 до 1. Чим більше його значення відхиляється від нуля і наближається до одиниці, тим більше доходи сконцентровані до рук окремих груп населення.</a:t>
            </a:r>
            <a:br>
              <a:rPr lang="ru-RU" sz="2200" dirty="0">
                <a:effectLst/>
                <a:latin typeface="Calibri" panose="020F0502020204030204" pitchFamily="34" charset="0"/>
                <a:ea typeface="Calibri" panose="020F0502020204030204" pitchFamily="34" charset="0"/>
                <a:cs typeface="Times New Roman" panose="02020603050405020304" pitchFamily="18" charset="0"/>
              </a:rPr>
            </a:br>
            <a:br>
              <a:rPr lang="ru-RU" sz="2200" dirty="0">
                <a:effectLst/>
                <a:latin typeface="Calibri" panose="020F0502020204030204" pitchFamily="34" charset="0"/>
                <a:ea typeface="Calibri" panose="020F0502020204030204" pitchFamily="34" charset="0"/>
                <a:cs typeface="Times New Roman" panose="02020603050405020304" pitchFamily="18" charset="0"/>
              </a:rPr>
            </a:b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Коефіцієнт </a:t>
            </a:r>
            <a:r>
              <a:rPr lang="uk-UA" sz="2200" dirty="0" err="1">
                <a:effectLst/>
                <a:latin typeface="Times New Roman" panose="02020603050405020304" pitchFamily="18" charset="0"/>
                <a:ea typeface="Calibri" panose="020F0502020204030204" pitchFamily="34" charset="0"/>
                <a:cs typeface="Times New Roman" panose="02020603050405020304" pitchFamily="18" charset="0"/>
              </a:rPr>
              <a:t>Джіні</a:t>
            </a:r>
            <a:r>
              <a:rPr lang="uk-UA" sz="2200" dirty="0">
                <a:effectLst/>
                <a:latin typeface="Times New Roman" panose="02020603050405020304" pitchFamily="18" charset="0"/>
                <a:ea typeface="Calibri" panose="020F0502020204030204" pitchFamily="34" charset="0"/>
                <a:cs typeface="Times New Roman" panose="02020603050405020304" pitchFamily="18" charset="0"/>
              </a:rPr>
              <a:t> можна визначити як макроекономічний показник, що характеризує диференціацію грошових доходів населення у вигляді ступеня відхилення фактичного розподілу доходів від абсолютно рівного їхнього розподілу між жителями країни.</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2545686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69D214-6B12-4DD8-914A-CF4C80FB859B}"/>
              </a:ext>
            </a:extLst>
          </p:cNvPr>
          <p:cNvSpPr>
            <a:spLocks noGrp="1"/>
          </p:cNvSpPr>
          <p:nvPr>
            <p:ph type="title"/>
          </p:nvPr>
        </p:nvSpPr>
        <p:spPr>
          <a:xfrm>
            <a:off x="1131216" y="970962"/>
            <a:ext cx="9583475" cy="4957344"/>
          </a:xfrm>
        </p:spPr>
        <p:txBody>
          <a:bodyPr>
            <a:normAutofit fontScale="90000"/>
          </a:bodyPr>
          <a:lstStyle/>
          <a:p>
            <a:pPr lvl="0">
              <a:lnSpc>
                <a:spcPct val="107000"/>
              </a:lnSpc>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Дозволяє порівнювати розподіл ознаки в сукупності з різною кількістю одиниць (наприклад, регіони з різною чисельністю населення).</a:t>
            </a:r>
            <a:br>
              <a:rPr lang="ru-RU" sz="2000" dirty="0">
                <a:effectLst/>
                <a:latin typeface="Calibri" panose="020F0502020204030204" pitchFamily="34" charset="0"/>
                <a:ea typeface="Calibri" panose="020F0502020204030204" pitchFamily="34" charset="0"/>
                <a:cs typeface="Times New Roman" panose="02020603050405020304" pitchFamily="18" charset="0"/>
              </a:rPr>
            </a:br>
            <a:br>
              <a:rPr lang="ru-RU"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Доповнює дані про ВВП та середньодушовий дохід. Служить своєрідною виправленням цих показників.</a:t>
            </a:r>
            <a:br>
              <a:rPr lang="ru-RU" sz="2000" dirty="0">
                <a:effectLst/>
                <a:latin typeface="Calibri" panose="020F0502020204030204" pitchFamily="34" charset="0"/>
                <a:ea typeface="Calibri" panose="020F0502020204030204" pitchFamily="34" charset="0"/>
                <a:cs typeface="Times New Roman" panose="02020603050405020304" pitchFamily="18" charset="0"/>
              </a:rPr>
            </a:br>
            <a:br>
              <a:rPr lang="ru-RU"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Може бути використаний для порівняння розподілу ознаки (доходу) між різними сукупностями (наприклад, різними країнами). При цьому немає залежності від масштабу економіки країн, що порівнюються.</a:t>
            </a:r>
            <a:br>
              <a:rPr lang="ru-RU" sz="2000" dirty="0">
                <a:effectLst/>
                <a:latin typeface="Calibri" panose="020F0502020204030204" pitchFamily="34" charset="0"/>
                <a:ea typeface="Calibri" panose="020F0502020204030204" pitchFamily="34" charset="0"/>
                <a:cs typeface="Times New Roman" panose="02020603050405020304" pitchFamily="18" charset="0"/>
              </a:rPr>
            </a:br>
            <a:br>
              <a:rPr lang="ru-RU"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Може бути використаний для порівняння розподілу ознаки (доходу) за різними групами населення (наприклад, коефіцієнт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Джіні</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для сільського населення та коефіцієнт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Джіні</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для міського населення).</a:t>
            </a:r>
            <a:br>
              <a:rPr lang="ru-RU" sz="2000" dirty="0">
                <a:effectLst/>
                <a:latin typeface="Calibri" panose="020F0502020204030204" pitchFamily="34" charset="0"/>
                <a:ea typeface="Calibri" panose="020F0502020204030204" pitchFamily="34" charset="0"/>
                <a:cs typeface="Times New Roman" panose="02020603050405020304" pitchFamily="18" charset="0"/>
              </a:rPr>
            </a:br>
            <a:br>
              <a:rPr lang="ru-RU"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Дозволяє відстежувати динаміку нерівномірності розподілу ознаки (доходу) у сукупності різних етапах.</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1379888827"/>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Галерея">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120</TotalTime>
  <Words>1106</Words>
  <Application>Microsoft Office PowerPoint</Application>
  <PresentationFormat>Широкоэкранный</PresentationFormat>
  <Paragraphs>11</Paragraphs>
  <Slides>10</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Century Gothic</vt:lpstr>
      <vt:lpstr>Times New Roman</vt:lpstr>
      <vt:lpstr>Галерея</vt:lpstr>
      <vt:lpstr> Статистика бідності </vt:lpstr>
      <vt:lpstr> План.  План. 1. Поняття та теорії бідності. 2. Вимірювання бідності.  </vt:lpstr>
      <vt:lpstr> Питання 1.   Важливим завданням соціальної статистики при дослідженні рівня життя населення є визначення бідності. В останні роки в Україні посилилася диференціація населення за рівнем доходів і витрат, що призвело до погіршення матеріального становища значної частки населення. Під бідністю розуміють такий неприпустимо низький рівень життя, за яким нормальний розвиток людини неможливий. Бідність несе в собі істотний негативний соціальний потенціал. Діти з бідних сімей мають значно менше можливостей, ніж діти із забезпечених сімей, на отримання вищої і середньої професійної освіти, що надалі веде до зниження їх конкурентоспроможності на ринку праці. В Україні при проведенні реальних заходів соціальної політики проблеми бідності виходять на перший план.  До бідних належать особи, сім'ї та групи осіб, ресурси яких (матеріальні, культурні та соціальні) настільки обмежені, що виключають для них можливість вести мінімально прийнятний спосіб життя в державах-членах, в яких вони проживають (ЄС).   Приклад: «Віднесені вітром» та сестри Бронте.  </vt:lpstr>
      <vt:lpstr>   Теорії бідності  1. Теорія Т.Мальтуса (Д.Браун, «Інферно»). 2. Г. Спенсер. Бідність є природнім явищем та наслідком особистих лінощів, тому держава не має допомагати таким особам (наслідування – М.Тетчер). 3. К.Маркс. Причина – капіталістична експлуатація та несправедливий розподіл р.  4. С.Раунтрі: первинна (низький рівень доходу та раціональні витрати) та вторинна бідність (надмірні витрати; «старий капітал» та теорія трьох поколінь). 5. Теза К.Девіса та У.Мура: рівень доходів є пропорційним суспільній корисності праці. 6. О.Л’юіс: існування субкультур бідності (соціальний експеримент: Прюїтт-Айгоу). 7. 1975. Визначення Європейського Союзу: соціальне положення, що характеризується відсутністю необхідних матеріальних засобів для того, щоб проводити повноцінне (відповідно до норм прийнятих суспільством) життя. 8. А. Сена. Бідність як форма соціального відчуження, депривації та виключення. 9. Всесвітній Банк: поріг бідності складає 1,9$ на добу.  </vt:lpstr>
      <vt:lpstr> Проблеми вимірювання бідності:  – об’єктивна vs суб’єктивна бідність – відсутність врахування заощаджень – відсутність врахування реальних потреб (люди похилого віку) – географічна диференціація бідності – додаткові доходи – систематичне заниження доходів      </vt:lpstr>
      <vt:lpstr>Україна  За даними Інституту демографії та соціальних досліджень ім. Птухи НАН України у 2019 році бідними за рівнем витрат нижче 3263 гривень могли вважатися 43,2% українців, а за рівнем доходів – 27,6%. У порівнянні з 2017 роком українці стали жити багатше, тоді показники складали 47,3% та 34,9% відповідно, так і фактичний прожитковий рівень тоді був нижчим і становив 2941 гривню. В абсолютній убогості – нижче офіційного прожиткового мінімуму, живуть всього 1,3% українців, що на 45,8% менше, ніж у 2017 році. Суб'єктивна думка самих українців про життя різниться. За даними дослідницької групи Research &amp; Branding Group в липні "в цілому добре" охарактеризували своє матеріальне становище 10% опитаних, як "середнє" - 50%, "у цілому погане" - 37% і ще 3% не змогли відповісти.  </vt:lpstr>
      <vt:lpstr>Інші формулювання: Ваше матеріальне становище: 1. Грошей не вистачає навіть на продукти харчування. 2. Грошей вистачає лише на продукти харчування. 3. Грошей вистачає на продукти харчування та іноді на придбання одягу. 4. Грошей вільно вистачає на продукти харчування, одяг, а на дорогі покупки доводиться заощаджувати гроші. 5. Грошей вільно вистачає на все: автомобіль, придбання нерухомості, подорожі.  Соціальні взаємозв’язки між бідністю та соціальними процесами: 1) покарання (бідних карають суворіше) 2) прийняття рішень (менш раціональні) та популістських політичних рішень 3) працевлаштування (викривлене сприйняття, демонстративне споживання / виграш в лотерею)     </vt:lpstr>
      <vt:lpstr>Вимірювання бідності. Коефіцієнт Джині - статистичний показник ступеня розшарування суспільства країни.   Використовується для оцінки економічної нерівності.  Коефіцієнт Джині змінюється від 0 до 1. Чим більше його значення відхиляється від нуля і наближається до одиниці, тим більше доходи сконцентровані до рук окремих груп населення.  Коефіцієнт Джіні можна визначити як макроекономічний показник, що характеризує диференціацію грошових доходів населення у вигляді ступеня відхилення фактичного розподілу доходів від абсолютно рівного їхнього розподілу між жителями країни.    </vt:lpstr>
      <vt:lpstr>Дозволяє порівнювати розподіл ознаки в сукупності з різною кількістю одиниць (наприклад, регіони з різною чисельністю населення).  Доповнює дані про ВВП та середньодушовий дохід. Служить своєрідною виправленням цих показників.  Може бути використаний для порівняння розподілу ознаки (доходу) між різними сукупностями (наприклад, різними країнами). При цьому немає залежності від масштабу економіки країн, що порівнюються.  Може бути використаний для порівняння розподілу ознаки (доходу) за різними групами населення (наприклад, коефіцієнт Джіні для сільського населення та коефіцієнт Джіні для міського населення).  Дозволяє відстежувати динаміку нерівномірності розподілу ознаки (доходу) у сукупності різних етапах.  </vt:lpstr>
      <vt:lpstr>  Анонімність - одна з головних переваг коефіцієнта Джині. Немає необхідності знати, хто має якісь доходи персонально.  Коефіцієнт Джині не враховує джерело доходу, тобто для певної географічної одиниці (країни, регіону тощо) коефіцієнт Джіні може бути досить низьким, але при цьому якась частина населення свій дохід забезпечує рахунок праці, а інша - рахунок власності.   Метод кривої Лоренца і коефіцієнта Джині у справі дослідження нерівномірності розподілу доходів серед населення має справу лише з грошовими доходами, тим часом деяким працівникам заробітну плату видають у вигляді продуктів харчування тощо.  Відмінності в методах збору статистичних даних для обчислення коефіцієнта Джині призводять до труднощів (або навіть неможливості) у порівнянні отриманих коефіцієнтів.  Коефіцієнт Джині частково неадекватний для планових економік, де розподіл ресурсів залежить лише від доходів, а й від лояльності до держави (партії).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соціологія як наука</dc:title>
  <dc:creator>user</dc:creator>
  <cp:lastModifiedBy>Олександра</cp:lastModifiedBy>
  <cp:revision>17</cp:revision>
  <dcterms:created xsi:type="dcterms:W3CDTF">2019-01-24T09:36:20Z</dcterms:created>
  <dcterms:modified xsi:type="dcterms:W3CDTF">2023-11-06T18:03:12Z</dcterms:modified>
</cp:coreProperties>
</file>