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65" r:id="rId4"/>
    <p:sldId id="276" r:id="rId5"/>
    <p:sldId id="279" r:id="rId6"/>
    <p:sldId id="280" r:id="rId7"/>
    <p:sldId id="281" r:id="rId8"/>
    <p:sldId id="282" r:id="rId9"/>
    <p:sldId id="283" r:id="rId10"/>
    <p:sldId id="284" r:id="rId11"/>
    <p:sldId id="324" r:id="rId12"/>
    <p:sldId id="326" r:id="rId13"/>
    <p:sldId id="285" r:id="rId14"/>
    <p:sldId id="286" r:id="rId15"/>
    <p:sldId id="289" r:id="rId16"/>
    <p:sldId id="291" r:id="rId17"/>
    <p:sldId id="292" r:id="rId18"/>
    <p:sldId id="293" r:id="rId19"/>
    <p:sldId id="297" r:id="rId20"/>
    <p:sldId id="298" r:id="rId21"/>
    <p:sldId id="300" r:id="rId22"/>
    <p:sldId id="301" r:id="rId23"/>
    <p:sldId id="303" r:id="rId24"/>
    <p:sldId id="333" r:id="rId25"/>
    <p:sldId id="329" r:id="rId26"/>
    <p:sldId id="330" r:id="rId27"/>
    <p:sldId id="331" r:id="rId28"/>
    <p:sldId id="304" r:id="rId29"/>
    <p:sldId id="305" r:id="rId30"/>
    <p:sldId id="306" r:id="rId31"/>
    <p:sldId id="307" r:id="rId32"/>
    <p:sldId id="309" r:id="rId33"/>
    <p:sldId id="311" r:id="rId34"/>
    <p:sldId id="312" r:id="rId35"/>
    <p:sldId id="313" r:id="rId36"/>
    <p:sldId id="315" r:id="rId37"/>
    <p:sldId id="316" r:id="rId38"/>
    <p:sldId id="317" r:id="rId39"/>
    <p:sldId id="318" r:id="rId40"/>
    <p:sldId id="319" r:id="rId41"/>
    <p:sldId id="321" r:id="rId42"/>
    <p:sldId id="322" r:id="rId43"/>
    <p:sldId id="334" r:id="rId44"/>
    <p:sldId id="335" r:id="rId45"/>
    <p:sldId id="336" r:id="rId46"/>
    <p:sldId id="337" r:id="rId47"/>
    <p:sldId id="338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260" r:id="rId63"/>
    <p:sldId id="327" r:id="rId64"/>
    <p:sldId id="259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311932-88E3-4438-8809-6DD481580D29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CC8FD7-44B4-4DB0-B76F-089D2F80E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9A7C45-590A-4286-9FF9-728E4F0C7E73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0DF067-BD8E-488E-9283-C510756391CD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34D1BE-DEAE-4FA9-A43C-3604F37FB0C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ru-RU">
              <a:cs typeface="Arial" charset="0"/>
            </a:endParaRPr>
          </a:p>
        </p:txBody>
      </p:sp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4476" tIns="47238" rIns="94476" bIns="472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>
              <a:cs typeface="Arial" charset="0"/>
            </a:endParaRPr>
          </a:p>
        </p:txBody>
      </p:sp>
      <p:sp>
        <p:nvSpPr>
          <p:cNvPr id="82948" name="Верхний колонтитул 5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6" tIns="47238" rIns="94476" bIns="47238"/>
          <a:lstStyle/>
          <a:p>
            <a:r>
              <a:rPr lang="fr-FR" sz="1200">
                <a:solidFill>
                  <a:srgbClr val="000000"/>
                </a:solidFill>
              </a:rPr>
              <a:t>Rectors Teem 2013 ©</a:t>
            </a:r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45AA-F82A-4860-8DB9-3CA536C436E6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87DF-ABCB-4F43-862F-C722C859C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FB1B-5B09-4DD0-BFE0-8E14299065F2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6DE0-AA48-435C-BFA6-17FEC03CC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BA3E-56EE-4062-8B31-D90B28AF0B2E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48BE-C5AE-40DF-8CAD-C6E0D8286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AA99-8494-404F-B81F-D6258BE2BC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100E6-C67C-4626-91DF-C1642E2724D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D5759-62E0-4091-B278-D6408FE4C785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23EB-FE38-476B-98CA-1409DCF57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551E-F8D9-4C3C-937B-4E19A541873D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F43-018F-4207-A0D2-E440D4A6B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CDBE-F202-4D1D-87DD-3B4BB4250835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AD42-5D18-4500-B687-8E54B0D50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BAA9-2005-45F6-98FE-79D5324573EF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0EBF-11D5-4F35-8173-EFE9EDF8D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1B4A6-0808-442B-B653-E3C4E2B2944B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8D0A-C567-45C5-8525-835A60D96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7EFA-3509-4909-A598-3A87D389EA52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C175-7A3A-4EB4-B667-590347D8F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5D97-B486-4ADE-8077-D0847B0723AC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1DC9-7A17-4081-97FC-05C990843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7583-1C49-4387-88A7-9FBBD92EC549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ED4E-3704-469E-92F3-7F99A9CEC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0B51B-816F-48D3-8065-1383FA1CFFE1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8717E-06F8-40D7-870C-B68E25DA3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riangulations.files.wordpress.com/2009/05/star-of-life-gold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7750" y="333375"/>
            <a:ext cx="7854950" cy="738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 МЕДИЧНИХ ЗНАНЬ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071563"/>
            <a:ext cx="7143750" cy="1785937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FF0000"/>
                </a:solidFill>
                <a:latin typeface="Arial Black" pitchFamily="34" charset="0"/>
              </a:rPr>
              <a:t>Рівні </a:t>
            </a:r>
            <a:r>
              <a:rPr lang="uk-UA" sz="4000" b="1" dirty="0" smtClean="0">
                <a:solidFill>
                  <a:srgbClr val="FF0000"/>
                </a:solidFill>
                <a:latin typeface="Arial Black" pitchFamily="34" charset="0"/>
              </a:rPr>
              <a:t>медичної допомоги, лікарняні установи</a:t>
            </a:r>
            <a:endParaRPr lang="uk-U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500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500" b="1" dirty="0" smtClean="0"/>
          </a:p>
        </p:txBody>
      </p:sp>
      <p:sp>
        <p:nvSpPr>
          <p:cNvPr id="16387" name="AutoShape 6" descr="Картинки по запросу хвороби органів дихання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9" name="AutoShape 4" descr="Картинки по запросу медична допомо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79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/>
              <a:t>Види медичної допомоги:</a:t>
            </a:r>
            <a:endParaRPr lang="ru-RU" sz="3600" b="1" dirty="0" smtClean="0"/>
          </a:p>
        </p:txBody>
      </p:sp>
      <p:graphicFrame>
        <p:nvGraphicFramePr>
          <p:cNvPr id="132118" name="Group 22"/>
          <p:cNvGraphicFramePr>
            <a:graphicFrameLocks noGrp="1"/>
          </p:cNvGraphicFramePr>
          <p:nvPr>
            <p:ph idx="1"/>
          </p:nvPr>
        </p:nvGraphicFramePr>
        <p:xfrm>
          <a:off x="285750" y="1071563"/>
          <a:ext cx="8605838" cy="3845878"/>
        </p:xfrm>
        <a:graphic>
          <a:graphicData uri="http://schemas.openxmlformats.org/drawingml/2006/table">
            <a:tbl>
              <a:tblPr/>
              <a:tblGrid>
                <a:gridCol w="2249473"/>
                <a:gridCol w="3692540"/>
                <a:gridCol w="2663825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Вид ЛПД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Зміст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Надавачі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Паліативна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Комплекс заходів, спрямованих на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полегшення фізичних та емоційних страждань пацієнтів на останніх стадіях перебігу невиліковних хвороб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а також надання психосоціальної і моральної підтримки членам їх сімей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Надається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медичним персоналом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хоспісів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а також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соціальними працівниками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 іншими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2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49B26B-BCE1-46F2-90E2-2C72846311F3}" type="slidenum">
              <a:rPr lang="ru-RU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-142875"/>
            <a:ext cx="9001125" cy="857250"/>
          </a:xfrm>
        </p:spPr>
        <p:txBody>
          <a:bodyPr lIns="92075" tIns="46038" rIns="92075" bIns="46038"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РОЗМЕЖУВАння</a:t>
            </a:r>
            <a:r>
              <a:rPr lang="uk-UA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uk-UA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ФУНКЦІй</a:t>
            </a:r>
            <a:r>
              <a:rPr lang="uk-UA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uk-UA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МЕДИЧНОЇ ДОПОМОГИ ЗА РІВНЯМИ</a:t>
            </a:r>
          </a:p>
        </p:txBody>
      </p:sp>
      <p:grpSp>
        <p:nvGrpSpPr>
          <p:cNvPr id="26627" name="Заголовок 1"/>
          <p:cNvGrpSpPr>
            <a:grpSpLocks/>
          </p:cNvGrpSpPr>
          <p:nvPr/>
        </p:nvGrpSpPr>
        <p:grpSpPr bwMode="auto">
          <a:xfrm>
            <a:off x="-55563" y="742950"/>
            <a:ext cx="2817813" cy="2176463"/>
            <a:chOff x="-35" y="468"/>
            <a:chExt cx="1775" cy="1371"/>
          </a:xfrm>
        </p:grpSpPr>
        <p:pic>
          <p:nvPicPr>
            <p:cNvPr id="26650" name="Заголово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5" y="468"/>
              <a:ext cx="1775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581" name="Text Box 5"/>
            <p:cNvSpPr txBox="1">
              <a:spLocks noChangeArrowheads="1"/>
            </p:cNvSpPr>
            <p:nvPr/>
          </p:nvSpPr>
          <p:spPr bwMode="auto">
            <a:xfrm>
              <a:off x="186" y="681"/>
              <a:ext cx="1338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ЦЕНТР ПЕРВИННОЇ МЕДИКО-САНІТАРНОЇ ДОПОМОГИ</a:t>
              </a:r>
            </a:p>
          </p:txBody>
        </p:sp>
      </p:grpSp>
      <p:grpSp>
        <p:nvGrpSpPr>
          <p:cNvPr id="26628" name="Text Box 6"/>
          <p:cNvGrpSpPr>
            <a:grpSpLocks/>
          </p:cNvGrpSpPr>
          <p:nvPr/>
        </p:nvGrpSpPr>
        <p:grpSpPr bwMode="auto">
          <a:xfrm>
            <a:off x="2640013" y="1000125"/>
            <a:ext cx="3371850" cy="1781175"/>
            <a:chOff x="1663" y="635"/>
            <a:chExt cx="2131" cy="985"/>
          </a:xfrm>
        </p:grpSpPr>
        <p:pic>
          <p:nvPicPr>
            <p:cNvPr id="26648" name="Text Box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63" y="672"/>
              <a:ext cx="2131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0584" name="Text Box 8"/>
            <p:cNvSpPr txBox="1">
              <a:spLocks noChangeArrowheads="1"/>
            </p:cNvSpPr>
            <p:nvPr/>
          </p:nvSpPr>
          <p:spPr bwMode="auto">
            <a:xfrm>
              <a:off x="1710" y="635"/>
              <a:ext cx="1980" cy="7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ПОВНОЦІННИЙ СТАЦІОНАР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uk-U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 100 </a:t>
              </a:r>
              <a:r>
                <a:rPr lang="uk-UA" sz="2000" b="1" dirty="0" err="1">
                  <a:solidFill>
                    <a:schemeClr val="bg1"/>
                  </a:solidFill>
                  <a:latin typeface="Arial Narrow" pitchFamily="34" charset="0"/>
                </a:rPr>
                <a:t>тис.населення</a:t>
              </a:r>
              <a:endParaRPr lang="uk-UA" sz="2000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uk-U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 4000 </a:t>
              </a:r>
              <a:r>
                <a:rPr lang="uk-UA" sz="2000" b="1" dirty="0">
                  <a:solidFill>
                    <a:schemeClr val="bg1"/>
                  </a:solidFill>
                  <a:latin typeface="Arial Narrow" pitchFamily="34" charset="0"/>
                </a:rPr>
                <a:t>операцій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uk-UA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 400 </a:t>
              </a:r>
              <a:r>
                <a:rPr lang="uk-UA" sz="2000" b="1" dirty="0">
                  <a:solidFill>
                    <a:schemeClr val="bg1"/>
                  </a:solidFill>
                  <a:latin typeface="Arial Narrow" pitchFamily="34" charset="0"/>
                </a:rPr>
                <a:t>пологів</a:t>
              </a: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14625" y="4000500"/>
            <a:ext cx="1928813" cy="727075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charset="0"/>
              </a:rPr>
              <a:t>ЛІКАРНЯ ДЛЯ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charset="0"/>
              </a:rPr>
              <a:t> ХРОН. </a:t>
            </a:r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charset="0"/>
              </a:rPr>
              <a:t> ХВОРИХ</a:t>
            </a:r>
            <a:endParaRPr lang="uk-UA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57500" y="4857750"/>
            <a:ext cx="2286000" cy="727075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charset="0"/>
              </a:rPr>
              <a:t>РЕАБІЛІТАЦІЙНИЙ  </a:t>
            </a: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charset="0"/>
              </a:rPr>
              <a:t>ЦЕНТР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14625" y="3500438"/>
            <a:ext cx="1214438" cy="461962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ХОСПІС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57500" y="5643563"/>
            <a:ext cx="2792413" cy="1031875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БУДИНОК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СЕСТРИНСЬКОГО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Arial" pitchFamily="34" charset="0"/>
              </a:rPr>
              <a:t> ДОГЛЯДУ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357938" y="1643063"/>
            <a:ext cx="2786062" cy="4413250"/>
          </a:xfrm>
          <a:prstGeom prst="bevel">
            <a:avLst/>
          </a:prstGeom>
          <a:solidFill>
            <a:srgbClr val="92D050"/>
          </a:solidFill>
          <a:ln>
            <a:solidFill>
              <a:srgbClr val="92D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63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ЗАКЛАДИ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63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uk-UA" sz="2400" b="1" dirty="0" err="1">
                <a:solidFill>
                  <a:srgbClr val="363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ВИСОКО-</a:t>
            </a:r>
            <a:endParaRPr lang="uk-UA" sz="2400" b="1" dirty="0">
              <a:solidFill>
                <a:srgbClr val="36363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63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СПЕЦІАЛІЗО-ВАНОЇ ДОПОМОГИ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36363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36363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63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УНІВЕРСИ-</a:t>
            </a:r>
            <a:br>
              <a:rPr lang="uk-UA" sz="2400" b="1" dirty="0">
                <a:solidFill>
                  <a:srgbClr val="363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uk-UA" sz="2400" b="1" dirty="0">
                <a:solidFill>
                  <a:srgbClr val="363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ТЕТСЬКІ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363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КЛІНІКИ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714625" y="2428875"/>
            <a:ext cx="3000375" cy="71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КОНСУЛЬТАТИВНО-ДІАГНОСТИЧНИЙ ЦЕНТР</a:t>
            </a: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57188" y="4429125"/>
            <a:ext cx="2214562" cy="1214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АМБУЛАТОРІЯ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СІМЕЙНОГО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ЛІКАРЯ</a:t>
            </a:r>
          </a:p>
        </p:txBody>
      </p:sp>
      <p:sp>
        <p:nvSpPr>
          <p:cNvPr id="26636" name="AutoShape 7"/>
          <p:cNvSpPr>
            <a:spLocks noChangeArrowheads="1"/>
          </p:cNvSpPr>
          <p:nvPr/>
        </p:nvSpPr>
        <p:spPr bwMode="auto">
          <a:xfrm>
            <a:off x="214313" y="3500438"/>
            <a:ext cx="1928812" cy="1000125"/>
          </a:xfrm>
          <a:prstGeom prst="flowChartMultidocumen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uk-UA" sz="2000" b="1">
                <a:solidFill>
                  <a:srgbClr val="00006A"/>
                </a:solidFill>
                <a:latin typeface="Arial Narrow" pitchFamily="34" charset="0"/>
              </a:rPr>
              <a:t>ДЕННИЙ </a:t>
            </a:r>
          </a:p>
          <a:p>
            <a:pPr algn="ctr" defTabSz="912813"/>
            <a:r>
              <a:rPr lang="uk-UA" sz="2000" b="1">
                <a:solidFill>
                  <a:srgbClr val="00006A"/>
                </a:solidFill>
                <a:latin typeface="Arial Narrow" pitchFamily="34" charset="0"/>
              </a:rPr>
              <a:t>СТАЦІОНАР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0" y="5500688"/>
            <a:ext cx="1785938" cy="1143000"/>
          </a:xfrm>
          <a:prstGeom prst="triangle">
            <a:avLst>
              <a:gd name="adj" fmla="val 50814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accent5">
                <a:lumMod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ФАП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572000" y="3143250"/>
            <a:ext cx="1714500" cy="1725613"/>
          </a:xfrm>
          <a:prstGeom prst="plus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ШВИДКА ДОПОМОГА</a:t>
            </a:r>
          </a:p>
        </p:txBody>
      </p:sp>
      <p:cxnSp>
        <p:nvCxnSpPr>
          <p:cNvPr id="26639" name="Прямая соединительная линия 16"/>
          <p:cNvCxnSpPr>
            <a:cxnSpLocks noChangeShapeType="1"/>
          </p:cNvCxnSpPr>
          <p:nvPr/>
        </p:nvCxnSpPr>
        <p:spPr bwMode="auto">
          <a:xfrm rot="5400000">
            <a:off x="1714500" y="1714501"/>
            <a:ext cx="18573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0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3286125" y="3857625"/>
            <a:ext cx="6002338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42875" y="-285750"/>
            <a:ext cx="9001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000100" y="428604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І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3857620" y="500042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ІІ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286644" y="571480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ІІІ</a:t>
            </a:r>
          </a:p>
        </p:txBody>
      </p:sp>
      <p:sp>
        <p:nvSpPr>
          <p:cNvPr id="26645" name="Дата 23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912813"/>
            <a:endParaRPr lang="ru-RU" sz="1400">
              <a:latin typeface="Calibri" pitchFamily="34" charset="0"/>
            </a:endParaRPr>
          </a:p>
        </p:txBody>
      </p:sp>
      <p:sp>
        <p:nvSpPr>
          <p:cNvPr id="26646" name="Номер слайда 2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912813"/>
            <a:fld id="{40FE2C27-ABA3-4E99-A963-3131558D9F91}" type="slidenum">
              <a:rPr lang="ru-RU" sz="1400">
                <a:latin typeface="Calibri" pitchFamily="34" charset="0"/>
              </a:rPr>
              <a:pPr defTabSz="912813"/>
              <a:t>11</a:t>
            </a:fld>
            <a:endParaRPr lang="ru-RU" sz="1400">
              <a:latin typeface="Calibri" pitchFamily="34" charset="0"/>
            </a:endParaRPr>
          </a:p>
        </p:txBody>
      </p:sp>
      <p:cxnSp>
        <p:nvCxnSpPr>
          <p:cNvPr id="26647" name="Прямая соединительная линия 16"/>
          <p:cNvCxnSpPr>
            <a:cxnSpLocks noChangeShapeType="1"/>
          </p:cNvCxnSpPr>
          <p:nvPr/>
        </p:nvCxnSpPr>
        <p:spPr bwMode="auto">
          <a:xfrm rot="5400000">
            <a:off x="928688" y="5143500"/>
            <a:ext cx="34290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ChangeArrowheads="1"/>
          </p:cNvSpPr>
          <p:nvPr/>
        </p:nvSpPr>
        <p:spPr bwMode="auto">
          <a:xfrm>
            <a:off x="250825" y="2997200"/>
            <a:ext cx="1728788" cy="3671888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3348038" y="3068638"/>
            <a:ext cx="2016125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02 h 21600"/>
              <a:gd name="T14" fmla="*/ 18574 w 21600"/>
              <a:gd name="T15" fmla="*/ 166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</a:path>
              <a:path w="21600" h="21600"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</a:path>
              <a:path w="21600" h="21600"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 rot="-1236140">
            <a:off x="3178175" y="2605088"/>
            <a:ext cx="2114550" cy="247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067 h 21600"/>
              <a:gd name="T14" fmla="*/ 18710 w 21600"/>
              <a:gd name="T15" fmla="*/ 165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55" y="0"/>
                </a:moveTo>
                <a:lnTo>
                  <a:pt x="16155" y="5067"/>
                </a:lnTo>
                <a:lnTo>
                  <a:pt x="3375" y="5067"/>
                </a:lnTo>
                <a:lnTo>
                  <a:pt x="3375" y="16533"/>
                </a:lnTo>
                <a:lnTo>
                  <a:pt x="16155" y="16533"/>
                </a:lnTo>
                <a:lnTo>
                  <a:pt x="16155" y="21600"/>
                </a:lnTo>
                <a:lnTo>
                  <a:pt x="21600" y="10800"/>
                </a:lnTo>
                <a:lnTo>
                  <a:pt x="16155" y="0"/>
                </a:lnTo>
                <a:close/>
              </a:path>
              <a:path w="21600" h="21600">
                <a:moveTo>
                  <a:pt x="1350" y="5067"/>
                </a:moveTo>
                <a:lnTo>
                  <a:pt x="1350" y="16533"/>
                </a:lnTo>
                <a:lnTo>
                  <a:pt x="2700" y="16533"/>
                </a:lnTo>
                <a:lnTo>
                  <a:pt x="2700" y="5067"/>
                </a:lnTo>
                <a:lnTo>
                  <a:pt x="1350" y="5067"/>
                </a:lnTo>
                <a:close/>
              </a:path>
              <a:path w="21600" h="21600">
                <a:moveTo>
                  <a:pt x="0" y="5067"/>
                </a:moveTo>
                <a:lnTo>
                  <a:pt x="0" y="16533"/>
                </a:lnTo>
                <a:lnTo>
                  <a:pt x="675" y="16533"/>
                </a:lnTo>
                <a:lnTo>
                  <a:pt x="675" y="5067"/>
                </a:lnTo>
                <a:lnTo>
                  <a:pt x="0" y="506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 rot="-5400000">
            <a:off x="2087563" y="2097088"/>
            <a:ext cx="1079500" cy="43180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827088" y="1628775"/>
            <a:ext cx="1728787" cy="1295400"/>
          </a:xfrm>
          <a:prstGeom prst="ellipse">
            <a:avLst/>
          </a:prstGeom>
          <a:solidFill>
            <a:srgbClr val="CC99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Надання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допомоги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амбулаторі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ї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1187450" y="2708275"/>
            <a:ext cx="2376488" cy="1273175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Амбулаторія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 1200 населення</a:t>
            </a:r>
            <a:r>
              <a:rPr lang="uk-UA"/>
              <a:t> </a:t>
            </a:r>
            <a:endParaRPr lang="ru-RU"/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1042988" y="4365625"/>
            <a:ext cx="1728787" cy="1079500"/>
          </a:xfrm>
          <a:prstGeom prst="ellipse">
            <a:avLst/>
          </a:prstGeom>
          <a:solidFill>
            <a:srgbClr val="FF99CC">
              <a:alpha val="4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Надання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допомоги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uk-U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ФАПі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713788" cy="1152525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роботи з пацієнтом на первинному рівні надання медичної допомоги в сільській місцевості</a:t>
            </a: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7657" name="Group 10"/>
          <p:cNvGrpSpPr>
            <a:grpSpLocks noChangeAspect="1"/>
          </p:cNvGrpSpPr>
          <p:nvPr/>
        </p:nvGrpSpPr>
        <p:grpSpPr bwMode="auto">
          <a:xfrm>
            <a:off x="900113" y="5300663"/>
            <a:ext cx="385762" cy="1150937"/>
            <a:chOff x="2275" y="1211"/>
            <a:chExt cx="622" cy="1844"/>
          </a:xfrm>
        </p:grpSpPr>
        <p:sp>
          <p:nvSpPr>
            <p:cNvPr id="27670" name="AutoShape 11"/>
            <p:cNvSpPr>
              <a:spLocks noChangeAspect="1" noChangeArrowheads="1"/>
            </p:cNvSpPr>
            <p:nvPr/>
          </p:nvSpPr>
          <p:spPr bwMode="auto">
            <a:xfrm>
              <a:off x="2275" y="1211"/>
              <a:ext cx="622" cy="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71" name="Oval 12"/>
            <p:cNvSpPr>
              <a:spLocks noChangeArrowheads="1"/>
            </p:cNvSpPr>
            <p:nvPr/>
          </p:nvSpPr>
          <p:spPr bwMode="auto">
            <a:xfrm>
              <a:off x="2454" y="1211"/>
              <a:ext cx="354" cy="35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72" name="Line 13"/>
            <p:cNvSpPr>
              <a:spLocks noChangeShapeType="1"/>
            </p:cNvSpPr>
            <p:nvPr/>
          </p:nvSpPr>
          <p:spPr bwMode="auto">
            <a:xfrm>
              <a:off x="2630" y="1474"/>
              <a:ext cx="0" cy="790"/>
            </a:xfrm>
            <a:prstGeom prst="line">
              <a:avLst/>
            </a:prstGeom>
            <a:noFill/>
            <a:ln w="139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Line 14"/>
            <p:cNvSpPr>
              <a:spLocks noChangeShapeType="1"/>
            </p:cNvSpPr>
            <p:nvPr/>
          </p:nvSpPr>
          <p:spPr bwMode="auto">
            <a:xfrm flipH="1">
              <a:off x="2275" y="2177"/>
              <a:ext cx="355" cy="87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4" name="Line 15"/>
            <p:cNvSpPr>
              <a:spLocks noChangeShapeType="1"/>
            </p:cNvSpPr>
            <p:nvPr/>
          </p:nvSpPr>
          <p:spPr bwMode="auto">
            <a:xfrm>
              <a:off x="2630" y="2177"/>
              <a:ext cx="267" cy="87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5" name="Line 16"/>
            <p:cNvSpPr>
              <a:spLocks noChangeShapeType="1"/>
            </p:cNvSpPr>
            <p:nvPr/>
          </p:nvSpPr>
          <p:spPr bwMode="auto">
            <a:xfrm flipH="1">
              <a:off x="2363" y="1737"/>
              <a:ext cx="267" cy="35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6" name="Line 17"/>
            <p:cNvSpPr>
              <a:spLocks noChangeShapeType="1"/>
            </p:cNvSpPr>
            <p:nvPr/>
          </p:nvSpPr>
          <p:spPr bwMode="auto">
            <a:xfrm>
              <a:off x="2630" y="1737"/>
              <a:ext cx="267" cy="35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8" name="AutoShape 18"/>
          <p:cNvSpPr>
            <a:spLocks noChangeArrowheads="1"/>
          </p:cNvSpPr>
          <p:nvPr/>
        </p:nvSpPr>
        <p:spPr bwMode="auto">
          <a:xfrm>
            <a:off x="1403350" y="5949950"/>
            <a:ext cx="1079500" cy="43180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7659" name="AutoShape 19"/>
          <p:cNvSpPr>
            <a:spLocks noChangeArrowheads="1"/>
          </p:cNvSpPr>
          <p:nvPr/>
        </p:nvSpPr>
        <p:spPr bwMode="auto">
          <a:xfrm rot="-5400000">
            <a:off x="2376488" y="4832350"/>
            <a:ext cx="1079500" cy="43180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7660" name="AutoShape 20"/>
          <p:cNvSpPr>
            <a:spLocks noChangeArrowheads="1"/>
          </p:cNvSpPr>
          <p:nvPr/>
        </p:nvSpPr>
        <p:spPr bwMode="auto">
          <a:xfrm>
            <a:off x="2987675" y="6307138"/>
            <a:ext cx="1079500" cy="2174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02 h 21600"/>
              <a:gd name="T14" fmla="*/ 18574 w 21600"/>
              <a:gd name="T15" fmla="*/ 166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</a:path>
              <a:path w="21600" h="21600"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</a:path>
              <a:path w="21600" h="21600"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4284663" y="6380163"/>
            <a:ext cx="4679950" cy="288925"/>
          </a:xfrm>
          <a:prstGeom prst="roundRect">
            <a:avLst>
              <a:gd name="adj" fmla="val 16667"/>
            </a:avLst>
          </a:prstGeom>
          <a:solidFill>
            <a:srgbClr val="FF0000">
              <a:alpha val="66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Виклик швидкої допомоги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62" name="AutoShape 22"/>
          <p:cNvSpPr>
            <a:spLocks noChangeArrowheads="1"/>
          </p:cNvSpPr>
          <p:nvPr/>
        </p:nvSpPr>
        <p:spPr bwMode="auto">
          <a:xfrm>
            <a:off x="2987675" y="5949950"/>
            <a:ext cx="1079500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02 h 21600"/>
              <a:gd name="T14" fmla="*/ 18574 w 21600"/>
              <a:gd name="T15" fmla="*/ 166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</a:path>
              <a:path w="21600" h="21600"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</a:path>
              <a:path w="21600" h="21600"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59" name="AutoShape 23"/>
          <p:cNvSpPr>
            <a:spLocks noChangeArrowheads="1"/>
          </p:cNvSpPr>
          <p:nvPr/>
        </p:nvSpPr>
        <p:spPr bwMode="auto">
          <a:xfrm>
            <a:off x="4211638" y="5659438"/>
            <a:ext cx="4824412" cy="57785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Запис на прийом до сімейного лікаря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визначені дні прийому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64" name="AutoShape 24"/>
          <p:cNvSpPr>
            <a:spLocks noChangeArrowheads="1"/>
          </p:cNvSpPr>
          <p:nvPr/>
        </p:nvSpPr>
        <p:spPr bwMode="auto">
          <a:xfrm rot="-4226371">
            <a:off x="2159001" y="4257675"/>
            <a:ext cx="2736850" cy="936625"/>
          </a:xfrm>
          <a:prstGeom prst="curvedUpArrow">
            <a:avLst>
              <a:gd name="adj1" fmla="val 24594"/>
              <a:gd name="adj2" fmla="val 8303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65561" name="AutoShape 25"/>
          <p:cNvSpPr>
            <a:spLocks noChangeArrowheads="1"/>
          </p:cNvSpPr>
          <p:nvPr/>
        </p:nvSpPr>
        <p:spPr bwMode="auto">
          <a:xfrm>
            <a:off x="5327650" y="2852738"/>
            <a:ext cx="3708400" cy="504825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Направлення до стаціонару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62" name="AutoShape 26"/>
          <p:cNvSpPr>
            <a:spLocks noChangeArrowheads="1"/>
          </p:cNvSpPr>
          <p:nvPr/>
        </p:nvSpPr>
        <p:spPr bwMode="auto">
          <a:xfrm>
            <a:off x="5256213" y="1844675"/>
            <a:ext cx="3708400" cy="792163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Направлення на районний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рівень для діагностичних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досліджень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0" y="3644900"/>
            <a:ext cx="16557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Об'їзд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закріплених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ФАПів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64" name="AutoShape 28"/>
          <p:cNvSpPr>
            <a:spLocks noChangeArrowheads="1"/>
          </p:cNvSpPr>
          <p:nvPr/>
        </p:nvSpPr>
        <p:spPr bwMode="auto">
          <a:xfrm>
            <a:off x="4068763" y="4365625"/>
            <a:ext cx="2808287" cy="719138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Направлення до 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сільської амбулаторії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>
            <a:off x="1908175" y="5229225"/>
            <a:ext cx="863600" cy="72072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</a:rPr>
              <a:t>ФАП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0000"/>
                </a:solidFill>
              </a:rPr>
              <a:t>2. Швидка (екстрена) медична допомога</a:t>
            </a:r>
            <a:r>
              <a:rPr lang="ru-RU" sz="4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51" name="Rectangle 98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9144000" cy="4429125"/>
          </a:xfrm>
        </p:spPr>
        <p:txBody>
          <a:bodyPr rtlCol="0">
            <a:norm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dirty="0" smtClean="0"/>
              <a:t>     </a:t>
            </a:r>
            <a:r>
              <a:rPr lang="uk-UA" sz="2400" b="1" dirty="0" smtClean="0"/>
              <a:t>Швидка медична допомога (ШМД) базується на</a:t>
            </a:r>
            <a:r>
              <a:rPr lang="uk-UA" sz="2400" b="1" i="1" dirty="0" smtClean="0"/>
              <a:t> </a:t>
            </a:r>
            <a:r>
              <a:rPr lang="uk-UA" sz="2400" b="1" i="1" u="sng" dirty="0" smtClean="0"/>
              <a:t>принципах першої</a:t>
            </a:r>
            <a:r>
              <a:rPr lang="uk-UA" sz="2400" b="1" i="1" dirty="0" smtClean="0"/>
              <a:t> </a:t>
            </a:r>
            <a:r>
              <a:rPr lang="uk-UA" sz="2400" b="1" i="1" u="sng" dirty="0" smtClean="0"/>
              <a:t>допомоги</a:t>
            </a:r>
            <a:r>
              <a:rPr lang="uk-UA" sz="2400" b="1" i="1" dirty="0" smtClean="0"/>
              <a:t> (</a:t>
            </a:r>
            <a:r>
              <a:rPr lang="uk-UA" sz="2400" b="1" i="1" dirty="0" err="1" smtClean="0"/>
              <a:t>first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aid</a:t>
            </a:r>
            <a:r>
              <a:rPr lang="uk-UA" sz="2400" b="1" i="1" dirty="0" smtClean="0"/>
              <a:t>):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rgbClr val="0070C0"/>
                </a:solidFill>
              </a:rPr>
              <a:t>Збереження життя,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rgbClr val="0070C0"/>
                </a:solidFill>
              </a:rPr>
              <a:t>Попередження подальшої травматизації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rgbClr val="0070C0"/>
                </a:solidFill>
              </a:rPr>
              <a:t>Приведення у свідомість</a:t>
            </a:r>
            <a:r>
              <a:rPr lang="uk-UA" sz="2400" dirty="0" smtClean="0">
                <a:solidFill>
                  <a:srgbClr val="0070C0"/>
                </a:solidFill>
              </a:rPr>
              <a:t> </a:t>
            </a:r>
          </a:p>
          <a:p>
            <a:pPr marL="365125" indent="-3651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>Швидка (екстрена) медична допомога </a:t>
            </a:r>
            <a:r>
              <a:rPr lang="uk-UA" sz="2000" b="1" dirty="0" smtClean="0"/>
              <a:t>найчастіше надається </a:t>
            </a:r>
            <a:r>
              <a:rPr lang="uk-UA" sz="2000" b="1" u="sng" dirty="0" smtClean="0">
                <a:solidFill>
                  <a:srgbClr val="0070C0"/>
                </a:solidFill>
              </a:rPr>
              <a:t>бригадами</a:t>
            </a:r>
            <a:r>
              <a:rPr lang="uk-UA" sz="2000" b="1" dirty="0" smtClean="0"/>
              <a:t> (машинами, каретами) швидкої медичної допомоги (</a:t>
            </a:r>
            <a:r>
              <a:rPr lang="uk-UA" sz="2000" b="1" dirty="0" err="1" smtClean="0"/>
              <a:t>ambulance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service</a:t>
            </a:r>
            <a:r>
              <a:rPr lang="uk-UA" sz="2000" b="1" dirty="0" smtClean="0"/>
              <a:t>).</a:t>
            </a:r>
          </a:p>
          <a:p>
            <a:pPr marL="365125" indent="-3651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uk-UA" sz="1800" b="1" dirty="0" smtClean="0"/>
              <a:t>У більшості країн світу для реагування на екстрені ситуації існує </a:t>
            </a:r>
            <a:r>
              <a:rPr lang="uk-UA" sz="1800" b="1" u="sng" dirty="0" smtClean="0">
                <a:solidFill>
                  <a:srgbClr val="0070C0"/>
                </a:solidFill>
              </a:rPr>
              <a:t>єдиний телефонний номер</a:t>
            </a:r>
            <a:r>
              <a:rPr lang="uk-UA" sz="1800" b="1" dirty="0" smtClean="0">
                <a:solidFill>
                  <a:srgbClr val="0070C0"/>
                </a:solidFill>
              </a:rPr>
              <a:t> </a:t>
            </a:r>
            <a:r>
              <a:rPr lang="uk-UA" sz="1800" b="1" dirty="0" smtClean="0"/>
              <a:t>(наприклад, 911), диспетчер якого організовує надання необхідної, у тому числі медичної, допомоги.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>
              <a:solidFill>
                <a:srgbClr val="0070C0"/>
              </a:solidFill>
            </a:endParaRPr>
          </a:p>
        </p:txBody>
      </p:sp>
      <p:pic>
        <p:nvPicPr>
          <p:cNvPr id="28675" name="Picture 2" descr="Картинки по запросу швидка медична допомо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281488"/>
            <a:ext cx="364331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Картинки по запросу непрямий масаж серц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7538"/>
            <a:ext cx="364331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unna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5005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6"/>
          <p:cNvSpPr>
            <a:spLocks noChangeArrowheads="1"/>
          </p:cNvSpPr>
          <p:nvPr/>
        </p:nvSpPr>
        <p:spPr bwMode="auto">
          <a:xfrm>
            <a:off x="3786188" y="6000750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FF0000"/>
                </a:solidFill>
                <a:latin typeface="Calibri" pitchFamily="34" charset="0"/>
              </a:rPr>
              <a:t>Міжнародний символ 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85750"/>
            <a:ext cx="8572500" cy="6572250"/>
          </a:xfrm>
        </p:spPr>
        <p:txBody>
          <a:bodyPr rtlCol="0">
            <a:normAutofit fontScale="92500" lnSpcReduction="10000"/>
          </a:bodyPr>
          <a:lstStyle/>
          <a:p>
            <a:pPr marL="360363" indent="-360363" algn="ct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ФОРМИ </a:t>
            </a:r>
            <a:r>
              <a:rPr lang="uk-UA" sz="2400" b="1" dirty="0">
                <a:solidFill>
                  <a:srgbClr val="FF0000"/>
                </a:solidFill>
              </a:rPr>
              <a:t>ОРГАНІЗАЦІЇ ШВИДКОЇ МЕДИЧНОЇ ДОПОМОГИ:</a:t>
            </a:r>
            <a:endParaRPr lang="ru-RU" sz="2400" b="1" dirty="0">
              <a:solidFill>
                <a:srgbClr val="FF0000"/>
              </a:solidFill>
            </a:endParaRPr>
          </a:p>
          <a:p>
            <a:pPr marL="360363" indent="-360363" fontAlgn="auto">
              <a:spcAft>
                <a:spcPts val="0"/>
              </a:spcAft>
              <a:buFont typeface="Arial" pitchFamily="34" charset="0"/>
              <a:buChar char="•"/>
              <a:tabLst>
                <a:tab pos="360363" algn="l"/>
              </a:tabLst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Державна</a:t>
            </a:r>
            <a:r>
              <a:rPr lang="uk-UA" sz="2400" b="1" dirty="0"/>
              <a:t>, яка фінансується урядом і є частиною національної системи охорони здоров'я (Велика Британія, Україна і ін.)</a:t>
            </a:r>
            <a:endParaRPr lang="uk-UA" sz="2400" b="1" i="1" dirty="0"/>
          </a:p>
          <a:p>
            <a:pPr marL="360363" indent="-360363" fontAlgn="auto">
              <a:spcAft>
                <a:spcPts val="0"/>
              </a:spcAft>
              <a:buFont typeface="Arial" pitchFamily="34" charset="0"/>
              <a:buChar char="•"/>
              <a:tabLst>
                <a:tab pos="360363" algn="l"/>
              </a:tabLst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Служба, пов'язана з пожежниками і поліцією</a:t>
            </a:r>
            <a:r>
              <a:rPr lang="uk-UA" sz="2400" b="1" i="1" dirty="0"/>
              <a:t> </a:t>
            </a:r>
            <a:r>
              <a:rPr lang="uk-UA" sz="2400" b="1" dirty="0"/>
              <a:t>– координується місцевими пожежними і поліцейськими службами, які у разі потреби викликають машину швидкої допомоги.</a:t>
            </a:r>
          </a:p>
          <a:p>
            <a:pPr marL="360363" indent="-360363" fontAlgn="auto">
              <a:spcAft>
                <a:spcPts val="0"/>
              </a:spcAft>
              <a:buFont typeface="Arial" pitchFamily="34" charset="0"/>
              <a:buChar char="•"/>
              <a:tabLst>
                <a:tab pos="360363" algn="l"/>
              </a:tabLst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Добровільна швидка допомога</a:t>
            </a:r>
            <a:r>
              <a:rPr lang="uk-UA" sz="2400" b="1" i="1" dirty="0"/>
              <a:t> </a:t>
            </a:r>
            <a:r>
              <a:rPr lang="uk-UA" sz="2400" b="1" dirty="0"/>
              <a:t>– надається   неприбутковими громадськими організаціями, що забезпечують і екстрену допомогу, і транспортування пацієнта. Міжнародною організацією такого типу є Червоний Хрест і Червоний Півмісяць</a:t>
            </a:r>
            <a:r>
              <a:rPr lang="uk-UA" sz="2400" b="1" dirty="0" smtClean="0"/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Приватна швидка допомога</a:t>
            </a:r>
            <a:r>
              <a:rPr lang="uk-UA" sz="2400" b="1" i="1" dirty="0"/>
              <a:t> </a:t>
            </a:r>
            <a:r>
              <a:rPr lang="uk-UA" sz="2400" b="1" dirty="0"/>
              <a:t>– надається прибутковими (комерційними) організаціями, часто на умовах контракту з місцевою владою. Більшість таких фірм здійснюють, як правило, тільки транспортування хворих і потерпілих.</a:t>
            </a:r>
            <a:endParaRPr lang="ru-RU" sz="2400" b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Комбінована служба швидкої допомоги</a:t>
            </a:r>
            <a:r>
              <a:rPr lang="uk-UA" sz="2400" b="1" i="1" dirty="0"/>
              <a:t> </a:t>
            </a:r>
            <a:r>
              <a:rPr lang="uk-UA" sz="2400" b="1" dirty="0"/>
              <a:t>– поліцейські і пожежники спеціально проходять навчання з надання швидкої медичної допомоги в місцях великого скупчення людей (наприклад, аеропорт, університет і т.п.).</a:t>
            </a:r>
            <a:endParaRPr lang="uk-UA" sz="2400" b="1" i="1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Швидка допомога на базі лікарень</a:t>
            </a:r>
            <a:r>
              <a:rPr lang="uk-UA" sz="2400" b="1" i="1" dirty="0"/>
              <a:t> </a:t>
            </a:r>
            <a:r>
              <a:rPr lang="uk-UA" sz="2400" b="1" dirty="0"/>
              <a:t>– деякі лікарні мають власні підрозділи (відділи) надання екстреної допомоги.</a:t>
            </a:r>
            <a:endParaRPr lang="ru-RU" sz="2400" b="1" dirty="0"/>
          </a:p>
          <a:p>
            <a:pPr marL="360363" indent="-360363" fontAlgn="auto">
              <a:spcAft>
                <a:spcPts val="0"/>
              </a:spcAft>
              <a:buFont typeface="Arial" pitchFamily="34" charset="0"/>
              <a:buChar char="•"/>
              <a:tabLst>
                <a:tab pos="360363" algn="l"/>
              </a:tabLst>
              <a:defRPr/>
            </a:pPr>
            <a:endParaRPr lang="uk-UA" sz="2400" b="1" dirty="0" smtClean="0"/>
          </a:p>
          <a:p>
            <a:pPr marL="360363" indent="-360363" fontAlgn="auto">
              <a:spcAft>
                <a:spcPts val="0"/>
              </a:spcAft>
              <a:buFont typeface="Arial" pitchFamily="34" charset="0"/>
              <a:buChar char="•"/>
              <a:tabLst>
                <a:tab pos="360363" algn="l"/>
              </a:tabLst>
              <a:defRPr/>
            </a:pPr>
            <a:endParaRPr lang="uk-UA" sz="2400" b="1" dirty="0"/>
          </a:p>
          <a:p>
            <a:pPr marL="365125" indent="-365125" fontAlgn="auto">
              <a:spcAft>
                <a:spcPts val="0"/>
              </a:spcAft>
              <a:buFont typeface="Arial" pitchFamily="34" charset="0"/>
              <a:buChar char="•"/>
              <a:tabLst>
                <a:tab pos="365125" algn="l"/>
              </a:tabLst>
              <a:defRPr/>
            </a:pPr>
            <a:endParaRPr lang="uk-UA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B050"/>
                </a:solidFill>
              </a:rPr>
              <a:t>ШВИДКА МЕДИЧНА ДОПОМОГА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endParaRPr lang="ru-RU" b="1" dirty="0" smtClean="0">
              <a:solidFill>
                <a:srgbClr val="00B05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908050"/>
            <a:ext cx="7072312" cy="4235450"/>
          </a:xfrm>
        </p:spPr>
        <p:txBody>
          <a:bodyPr rtlCol="0">
            <a:normAutofit/>
          </a:bodyPr>
          <a:lstStyle/>
          <a:p>
            <a:pPr marL="571500" indent="-5715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  <a:tab pos="976313" algn="l"/>
              </a:tabLst>
              <a:defRPr/>
            </a:pPr>
            <a:r>
              <a:rPr lang="uk-UA" sz="2400" b="1" dirty="0" smtClean="0"/>
              <a:t>       В Україні </a:t>
            </a:r>
            <a:r>
              <a:rPr lang="uk-UA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емблемою карет швидкої допомоги</a:t>
            </a:r>
            <a:r>
              <a:rPr lang="uk-UA" sz="2400" b="1" i="1" dirty="0" smtClean="0"/>
              <a:t> </a:t>
            </a:r>
            <a:r>
              <a:rPr lang="uk-UA" sz="2400" b="1" dirty="0" smtClean="0"/>
              <a:t>є найуживаніша в світі шестикінечна </a:t>
            </a: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Зірка життя</a:t>
            </a:r>
            <a:r>
              <a:rPr lang="uk-UA" sz="2400" b="1" dirty="0" smtClean="0"/>
              <a:t> (</a:t>
            </a:r>
            <a:r>
              <a:rPr lang="uk-UA" sz="2400" b="1" dirty="0" err="1" smtClean="0"/>
              <a:t>Star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of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Life</a:t>
            </a:r>
            <a:r>
              <a:rPr lang="uk-UA" sz="2400" b="1" dirty="0" smtClean="0"/>
              <a:t>), промені якої символізують:</a:t>
            </a:r>
          </a:p>
          <a:p>
            <a:pPr marL="941388" lvl="1" indent="-495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  <a:tab pos="976313" algn="l"/>
              </a:tabLst>
              <a:defRPr/>
            </a:pPr>
            <a:r>
              <a:rPr lang="uk-UA" sz="2400" b="1" dirty="0" smtClean="0"/>
              <a:t>1. Раннє </a:t>
            </a:r>
            <a:r>
              <a:rPr lang="uk-UA" sz="2400" b="1" u="sng" dirty="0" smtClean="0">
                <a:solidFill>
                  <a:srgbClr val="FF0000"/>
                </a:solidFill>
              </a:rPr>
              <a:t>виявлення</a:t>
            </a:r>
          </a:p>
          <a:p>
            <a:pPr marL="941388" lvl="1" indent="-495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  <a:tab pos="976313" algn="l"/>
              </a:tabLst>
              <a:defRPr/>
            </a:pPr>
            <a:r>
              <a:rPr lang="uk-UA" sz="2400" b="1" dirty="0" smtClean="0"/>
              <a:t>2. Раннє </a:t>
            </a:r>
            <a:r>
              <a:rPr lang="uk-UA" sz="2400" b="1" u="sng" dirty="0" smtClean="0">
                <a:solidFill>
                  <a:srgbClr val="FF0000"/>
                </a:solidFill>
              </a:rPr>
              <a:t>повідомлення</a:t>
            </a:r>
            <a:r>
              <a:rPr lang="uk-UA" sz="2400" b="1" dirty="0" smtClean="0"/>
              <a:t> (виклик служби екстреної допомоги)</a:t>
            </a:r>
          </a:p>
          <a:p>
            <a:pPr marL="941388" lvl="1" indent="-495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  <a:tab pos="976313" algn="l"/>
              </a:tabLst>
              <a:defRPr/>
            </a:pPr>
            <a:r>
              <a:rPr lang="uk-UA" sz="2400" b="1" dirty="0" smtClean="0"/>
              <a:t>3. Раннє </a:t>
            </a:r>
            <a:r>
              <a:rPr lang="uk-UA" sz="2400" b="1" u="sng" dirty="0" smtClean="0">
                <a:solidFill>
                  <a:srgbClr val="FF0000"/>
                </a:solidFill>
              </a:rPr>
              <a:t>реагування</a:t>
            </a:r>
            <a:r>
              <a:rPr lang="uk-UA" sz="2400" b="1" dirty="0" smtClean="0"/>
              <a:t> (прибуття до місця події)</a:t>
            </a:r>
          </a:p>
          <a:p>
            <a:pPr marL="941388" lvl="1" indent="-495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  <a:tab pos="976313" algn="l"/>
              </a:tabLst>
              <a:defRPr/>
            </a:pPr>
            <a:r>
              <a:rPr lang="uk-UA" sz="2400" b="1" dirty="0" smtClean="0"/>
              <a:t>4. Екстрена допомога </a:t>
            </a:r>
            <a:r>
              <a:rPr lang="uk-UA" sz="2400" b="1" u="sng" dirty="0" smtClean="0">
                <a:solidFill>
                  <a:srgbClr val="FF0000"/>
                </a:solidFill>
              </a:rPr>
              <a:t>на місці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/>
              <a:t>події</a:t>
            </a:r>
          </a:p>
          <a:p>
            <a:pPr marL="941388" lvl="1" indent="-495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  <a:tab pos="976313" algn="l"/>
              </a:tabLst>
              <a:defRPr/>
            </a:pPr>
            <a:r>
              <a:rPr lang="uk-UA" sz="2400" b="1" dirty="0" smtClean="0"/>
              <a:t>5. Допомога під час </a:t>
            </a:r>
            <a:r>
              <a:rPr lang="uk-UA" sz="2400" b="1" u="sng" dirty="0" smtClean="0">
                <a:solidFill>
                  <a:srgbClr val="FF0000"/>
                </a:solidFill>
              </a:rPr>
              <a:t>транспортування</a:t>
            </a:r>
          </a:p>
          <a:p>
            <a:pPr marL="941388" lvl="1" indent="-495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  <a:tab pos="976313" algn="l"/>
              </a:tabLst>
              <a:defRPr/>
            </a:pPr>
            <a:r>
              <a:rPr lang="uk-UA" sz="2400" b="1" dirty="0" smtClean="0"/>
              <a:t>6. </a:t>
            </a:r>
            <a:r>
              <a:rPr lang="uk-UA" sz="2400" b="1" u="sng" dirty="0" smtClean="0">
                <a:solidFill>
                  <a:srgbClr val="FF0000"/>
                </a:solidFill>
              </a:rPr>
              <a:t>Доставка до місця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/>
              <a:t>надання необхідної медичної допомоги</a:t>
            </a:r>
          </a:p>
          <a:p>
            <a:pPr marL="941388" lvl="1" indent="-4953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0" algn="l"/>
                <a:tab pos="976313" algn="l"/>
              </a:tabLst>
              <a:defRPr/>
            </a:pPr>
            <a:endParaRPr lang="uk-UA" sz="2400" b="1" dirty="0" smtClean="0"/>
          </a:p>
        </p:txBody>
      </p:sp>
      <p:pic>
        <p:nvPicPr>
          <p:cNvPr id="30723" name="Picture 12" descr="Переглянути зображення у повному розмірі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85875"/>
            <a:ext cx="20526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5214938"/>
            <a:ext cx="8929687" cy="1347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Нормативи надання екстреної медичної допомоги: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uk-UA" b="1" dirty="0">
                <a:latin typeface="+mn-lt"/>
                <a:cs typeface="+mn-cs"/>
              </a:rPr>
              <a:t>В межах</a:t>
            </a:r>
            <a:r>
              <a:rPr lang="uk-UA" b="1" u="sng" dirty="0">
                <a:latin typeface="+mn-lt"/>
                <a:cs typeface="+mn-cs"/>
              </a:rPr>
              <a:t> 10-хвилинної транспортної доступності</a:t>
            </a:r>
            <a:r>
              <a:rPr lang="uk-UA" b="1" dirty="0">
                <a:latin typeface="+mn-lt"/>
                <a:cs typeface="+mn-cs"/>
              </a:rPr>
              <a:t> в </a:t>
            </a:r>
            <a:r>
              <a:rPr lang="uk-UA" b="1" u="sng" dirty="0">
                <a:latin typeface="+mn-lt"/>
                <a:cs typeface="+mn-cs"/>
              </a:rPr>
              <a:t>містах</a:t>
            </a:r>
            <a:r>
              <a:rPr lang="uk-UA" b="1" dirty="0">
                <a:latin typeface="+mn-lt"/>
                <a:cs typeface="+mn-cs"/>
              </a:rPr>
              <a:t> та </a:t>
            </a:r>
            <a:r>
              <a:rPr lang="uk-UA" b="1" u="sng" dirty="0">
                <a:latin typeface="+mn-lt"/>
                <a:cs typeface="+mn-cs"/>
              </a:rPr>
              <a:t>20-хвилинної </a:t>
            </a:r>
            <a:r>
              <a:rPr lang="uk-UA" b="1" dirty="0">
                <a:latin typeface="+mn-lt"/>
                <a:cs typeface="+mn-cs"/>
              </a:rPr>
              <a:t>в </a:t>
            </a:r>
            <a:r>
              <a:rPr lang="uk-UA" b="1" u="sng" dirty="0">
                <a:latin typeface="+mn-lt"/>
                <a:cs typeface="+mn-cs"/>
              </a:rPr>
              <a:t>сільській</a:t>
            </a:r>
            <a:r>
              <a:rPr lang="uk-UA" b="1" dirty="0">
                <a:latin typeface="+mn-lt"/>
                <a:cs typeface="+mn-cs"/>
              </a:rPr>
              <a:t> місцевості з урахуванням чисельності і густини населення, стану транспортних магістралей, інтенсивності руху транспорту (оптимальний радіус маршруту 8-10 км). </a:t>
            </a:r>
            <a:endParaRPr lang="uk-UA" b="1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533400"/>
          </a:xfrm>
        </p:spPr>
        <p:txBody>
          <a:bodyPr/>
          <a:lstStyle/>
          <a:p>
            <a:r>
              <a:rPr lang="uk-UA" sz="2400" b="1" smtClean="0">
                <a:solidFill>
                  <a:srgbClr val="FF0000"/>
                </a:solidFill>
              </a:rPr>
              <a:t>Основні складові єдиної системи надання екстреної медичної допомоги:</a:t>
            </a:r>
            <a:endParaRPr lang="ru-RU" sz="2400" b="1" smtClean="0">
              <a:solidFill>
                <a:srgbClr val="FF0000"/>
              </a:solidFill>
            </a:endParaRPr>
          </a:p>
        </p:txBody>
      </p:sp>
      <p:graphicFrame>
        <p:nvGraphicFramePr>
          <p:cNvPr id="55406" name="Group 110"/>
          <p:cNvGraphicFramePr>
            <a:graphicFrameLocks noGrp="1"/>
          </p:cNvGraphicFramePr>
          <p:nvPr>
            <p:ph sz="half" idx="2"/>
          </p:nvPr>
        </p:nvGraphicFramePr>
        <p:xfrm>
          <a:off x="0" y="858838"/>
          <a:ext cx="8945563" cy="5991606"/>
        </p:xfrm>
        <a:graphic>
          <a:graphicData uri="http://schemas.openxmlformats.org/drawingml/2006/table">
            <a:tbl>
              <a:tblPr/>
              <a:tblGrid>
                <a:gridCol w="1873588"/>
                <a:gridCol w="707197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Управління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Український науково-практичний центр і територіальні </a:t>
                      </a:r>
                      <a:r>
                        <a:rPr kumimoji="0" lang="uk-UA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центри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екстреної медичної допомоги та медицини катастроф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Догоспіталь-ний етап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Служба швидкої медичної допомоги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(функціональна одиниця – бригада ШМД);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Немедичний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персонал (працівники МВС, рятувальники).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Госпіталь-ний етап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Багатопрофільні лікарні з відділенням ШМД;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Лікарні ШМД;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Центри травми трьох рівнів;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Консультативні токсикологічні центри.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Зв'язок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Диспетчерська служба ШМД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Транспорт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Санітарний (автомобілі, гелікоптери, літаки)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Медицина катастроф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Бригади постійної готовності (бригади ШМД);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Спеціалізовані бригади другої черги;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Мобільні польові бригади;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Мобільні загони;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Мобільні госпіталі;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Медичні заклади.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79437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</a:rPr>
              <a:t>Служба ШМД В Україні: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graphicFrame>
        <p:nvGraphicFramePr>
          <p:cNvPr id="126037" name="Group 85"/>
          <p:cNvGraphicFramePr>
            <a:graphicFrameLocks noGrp="1"/>
          </p:cNvGraphicFramePr>
          <p:nvPr>
            <p:ph sz="half" idx="2"/>
          </p:nvPr>
        </p:nvGraphicFramePr>
        <p:xfrm>
          <a:off x="304800" y="914400"/>
          <a:ext cx="8640763" cy="5326392"/>
        </p:xfrm>
        <a:graphic>
          <a:graphicData uri="http://schemas.openxmlformats.org/drawingml/2006/table">
            <a:tbl>
              <a:tblPr/>
              <a:tblGrid>
                <a:gridCol w="5410208"/>
                <a:gridCol w="323055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Заклади ШМД: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Обслуговують населення:</a:t>
                      </a:r>
                      <a:endParaRPr kumimoji="0" lang="ru-RU" sz="2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станції ШМД</a:t>
                      </a:r>
                      <a:endParaRPr kumimoji="0" lang="ru-RU" sz="2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міст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відділення ШМД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входять до складу центральних районних або міських (районних) лікарень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сільських районів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пункти (підпункти) ШМД </a:t>
                      </a:r>
                      <a:r>
                        <a:rPr kumimoji="0" lang="uk-UA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організовуються на базі міських (районних) поліклінік, дільничних лікарень, сільських амбулаторій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сільських районів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окремі лікарні</a:t>
                      </a: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ШМД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великих міст з населенням не менше 300 тисяч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75"/>
            <a:ext cx="8686800" cy="703263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</a:rPr>
              <a:t>Структура станції ШМД</a:t>
            </a: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496300" cy="15303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200" b="1" smtClean="0"/>
              <a:t>1. </a:t>
            </a:r>
            <a:r>
              <a:rPr lang="uk-UA" sz="2200" b="1" u="sng" smtClean="0"/>
              <a:t>Оперативний</a:t>
            </a:r>
            <a:r>
              <a:rPr lang="uk-UA" sz="2200" b="1" smtClean="0"/>
              <a:t> відділ (</a:t>
            </a:r>
            <a:r>
              <a:rPr lang="uk-UA" sz="2200" b="1" u="sng" smtClean="0"/>
              <a:t>диспетчерська</a:t>
            </a:r>
            <a:r>
              <a:rPr lang="uk-UA" sz="2200" b="1" smtClean="0"/>
              <a:t>) – приймає і забезпечує виклики за телефоном 103.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200" b="1" smtClean="0"/>
              <a:t>2. </a:t>
            </a:r>
            <a:r>
              <a:rPr lang="uk-UA" sz="2200" b="1" u="sng" smtClean="0"/>
              <a:t>Виїзні бригади</a:t>
            </a:r>
            <a:r>
              <a:rPr lang="uk-UA" sz="2200" b="1" smtClean="0"/>
              <a:t> для надання ШМД.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200" b="1" smtClean="0"/>
              <a:t>3. </a:t>
            </a:r>
            <a:r>
              <a:rPr lang="uk-UA" sz="2200" b="1" u="sng" smtClean="0"/>
              <a:t>Інші</a:t>
            </a:r>
            <a:r>
              <a:rPr lang="uk-UA" sz="2200" b="1" smtClean="0"/>
              <a:t> підрозділи, що забезпечують надання ШМД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533400" y="381000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chemeClr val="tx2"/>
                </a:solidFill>
                <a:latin typeface="Garamond" pitchFamily="18" charset="0"/>
              </a:rPr>
              <a:t>Виїзні бригади станції ШМД:</a:t>
            </a:r>
            <a:endParaRPr lang="ru-RU" sz="32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4343400"/>
            <a:ext cx="8991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Лікарські</a:t>
            </a:r>
            <a:r>
              <a:rPr lang="uk-UA" sz="2200" b="1" dirty="0">
                <a:cs typeface="+mn-cs"/>
              </a:rPr>
              <a:t> (лікар спеціальності «медицина невідкладних станів», фельдшер, медична сестра, водій машини ШМД):</a:t>
            </a:r>
          </a:p>
          <a:p>
            <a:pPr marL="669925" lvl="1" indent="-3254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uk-UA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загальні</a:t>
            </a:r>
            <a:r>
              <a:rPr lang="uk-UA" sz="2200" b="1" dirty="0">
                <a:solidFill>
                  <a:srgbClr val="FF0000"/>
                </a:solidFill>
                <a:cs typeface="+mn-cs"/>
              </a:rPr>
              <a:t> </a:t>
            </a:r>
          </a:p>
          <a:p>
            <a:pPr marL="669925" lvl="1" indent="-32543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uk-UA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спеціалізовані</a:t>
            </a:r>
            <a:r>
              <a:rPr lang="uk-UA" sz="22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uk-UA" sz="2200" b="1" dirty="0">
                <a:cs typeface="+mn-cs"/>
              </a:rPr>
              <a:t>(</a:t>
            </a:r>
            <a:r>
              <a:rPr lang="uk-UA" sz="2200" b="1" dirty="0" err="1">
                <a:cs typeface="+mn-cs"/>
              </a:rPr>
              <a:t>кардіореанімаційні</a:t>
            </a:r>
            <a:r>
              <a:rPr lang="uk-UA" sz="2200" b="1" dirty="0">
                <a:cs typeface="+mn-cs"/>
              </a:rPr>
              <a:t>, психіатричні, дитячої реанімації, неврологічні)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Фельдшерські</a:t>
            </a:r>
            <a:r>
              <a:rPr lang="uk-UA" sz="2200" b="1" i="1" dirty="0">
                <a:cs typeface="+mn-cs"/>
              </a:rPr>
              <a:t> </a:t>
            </a:r>
            <a:r>
              <a:rPr lang="uk-UA" sz="2200" b="1" dirty="0">
                <a:cs typeface="+mn-cs"/>
              </a:rPr>
              <a:t>(фельдшер, медична сестра, водій)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457200" y="228600"/>
            <a:ext cx="8686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3200" b="1">
                <a:solidFill>
                  <a:srgbClr val="FF0000"/>
                </a:solidFill>
                <a:latin typeface="Garamond" pitchFamily="18" charset="0"/>
              </a:rPr>
              <a:t>Станція ШМД</a:t>
            </a:r>
            <a:endParaRPr lang="ru-RU" sz="320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28600" y="609600"/>
            <a:ext cx="89154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uk-UA" sz="2200" b="1">
                <a:latin typeface="Calibri" pitchFamily="34" charset="0"/>
              </a:rPr>
              <a:t>це заклад охорони здоров'я, що цілодобово надає екстрену медичну допомогу </a:t>
            </a:r>
            <a:r>
              <a:rPr lang="uk-UA" sz="2200" b="1" u="sng">
                <a:latin typeface="Calibri" pitchFamily="34" charset="0"/>
              </a:rPr>
              <a:t>по місцю виклику</a:t>
            </a:r>
            <a:r>
              <a:rPr lang="uk-UA" sz="2200" b="1">
                <a:latin typeface="Calibri" pitchFamily="34" charset="0"/>
              </a:rPr>
              <a:t>, при </a:t>
            </a:r>
            <a:r>
              <a:rPr lang="uk-UA" sz="2200" b="1" u="sng">
                <a:latin typeface="Calibri" pitchFamily="34" charset="0"/>
              </a:rPr>
              <a:t>транспортуванні</a:t>
            </a:r>
            <a:r>
              <a:rPr lang="uk-UA" sz="2200" b="1">
                <a:latin typeface="Calibri" pitchFamily="34" charset="0"/>
              </a:rPr>
              <a:t> до медичних установ і при безпосередньому </a:t>
            </a:r>
            <a:r>
              <a:rPr lang="uk-UA" sz="2200" b="1" u="sng">
                <a:latin typeface="Calibri" pitchFamily="34" charset="0"/>
              </a:rPr>
              <a:t>звертанні</a:t>
            </a:r>
            <a:r>
              <a:rPr lang="uk-UA" sz="2200" b="1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Arial" charset="0"/>
              </a:rPr>
              <a:t>3. Первинна допомога: основні терміни</a:t>
            </a:r>
            <a:r>
              <a:rPr lang="uk-UA" sz="3800" smtClean="0">
                <a:solidFill>
                  <a:srgbClr val="FF0000"/>
                </a:solidFill>
              </a:rPr>
              <a:t> </a:t>
            </a:r>
            <a:endParaRPr lang="ru-RU" sz="3800" smtClean="0">
              <a:solidFill>
                <a:srgbClr val="FF00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29688" cy="52943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Первинна медико-санітарна допомога</a:t>
            </a:r>
            <a:r>
              <a:rPr lang="uk-UA" sz="2400" b="1" i="1" dirty="0" smtClean="0"/>
              <a:t> </a:t>
            </a:r>
            <a:r>
              <a:rPr lang="uk-UA" sz="2400" b="1" dirty="0" smtClean="0"/>
              <a:t>(ПМСД, </a:t>
            </a:r>
            <a:r>
              <a:rPr lang="uk-UA" sz="2400" b="1" dirty="0" err="1" smtClean="0"/>
              <a:t>Primary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health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care</a:t>
            </a:r>
            <a:r>
              <a:rPr lang="uk-UA" sz="2400" b="1" dirty="0" smtClean="0"/>
              <a:t>) – це </a:t>
            </a:r>
            <a:r>
              <a:rPr lang="uk-UA" sz="2400" b="1" u="sng" dirty="0" smtClean="0"/>
              <a:t>перший рівень в контакті</a:t>
            </a:r>
            <a:r>
              <a:rPr lang="uk-UA" sz="2400" b="1" dirty="0" smtClean="0"/>
              <a:t> між окремими людьми, сім’єю, громадою та національною системою охорони здоров’я, що максимально наближає медичну допомогу до місця проживання та роботи і створює перший елемент безперервного процесу охорони здоров’я (Алма-Ата, ВООЗ, 1978).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Первинна лікувально-профілактична допомога</a:t>
            </a:r>
            <a:r>
              <a:rPr lang="uk-UA" sz="2400" b="1" dirty="0" smtClean="0"/>
              <a:t> (</a:t>
            </a:r>
            <a:r>
              <a:rPr lang="uk-UA" sz="2400" b="1" dirty="0" err="1" smtClean="0"/>
              <a:t>Primary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medical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care</a:t>
            </a:r>
            <a:r>
              <a:rPr lang="uk-UA" sz="2400" b="1" dirty="0" smtClean="0"/>
              <a:t>) – </a:t>
            </a:r>
            <a:r>
              <a:rPr lang="uk-UA" sz="2400" b="1" u="sng" dirty="0" smtClean="0"/>
              <a:t>основна  частина медико-санітарної допомоги населенню</a:t>
            </a:r>
            <a:r>
              <a:rPr lang="uk-UA" sz="2400" b="1" dirty="0" smtClean="0"/>
              <a:t>, що передбачає консультацію лікаря, просту діагностику та лікування основних найбільш поширених захворювань, травм і отруєнь, профілактичні заходи, направлення пацієнта для надання спеціалізованої і високоспеціалізованої допомоги (Основи законодавства України про охорону здоров’я, 1992).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 медицина</a:t>
            </a:r>
            <a:r>
              <a:rPr lang="uk-UA" sz="2400" b="1" dirty="0"/>
              <a:t> (</a:t>
            </a:r>
            <a:r>
              <a:rPr lang="uk-UA" sz="2400" b="1" dirty="0" err="1"/>
              <a:t>General</a:t>
            </a:r>
            <a:r>
              <a:rPr lang="uk-UA" sz="2400" b="1" dirty="0"/>
              <a:t> </a:t>
            </a:r>
            <a:r>
              <a:rPr lang="uk-UA" sz="2400" b="1" dirty="0" err="1"/>
              <a:t>medicine</a:t>
            </a:r>
            <a:r>
              <a:rPr lang="uk-UA" sz="2400" b="1" dirty="0"/>
              <a:t>) – це </a:t>
            </a:r>
            <a:r>
              <a:rPr lang="uk-UA" sz="2400" b="1" u="sng" dirty="0"/>
              <a:t>довгострокове медичне обслуговування</a:t>
            </a:r>
            <a:r>
              <a:rPr lang="uk-UA" sz="2400" b="1" dirty="0"/>
              <a:t> </a:t>
            </a:r>
            <a:r>
              <a:rPr lang="uk-UA" sz="2400" b="1" u="sng" dirty="0"/>
              <a:t>здорових та хворих</a:t>
            </a:r>
            <a:r>
              <a:rPr lang="uk-UA" sz="2400" b="1" dirty="0"/>
              <a:t> людей, незалежно від віку та статі, при якому особлива увага надається всебічному вивченню особистості, її сімейного і соціального оточення (Німецьке об’єднання загальної медицини DEGAM</a:t>
            </a:r>
            <a:r>
              <a:rPr lang="uk-UA" sz="2400" b="1" dirty="0" smtClean="0"/>
              <a:t>).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183562" cy="769938"/>
          </a:xfrm>
        </p:spPr>
        <p:txBody>
          <a:bodyPr/>
          <a:lstStyle/>
          <a:p>
            <a:r>
              <a:rPr lang="uk-UA" b="1" smtClean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143000"/>
            <a:ext cx="7786688" cy="49291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sz="2400" b="1" smtClean="0">
                <a:latin typeface="Arial Black" pitchFamily="34" charset="0"/>
              </a:rPr>
              <a:t>1. Види медичної допомоги: </a:t>
            </a:r>
          </a:p>
          <a:p>
            <a:pPr algn="just">
              <a:lnSpc>
                <a:spcPct val="80000"/>
              </a:lnSpc>
            </a:pPr>
            <a:r>
              <a:rPr lang="uk-UA" sz="2000" b="1" smtClean="0">
                <a:latin typeface="Arial Black" pitchFamily="34" charset="0"/>
              </a:rPr>
              <a:t>екстрена, </a:t>
            </a:r>
          </a:p>
          <a:p>
            <a:pPr algn="just">
              <a:lnSpc>
                <a:spcPct val="80000"/>
              </a:lnSpc>
            </a:pPr>
            <a:r>
              <a:rPr lang="uk-UA" sz="2000" b="1" smtClean="0">
                <a:latin typeface="Arial Black" pitchFamily="34" charset="0"/>
              </a:rPr>
              <a:t>первинна, </a:t>
            </a:r>
          </a:p>
          <a:p>
            <a:pPr algn="just">
              <a:lnSpc>
                <a:spcPct val="80000"/>
              </a:lnSpc>
            </a:pPr>
            <a:r>
              <a:rPr lang="uk-UA" sz="2000" b="1" smtClean="0">
                <a:latin typeface="Arial Black" pitchFamily="34" charset="0"/>
              </a:rPr>
              <a:t>вторинна, </a:t>
            </a:r>
          </a:p>
          <a:p>
            <a:pPr algn="just">
              <a:lnSpc>
                <a:spcPct val="80000"/>
              </a:lnSpc>
            </a:pPr>
            <a:r>
              <a:rPr lang="uk-UA" sz="2000" b="1" smtClean="0">
                <a:latin typeface="Arial Black" pitchFamily="34" charset="0"/>
              </a:rPr>
              <a:t>третинна, </a:t>
            </a:r>
          </a:p>
          <a:p>
            <a:pPr algn="just">
              <a:lnSpc>
                <a:spcPct val="80000"/>
              </a:lnSpc>
            </a:pPr>
            <a:r>
              <a:rPr lang="uk-UA" sz="2000" b="1" smtClean="0">
                <a:latin typeface="Arial Black" pitchFamily="34" charset="0"/>
              </a:rPr>
              <a:t>паліативна.</a:t>
            </a:r>
          </a:p>
          <a:p>
            <a:pPr algn="just">
              <a:lnSpc>
                <a:spcPct val="80000"/>
              </a:lnSpc>
            </a:pPr>
            <a:r>
              <a:rPr lang="uk-UA" sz="2400" b="1" smtClean="0">
                <a:latin typeface="Arial Black" pitchFamily="34" charset="0"/>
              </a:rPr>
              <a:t>2. Швидка (екстрена) медична допомога</a:t>
            </a:r>
            <a:r>
              <a:rPr lang="ru-RU" sz="2400" smtClean="0">
                <a:latin typeface="Arial Black" pitchFamily="34" charset="0"/>
              </a:rPr>
              <a:t>.</a:t>
            </a:r>
            <a:endParaRPr lang="uk-UA" sz="2400" smtClean="0">
              <a:latin typeface="Arial Black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uk-UA" sz="2400" b="1" smtClean="0">
                <a:latin typeface="Arial Black" pitchFamily="34" charset="0"/>
              </a:rPr>
              <a:t>3. Первинна допомога: поняття. Сімейний лікар.</a:t>
            </a:r>
          </a:p>
          <a:p>
            <a:pPr algn="just">
              <a:lnSpc>
                <a:spcPct val="80000"/>
              </a:lnSpc>
            </a:pPr>
            <a:r>
              <a:rPr lang="uk-UA" sz="2400" b="1" smtClean="0">
                <a:latin typeface="Arial Black" pitchFamily="34" charset="0"/>
              </a:rPr>
              <a:t>4. Стаціонарна медична допомога.</a:t>
            </a:r>
          </a:p>
          <a:p>
            <a:pPr algn="just">
              <a:lnSpc>
                <a:spcPct val="80000"/>
              </a:lnSpc>
            </a:pPr>
            <a:r>
              <a:rPr lang="uk-UA" sz="2400" b="1" smtClean="0">
                <a:latin typeface="Arial Black" pitchFamily="34" charset="0"/>
              </a:rPr>
              <a:t>Додаток.</a:t>
            </a:r>
          </a:p>
          <a:p>
            <a:pPr algn="just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smtClean="0">
                <a:latin typeface="Arial" pitchFamily="34" charset="0"/>
              </a:rPr>
              <a:t>Первинна допомога: продовження</a:t>
            </a:r>
            <a:endParaRPr lang="ru-RU" sz="3200" b="1" dirty="0" smtClean="0">
              <a:latin typeface="Arial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69325" cy="52943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 лікарська практика</a:t>
            </a:r>
            <a:r>
              <a:rPr lang="uk-UA" sz="2600" b="1" i="1" dirty="0" smtClean="0"/>
              <a:t> </a:t>
            </a:r>
            <a:r>
              <a:rPr lang="uk-UA" sz="2600" b="1" dirty="0" smtClean="0"/>
              <a:t>(</a:t>
            </a:r>
            <a:r>
              <a:rPr lang="uk-UA" sz="2600" b="1" dirty="0" err="1" smtClean="0"/>
              <a:t>General</a:t>
            </a:r>
            <a:r>
              <a:rPr lang="uk-UA" sz="2600" b="1" dirty="0" smtClean="0"/>
              <a:t> </a:t>
            </a:r>
            <a:r>
              <a:rPr lang="uk-UA" sz="2600" b="1" dirty="0" err="1" smtClean="0"/>
              <a:t>practice</a:t>
            </a:r>
            <a:r>
              <a:rPr lang="uk-UA" sz="2600" b="1" dirty="0" smtClean="0"/>
              <a:t>) – це галузь </a:t>
            </a:r>
            <a:r>
              <a:rPr lang="uk-UA" sz="2600" b="1" u="sng" dirty="0" smtClean="0"/>
              <a:t>медичного обслуговування</a:t>
            </a:r>
            <a:r>
              <a:rPr lang="uk-UA" sz="2600" b="1" dirty="0" smtClean="0"/>
              <a:t>, де </a:t>
            </a:r>
            <a:r>
              <a:rPr lang="uk-UA" sz="2600" b="1" u="sng" dirty="0" smtClean="0"/>
              <a:t>хворий вперше ступає в контакт з лікарем</a:t>
            </a:r>
            <a:r>
              <a:rPr lang="uk-UA" sz="2600" b="1" dirty="0" smtClean="0"/>
              <a:t> та має можливість звернутися безпосередньо до лікаря для вирішення своїх медичних проблем. Метою загальної практики є надання постійної та всебічної медичної допомоги окремим особам, сім’ям, суспільству в цілому.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Лікар загальної практики</a:t>
            </a:r>
            <a:r>
              <a:rPr lang="uk-UA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dirty="0"/>
              <a:t>(ЛЗП, лікар загальної медицини, </a:t>
            </a:r>
            <a:r>
              <a:rPr lang="en-US" sz="2800" b="1" dirty="0"/>
              <a:t>General practitioner</a:t>
            </a:r>
            <a:r>
              <a:rPr lang="uk-UA" sz="2800" b="1" dirty="0"/>
              <a:t> - </a:t>
            </a:r>
            <a:r>
              <a:rPr lang="en-US" sz="2800" b="1" dirty="0"/>
              <a:t>GP</a:t>
            </a:r>
            <a:r>
              <a:rPr lang="uk-UA" sz="2800" b="1" dirty="0"/>
              <a:t>, </a:t>
            </a:r>
            <a:r>
              <a:rPr lang="en-US" sz="2800" b="1" dirty="0"/>
              <a:t>Physician</a:t>
            </a:r>
            <a:r>
              <a:rPr lang="uk-UA" sz="2800" b="1" dirty="0"/>
              <a:t>) – це ліцензований випускник медичного вищого навчального закладу, який забезпечує індивідуальну первинну і безперервну медичну допомогу окремим особам, сім’ям і населенню, незалежно від віку, статі або виду захворювання. (Друга Європейська конференція із вивчення загальної практики, </a:t>
            </a:r>
            <a:r>
              <a:rPr lang="uk-UA" sz="2800" b="1" dirty="0" err="1"/>
              <a:t>Лейверхост</a:t>
            </a:r>
            <a:r>
              <a:rPr lang="uk-UA" sz="2800" b="1" dirty="0"/>
              <a:t>, Голландія, 1974).  Його спеціальність </a:t>
            </a:r>
            <a:r>
              <a:rPr lang="uk-UA" sz="2800" b="1" u="sng" dirty="0"/>
              <a:t>не передбачає виключно посімейного обслуговування</a:t>
            </a:r>
            <a:r>
              <a:rPr lang="uk-UA" sz="2800" b="1" dirty="0"/>
              <a:t>. ЛЗП - це дільничний терапевт, дільничний педіатр, сімейний лікар, цеховий лікар тощо.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Сімейний лікар</a:t>
            </a:r>
            <a:r>
              <a:rPr lang="uk-UA" sz="2800" b="1" dirty="0"/>
              <a:t> (домашній лікар, </a:t>
            </a:r>
            <a:r>
              <a:rPr lang="en-US" sz="2800" b="1" dirty="0"/>
              <a:t>Family physician</a:t>
            </a:r>
            <a:r>
              <a:rPr lang="uk-UA" sz="2800" b="1" dirty="0"/>
              <a:t>) – фахівець, </a:t>
            </a:r>
            <a:r>
              <a:rPr lang="uk-UA" sz="2800" b="1" u="sng" dirty="0"/>
              <a:t>діяльність</a:t>
            </a:r>
            <a:r>
              <a:rPr lang="uk-UA" sz="2800" b="1" dirty="0"/>
              <a:t> якого </a:t>
            </a:r>
            <a:r>
              <a:rPr lang="uk-UA" sz="2800" b="1" u="sng" dirty="0"/>
              <a:t>жорстко орієнтована на  посімейне обслуговування</a:t>
            </a:r>
            <a:r>
              <a:rPr lang="uk-UA" sz="2800" b="1" dirty="0"/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Arial" charset="0"/>
              </a:rPr>
              <a:t>Характеристики первинної медичної допомоги (ПМД) за ВООЗ:</a:t>
            </a:r>
            <a:endParaRPr lang="ru-RU" sz="2800" b="1" smtClean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86106" name="Group 90"/>
          <p:cNvGraphicFramePr>
            <a:graphicFrameLocks noGrp="1"/>
          </p:cNvGraphicFramePr>
          <p:nvPr>
            <p:ph idx="1"/>
          </p:nvPr>
        </p:nvGraphicFramePr>
        <p:xfrm>
          <a:off x="179388" y="1196975"/>
          <a:ext cx="8929687" cy="5029518"/>
        </p:xfrm>
        <a:graphic>
          <a:graphicData uri="http://schemas.openxmlformats.org/drawingml/2006/table">
            <a:tbl>
              <a:tblPr/>
              <a:tblGrid>
                <a:gridCol w="2520950"/>
                <a:gridCol w="640873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Ознака</a:t>
                      </a: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ПМД повинна:</a:t>
                      </a:r>
                      <a:r>
                        <a:rPr kumimoji="0" lang="ru-RU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Всебічність</a:t>
                      </a:r>
                      <a:r>
                        <a:rPr kumimoji="0" lang="ru-RU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включати пропаганду здоров'я, профілактику, лікування, контроль, реабілітацію</a:t>
                      </a: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Холістичність</a:t>
                      </a:r>
                      <a:endParaRPr kumimoji="0" lang="ru-RU" sz="2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займатися людиною в цілому, в контексті сім'ї і суспільства</a:t>
                      </a: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Безперервність</a:t>
                      </a:r>
                      <a:endParaRPr kumimoji="0" lang="ru-RU" sz="2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здійснювати </a:t>
                      </a:r>
                      <a:r>
                        <a:rPr kumimoji="0" lang="uk-UA" sz="2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тривале</a:t>
                      </a:r>
                      <a:r>
                        <a:rPr kumimoji="0" lang="uk-U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(впродовж всього життя від народження і до смерті) регулярне </a:t>
                      </a:r>
                      <a:r>
                        <a:rPr kumimoji="0" lang="uk-UA" sz="2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спостереження</a:t>
                      </a:r>
                      <a:r>
                        <a:rPr kumimoji="0" lang="uk-U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за пацієнтом, незалежно </a:t>
                      </a:r>
                      <a:r>
                        <a:rPr kumimoji="0" lang="uk-UA" sz="2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хворий</a:t>
                      </a:r>
                      <a:r>
                        <a:rPr kumimoji="0" lang="uk-U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він чи </a:t>
                      </a:r>
                      <a:r>
                        <a:rPr kumimoji="0" lang="uk-UA" sz="2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здоровий</a:t>
                      </a:r>
                      <a:r>
                        <a:rPr kumimoji="0" lang="uk-UA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вести моніторинг результативності медичного обслуговування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Доступність</a:t>
                      </a:r>
                      <a:r>
                        <a:rPr kumimoji="0" lang="uk-UA" sz="2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ru-RU" sz="2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забезпечувати можливість користуватися медичною допомогою всьому населенню (у територіальному, фінансовому, культурному і функціональному аспектах)</a:t>
                      </a: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686800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B050"/>
                </a:solidFill>
                <a:latin typeface="Arial" pitchFamily="34" charset="0"/>
              </a:rPr>
              <a:t>Завдання та ознаки загальної медицини</a:t>
            </a:r>
            <a:br>
              <a:rPr lang="uk-UA" sz="2800" b="1" dirty="0" smtClean="0">
                <a:solidFill>
                  <a:srgbClr val="00B050"/>
                </a:solidFill>
                <a:latin typeface="Arial" pitchFamily="34" charset="0"/>
              </a:rPr>
            </a:br>
            <a:r>
              <a:rPr lang="uk-UA" sz="2800" b="1" dirty="0" smtClean="0">
                <a:solidFill>
                  <a:srgbClr val="00B050"/>
                </a:solidFill>
                <a:latin typeface="Arial" pitchFamily="34" charset="0"/>
              </a:rPr>
              <a:t>(</a:t>
            </a:r>
            <a:r>
              <a:rPr lang="uk-UA" sz="2800" b="1" dirty="0" smtClean="0">
                <a:solidFill>
                  <a:srgbClr val="00B050"/>
                </a:solidFill>
              </a:rPr>
              <a:t>Німецьке об’єднання загальної медицини DEGAM):</a:t>
            </a:r>
            <a:br>
              <a:rPr lang="uk-UA" sz="2800" b="1" dirty="0" smtClean="0">
                <a:solidFill>
                  <a:srgbClr val="00B050"/>
                </a:solidFill>
              </a:rPr>
            </a:br>
            <a:endParaRPr lang="ru-RU" sz="2800" b="1" dirty="0" smtClean="0">
              <a:solidFill>
                <a:srgbClr val="00B05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57250"/>
            <a:ext cx="8572500" cy="58578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b="1" dirty="0" smtClean="0"/>
              <a:t>Наявність </a:t>
            </a:r>
            <a:r>
              <a:rPr lang="uk-UA" sz="2600" b="1" u="sng" dirty="0" smtClean="0">
                <a:solidFill>
                  <a:srgbClr val="FF0000"/>
                </a:solidFill>
              </a:rPr>
              <a:t>широких</a:t>
            </a:r>
            <a:r>
              <a:rPr lang="uk-UA" sz="2600" b="1" dirty="0" smtClean="0"/>
              <a:t>, але </a:t>
            </a:r>
            <a:r>
              <a:rPr lang="uk-UA" sz="2600" b="1" u="sng" dirty="0" smtClean="0"/>
              <a:t>неглибоких медичних знань</a:t>
            </a:r>
            <a:r>
              <a:rPr lang="uk-UA" sz="2600" b="1" dirty="0" smtClean="0"/>
              <a:t> у лікарів загальної практики (ЛЗП повинен знати все і потроху).</a:t>
            </a:r>
            <a:endParaRPr lang="uk-UA" sz="2600" b="1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b="1" u="sng" dirty="0" smtClean="0">
                <a:solidFill>
                  <a:srgbClr val="FF0000"/>
                </a:solidFill>
              </a:rPr>
              <a:t>Сортувальна функція</a:t>
            </a:r>
            <a:r>
              <a:rPr lang="uk-UA" sz="2600" b="1" dirty="0" smtClean="0">
                <a:solidFill>
                  <a:srgbClr val="FF0000"/>
                </a:solidFill>
              </a:rPr>
              <a:t> </a:t>
            </a:r>
            <a:r>
              <a:rPr lang="uk-UA" sz="2600" b="1" dirty="0" smtClean="0"/>
              <a:t>(</a:t>
            </a:r>
            <a:r>
              <a:rPr lang="en-US" sz="2600" b="1" dirty="0" smtClean="0"/>
              <a:t>gatekeeper</a:t>
            </a:r>
            <a:r>
              <a:rPr lang="uk-UA" sz="2600" b="1" dirty="0" smtClean="0"/>
              <a:t>, воротар) - відділення банальних захворювань від важких, скерування пацієнтів із серйозними захворюваннями до спеціалістів.</a:t>
            </a:r>
            <a:endParaRPr lang="uk-UA" sz="2600" b="1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b="1" u="sng" dirty="0" smtClean="0">
                <a:solidFill>
                  <a:srgbClr val="FF0000"/>
                </a:solidFill>
              </a:rPr>
              <a:t>Координуюча і консультативна функція</a:t>
            </a:r>
            <a:r>
              <a:rPr lang="uk-UA" sz="2600" b="1" dirty="0" smtClean="0">
                <a:solidFill>
                  <a:srgbClr val="FF0000"/>
                </a:solidFill>
              </a:rPr>
              <a:t> </a:t>
            </a:r>
            <a:r>
              <a:rPr lang="uk-UA" sz="2600" b="1" dirty="0" smtClean="0"/>
              <a:t>у всій системі медичного обслуговування (ЛЗП - радник і консультант пацієнта </a:t>
            </a:r>
            <a:r>
              <a:rPr lang="uk-UA" sz="2600" b="1" u="sng" dirty="0" smtClean="0"/>
              <a:t>з усіх медичних питань</a:t>
            </a:r>
            <a:r>
              <a:rPr lang="uk-UA" sz="2600" b="1" dirty="0" smtClean="0"/>
              <a:t>).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b="1" dirty="0" smtClean="0"/>
              <a:t>Допомога в </a:t>
            </a:r>
            <a:r>
              <a:rPr lang="uk-UA" sz="2600" b="1" u="sng" dirty="0" smtClean="0">
                <a:solidFill>
                  <a:srgbClr val="FF0000"/>
                </a:solidFill>
              </a:rPr>
              <a:t>розв’язанні</a:t>
            </a:r>
            <a:r>
              <a:rPr lang="uk-UA" sz="2600" b="1" dirty="0" smtClean="0"/>
              <a:t> багатьох </a:t>
            </a:r>
            <a:r>
              <a:rPr lang="uk-UA" sz="2600" b="1" u="sng" dirty="0" smtClean="0">
                <a:solidFill>
                  <a:srgbClr val="FF0000"/>
                </a:solidFill>
              </a:rPr>
              <a:t>немедичних проблем пацієнтів </a:t>
            </a:r>
            <a:r>
              <a:rPr lang="uk-UA" sz="2600" b="1" u="sng" dirty="0" smtClean="0"/>
              <a:t>-</a:t>
            </a:r>
            <a:r>
              <a:rPr lang="uk-UA" sz="2600" b="1" dirty="0" smtClean="0"/>
              <a:t> центральна функція ЛЗП, який знає проблеми, сімейні і соціальні стосунки членів сім’ї, є їх співрозмовником і радником з питань, які виходять далеко за рамки медицини.</a:t>
            </a:r>
            <a:endParaRPr lang="uk-UA" sz="2600" b="1" u="sng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b="1" u="sng" dirty="0" smtClean="0">
                <a:solidFill>
                  <a:srgbClr val="FF0000"/>
                </a:solidFill>
              </a:rPr>
              <a:t>Безперервність обслуговування</a:t>
            </a:r>
            <a:r>
              <a:rPr lang="uk-UA" sz="2600" b="1" dirty="0" smtClean="0"/>
              <a:t>, не залежно від того, хвора людина чи здорова.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b="1" dirty="0" smtClean="0"/>
              <a:t>В центрі уваги не одномірність хвороби пацієнта, а </a:t>
            </a:r>
            <a:r>
              <a:rPr lang="uk-UA" sz="2600" b="1" u="sng" dirty="0" smtClean="0">
                <a:solidFill>
                  <a:srgbClr val="FF0000"/>
                </a:solidFill>
              </a:rPr>
              <a:t>багатомірна сукупність </a:t>
            </a:r>
            <a:r>
              <a:rPr lang="uk-UA" sz="2600" b="1" dirty="0" smtClean="0"/>
              <a:t>медичних, психологічних і соціальних</a:t>
            </a:r>
            <a:r>
              <a:rPr lang="uk-UA" sz="2600" b="1" u="sng" dirty="0" smtClean="0"/>
              <a:t> чинників </a:t>
            </a:r>
            <a:r>
              <a:rPr lang="uk-UA" sz="2600" b="1" dirty="0" smtClean="0"/>
              <a:t>його </a:t>
            </a:r>
            <a:r>
              <a:rPr lang="uk-UA" sz="2600" b="1" u="sng" dirty="0" smtClean="0"/>
              <a:t>нездоров’я</a:t>
            </a:r>
            <a:r>
              <a:rPr lang="uk-UA" sz="2600" b="1" dirty="0" smtClean="0"/>
              <a:t>.</a:t>
            </a:r>
            <a:endParaRPr lang="uk-UA" sz="2600" b="1" u="sng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b="1" u="sng" dirty="0" smtClean="0">
                <a:solidFill>
                  <a:srgbClr val="FF0000"/>
                </a:solidFill>
              </a:rPr>
              <a:t>Довірливі стосунки лікаря і пацієнта</a:t>
            </a:r>
            <a:r>
              <a:rPr lang="uk-UA" sz="2600" b="1" dirty="0" smtClean="0"/>
              <a:t> – фундамент діагностичної і лікувальної роботи. Велику роль у прийнятті медичних рішень відіграє пацієнт.</a:t>
            </a:r>
            <a:endParaRPr lang="ru-RU" sz="2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774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600" b="1" dirty="0" smtClean="0">
                <a:solidFill>
                  <a:srgbClr val="FF0000"/>
                </a:solidFill>
                <a:latin typeface="Arial" pitchFamily="34" charset="0"/>
              </a:rPr>
              <a:t>Обсяг функцій лікаря загальної практики / сімейної медицини (ЗПСМ)  Україні: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3276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здійснення амбулаторного прийому та домашніх відвідувань;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проведення профілактичних, лікувальних, діагностичних і реабілітаційних заходів у випадках, передбачених кваліфікаційною характеристикою;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надання при потребі екстреної медичної допомоги;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організація денних і домашніх стаціонарів;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допомога у вирішенні медико-соціальних проблем родини;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проведення санітарно-протиепідемічної роботи на дільниці. 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2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“Положення</a:t>
            </a:r>
            <a:r>
              <a:rPr lang="uk-UA" sz="2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 лікаря загальної практики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(сімейного лікаря)” 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Наказ МОЗ України від 23.02.2001 № 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268413"/>
            <a:ext cx="4619625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1997 </a:t>
            </a:r>
            <a:r>
              <a:rPr lang="uk-UA" sz="2800" dirty="0" smtClean="0"/>
              <a:t>- створення Української асоціації сімейної медицини</a:t>
            </a:r>
            <a:br>
              <a:rPr lang="uk-UA" sz="2800" dirty="0" smtClean="0"/>
            </a:br>
            <a:endParaRPr lang="uk-UA" sz="2800" dirty="0" smtClean="0"/>
          </a:p>
        </p:txBody>
      </p:sp>
      <p:pic>
        <p:nvPicPr>
          <p:cNvPr id="39938" name="Picture 4" descr="D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81075"/>
            <a:ext cx="3725862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emblema01копировани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8475" y="2430463"/>
            <a:ext cx="4310063" cy="3346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3" cstate="print"/>
          <a:srcRect l="6250" r="8594" b="6779"/>
          <a:stretch>
            <a:fillRect/>
          </a:stretch>
        </p:blipFill>
        <p:spPr bwMode="auto">
          <a:xfrm>
            <a:off x="857250" y="1127125"/>
            <a:ext cx="7572375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8" y="142875"/>
            <a:ext cx="85725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World Organization of National Colleges, Academies (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Wonca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+mn-lt"/>
                <a:cs typeface="+mn-cs"/>
              </a:rPr>
              <a:t>Всесвітня організація сімейних лікарів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11 здатностей, якими повинен володіти сімейний лікар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929687" cy="6419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11 здатностей, якими повинен володіти сімейний лікар:</a:t>
            </a:r>
            <a:endParaRPr lang="uk-UA" sz="2400" b="1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Сімейна медицина: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r>
              <a:rPr lang="uk-UA" sz="2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а)</a:t>
            </a:r>
            <a:r>
              <a:rPr lang="uk-UA" sz="2000" b="1" dirty="0">
                <a:latin typeface="Comic Sans MS" pitchFamily="66" charset="0"/>
                <a:cs typeface="+mn-cs"/>
              </a:rPr>
              <a:t> зазвичай є пунктом першого медичного контакту в межах системи охорони</a:t>
            </a:r>
            <a:r>
              <a:rPr lang="uk-UA" sz="2000" b="1" i="1" dirty="0">
                <a:latin typeface="Comic Sans MS" pitchFamily="66" charset="0"/>
                <a:cs typeface="+mn-cs"/>
              </a:rPr>
              <a:t> </a:t>
            </a:r>
            <a:r>
              <a:rPr lang="uk-UA" sz="2000" b="1" dirty="0">
                <a:latin typeface="Comic Sans MS" pitchFamily="66" charset="0"/>
                <a:cs typeface="+mn-cs"/>
              </a:rPr>
              <a:t>здоров'я, забезпечуючи відкритий і необмежений доступ її користувачам по всім проблемам здоров'я незалежно від віку, статі або інших характеристик людини;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endParaRPr lang="uk-UA" sz="800" b="1" dirty="0">
              <a:latin typeface="Comic Sans MS" pitchFamily="66" charset="0"/>
              <a:cs typeface="+mn-cs"/>
            </a:endParaRP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r>
              <a:rPr lang="uk-UA" sz="2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б)</a:t>
            </a:r>
            <a:r>
              <a:rPr lang="uk-UA" sz="2000" b="1" dirty="0">
                <a:latin typeface="Comic Sans MS" pitchFamily="66" charset="0"/>
                <a:cs typeface="+mn-cs"/>
              </a:rPr>
              <a:t> ефективно використовує ресурси охорони здоров'я через координування допомоги, співпрацю з іншими фахівцями первинної ланки ОЗ; крім того, керує зв'язками з іншими спеціалістами, забезпечуючи захист пацієнта, коли він його потребує;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endParaRPr lang="uk-UA" sz="800" b="1" dirty="0">
              <a:latin typeface="Comic Sans MS" pitchFamily="66" charset="0"/>
              <a:cs typeface="+mn-cs"/>
            </a:endParaRP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r>
              <a:rPr lang="uk-UA" sz="2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в)</a:t>
            </a:r>
            <a:r>
              <a:rPr lang="uk-UA" sz="2000" b="1" dirty="0">
                <a:latin typeface="Comic Sans MS" pitchFamily="66" charset="0"/>
                <a:cs typeface="+mn-cs"/>
              </a:rPr>
              <a:t> розвиває зосереджений на людині (пацієнтові) підхід, орієнтований на індивідуума, його/її сімейство, і їхнє співтовариство;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endParaRPr lang="uk-UA" sz="800" b="1" dirty="0">
              <a:latin typeface="Comic Sans MS" pitchFamily="66" charset="0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r>
              <a:rPr lang="uk-UA" sz="2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г)</a:t>
            </a:r>
            <a:r>
              <a:rPr lang="uk-UA" sz="2000" b="1" dirty="0">
                <a:latin typeface="Comic Sans MS" pitchFamily="66" charset="0"/>
                <a:cs typeface="+mn-cs"/>
              </a:rPr>
              <a:t> відрізняється унікальним консультативним процесом, який встановлює довготривалі стосунки завдяки ефективному спілкуванню між лікарем та пацієнтом;</a:t>
            </a:r>
            <a:endParaRPr lang="en-US" sz="2000" b="1" dirty="0">
              <a:latin typeface="Comic Sans MS" pitchFamily="66" charset="0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endParaRPr lang="uk-UA" sz="800" b="1" dirty="0">
              <a:latin typeface="Comic Sans MS" pitchFamily="66" charset="0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defRPr/>
            </a:pPr>
            <a:r>
              <a:rPr lang="uk-UA" sz="2000" b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д)</a:t>
            </a:r>
            <a:r>
              <a:rPr lang="uk-UA" sz="2000" b="1" dirty="0">
                <a:latin typeface="Comic Sans MS" pitchFamily="66" charset="0"/>
                <a:cs typeface="+mn-cs"/>
              </a:rPr>
              <a:t> забезпечує ту тривалість медичної допомоги, яка визначається потребами пацієнта;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5010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uk-UA" sz="2000" b="1">
                <a:solidFill>
                  <a:srgbClr val="FF0000"/>
                </a:solidFill>
                <a:latin typeface="Comic Sans MS" pitchFamily="66" charset="0"/>
              </a:rPr>
              <a:t>е)</a:t>
            </a:r>
            <a:r>
              <a:rPr lang="uk-UA" sz="2000" b="1">
                <a:latin typeface="Comic Sans MS" pitchFamily="66" charset="0"/>
              </a:rPr>
              <a:t> відрізняється специфічною системою прийняття рішень, яка базується на епідеміологічних даних поширеності та захворюваності в суспільстві;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endParaRPr lang="uk-UA" sz="2000" b="1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uk-UA" sz="2000" b="1">
                <a:solidFill>
                  <a:srgbClr val="FF0000"/>
                </a:solidFill>
                <a:latin typeface="Comic Sans MS" pitchFamily="66" charset="0"/>
              </a:rPr>
              <a:t>ж)</a:t>
            </a:r>
            <a:r>
              <a:rPr lang="uk-UA" sz="2000" b="1">
                <a:latin typeface="Comic Sans MS" pitchFamily="66" charset="0"/>
              </a:rPr>
              <a:t> вирішує як гострі, так і хронічні проблеми здоров'я окремих пацієнтів;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endParaRPr lang="uk-UA" sz="2000" b="1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uk-UA" sz="2000" b="1">
                <a:solidFill>
                  <a:srgbClr val="FF0000"/>
                </a:solidFill>
                <a:latin typeface="Comic Sans MS" pitchFamily="66" charset="0"/>
              </a:rPr>
              <a:t>з)</a:t>
            </a:r>
            <a:r>
              <a:rPr lang="uk-UA" sz="2000" b="1">
                <a:latin typeface="Comic Sans MS" pitchFamily="66" charset="0"/>
              </a:rPr>
              <a:t> займається захворюваннями на ранніх стадіях їх розвитку, до періоду розгорнутої клінічної маніфестації, що потребує інколи невідкладних рішень та втручань;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endParaRPr lang="uk-UA" sz="2000" b="1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uk-UA" sz="2000" b="1">
                <a:solidFill>
                  <a:srgbClr val="FF0000"/>
                </a:solidFill>
                <a:latin typeface="Comic Sans MS" pitchFamily="66" charset="0"/>
              </a:rPr>
              <a:t>і) </a:t>
            </a:r>
            <a:r>
              <a:rPr lang="uk-UA" sz="2000" b="1">
                <a:latin typeface="Comic Sans MS" pitchFamily="66" charset="0"/>
              </a:rPr>
              <a:t>просуває здоров'я належними та ефективними втручаннями;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endParaRPr lang="uk-UA" sz="2000" b="1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uk-UA" sz="2000" b="1">
                <a:solidFill>
                  <a:srgbClr val="FF0000"/>
                </a:solidFill>
                <a:latin typeface="Comic Sans MS" pitchFamily="66" charset="0"/>
              </a:rPr>
              <a:t>к)</a:t>
            </a:r>
            <a:r>
              <a:rPr lang="uk-UA" sz="2000" b="1">
                <a:latin typeface="Comic Sans MS" pitchFamily="66" charset="0"/>
              </a:rPr>
              <a:t> має особливу відповідальність за здоров'я суспільства;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endParaRPr lang="uk-UA" sz="2000" b="1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uk-UA" sz="2000" b="1">
                <a:solidFill>
                  <a:srgbClr val="FF0000"/>
                </a:solidFill>
                <a:latin typeface="Comic Sans MS" pitchFamily="66" charset="0"/>
              </a:rPr>
              <a:t>л)</a:t>
            </a:r>
            <a:r>
              <a:rPr lang="uk-UA" sz="2000" b="1">
                <a:latin typeface="Comic Sans MS" pitchFamily="66" charset="0"/>
              </a:rPr>
              <a:t> займається проблемами здоров'я в його психічних, психологічних, соціальних, культурних  та екзистенціальних аспектах</a:t>
            </a:r>
            <a:r>
              <a:rPr lang="uk-UA" sz="2000">
                <a:latin typeface="Tahoma" pitchFamily="34" charset="0"/>
              </a:rPr>
              <a:t>.</a:t>
            </a:r>
            <a:endParaRPr lang="ru-RU" sz="20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J01892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788"/>
            <a:ext cx="9001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</a:rPr>
              <a:t>4. Стаціонарна медична допомога </a:t>
            </a:r>
            <a:br>
              <a:rPr lang="uk-UA" sz="3200" b="1" smtClean="0">
                <a:solidFill>
                  <a:srgbClr val="FF0000"/>
                </a:solidFill>
              </a:rPr>
            </a:br>
            <a:r>
              <a:rPr lang="uk-UA" sz="3200" b="1" smtClean="0">
                <a:solidFill>
                  <a:srgbClr val="FF0000"/>
                </a:solidFill>
              </a:rPr>
              <a:t>(</a:t>
            </a:r>
            <a:r>
              <a:rPr lang="en-US" sz="3200" b="1" smtClean="0">
                <a:solidFill>
                  <a:srgbClr val="FF0000"/>
                </a:solidFill>
              </a:rPr>
              <a:t>In-patient/hospital care</a:t>
            </a:r>
            <a:r>
              <a:rPr lang="ru-RU" sz="3200" smtClean="0">
                <a:solidFill>
                  <a:srgbClr val="FF0000"/>
                </a:solidFill>
              </a:rPr>
              <a:t> </a:t>
            </a:r>
            <a:r>
              <a:rPr lang="uk-UA" sz="3200" b="1" smtClean="0">
                <a:solidFill>
                  <a:srgbClr val="FF0000"/>
                </a:solidFill>
              </a:rPr>
              <a:t>):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175625" cy="47371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>
                <a:latin typeface="Times New Roman" pitchFamily="18" charset="0"/>
              </a:rPr>
              <a:t>Це організація </a:t>
            </a:r>
            <a:r>
              <a:rPr lang="uk-UA" sz="2400" b="1" u="sng" dirty="0">
                <a:latin typeface="Times New Roman" pitchFamily="18" charset="0"/>
              </a:rPr>
              <a:t>цілодобової</a:t>
            </a:r>
            <a:r>
              <a:rPr lang="uk-UA" sz="2400" b="1" dirty="0">
                <a:latin typeface="Times New Roman" pitchFamily="18" charset="0"/>
              </a:rPr>
              <a:t> медичної </a:t>
            </a:r>
            <a:r>
              <a:rPr lang="uk-UA" sz="2400" b="1" u="sng" dirty="0">
                <a:latin typeface="Times New Roman" pitchFamily="18" charset="0"/>
              </a:rPr>
              <a:t>допомоги</a:t>
            </a:r>
            <a:r>
              <a:rPr lang="uk-UA" sz="2400" b="1" dirty="0">
                <a:latin typeface="Times New Roman" pitchFamily="18" charset="0"/>
              </a:rPr>
              <a:t> і </a:t>
            </a:r>
            <a:r>
              <a:rPr lang="uk-UA" sz="2400" b="1" u="sng" dirty="0">
                <a:latin typeface="Times New Roman" pitchFamily="18" charset="0"/>
              </a:rPr>
              <a:t>догляду</a:t>
            </a:r>
            <a:r>
              <a:rPr lang="uk-UA" sz="2400" b="1" dirty="0">
                <a:latin typeface="Times New Roman" pitchFamily="18" charset="0"/>
              </a:rPr>
              <a:t> за хворим в спеціально обладнаних стаціонарних медичних закладах.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>
                <a:latin typeface="Times New Roman" pitchFamily="18" charset="0"/>
              </a:rPr>
              <a:t>Н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адається</a:t>
            </a:r>
            <a:r>
              <a:rPr lang="uk-UA" sz="2400" b="1" dirty="0">
                <a:latin typeface="Times New Roman" pitchFamily="18" charset="0"/>
              </a:rPr>
              <a:t> </a:t>
            </a: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400" b="1" u="sng" dirty="0">
                <a:latin typeface="Times New Roman" pitchFamily="18" charset="0"/>
              </a:rPr>
              <a:t>ва</a:t>
            </a: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жких захворюваннях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>
                <a:latin typeface="Times New Roman" pitchFamily="18" charset="0"/>
              </a:rPr>
              <a:t>що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вимагаю</a:t>
            </a:r>
            <a:r>
              <a:rPr lang="uk-UA" sz="2400" b="1" dirty="0">
                <a:latin typeface="Times New Roman" pitchFamily="18" charset="0"/>
              </a:rPr>
              <a:t>ть: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комплексного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підходу до діагностики, лікування і реабілітації, </a:t>
            </a:r>
            <a:endParaRPr lang="uk-UA" sz="2400" b="1" dirty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uk-UA" sz="2400" b="1" dirty="0">
                <a:latin typeface="Times New Roman" pitchFamily="18" charset="0"/>
              </a:rPr>
              <a:t>застосування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складних методів обстеження і лікування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з використанням найновіших медичних технологій, </a:t>
            </a:r>
            <a:endParaRPr lang="uk-UA" sz="2400" b="1" dirty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 ряді випадків - </a:t>
            </a: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оперативного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>
                <a:latin typeface="Times New Roman" pitchFamily="18" charset="0"/>
              </a:rPr>
              <a:t>втручання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2400" b="1" dirty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постійного лікарняного спостереження </a:t>
            </a:r>
            <a:r>
              <a:rPr lang="uk-UA" sz="2400" b="1" u="sng" dirty="0">
                <a:latin typeface="Times New Roman" pitchFamily="18" charset="0"/>
              </a:rPr>
              <a:t>та</a:t>
            </a: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 інтенсивного догляду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не можливих в амбулаторних умовах чи вдома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Ø"/>
              <a:defRPr/>
            </a:pPr>
            <a:endParaRPr lang="uk-UA" sz="2400" b="1" dirty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>
                <a:latin typeface="Times New Roman" pitchFamily="18" charset="0"/>
              </a:rPr>
              <a:t>Це </a:t>
            </a: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найбільш технологічно орієнтований та капіталомісткий сектор</a:t>
            </a:r>
            <a:r>
              <a:rPr lang="uk-UA" sz="2400" b="1" dirty="0">
                <a:latin typeface="Times New Roman" pitchFamily="18" charset="0"/>
              </a:rPr>
              <a:t> (60-80 % всіх коштів) системи охорони здоров'я.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630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>
                <a:solidFill>
                  <a:srgbClr val="FF0000"/>
                </a:solidFill>
              </a:rPr>
              <a:t>Стаціонарні медичні заклади </a:t>
            </a:r>
            <a:br>
              <a:rPr lang="uk-UA" sz="3600" b="1" dirty="0">
                <a:solidFill>
                  <a:srgbClr val="FF0000"/>
                </a:solidFill>
              </a:rPr>
            </a:br>
            <a:r>
              <a:rPr lang="uk-UA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>
                <a:solidFill>
                  <a:srgbClr val="FF0000"/>
                </a:solidFill>
              </a:rPr>
              <a:t>In-patient institutions</a:t>
            </a:r>
            <a:r>
              <a:rPr lang="uk-UA" sz="3600" b="1" dirty="0">
                <a:solidFill>
                  <a:srgbClr val="FF0000"/>
                </a:solidFill>
              </a:rPr>
              <a:t>):</a:t>
            </a:r>
            <a:r>
              <a:rPr lang="uk-UA" sz="3800" b="1" dirty="0">
                <a:solidFill>
                  <a:srgbClr val="FF0000"/>
                </a:solidFill>
              </a:rPr>
              <a:t> </a:t>
            </a:r>
            <a:endParaRPr lang="ru-RU" sz="3800" b="1" dirty="0">
              <a:solidFill>
                <a:srgbClr val="FF0000"/>
              </a:solidFill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85875"/>
            <a:ext cx="8572500" cy="4764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 smtClean="0"/>
              <a:t>Це установи, які в додаток до </a:t>
            </a:r>
            <a:r>
              <a:rPr lang="uk-UA" sz="2400" b="1" u="sng" smtClean="0"/>
              <a:t>діагностичних</a:t>
            </a:r>
            <a:r>
              <a:rPr lang="uk-UA" sz="2400" b="1" smtClean="0"/>
              <a:t>, </a:t>
            </a:r>
            <a:r>
              <a:rPr lang="uk-UA" sz="2400" b="1" u="sng" smtClean="0"/>
              <a:t>лікувальних</a:t>
            </a:r>
            <a:r>
              <a:rPr lang="uk-UA" sz="2400" b="1" smtClean="0"/>
              <a:t> та </a:t>
            </a:r>
            <a:r>
              <a:rPr lang="uk-UA" sz="2400" b="1" u="sng" smtClean="0"/>
              <a:t>реабілітаційних</a:t>
            </a:r>
            <a:r>
              <a:rPr lang="uk-UA" sz="2400" b="1" smtClean="0"/>
              <a:t> послуг забезпечують пацієнтам </a:t>
            </a:r>
            <a:r>
              <a:rPr lang="uk-UA" sz="2400" b="1" u="sng" smtClean="0"/>
              <a:t>розміщення</a:t>
            </a:r>
            <a:r>
              <a:rPr lang="uk-UA" sz="2400" b="1" smtClean="0"/>
              <a:t> (готельні послуги), </a:t>
            </a:r>
            <a:r>
              <a:rPr lang="uk-UA" sz="2400" b="1" u="sng" smtClean="0"/>
              <a:t>догляд</a:t>
            </a:r>
            <a:r>
              <a:rPr lang="uk-UA" sz="2400" b="1" smtClean="0"/>
              <a:t>, </a:t>
            </a:r>
            <a:r>
              <a:rPr lang="uk-UA" sz="2400" b="1" u="sng" smtClean="0"/>
              <a:t>медикаменти</a:t>
            </a:r>
            <a:r>
              <a:rPr lang="uk-UA" sz="2400" b="1" smtClean="0"/>
              <a:t> та </a:t>
            </a:r>
            <a:r>
              <a:rPr lang="uk-UA" sz="2400" b="1" u="sng" smtClean="0"/>
              <a:t>харчування</a:t>
            </a:r>
            <a:r>
              <a:rPr lang="uk-UA" sz="2400" b="1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sz="2400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smtClean="0">
                <a:solidFill>
                  <a:srgbClr val="FF0000"/>
                </a:solidFill>
              </a:rPr>
              <a:t>За ВООЗ до них відносяться: </a:t>
            </a:r>
          </a:p>
          <a:p>
            <a:pPr>
              <a:lnSpc>
                <a:spcPct val="90000"/>
              </a:lnSpc>
            </a:pPr>
            <a:r>
              <a:rPr lang="uk-UA" sz="2400" b="1" smtClean="0"/>
              <a:t>лікарні, стаціонари, шпиталі (</a:t>
            </a:r>
            <a:r>
              <a:rPr lang="en-US" sz="2400" b="1" smtClean="0"/>
              <a:t>hospitals</a:t>
            </a:r>
            <a:r>
              <a:rPr lang="uk-UA" sz="2400" b="1" smtClean="0"/>
              <a:t>), </a:t>
            </a:r>
          </a:p>
          <a:p>
            <a:pPr>
              <a:lnSpc>
                <a:spcPct val="90000"/>
              </a:lnSpc>
            </a:pPr>
            <a:r>
              <a:rPr lang="uk-UA" sz="2400" b="1" smtClean="0"/>
              <a:t>медсестринські будинки (</a:t>
            </a:r>
            <a:r>
              <a:rPr lang="en-US" sz="2400" b="1" smtClean="0"/>
              <a:t>nursing homes</a:t>
            </a:r>
            <a:r>
              <a:rPr lang="uk-UA" sz="2400" b="1" smtClean="0"/>
              <a:t>), </a:t>
            </a:r>
          </a:p>
          <a:p>
            <a:pPr>
              <a:lnSpc>
                <a:spcPct val="90000"/>
              </a:lnSpc>
            </a:pPr>
            <a:r>
              <a:rPr lang="uk-UA" sz="2400" b="1" smtClean="0"/>
              <a:t>санаторно-курортні (</a:t>
            </a:r>
            <a:r>
              <a:rPr lang="en-US" sz="2400" b="1" smtClean="0"/>
              <a:t>health resorts</a:t>
            </a:r>
            <a:r>
              <a:rPr lang="uk-UA" sz="2400" b="1" smtClean="0"/>
              <a:t>) та </a:t>
            </a:r>
          </a:p>
          <a:p>
            <a:pPr>
              <a:lnSpc>
                <a:spcPct val="90000"/>
              </a:lnSpc>
            </a:pPr>
            <a:r>
              <a:rPr lang="uk-UA" sz="2400" b="1" smtClean="0"/>
              <a:t>реабілітаційні центри (</a:t>
            </a:r>
            <a:r>
              <a:rPr lang="en-US" sz="2400" b="1" smtClean="0"/>
              <a:t>rehabilitation centers</a:t>
            </a:r>
            <a:r>
              <a:rPr lang="uk-UA" sz="2400" b="1" smtClean="0"/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smtClean="0"/>
              <a:t> </a:t>
            </a: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650875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dirty="0" smtClean="0">
                <a:solidFill>
                  <a:srgbClr val="FF0000"/>
                </a:solidFill>
              </a:rPr>
              <a:t>1. Види медичної допомоги: екстрена, первинна, вторинна, третинна, паліативна. 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00188"/>
            <a:ext cx="8715375" cy="50260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МЕДИЧНА ДОПОМОГА </a:t>
            </a:r>
            <a:r>
              <a:rPr lang="uk-UA" sz="2800" b="1" dirty="0" smtClean="0"/>
              <a:t>- діяльність професійно підготовлених медичних працівників, спрямована на профілактику, діагностику, лікування та реабілітацію у зв'язку з хворобами, травмами, отруєннями і патологічними станами, а також у зв'язку з вагітністю та пологами.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МЕДИЧНЕ ОБСЛУГОВУВАННЯ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- </a:t>
            </a:r>
            <a:r>
              <a:rPr lang="uk-UA" sz="2800" b="1" dirty="0" smtClean="0"/>
              <a:t>діяльність закладів охорони здоров'я та фізичних осіб - підприємців, які зареєстровані та одержали відповідну ліцензію в установленому законом порядку, у сфері охорони здоров'я, що не обов'язково обмежується медичною допомогою.</a:t>
            </a: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chemeClr val="accent1"/>
                </a:solidFill>
              </a:rPr>
              <a:t>Джерело: Зміни до Основ законодавства України про охорону здоров’я щодо удосконалення надання медичної допомоги (2011)</a:t>
            </a:r>
            <a:endParaRPr lang="uk-UA" sz="2400" b="1" i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i="1" u="sng" dirty="0" smtClean="0"/>
              <a:t>Об'єкт</a:t>
            </a:r>
            <a:r>
              <a:rPr lang="uk-UA" sz="2400" b="1" i="1" dirty="0" smtClean="0"/>
              <a:t> – хворе населення і групи ризику </a:t>
            </a: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508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800" b="1" dirty="0">
                <a:solidFill>
                  <a:srgbClr val="FF0000"/>
                </a:solidFill>
              </a:rPr>
              <a:t>Лікарні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28688"/>
            <a:ext cx="8534400" cy="59293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/>
              <a:t>Це лікувально-профілактичні заклади, первинною функцією яких є надання діагностичних, лікувальних, </a:t>
            </a:r>
            <a:r>
              <a:rPr lang="uk-UA" sz="2400" b="1" dirty="0" err="1"/>
              <a:t>медсестринських</a:t>
            </a:r>
            <a:r>
              <a:rPr lang="uk-UA" sz="2400" b="1" dirty="0"/>
              <a:t> та інших професійних медичних послуг пацієнтам, що потребують цілодобового догляду за станом здоров'я.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rgbClr val="FF0000"/>
                </a:solidFill>
              </a:rPr>
              <a:t>ВООЗ лікарнею вважає заклад, де розгорнуто  щонайменше </a:t>
            </a:r>
            <a:r>
              <a:rPr lang="uk-UA" sz="2400" b="1" u="sng" dirty="0">
                <a:solidFill>
                  <a:srgbClr val="FF0000"/>
                </a:solidFill>
              </a:rPr>
              <a:t>шість ліжок</a:t>
            </a:r>
            <a:r>
              <a:rPr lang="uk-UA" sz="2400" b="1" dirty="0">
                <a:solidFill>
                  <a:srgbClr val="FF0000"/>
                </a:solidFill>
              </a:rPr>
              <a:t>, а в штаті є хоча б </a:t>
            </a:r>
            <a:r>
              <a:rPr lang="uk-UA" sz="2400" b="1" u="sng" dirty="0">
                <a:solidFill>
                  <a:srgbClr val="FF0000"/>
                </a:solidFill>
              </a:rPr>
              <a:t>один лікар</a:t>
            </a:r>
            <a:r>
              <a:rPr lang="uk-UA" sz="2400" b="1" dirty="0">
                <a:solidFill>
                  <a:srgbClr val="FF0000"/>
                </a:solidFill>
              </a:rPr>
              <a:t>, і де можна забезпечити пацієнтам розміщення та надання </a:t>
            </a:r>
            <a:r>
              <a:rPr lang="uk-UA" sz="2400" b="1" u="sng" dirty="0">
                <a:solidFill>
                  <a:srgbClr val="FF0000"/>
                </a:solidFill>
              </a:rPr>
              <a:t>активної</a:t>
            </a:r>
            <a:r>
              <a:rPr lang="uk-UA" sz="2400" b="1" dirty="0">
                <a:solidFill>
                  <a:srgbClr val="FF0000"/>
                </a:solidFill>
              </a:rPr>
              <a:t> медичної </a:t>
            </a:r>
            <a:r>
              <a:rPr lang="uk-UA" sz="2400" b="1" u="sng" dirty="0">
                <a:solidFill>
                  <a:srgbClr val="FF0000"/>
                </a:solidFill>
              </a:rPr>
              <a:t>допомоги</a:t>
            </a:r>
            <a:r>
              <a:rPr lang="uk-UA" sz="2400" b="1" dirty="0">
                <a:solidFill>
                  <a:srgbClr val="FF0000"/>
                </a:solidFill>
              </a:rPr>
              <a:t> і </a:t>
            </a:r>
            <a:r>
              <a:rPr lang="uk-UA" sz="2400" b="1" u="sng" dirty="0">
                <a:solidFill>
                  <a:srgbClr val="FF0000"/>
                </a:solidFill>
              </a:rPr>
              <a:t>цілодобовий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u="sng" dirty="0" err="1">
                <a:solidFill>
                  <a:srgbClr val="FF0000"/>
                </a:solidFill>
              </a:rPr>
              <a:t>медсестринський</a:t>
            </a:r>
            <a:r>
              <a:rPr lang="uk-UA" sz="2400" b="1" dirty="0">
                <a:solidFill>
                  <a:srgbClr val="FF0000"/>
                </a:solidFill>
              </a:rPr>
              <a:t> догляд. 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B050"/>
                </a:solidFill>
              </a:rPr>
              <a:t>Класифікація лікарень за видом власності: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Прибуткові (</a:t>
            </a:r>
            <a:r>
              <a:rPr lang="en-US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profit</a:t>
            </a: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uk-UA" sz="2400" b="1" dirty="0" smtClean="0"/>
              <a:t>– власність інвесторів.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Неприбуткові (</a:t>
            </a:r>
            <a:r>
              <a:rPr lang="en-US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for profit</a:t>
            </a: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uk-UA" sz="2400" b="1" dirty="0" smtClean="0"/>
              <a:t>– державна чи комунальна власність, релігійних та громадських організацій. </a:t>
            </a:r>
          </a:p>
          <a:p>
            <a:pPr algn="just" fontAlgn="auto"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Класифікація лікарень за адміністративним підпорядкуванням:</a:t>
            </a: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Обласні  </a:t>
            </a: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Районні, міські</a:t>
            </a: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Дільничні </a:t>
            </a:r>
            <a:endParaRPr lang="uk-UA" sz="24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</a:rPr>
              <a:t>Класифікація лікарень за тривалістю перебування пацієнта:</a:t>
            </a:r>
            <a:r>
              <a:rPr lang="uk-UA" sz="3200" b="1" dirty="0">
                <a:solidFill>
                  <a:schemeClr val="hlink"/>
                </a:solidFill>
              </a:rPr>
              <a:t/>
            </a:r>
            <a:br>
              <a:rPr lang="uk-UA" sz="3200" b="1" dirty="0">
                <a:solidFill>
                  <a:schemeClr val="hlink"/>
                </a:solidFill>
              </a:rPr>
            </a:br>
            <a:endParaRPr lang="ru-RU" sz="3200" b="1" dirty="0">
              <a:solidFill>
                <a:schemeClr val="hlink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28688"/>
            <a:ext cx="8569325" cy="59293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Невідкладної (короткотривалої) допомоги (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acute care</a:t>
            </a: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short term</a:t>
            </a: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 hospitals)</a:t>
            </a:r>
            <a:r>
              <a:rPr lang="en-US" sz="2400" b="1" dirty="0"/>
              <a:t> </a:t>
            </a:r>
            <a:r>
              <a:rPr lang="uk-UA" sz="2400" b="1" dirty="0"/>
              <a:t>– більше половини госпіталізованих направляються у відділення із середньою тривалістю лікування </a:t>
            </a:r>
            <a:r>
              <a:rPr lang="uk-UA" sz="2400" b="1" u="sng" dirty="0">
                <a:solidFill>
                  <a:srgbClr val="FF0000"/>
                </a:solidFill>
              </a:rPr>
              <a:t>менше 30 днів</a:t>
            </a:r>
            <a:r>
              <a:rPr lang="uk-UA" sz="2400" b="1" dirty="0">
                <a:solidFill>
                  <a:srgbClr val="FF0000"/>
                </a:solidFill>
              </a:rPr>
              <a:t>. </a:t>
            </a:r>
            <a:r>
              <a:rPr lang="uk-UA" sz="2400" b="1" dirty="0"/>
              <a:t>До них належать більшість комунальних лікарень.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Довготривалого перебування (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chronic care</a:t>
            </a: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 term</a:t>
            </a:r>
            <a:r>
              <a:rPr lang="ru-RU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stay hospitals</a:t>
            </a: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uk-UA" sz="2400" b="1" i="1" dirty="0"/>
              <a:t> - </a:t>
            </a:r>
            <a:r>
              <a:rPr lang="uk-UA" sz="2400" b="1" dirty="0"/>
              <a:t>більше половини госпіталізованих направляються у відділення із середньою тривалістю лікування </a:t>
            </a:r>
            <a:r>
              <a:rPr lang="uk-UA" sz="2400" b="1" u="sng" dirty="0">
                <a:solidFill>
                  <a:srgbClr val="FF0000"/>
                </a:solidFill>
              </a:rPr>
              <a:t>понад 30 днів</a:t>
            </a:r>
            <a:r>
              <a:rPr lang="uk-UA" sz="2400" b="1" dirty="0"/>
              <a:t>. До них належать лікарні для хронічних хворих, психіатричні, протитуберкульозні диспансери, </a:t>
            </a:r>
            <a:r>
              <a:rPr lang="uk-UA" sz="2400" b="1" dirty="0" err="1"/>
              <a:t>хоспіси</a:t>
            </a:r>
            <a:r>
              <a:rPr lang="uk-UA" sz="2400" b="1" dirty="0"/>
              <a:t>, </a:t>
            </a:r>
            <a:r>
              <a:rPr lang="uk-UA" sz="2400" b="1" dirty="0" err="1"/>
              <a:t>медсестринські</a:t>
            </a:r>
            <a:r>
              <a:rPr lang="uk-UA" sz="2400" b="1" dirty="0"/>
              <a:t> будинки</a:t>
            </a:r>
            <a:r>
              <a:rPr lang="uk-UA" sz="2400" b="1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Змішаної допомоги</a:t>
            </a:r>
            <a:r>
              <a:rPr lang="uk-UA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uk-UA" sz="2400" b="1" dirty="0" smtClean="0"/>
              <a:t>надають обидва види допомоги, короткотривалу і довготривалу.  Така практика характерна для більшості лікарень європейського регіону. ВООЗ рекомендує для оптимізації ресурсів їх розділити.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Денного перебування, денні стаціонари (</a:t>
            </a:r>
            <a:r>
              <a:rPr lang="en-US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Day care hospitals</a:t>
            </a:r>
            <a:r>
              <a:rPr lang="uk-UA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uk-UA" sz="2400" b="1" dirty="0" smtClean="0"/>
              <a:t>, де пацієнт перебуває і лікується </a:t>
            </a:r>
            <a:r>
              <a:rPr lang="uk-UA" sz="2400" b="1" dirty="0" smtClean="0">
                <a:solidFill>
                  <a:srgbClr val="FF0000"/>
                </a:solidFill>
              </a:rPr>
              <a:t>тільки в денний час</a:t>
            </a:r>
            <a:r>
              <a:rPr lang="uk-UA" sz="2400" b="1" dirty="0" smtClean="0"/>
              <a:t>. За умови оптимальної їх організації мають ряд соціальних, психологічних та економічних переваг. Денні стаціонари можуть бути структурними підрозділами як лікарень, так і поліклінік та амбулаторій.</a:t>
            </a: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596900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</a:rPr>
              <a:t>Класифікація лікарень за спеціалізацією:</a:t>
            </a: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893175" cy="6021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Загальні, багатопрофільні (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hospitals</a:t>
            </a: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400" dirty="0"/>
              <a:t> </a:t>
            </a:r>
            <a:r>
              <a:rPr lang="uk-UA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uk-UA" sz="2400" b="1" dirty="0"/>
              <a:t>надають широкий спектр терапевтичних та хірургічних видів допомоги. Це найчастіше лікарні короткотермінового перебування хворих.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Спеціалізовані (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</a:t>
            </a:r>
            <a:r>
              <a:rPr lang="ru-RU" sz="2400" dirty="0">
                <a:solidFill>
                  <a:schemeClr val="hlink"/>
                </a:solidFill>
              </a:rPr>
              <a:t>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hospitals</a:t>
            </a: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uk-UA" sz="2400" b="1" dirty="0"/>
              <a:t> – надають допомогу з однієї медичної спеціальності. До них належать акушерські, гінекологічні, дитячі лікарні, а також спеціалізовані диспансери (протитуберкульозні, </a:t>
            </a:r>
            <a:r>
              <a:rPr lang="uk-UA" sz="2400" b="1" dirty="0" err="1"/>
              <a:t>кардіо-</a:t>
            </a:r>
            <a:r>
              <a:rPr lang="uk-UA" sz="2400" b="1" dirty="0"/>
              <a:t>, </a:t>
            </a:r>
            <a:r>
              <a:rPr lang="uk-UA" sz="2400" b="1" dirty="0" err="1"/>
              <a:t>онко-</a:t>
            </a:r>
            <a:r>
              <a:rPr lang="uk-UA" sz="2400" b="1" dirty="0"/>
              <a:t> та ін.). Можуть бути і короткотривалого, і довготривалого перебування хворих.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Університетські (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hospitals</a:t>
            </a: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400" dirty="0"/>
              <a:t> </a:t>
            </a:r>
            <a:r>
              <a:rPr lang="uk-UA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uk-UA" sz="2400" b="1" dirty="0"/>
              <a:t>спеціалізовані заклади охорони здоров'я для навчання та професійного тренінгу медичних кадрів із надання спеціалізованої стаціонарної допомоги на основі передових наукових досягнень.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647700"/>
          </a:xfrm>
        </p:spPr>
        <p:txBody>
          <a:bodyPr/>
          <a:lstStyle/>
          <a:p>
            <a:r>
              <a:rPr lang="uk-UA" sz="3600" b="1" smtClean="0"/>
              <a:t>Класифікація лікарень за потужністю:</a:t>
            </a:r>
            <a:endParaRPr lang="ru-RU" sz="3600" b="1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064500" cy="5040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Окремі стаціонари, лікарні, шпиталі (</a:t>
            </a: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hospitals</a:t>
            </a:r>
            <a:r>
              <a:rPr lang="uk-UA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Клініки (</a:t>
            </a:r>
            <a:r>
              <a:rPr lang="en-GB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Clinics</a:t>
            </a:r>
            <a:r>
              <a:rPr lang="uk-UA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uk-UA" sz="2400" b="1"/>
              <a:t>– у більшості країн світу це менші заклади, ніж госпіталі, які як правило надають тільки стаціонарну допомогу. Їх власниками є державні органи охорони здоров'я або приватні об'єднання лікарів. В Україні клініками називають університетські лікарні.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Стаціонарні відділи (</a:t>
            </a:r>
            <a:r>
              <a:rPr lang="en-GB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Departments</a:t>
            </a:r>
            <a:r>
              <a:rPr lang="uk-UA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і відділення (</a:t>
            </a:r>
            <a:r>
              <a:rPr lang="en-GB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units</a:t>
            </a:r>
            <a:r>
              <a:rPr lang="uk-UA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об'єднаних лікарень</a:t>
            </a:r>
            <a:r>
              <a:rPr lang="uk-UA" sz="2400" b="1"/>
              <a:t> - центральних районних (міських), районних (міських), медико-санітарних частин (обслуговують працівників промислових підприємств), пологових будинків, дитячих лікарень, спеціалізованих диспансерів.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6868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B050"/>
                </a:solidFill>
              </a:rPr>
              <a:t>Типова структура об'єднаної багатопрофільної лікарні:</a:t>
            </a:r>
            <a:r>
              <a:rPr lang="uk-UA" sz="3200" b="1" dirty="0">
                <a:solidFill>
                  <a:schemeClr val="hlink"/>
                </a:solidFill>
              </a:rPr>
              <a:t/>
            </a:r>
            <a:br>
              <a:rPr lang="uk-UA" sz="3200" b="1" dirty="0">
                <a:solidFill>
                  <a:schemeClr val="hlink"/>
                </a:solidFill>
              </a:rPr>
            </a:br>
            <a:endParaRPr lang="ru-RU" sz="3200" b="1" dirty="0">
              <a:solidFill>
                <a:schemeClr val="hlink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5256212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Відділ швидкої допомоги (</a:t>
            </a:r>
            <a:r>
              <a:rPr lang="en-GB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Emergency department</a:t>
            </a:r>
            <a:r>
              <a:rPr lang="ru-RU" sz="2200" dirty="0">
                <a:solidFill>
                  <a:schemeClr val="hlink"/>
                </a:solidFill>
              </a:rPr>
              <a:t> </a:t>
            </a: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Поліклінічний відділ (</a:t>
            </a:r>
            <a:r>
              <a:rPr lang="en-GB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Outpatient department</a:t>
            </a: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Стаціонарний відділ (</a:t>
            </a:r>
            <a:r>
              <a:rPr lang="en-GB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Inpatient department</a:t>
            </a: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із</a:t>
            </a:r>
            <a:r>
              <a:rPr lang="uk-UA" sz="2200" b="1" dirty="0"/>
              <a:t> </a:t>
            </a: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відділеннями:</a:t>
            </a:r>
            <a:r>
              <a:rPr lang="uk-UA" sz="2200" b="1" dirty="0"/>
              <a:t> приймальним, анестезіології та реанімації,лікувальними відділеннями терапевтичного і хірургічного профілю (7-12 профілів), набір яких залежить від потужності лікарні,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Допоміжно-лікувальні відділення (</a:t>
            </a:r>
            <a:r>
              <a:rPr lang="en-GB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Additional units</a:t>
            </a: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</a:t>
            </a:r>
            <a:r>
              <a:rPr lang="uk-UA" sz="2200" b="1" dirty="0"/>
              <a:t>відновного лікування (фізіотерапія, ЛФК, масаж), </a:t>
            </a:r>
            <a:endParaRPr lang="uk-UA" sz="2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Діагностичні відділення (</a:t>
            </a:r>
            <a:r>
              <a:rPr lang="en-GB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Diagnostic units</a:t>
            </a: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uk-UA" sz="2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200" b="1" dirty="0"/>
              <a:t>рентгенологічне, лабораторія, </a:t>
            </a:r>
            <a:r>
              <a:rPr lang="uk-UA" sz="2200" b="1" dirty="0" err="1"/>
              <a:t>патанатомічне</a:t>
            </a:r>
            <a:r>
              <a:rPr lang="uk-UA" sz="2200" b="1" dirty="0"/>
              <a:t> і ін.,</a:t>
            </a:r>
            <a:endParaRPr lang="uk-UA" sz="22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Аптека (</a:t>
            </a:r>
            <a:r>
              <a:rPr lang="en-GB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Pharmacy</a:t>
            </a: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Немедичні відділи (</a:t>
            </a:r>
            <a:r>
              <a:rPr lang="en-GB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Non-medical departments</a:t>
            </a: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</a:t>
            </a:r>
            <a:r>
              <a:rPr lang="uk-UA" sz="2200" b="1" dirty="0"/>
              <a:t>інформаційно-аналітичний медичної статистики, управління і адміністративно-господарська частина.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0"/>
            <a:ext cx="8929687" cy="6858000"/>
          </a:xfrm>
        </p:spPr>
        <p:txBody>
          <a:bodyPr rtlCol="0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00B050"/>
                </a:solidFill>
              </a:rPr>
              <a:t>Функції лікарні (традиційні)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Лікувально-відновлювальна</a:t>
            </a:r>
            <a:r>
              <a:rPr lang="uk-UA" sz="2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2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uk-UA" sz="2200" b="1" dirty="0"/>
              <a:t>базова функція: діагностика, лікування та реабілітація захворювань і травм, експертиза працездатності.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Профілактика захворювань та промоція здоров‘я</a:t>
            </a:r>
            <a:r>
              <a:rPr lang="uk-UA" sz="2200" b="1" dirty="0"/>
              <a:t> - </a:t>
            </a:r>
            <a:r>
              <a:rPr lang="uk-UA" sz="2200" b="1" dirty="0" err="1"/>
              <a:t>медико-просвітницька</a:t>
            </a:r>
            <a:r>
              <a:rPr lang="uk-UA" sz="2200" b="1" dirty="0"/>
              <a:t> діяльність, профілактика внутрішньо лікарняної інфекції, інфекційних захворювань, запобігання переходу гострих захворювань у хронічні.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Підвищення кваліфікації медичного персоналу</a:t>
            </a:r>
            <a:r>
              <a:rPr lang="uk-UA" sz="2200" b="1" dirty="0"/>
              <a:t> – навчання та тренінг лікарів-інтернів, медичних сестер; в університетських клініках – ще навчання студентів та післядипломне удосконалення знань і вмінь лікарів.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Науково-дослідна робота</a:t>
            </a:r>
            <a:r>
              <a:rPr lang="uk-UA" sz="2200" b="1" dirty="0"/>
              <a:t> – участь у клінічних випробуваннях нових медичних препаратів та приладів.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2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Організаційно-методична </a:t>
            </a:r>
            <a:r>
              <a:rPr lang="uk-UA" sz="2200" b="1" dirty="0"/>
              <a:t>– ведення медичної документації, аналіз діяльності</a:t>
            </a:r>
            <a:r>
              <a:rPr lang="uk-UA" sz="2200" b="1" dirty="0" smtClean="0"/>
              <a:t>.</a:t>
            </a:r>
          </a:p>
          <a:p>
            <a:pPr indent="4763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B050"/>
                </a:solidFill>
              </a:rPr>
              <a:t>Функції лікарні (додаткові)</a:t>
            </a:r>
          </a:p>
          <a:p>
            <a:pPr indent="4763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000" b="1" dirty="0" smtClean="0"/>
              <a:t>В політиці національних систем охорони здоров'я на сьогодні </a:t>
            </a:r>
            <a:r>
              <a:rPr lang="uk-UA" sz="2000" b="1" u="sng" dirty="0" smtClean="0"/>
              <a:t>зміщуються акценти</a:t>
            </a:r>
            <a:r>
              <a:rPr lang="uk-UA" sz="2000" b="1" dirty="0" smtClean="0"/>
              <a:t> від стаціонарної допомоги до амбулаторного лікування, до програм роботи з населенням і створення мережі медико-санітарної допомоги за місцем проживання. </a:t>
            </a:r>
          </a:p>
          <a:p>
            <a:pPr indent="4763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000" b="1" dirty="0" smtClean="0"/>
              <a:t>При цьому слід враховувати такі функції лікарень, як: </a:t>
            </a:r>
          </a:p>
          <a:p>
            <a:pPr indent="476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Соціальна допомога населенню</a:t>
            </a:r>
          </a:p>
          <a:p>
            <a:pPr indent="4763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Функція працедавців</a:t>
            </a:r>
            <a:endParaRPr lang="ru-RU" sz="2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B050"/>
                </a:solidFill>
              </a:rPr>
              <a:t>Організація госпіталізації хворих в приймальному відділенні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28750"/>
            <a:ext cx="8496300" cy="4392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dirty="0"/>
              <a:t>За порядком госпіталізація хворих буває: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Планова</a:t>
            </a:r>
            <a:r>
              <a:rPr lang="uk-UA" sz="2400" b="1" dirty="0"/>
              <a:t> – за направленням лікарів амбулаторно-поліклінічних закладів. Це краще, бо хворий поступає обстежений і з встановленим діагнозом,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Ургентна</a:t>
            </a:r>
            <a:r>
              <a:rPr lang="uk-UA" sz="2400" b="1" dirty="0"/>
              <a:t> – машиною швидкої допомоги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Самозвернення</a:t>
            </a:r>
            <a:endParaRPr lang="uk-UA" sz="24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2400" b="1" dirty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dirty="0">
                <a:solidFill>
                  <a:srgbClr val="00B050"/>
                </a:solidFill>
              </a:rPr>
              <a:t>Приймальне відділення буває: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/>
              <a:t>централізоване (єдине для всієї лікарні)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err="1"/>
              <a:t>децентралізоварне</a:t>
            </a:r>
            <a:r>
              <a:rPr lang="uk-UA" sz="2400" b="1" dirty="0"/>
              <a:t> (по окремих підрозділах)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uk-UA" sz="3600" b="1" smtClean="0">
                <a:solidFill>
                  <a:srgbClr val="00B050"/>
                </a:solidFill>
              </a:rPr>
              <a:t>Функції приймального відділення:</a:t>
            </a:r>
            <a:endParaRPr lang="ru-RU" sz="3600" b="1" smtClean="0">
              <a:solidFill>
                <a:srgbClr val="00B050"/>
              </a:solidFill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149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smtClean="0"/>
              <a:t>цілодобовий прийом хворих; 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встановлення (уточнення) діагнозу і обґрунтування госпіталізації;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реєстрація хворих, що поступають у стаціонар та виписуються;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заповнення паспортної частини Медичної картки стаціонарного хворого (ф. № 003/о); 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медичне сортування хворих, визначення профілю спеціалізованого відділення та направлення до нього; 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надання при потребі невідкладної допомоги;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санітарна обробка хворих;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реєстрація відмов у госпіталізації з визначенням причини;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надання довідкової інформації про госпіталізованих хворих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uk-UA" sz="3600" b="1" smtClean="0">
                <a:solidFill>
                  <a:srgbClr val="00B050"/>
                </a:solidFill>
              </a:rPr>
              <a:t>Штати приймального відділення:</a:t>
            </a:r>
            <a:endParaRPr lang="ru-RU" sz="3600" b="1" smtClean="0">
              <a:solidFill>
                <a:srgbClr val="00B050"/>
              </a:solidFill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078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smtClean="0"/>
              <a:t>Самостійні штатні посади чергових лікарів прийомних відділень установленні в лікарнях, що мають 500 ліжок і більше, а в лікарнях з меншим числом ліжок чергують по черзі всі ординатори лікарні.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В лікарнях на 200 ліжок і більше в штаті приймального покою є лікар – завідуючий відділенням.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В крупних багатопрофільних лікарнях цілодобове чергування у приймальному відділенні забезпечує бригада лікарів, що складається з хірурга, травматолога, терапевта і рентгенолога.</a:t>
            </a:r>
          </a:p>
          <a:p>
            <a:pPr>
              <a:lnSpc>
                <a:spcPct val="80000"/>
              </a:lnSpc>
            </a:pPr>
            <a:r>
              <a:rPr lang="uk-UA" sz="2400" b="1" smtClean="0"/>
              <a:t>Лікарі інших спеціальностей чергують (ургентують), як  правило, у відповідних профільних відділеннях і при необхідності їх викликають в приймальне відділення на консультацію.</a:t>
            </a:r>
            <a:r>
              <a:rPr lang="ru-RU" sz="2400" smtClean="0"/>
              <a:t> </a:t>
            </a:r>
            <a:endParaRPr lang="uk-UA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uk-UA" sz="3600" b="1" smtClean="0">
                <a:solidFill>
                  <a:srgbClr val="00B050"/>
                </a:solidFill>
              </a:rPr>
              <a:t>Підрозділи анестезіології та реанімації:</a:t>
            </a:r>
            <a:endParaRPr lang="ru-RU" sz="3600" b="1" smtClean="0">
              <a:solidFill>
                <a:srgbClr val="00B050"/>
              </a:solidFill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078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200" b="1" smtClean="0"/>
              <a:t>Створюються для проведення комплексу заходів з реанімації та інтенсивного лікування при загрозливих для життя станах: для післяопераційних хворих, направлених швидкою допомогою, переведених із спеціалізованих відділень у зв'язку із погіршенням стану. 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Хворих розділяють за ступенем важкості, а не за діагнозом.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uk-UA" sz="2200" b="1" smtClean="0"/>
          </a:p>
          <a:p>
            <a:pPr>
              <a:lnSpc>
                <a:spcPct val="80000"/>
              </a:lnSpc>
            </a:pPr>
            <a:r>
              <a:rPr lang="uk-UA" sz="2400" b="1" u="sng" smtClean="0">
                <a:solidFill>
                  <a:srgbClr val="00B050"/>
                </a:solidFill>
              </a:rPr>
              <a:t>Структурні підрозділи служби</a:t>
            </a:r>
            <a:r>
              <a:rPr lang="uk-UA" sz="2400" b="1" smtClean="0">
                <a:solidFill>
                  <a:srgbClr val="00B050"/>
                </a:solidFill>
              </a:rPr>
              <a:t> анестезіології та реанімації (в залежності від потужності та ресурсів закладу):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85000"/>
              <a:buFont typeface="Wingdings" pitchFamily="2" charset="2"/>
              <a:buChar char="Ø"/>
            </a:pPr>
            <a:r>
              <a:rPr lang="uk-UA" sz="2200" b="1" smtClean="0"/>
              <a:t>відділення анестезіології з ліжками для інтенсивної терапії,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85000"/>
              <a:buFont typeface="Wingdings" pitchFamily="2" charset="2"/>
              <a:buChar char="Ø"/>
            </a:pPr>
            <a:r>
              <a:rPr lang="uk-UA" sz="2200" b="1" smtClean="0"/>
              <a:t>відділення анестезіології без ліжок для інтенсивної терапії,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85000"/>
              <a:buFont typeface="Wingdings" pitchFamily="2" charset="2"/>
              <a:buChar char="Ø"/>
            </a:pPr>
            <a:r>
              <a:rPr lang="uk-UA" sz="2200" b="1" smtClean="0"/>
              <a:t>анестезіологічна група,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85000"/>
              <a:buFont typeface="Wingdings" pitchFamily="2" charset="2"/>
              <a:buChar char="Ø"/>
            </a:pPr>
            <a:r>
              <a:rPr lang="uk-UA" sz="2200" b="1" smtClean="0"/>
              <a:t>відділення інтенсивної терапії загального профілю,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85000"/>
              <a:buFont typeface="Wingdings" pitchFamily="2" charset="2"/>
              <a:buChar char="Ø"/>
            </a:pPr>
            <a:r>
              <a:rPr lang="uk-UA" sz="2200" b="1" smtClean="0"/>
              <a:t>вузькоспеціалізоване відділення інтенсивної терапії.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14313"/>
            <a:ext cx="8715375" cy="6929437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4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 ОХОРОНИ ЗДОРОВ'Я </a:t>
            </a:r>
            <a:r>
              <a:rPr lang="uk-UA" sz="4200" b="1" dirty="0" smtClean="0"/>
              <a:t>-</a:t>
            </a:r>
            <a:r>
              <a:rPr lang="ru-RU" sz="4200" b="1" dirty="0"/>
              <a:t> </a:t>
            </a:r>
            <a:r>
              <a:rPr lang="uk-UA" sz="4200" b="1" dirty="0" smtClean="0"/>
              <a:t>юридична особа будь-якої форми власності та організаційно-правової форми або її відокремлений підрозділ, основним завданням яких є забезпечення медичного обслуговування населення на основі відповідної ліцензії та професійної діяльності медичних (фармацевтичних) працівників.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500" b="1" dirty="0" smtClean="0">
                <a:solidFill>
                  <a:srgbClr val="FF0000"/>
                </a:solidFill>
              </a:rPr>
              <a:t>РОЗРІЗНЯЮТЬ: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uk-UA" sz="3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Лікувально-профілактичні заклади:</a:t>
            </a:r>
            <a:endParaRPr lang="uk-UA" sz="35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Лікарняні заклади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Лікувально-профілактичні заклади особливого типу 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Диспансери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Амбулаторно-поліклінічні заклади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Заклади переливання крові, швидкої та екстреної медичної допомоги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Санаторно-курортні </a:t>
            </a:r>
            <a:r>
              <a:rPr lang="uk-UA" sz="3500" b="1" dirty="0" smtClean="0"/>
              <a:t>заклади</a:t>
            </a:r>
            <a:endParaRPr lang="uk-UA" sz="3500" b="1" i="1" dirty="0"/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 startAt="2"/>
              <a:defRPr/>
            </a:pPr>
            <a:r>
              <a:rPr lang="uk-UA" sz="3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Санітарно-профілактичні заклади: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Санітарно-епідеміологічні заклади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Заклади санітарної </a:t>
            </a:r>
            <a:r>
              <a:rPr lang="uk-UA" sz="3500" b="1" dirty="0" smtClean="0"/>
              <a:t>просвіти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 startAt="3"/>
              <a:defRPr/>
            </a:pPr>
            <a:r>
              <a:rPr lang="uk-UA" sz="3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Фармацевтичні (аптечні) </a:t>
            </a:r>
            <a:r>
              <a:rPr lang="uk-UA" sz="35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заклади</a:t>
            </a:r>
            <a:endParaRPr lang="uk-UA" sz="35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 startAt="3"/>
              <a:defRPr/>
            </a:pPr>
            <a:r>
              <a:rPr lang="uk-UA" sz="3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Інші заклади: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патологоанатомічні центри і бюро 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заклади судово-медичної експертизи 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центри медичної статистики 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молочна </a:t>
            </a:r>
            <a:r>
              <a:rPr lang="uk-UA" sz="3500" b="1" dirty="0" smtClean="0"/>
              <a:t>кухня</a:t>
            </a:r>
            <a:endParaRPr lang="uk-UA" sz="35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 startAt="5"/>
              <a:defRPr/>
            </a:pPr>
            <a:r>
              <a:rPr lang="uk-UA" sz="35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Заклади медико-соціального захисту: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 бюро (центри) медико-соціальної експертизи</a:t>
            </a:r>
          </a:p>
          <a:p>
            <a:pPr marL="354013" indent="-354013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Ш"/>
              <a:defRPr/>
            </a:pPr>
            <a:r>
              <a:rPr lang="uk-UA" sz="3500" b="1" dirty="0"/>
              <a:t> будинок </a:t>
            </a:r>
            <a:r>
              <a:rPr lang="uk-UA" sz="3500" b="1" dirty="0" smtClean="0"/>
              <a:t>дитини</a:t>
            </a:r>
            <a:endParaRPr lang="uk-UA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ru-RU" sz="380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83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88" y="0"/>
            <a:ext cx="8572500" cy="7072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b="1" smtClean="0">
                <a:solidFill>
                  <a:srgbClr val="00B050"/>
                </a:solidFill>
              </a:rPr>
              <a:t>Структура відділення терапевтичного профілю:</a:t>
            </a:r>
          </a:p>
          <a:p>
            <a:pPr>
              <a:spcBef>
                <a:spcPct val="0"/>
              </a:spcBef>
            </a:pPr>
            <a:r>
              <a:rPr lang="uk-UA" sz="2400" b="1" smtClean="0"/>
              <a:t>палати, в т.ч. інтенсивної терапії;</a:t>
            </a:r>
          </a:p>
          <a:p>
            <a:pPr>
              <a:spcBef>
                <a:spcPct val="0"/>
              </a:spcBef>
            </a:pPr>
            <a:r>
              <a:rPr lang="uk-UA" sz="2400" b="1" smtClean="0"/>
              <a:t>пост медичної сестри (цілодобовий);</a:t>
            </a:r>
          </a:p>
          <a:p>
            <a:pPr>
              <a:spcBef>
                <a:spcPct val="0"/>
              </a:spcBef>
            </a:pPr>
            <a:r>
              <a:rPr lang="uk-UA" sz="2400" b="1" smtClean="0"/>
              <a:t>маніпуляційна;</a:t>
            </a:r>
          </a:p>
          <a:p>
            <a:pPr>
              <a:spcBef>
                <a:spcPct val="0"/>
              </a:spcBef>
            </a:pPr>
            <a:r>
              <a:rPr lang="uk-UA" sz="2400" b="1" smtClean="0"/>
              <a:t>ординаторська;</a:t>
            </a:r>
          </a:p>
          <a:p>
            <a:pPr>
              <a:spcBef>
                <a:spcPct val="0"/>
              </a:spcBef>
            </a:pPr>
            <a:r>
              <a:rPr lang="uk-UA" sz="2400" b="1" smtClean="0"/>
              <a:t>кабінет старшої медичної сестри;</a:t>
            </a:r>
          </a:p>
          <a:p>
            <a:pPr>
              <a:spcBef>
                <a:spcPct val="0"/>
              </a:spcBef>
            </a:pPr>
            <a:r>
              <a:rPr lang="uk-UA" sz="2400" b="1" smtClean="0"/>
              <a:t>їдальня;</a:t>
            </a:r>
          </a:p>
          <a:p>
            <a:pPr>
              <a:spcBef>
                <a:spcPct val="0"/>
              </a:spcBef>
            </a:pPr>
            <a:r>
              <a:rPr lang="uk-UA" sz="2400" b="1" smtClean="0"/>
              <a:t>інші допоміжні кімнати.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uk-UA" sz="2400" b="1" smtClean="0">
                <a:solidFill>
                  <a:srgbClr val="00B050"/>
                </a:solidFill>
              </a:rPr>
              <a:t>Структура відділення хірургічного профілю:</a:t>
            </a:r>
            <a:r>
              <a:rPr lang="ru-RU" sz="240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2400" b="1" smtClean="0"/>
              <a:t>Палати: доопераційні; інтенсивної терапії (блок); післяопераційні.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2400" b="1" smtClean="0"/>
              <a:t>Операційна: чиста і гнійна.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2400" b="1" smtClean="0"/>
              <a:t>Перев’язувальна: чиста і гнійна.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2400" b="1" smtClean="0"/>
              <a:t>Маніпуляційна.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2400" b="1" smtClean="0"/>
              <a:t>Пост медичної сестри (цілодобово).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2400" b="1" smtClean="0"/>
              <a:t>Ординаторська.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2400" b="1" smtClean="0"/>
              <a:t>Кабінет старшої медичної сестри.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2400" b="1" smtClean="0"/>
              <a:t>Їдальня.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uk-UA" sz="2400" b="1" smtClean="0"/>
              <a:t>Інші допоміжні кімнати.</a:t>
            </a:r>
            <a:r>
              <a:rPr lang="uk-UA" sz="2400" smtClean="0"/>
              <a:t> </a:t>
            </a:r>
            <a:endParaRPr lang="uk-UA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630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B050"/>
                </a:solidFill>
              </a:rPr>
              <a:t>Функції лікаря-ординатора:</a:t>
            </a:r>
            <a:r>
              <a:rPr lang="ru-RU" sz="3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820150" cy="5149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200" b="1" smtClean="0"/>
              <a:t>огляд хворих, що поступили;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призначення режиму лікування, </a:t>
            </a:r>
            <a:r>
              <a:rPr lang="uk-UA" sz="2200" b="1" u="sng" smtClean="0"/>
              <a:t>діагностичних</a:t>
            </a:r>
            <a:r>
              <a:rPr lang="uk-UA" sz="2200" b="1" smtClean="0"/>
              <a:t> обстежень, медикаментозного </a:t>
            </a:r>
            <a:r>
              <a:rPr lang="uk-UA" sz="2200" b="1" u="sng" smtClean="0"/>
              <a:t>лікування</a:t>
            </a:r>
            <a:r>
              <a:rPr lang="uk-UA" sz="2200" b="1" smtClean="0"/>
              <a:t>, дієти та лікувальних процедур;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організація при необхідності консультації лікарів інших спеціальностей;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щоденний обхід хворих у супроводі палатної медичної сестри;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готування пацієнта до виписки, узгодження її термінів із зав. відділенням, складання епікризу;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здійснення </a:t>
            </a:r>
            <a:r>
              <a:rPr lang="uk-UA" sz="2200" b="1" u="sng" smtClean="0"/>
              <a:t>експертизи</a:t>
            </a:r>
            <a:r>
              <a:rPr lang="uk-UA" sz="2200" b="1" smtClean="0"/>
              <a:t> </a:t>
            </a:r>
            <a:r>
              <a:rPr lang="uk-UA" sz="2200" b="1" u="sng" smtClean="0"/>
              <a:t>втрати працездатності</a:t>
            </a:r>
            <a:r>
              <a:rPr lang="uk-UA" sz="2200" b="1" smtClean="0"/>
              <a:t>;</a:t>
            </a:r>
          </a:p>
          <a:p>
            <a:pPr>
              <a:lnSpc>
                <a:spcPct val="80000"/>
              </a:lnSpc>
            </a:pPr>
            <a:r>
              <a:rPr lang="uk-UA" sz="2200" b="1" u="sng" smtClean="0"/>
              <a:t>ведення</a:t>
            </a:r>
            <a:r>
              <a:rPr lang="uk-UA" sz="2200" b="1" smtClean="0"/>
              <a:t> облікової та оперативної </a:t>
            </a:r>
            <a:r>
              <a:rPr lang="uk-UA" sz="2200" b="1" u="sng" smtClean="0"/>
              <a:t>документації</a:t>
            </a:r>
            <a:r>
              <a:rPr lang="uk-UA" sz="2200" b="1" smtClean="0"/>
              <a:t>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впровадження </a:t>
            </a:r>
            <a:r>
              <a:rPr lang="uk-UA" sz="2200" b="1" u="sng" smtClean="0"/>
              <a:t>сучасних методів</a:t>
            </a:r>
            <a:r>
              <a:rPr lang="uk-UA" sz="2200" b="1" smtClean="0"/>
              <a:t> лікування та профілактики;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підвищення </a:t>
            </a:r>
            <a:r>
              <a:rPr lang="uk-UA" sz="2200" b="1" u="sng" smtClean="0"/>
              <a:t>кваліфікації</a:t>
            </a:r>
            <a:r>
              <a:rPr lang="uk-UA" sz="2200" b="1" smtClean="0"/>
              <a:t>;</a:t>
            </a:r>
          </a:p>
          <a:p>
            <a:pPr>
              <a:lnSpc>
                <a:spcPct val="80000"/>
              </a:lnSpc>
            </a:pPr>
            <a:r>
              <a:rPr lang="uk-UA" sz="2200" b="1" u="sng" smtClean="0"/>
              <a:t>санітарно-просвітницька робота</a:t>
            </a:r>
            <a:r>
              <a:rPr lang="uk-UA" sz="2200" b="1" smtClean="0"/>
              <a:t> серед хворих та їх родичів.</a:t>
            </a:r>
            <a:endParaRPr lang="uk-UA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630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B050"/>
                </a:solidFill>
              </a:rPr>
              <a:t>Функції завідувача відділенням:</a:t>
            </a:r>
            <a:r>
              <a:rPr lang="ru-RU" sz="3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96300" cy="5149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200" b="1" smtClean="0"/>
              <a:t>організація праці персоналу;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забезпечення дотримання санітарно-протиепідемічного режиму у відділенні;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організація та контроль прийому, переведення та виписки хворих,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огляд всіх хворих, що поступають у відділення, та важкохворих;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обхід хворих у супроводі лікарів-ординаторів;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контроль своєчасності та всебічності обстежень, обґрунтованості лікування;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організація консультацій лікарів різних спеціальностей;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забезпечення впровадження сучасних методів лікування та профілактики;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контроль правильності ведення облікової, оперативної та звітної документації;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аналіз випадків діагностичних помилок та дефектів у роботі;</a:t>
            </a:r>
          </a:p>
          <a:p>
            <a:pPr>
              <a:lnSpc>
                <a:spcPct val="80000"/>
              </a:lnSpc>
            </a:pPr>
            <a:r>
              <a:rPr lang="uk-UA" sz="2200" b="1" smtClean="0"/>
              <a:t>аналіз діяльності відділення та медичного персоналу.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4400" y="428625"/>
            <a:ext cx="7772400" cy="39147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Додаток</a:t>
            </a:r>
            <a:endParaRPr lang="ru-RU" sz="3600" b="1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cap="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Порядок орган</a:t>
            </a:r>
            <a:r>
              <a:rPr lang="uk-UA" sz="36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ізації медичної допомоги та направлення  пацієнтів до закладів охорони здоров’я, що надають вторинну та третинну медичну допомогу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dirty="0" smtClean="0">
              <a:solidFill>
                <a:schemeClr val="tx1"/>
              </a:solidFill>
              <a:latin typeface="Corbel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Corbel"/>
              </a:rPr>
              <a:t>Наказ </a:t>
            </a:r>
            <a:r>
              <a:rPr lang="uk-UA" b="1" dirty="0">
                <a:solidFill>
                  <a:schemeClr val="tx1"/>
                </a:solidFill>
                <a:latin typeface="Corbel"/>
              </a:rPr>
              <a:t>МОЗ України №646 від </a:t>
            </a:r>
            <a:r>
              <a:rPr lang="uk-UA" b="1" dirty="0" smtClean="0">
                <a:solidFill>
                  <a:schemeClr val="tx1"/>
                </a:solidFill>
                <a:latin typeface="Corbel"/>
              </a:rPr>
              <a:t>05.10.2011р.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1442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70C0"/>
                </a:solidFill>
              </a:rPr>
              <a:t>Основні поняття:</a:t>
            </a:r>
            <a:endParaRPr lang="ru-RU" b="1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58175" cy="49990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Планове направлення пацієнта до закладу ВМД та ТМД </a:t>
            </a:r>
            <a:r>
              <a:rPr lang="uk-UA" dirty="0" smtClean="0"/>
              <a:t>– скерування пацієнта, що передбачає попереднє узгодження дати і часу проведення обстеження, консультації чи госпіталізації, про що вказується у направленні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Направлення за екстреними показаннями </a:t>
            </a:r>
            <a:r>
              <a:rPr lang="uk-UA" dirty="0" smtClean="0"/>
              <a:t>– скерування пацієнта без попереднього погодження дати і часу консультації (госпіталізації), що здійснюється ШМД або лікарем ПМСД чи ВМД за умови наявності абсолютних  показань для такого направлення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Самостійне звернення пацієнта </a:t>
            </a:r>
            <a:r>
              <a:rPr lang="uk-UA" dirty="0" smtClean="0"/>
              <a:t>– звернення пацієнта до закладу ВМД або ТМД без направлення лікаря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3357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направлення пацієнтів до закладів вторинної медичної допомоги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ПЛАНОВЕ НАПРАВЛЕННЯ здійснюється лікарем ЗПСЛ: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</a:t>
            </a:r>
            <a:endParaRPr lang="ru-RU" sz="3600" dirty="0"/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535781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70C0"/>
                </a:solidFill>
              </a:rPr>
              <a:t>До відповідної діагностичної служби </a:t>
            </a:r>
            <a:r>
              <a:rPr lang="uk-UA" sz="2400" smtClean="0"/>
              <a:t>–у разі необхідності проведення функціональних, лабораторних, інструментальних обстежень у рамках компетенції ПМСД</a:t>
            </a:r>
          </a:p>
          <a:p>
            <a:pPr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70C0"/>
                </a:solidFill>
              </a:rPr>
              <a:t>До лікаря-спеціаліста </a:t>
            </a:r>
            <a:r>
              <a:rPr lang="uk-UA" sz="2400" smtClean="0"/>
              <a:t>– для отримання консультації</a:t>
            </a:r>
          </a:p>
          <a:p>
            <a:pPr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70C0"/>
                </a:solidFill>
              </a:rPr>
              <a:t>До профільного відділення </a:t>
            </a:r>
            <a:r>
              <a:rPr lang="uk-UA" sz="2400" smtClean="0"/>
              <a:t>-  для стаціонарного лікування у разі загострення хронічних захворювань та наявності показань для госпіталізації (до лікарні інтенсивного лікування), для проведення курсу протирецидивного лікування або обстеження, якщо його неможливо зробити в амбулаторних  умовах;</a:t>
            </a:r>
            <a:r>
              <a:rPr lang="ru-RU" sz="2400" smtClean="0"/>
              <a:t> для проведення ранньої чи пізньої реабілітації (до лікарні відновного лікування)</a:t>
            </a:r>
          </a:p>
          <a:p>
            <a:pPr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0070C0"/>
                </a:solidFill>
              </a:rPr>
              <a:t>До закладу медико-соціальної допомоги або хоспісу </a:t>
            </a:r>
            <a:r>
              <a:rPr lang="uk-UA" sz="2400" smtClean="0"/>
              <a:t>– у разі потреби в довгостроковому перебуванні та догляді або для отримання паліативної допомоги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796925"/>
          </a:xfrm>
        </p:spPr>
        <p:txBody>
          <a:bodyPr/>
          <a:lstStyle/>
          <a:p>
            <a:r>
              <a:rPr lang="uk-UA" sz="2400" b="1" smtClean="0">
                <a:solidFill>
                  <a:srgbClr val="0070C0"/>
                </a:solidFill>
              </a:rPr>
              <a:t>Направлення пацієнтів за екстреними показаннями до закладів ВМД забезпечується лікарем ЗПСЛ у наступних випадках:</a:t>
            </a:r>
            <a:endParaRPr lang="ru-RU" sz="2400" b="1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8786813" cy="521335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 smtClean="0"/>
              <a:t>Раптового </a:t>
            </a:r>
            <a:r>
              <a:rPr lang="uk-UA" sz="2000" b="1" dirty="0" smtClean="0"/>
              <a:t>погіршення стану пацієнта</a:t>
            </a:r>
            <a:r>
              <a:rPr lang="uk-UA" sz="2000" dirty="0" smtClean="0"/>
              <a:t>, що супроводжується розладами свідомості та порушенням функцій органів та систем (шок, кома, асфіксія)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/>
              <a:t>Гострого розвитку захворювання</a:t>
            </a:r>
            <a:r>
              <a:rPr lang="uk-UA" sz="2000" dirty="0" smtClean="0"/>
              <a:t> з вираженою </a:t>
            </a:r>
            <a:r>
              <a:rPr lang="uk-UA" sz="2000" dirty="0" err="1" smtClean="0"/>
              <a:t>гіпертермічною</a:t>
            </a:r>
            <a:r>
              <a:rPr lang="uk-UA" sz="2000" dirty="0" smtClean="0"/>
              <a:t> реакцію, інтоксикацією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/>
              <a:t>Інтенсивного болю</a:t>
            </a:r>
            <a:r>
              <a:rPr lang="uk-UA" sz="2000" dirty="0" smtClean="0"/>
              <a:t> будь-якої локалізації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/>
              <a:t>Вперше  виявленого порушення ритму або аритмії </a:t>
            </a:r>
            <a:r>
              <a:rPr lang="uk-UA" sz="2000" dirty="0" smtClean="0"/>
              <a:t>з порушенням вітальних функцій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/>
              <a:t>Кровотечі</a:t>
            </a:r>
            <a:r>
              <a:rPr lang="uk-UA" sz="2000" dirty="0" smtClean="0"/>
              <a:t> будь-якої етіології та локалізації, блювання кров’ю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/>
              <a:t>Ускладнення вагітності</a:t>
            </a:r>
            <a:r>
              <a:rPr lang="uk-UA" sz="2000" dirty="0" smtClean="0"/>
              <a:t> та післяпологового періоду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/>
              <a:t>Отруєння і травми </a:t>
            </a:r>
            <a:r>
              <a:rPr lang="uk-UA" sz="2000" dirty="0" smtClean="0"/>
              <a:t>(поранення, опіки, важкі забої, травми голови)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/>
              <a:t>Укуси змій та тварин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/>
              <a:t>Інші гострі стани та захворювання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dirty="0" smtClean="0"/>
              <a:t>Транспортування </a:t>
            </a:r>
            <a:r>
              <a:rPr lang="uk-UA" sz="2000" b="1" dirty="0"/>
              <a:t>пацієнта у разі невідкладного стану до закладів ВМД здійснюється службою ШМД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b="1" dirty="0"/>
              <a:t>На етапі транспортування до закладу ВМД  невідкладна медична допомога забезпечується системою ШМД або лікарями ЗПСЛ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</a:rPr>
              <a:t>Звернення пацієнта самостійно до закладів ВМД: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smtClean="0">
                <a:solidFill>
                  <a:srgbClr val="FF0000"/>
                </a:solidFill>
              </a:rPr>
              <a:t>Необхідність надання екстреної медичної допомоги:</a:t>
            </a:r>
          </a:p>
          <a:p>
            <a:pPr>
              <a:buFont typeface="Wingdings" pitchFamily="2" charset="2"/>
              <a:buChar char="Ø"/>
            </a:pPr>
            <a:r>
              <a:rPr lang="uk-UA" sz="2400" b="1" smtClean="0"/>
              <a:t>Гострі невідкладні стани (травми, отруєння, гострий біль у ділянці серця та в животі, порушення серцевої діяльності, гостре порушення мови, кровотечі та ін.)</a:t>
            </a:r>
          </a:p>
          <a:p>
            <a:pPr>
              <a:buFont typeface="Wingdings" pitchFamily="2" charset="2"/>
              <a:buChar char="Ø"/>
            </a:pPr>
            <a:r>
              <a:rPr lang="uk-UA" sz="2400" b="1" smtClean="0"/>
              <a:t>Раптове погіршення стану дітей у будь-якому віці</a:t>
            </a:r>
          </a:p>
          <a:p>
            <a:pPr>
              <a:buFont typeface="Wingdings" pitchFamily="2" charset="2"/>
              <a:buChar char="Ø"/>
            </a:pPr>
            <a:r>
              <a:rPr lang="uk-UA" sz="2400" b="1" smtClean="0"/>
              <a:t>Ускладнення вагітності та післяпологового періоду</a:t>
            </a:r>
          </a:p>
          <a:p>
            <a:pPr>
              <a:buFont typeface="Wingdings" pitchFamily="2" charset="2"/>
              <a:buChar char="Ø"/>
            </a:pPr>
            <a:r>
              <a:rPr lang="uk-UA" sz="2400" b="1" smtClean="0"/>
              <a:t>Пологи</a:t>
            </a:r>
          </a:p>
          <a:p>
            <a:pPr>
              <a:buFont typeface="Wingdings" pitchFamily="2" charset="2"/>
              <a:buChar char="§"/>
            </a:pPr>
            <a:r>
              <a:rPr lang="uk-UA" sz="2400" b="1" smtClean="0"/>
              <a:t>У разі звернення до лікаря акушера-гінеколога</a:t>
            </a:r>
          </a:p>
          <a:p>
            <a:pPr>
              <a:buFont typeface="Wingdings" pitchFamily="2" charset="2"/>
              <a:buChar char="§"/>
            </a:pPr>
            <a:r>
              <a:rPr lang="uk-UA" sz="2400" b="1" smtClean="0"/>
              <a:t>У разі звернення до лікаря-стоматолога</a:t>
            </a:r>
          </a:p>
          <a:p>
            <a:pPr>
              <a:buFont typeface="Wingdings" pitchFamily="2" charset="2"/>
              <a:buChar char="§"/>
            </a:pPr>
            <a:r>
              <a:rPr lang="uk-UA" sz="2400" b="1" smtClean="0"/>
              <a:t>При добровільному ВІЛ-консультуванні</a:t>
            </a: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>
          <a:xfrm>
            <a:off x="642938" y="1428750"/>
            <a:ext cx="7772400" cy="3143250"/>
          </a:xfrm>
        </p:spPr>
        <p:txBody>
          <a:bodyPr/>
          <a:lstStyle/>
          <a:p>
            <a:r>
              <a:rPr lang="uk-UA" b="1" smtClean="0">
                <a:solidFill>
                  <a:srgbClr val="00B0F0"/>
                </a:solidFill>
              </a:rPr>
              <a:t>Порядок направлення пацієнтів до закладів третинної медичної допомоги </a:t>
            </a:r>
            <a:endParaRPr lang="ru-RU" b="1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uk-UA" sz="3600" b="1" smtClean="0"/>
              <a:t>Види медичної допомоги:</a:t>
            </a:r>
            <a:endParaRPr lang="ru-RU" sz="3600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307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Екстрена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Первинна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Вторинна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Третинна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Паліативна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chemeClr val="accent1"/>
                </a:solidFill>
              </a:rPr>
              <a:t>Джерело: Зміни до Основ законодавства України про охорону здоров’я щодо удосконалення надання медичної допомоги (2011)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428750"/>
            <a:ext cx="42799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B0F0"/>
                </a:solidFill>
              </a:rPr>
              <a:t>Планове направлення здійснюється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Лікарями-спеціалістами </a:t>
            </a:r>
            <a:r>
              <a:rPr lang="uk-UA" u="sng" dirty="0" smtClean="0"/>
              <a:t>ВМД</a:t>
            </a:r>
            <a:r>
              <a:rPr lang="uk-UA" dirty="0" smtClean="0"/>
              <a:t> та </a:t>
            </a:r>
            <a:r>
              <a:rPr lang="uk-UA" u="sng" dirty="0" smtClean="0"/>
              <a:t>ТМД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ЛКК обласних лікарень, спеціалізованих центрів (у разі направлення до клінік НДІ)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 smtClean="0"/>
              <a:t>При необхідності використання високотехнологічних, високоспеціалізованих методів діагностики та лікування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 smtClean="0"/>
              <a:t>За відсутності ефекту від проведеного лікування у закладах ВМД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 smtClean="0"/>
              <a:t>Складні для діагностики випадки захворювань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B0F0"/>
                </a:solidFill>
              </a:rPr>
              <a:t>Направлення за екстреними показаннями: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Забезпечується службою ШМД, лікарями ЗПСЛ або закладом ВМД у разі перебування пацієнта в невідкладному стані, за необхідності у терміновому використанні високотехнологічних або високо спеціалізованих методів лікування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Транспортування забезпечується санітарним транспортом закладу ВМД чи службою ШМД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3"/>
          <p:cNvSpPr>
            <a:spLocks noGrp="1"/>
          </p:cNvSpPr>
          <p:nvPr>
            <p:ph type="title"/>
          </p:nvPr>
        </p:nvSpPr>
        <p:spPr>
          <a:xfrm>
            <a:off x="914400" y="1357313"/>
            <a:ext cx="7772400" cy="4500562"/>
          </a:xfrm>
        </p:spPr>
        <p:txBody>
          <a:bodyPr/>
          <a:lstStyle/>
          <a:p>
            <a:r>
              <a:rPr lang="uk-UA" b="1" smtClean="0">
                <a:solidFill>
                  <a:srgbClr val="00B0F0"/>
                </a:solidFill>
              </a:rPr>
              <a:t>Порядок планової госпіталізації до закладів, що надають вторинну (третинну) медичну допомогу</a:t>
            </a:r>
            <a:endParaRPr lang="ru-RU" b="1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428625"/>
            <a:ext cx="7772400" cy="59277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Планова госпіталізація пацієнта забезпечується в оптимальний попередньо погоджений термін із зазначенням дати і часу, про що вказується у направленні, при умові наявності показань до госпіталізації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Максимальний час очікування на госпіталізацію визначається чергою на планову госпіталізацію, але не може бути більше, ніж 1 місяць з часу направлення, для </a:t>
            </a:r>
            <a:r>
              <a:rPr lang="uk-UA" dirty="0" err="1" smtClean="0"/>
              <a:t>онкохворого</a:t>
            </a:r>
            <a:r>
              <a:rPr lang="uk-UA" dirty="0" smtClean="0"/>
              <a:t> – не більше 10 днів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Якщо неможливо госпіталізувати пацієнта у призначений термін</a:t>
            </a:r>
            <a:r>
              <a:rPr lang="uk-UA" smtClean="0"/>
              <a:t>, лікувальний </a:t>
            </a:r>
            <a:r>
              <a:rPr lang="uk-UA" dirty="0" smtClean="0"/>
              <a:t>заклад не пізніше, ніж за 3 дні до планової госпіталізації повідомляє пацієнта та погоджує  з ним нову дату госпіталізації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B0F0"/>
                </a:solidFill>
              </a:rPr>
              <a:t>Перелік необхідних документів для планової госпіталізації: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2706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58175" cy="4713287"/>
          </a:xfrm>
        </p:spPr>
        <p:txBody>
          <a:bodyPr/>
          <a:lstStyle/>
          <a:p>
            <a:r>
              <a:rPr lang="uk-UA" smtClean="0"/>
              <a:t>Документ, що засвідчує особу</a:t>
            </a:r>
          </a:p>
          <a:p>
            <a:r>
              <a:rPr lang="uk-UA" smtClean="0"/>
              <a:t>Направлення на госпіталізацію</a:t>
            </a:r>
          </a:p>
          <a:p>
            <a:r>
              <a:rPr lang="uk-UA" smtClean="0"/>
              <a:t>Медична документація, що підтверджує результати обстеження, проведеного в амбулаторних умовах (медична карта амбулаторного хворого або виписка із медичної карти амбулаторного хворого)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B0F0"/>
                </a:solidFill>
              </a:rPr>
              <a:t>Показання для планової госпіталізації до закладів ВМД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FF0000"/>
                </a:solidFill>
              </a:rPr>
              <a:t>Абсолютні: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 smtClean="0"/>
              <a:t>Необхідність у наданні спеціалізованої медичної допомоги, що не може бути надана в амбулаторних умовах або у денних стаціонарах (планове оперативне лікування, реабілітація. Складні діагностичні маніпуляції)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 smtClean="0"/>
              <a:t>Відсутність ефекту від проведеного амбулаторного лікування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i="1" dirty="0" smtClean="0"/>
              <a:t>Проведення різних видів експертиз або стаціонарного обстеження у разі неможливості провести їх в амбулаторних умовах (в т.ч. антенатальний лікувально-профілактичний </a:t>
            </a:r>
            <a:r>
              <a:rPr lang="uk-UA" sz="2400" b="1" i="1" dirty="0" err="1" smtClean="0"/>
              <a:t>скринінг</a:t>
            </a:r>
            <a:r>
              <a:rPr lang="uk-UA" sz="2400" b="1" i="1" dirty="0" smtClean="0"/>
              <a:t> вагітних, лікарсько-трудова експертиза, обстеження за направленням </a:t>
            </a:r>
            <a:r>
              <a:rPr lang="uk-UA" sz="2400" b="1" i="1" dirty="0" err="1" smtClean="0"/>
              <a:t>військомату</a:t>
            </a:r>
            <a:r>
              <a:rPr lang="uk-UA" sz="2400" b="1" i="1" dirty="0" smtClean="0"/>
              <a:t>, суду)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B0F0"/>
                </a:solidFill>
              </a:rPr>
              <a:t>Показання для планової госпіталізації до закладів ВМД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47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smtClean="0">
                <a:solidFill>
                  <a:srgbClr val="FF0000"/>
                </a:solidFill>
              </a:rPr>
              <a:t>ВІДНОСНІ:</a:t>
            </a:r>
          </a:p>
          <a:p>
            <a:pPr>
              <a:buFont typeface="Wingdings" pitchFamily="2" charset="2"/>
              <a:buChar char="Ø"/>
            </a:pPr>
            <a:r>
              <a:rPr lang="uk-UA" b="1" i="1" smtClean="0"/>
              <a:t>Необхідність у проведенні обстежень, що не можуть бути проведені в амбулаторно-поліклінічних умовах</a:t>
            </a:r>
          </a:p>
          <a:p>
            <a:pPr>
              <a:buFont typeface="Wingdings" pitchFamily="2" charset="2"/>
              <a:buChar char="Ø"/>
            </a:pPr>
            <a:r>
              <a:rPr lang="uk-UA" b="1" i="1" smtClean="0"/>
              <a:t>Медико-соціальний догляд</a:t>
            </a:r>
            <a:endParaRPr 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88"/>
            <a:ext cx="7772400" cy="9286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B0F0"/>
                </a:solidFill>
              </a:rPr>
              <a:t>Перелік обсягу обстежень для планової госпіталізації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8858250" cy="52863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>Обов'язкові  (для всіх категорій хворих):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Загальний аналіз крові та сечі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Серологічне дослідження на сифіліс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Аналіз калу на яйця глистів </a:t>
            </a:r>
            <a:r>
              <a:rPr lang="uk-UA" sz="2000" dirty="0" smtClean="0"/>
              <a:t>(</a:t>
            </a:r>
            <a:r>
              <a:rPr lang="uk-UA" sz="2000" dirty="0" err="1" smtClean="0"/>
              <a:t>зискрібок</a:t>
            </a:r>
            <a:r>
              <a:rPr lang="uk-UA" sz="2000" dirty="0" smtClean="0"/>
              <a:t> на ентеробіоз дітям до 18 років)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ФГ ОГП або РГ ОГП у прямій проекції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ЕКГ </a:t>
            </a:r>
            <a:r>
              <a:rPr lang="uk-UA" sz="2000" dirty="0" smtClean="0"/>
              <a:t>(для осіб старше  18 років)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Дані про наявність профілактичних щеплень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Аналіз крові на </a:t>
            </a:r>
            <a:r>
              <a:rPr lang="en-US" sz="2000" b="1" dirty="0" err="1" smtClean="0"/>
              <a:t>Hbs-ag</a:t>
            </a:r>
            <a:r>
              <a:rPr lang="ru-RU" sz="2000" b="1" dirty="0" smtClean="0"/>
              <a:t>, анти-</a:t>
            </a:r>
            <a:r>
              <a:rPr lang="en-US" sz="2000" b="1" dirty="0" smtClean="0"/>
              <a:t> HCV</a:t>
            </a:r>
            <a:r>
              <a:rPr lang="ru-RU" sz="2000" b="1" dirty="0" smtClean="0"/>
              <a:t> </a:t>
            </a:r>
            <a:r>
              <a:rPr lang="ru-RU" sz="2000" dirty="0" smtClean="0"/>
              <a:t>(при </a:t>
            </a:r>
            <a:r>
              <a:rPr lang="ru-RU" sz="2000" dirty="0" err="1" smtClean="0"/>
              <a:t>госп</a:t>
            </a:r>
            <a:r>
              <a:rPr lang="uk-UA" sz="2000" dirty="0" err="1" smtClean="0"/>
              <a:t>італізації</a:t>
            </a:r>
            <a:r>
              <a:rPr lang="uk-UA" sz="2000" dirty="0" smtClean="0"/>
              <a:t> до  відділень хірургії, гематології,  гемодіалізу), на ВІЛ – у разі позитивного аналізу на </a:t>
            </a:r>
            <a:r>
              <a:rPr lang="en-US" sz="2000" dirty="0" err="1" smtClean="0"/>
              <a:t>Hbs-ag</a:t>
            </a:r>
            <a:r>
              <a:rPr lang="ru-RU" sz="2000" dirty="0" smtClean="0"/>
              <a:t>, анти-</a:t>
            </a:r>
            <a:r>
              <a:rPr lang="en-US" sz="2000" dirty="0" smtClean="0"/>
              <a:t> HCV</a:t>
            </a:r>
            <a:endParaRPr lang="uk-UA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Тромбоцити крові, час кровотечі, час згортання крові, група крові та резус-фактор, білірубін, </a:t>
            </a:r>
            <a:r>
              <a:rPr lang="uk-UA" sz="2000" b="1" dirty="0" err="1" smtClean="0"/>
              <a:t>коагулограма</a:t>
            </a:r>
            <a:r>
              <a:rPr lang="uk-UA" sz="2000" b="1" dirty="0" smtClean="0"/>
              <a:t> </a:t>
            </a:r>
            <a:r>
              <a:rPr lang="uk-UA" sz="2000" dirty="0" smtClean="0"/>
              <a:t>(для хірургічних відділень)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Огляд лікаря-гінеколога з </a:t>
            </a:r>
            <a:r>
              <a:rPr lang="uk-UA" sz="2000" b="1" dirty="0" err="1" smtClean="0"/>
              <a:t>кольпоскопією</a:t>
            </a:r>
            <a:r>
              <a:rPr lang="uk-UA" sz="2000" b="1" dirty="0" smtClean="0"/>
              <a:t> </a:t>
            </a:r>
            <a:r>
              <a:rPr lang="uk-UA" sz="2000" dirty="0" smtClean="0"/>
              <a:t>(для жінок), </a:t>
            </a:r>
            <a:r>
              <a:rPr lang="uk-UA" sz="2000" b="1" dirty="0" smtClean="0"/>
              <a:t>уролога</a:t>
            </a:r>
            <a:r>
              <a:rPr lang="uk-UA" sz="2000" dirty="0" smtClean="0"/>
              <a:t> (для чоловіків)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000" b="1" dirty="0" smtClean="0"/>
              <a:t>Огляд терапевта </a:t>
            </a:r>
            <a:r>
              <a:rPr lang="uk-UA" sz="2000" dirty="0" smtClean="0"/>
              <a:t>(для хворих, які  підлягають оперативному лікуванні)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000" b="1" dirty="0" smtClean="0">
                <a:solidFill>
                  <a:srgbClr val="FF0000"/>
                </a:solidFill>
              </a:rPr>
              <a:t>Обсяг додаткових обстежень визначається медичними стандартами та клінічними протоколами, затвердженими МОЗ</a:t>
            </a:r>
            <a:r>
              <a:rPr lang="uk-UA" sz="2000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Содержимое 2"/>
          <p:cNvSpPr>
            <a:spLocks noGrp="1"/>
          </p:cNvSpPr>
          <p:nvPr>
            <p:ph idx="1"/>
          </p:nvPr>
        </p:nvSpPr>
        <p:spPr>
          <a:xfrm>
            <a:off x="914400" y="714375"/>
            <a:ext cx="7772400" cy="5641975"/>
          </a:xfrm>
        </p:spPr>
        <p:txBody>
          <a:bodyPr/>
          <a:lstStyle/>
          <a:p>
            <a:r>
              <a:rPr lang="uk-UA" sz="4400" b="1" smtClean="0">
                <a:solidFill>
                  <a:srgbClr val="00B0F0"/>
                </a:solidFill>
              </a:rPr>
              <a:t>Порядок госпіталізації пацієнтів за екстреними показаннями до закладів, що надають вторинну (третинну) медичну допомогу</a:t>
            </a:r>
            <a:endParaRPr lang="ru-RU" sz="4400" b="1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186737" cy="59277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Госпіталізація за екстреними показаннями здійснюється службою ШМД, за самостійним зверненням пацієнта або осіб, що супроводжують хворого чи постраждалого, що перебуває у невідкладному стані та потребує невідкладної медичної допомоги в умовах стаціонару.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Госпіталізація здійснюється поза чергою без попереднього </a:t>
            </a:r>
            <a:r>
              <a:rPr lang="uk-UA" dirty="0" err="1" smtClean="0"/>
              <a:t>погодженння</a:t>
            </a:r>
            <a:r>
              <a:rPr lang="uk-UA" dirty="0" smtClean="0"/>
              <a:t> дати та часу незалежно від місця проживання хворого відповідно до абсолютних та відносних показань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Прийом на госпіталізацію за екстреними показами проводиться цілодобово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22312"/>
          </a:xfrm>
        </p:spPr>
        <p:txBody>
          <a:bodyPr/>
          <a:lstStyle/>
          <a:p>
            <a:r>
              <a:rPr lang="uk-UA" sz="3600" b="1" smtClean="0"/>
              <a:t>Види медичної допомоги:</a:t>
            </a:r>
            <a:endParaRPr lang="ru-RU" sz="3600" b="1" smtClean="0"/>
          </a:p>
        </p:txBody>
      </p:sp>
      <p:graphicFrame>
        <p:nvGraphicFramePr>
          <p:cNvPr id="111682" name="Group 66"/>
          <p:cNvGraphicFramePr>
            <a:graphicFrameLocks noGrp="1"/>
          </p:cNvGraphicFramePr>
          <p:nvPr>
            <p:ph idx="1"/>
          </p:nvPr>
        </p:nvGraphicFramePr>
        <p:xfrm>
          <a:off x="285750" y="1214438"/>
          <a:ext cx="8643998" cy="4518040"/>
        </p:xfrm>
        <a:graphic>
          <a:graphicData uri="http://schemas.openxmlformats.org/drawingml/2006/table">
            <a:tbl>
              <a:tblPr/>
              <a:tblGrid>
                <a:gridCol w="1857388"/>
                <a:gridCol w="3259877"/>
                <a:gridCol w="3526733"/>
              </a:tblGrid>
              <a:tr h="576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Вид ЛПД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Зміст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Надавачі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Екстрена: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(перша, швидка)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рятування життя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найпростішими засобами при нещасних випадках і гострих захворюваннях, що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загрожують життю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полегшення страждання,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запобігання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розвитку можливих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ускладнень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транспортування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 лікувальний заклад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некваліфіковані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(самодопомога і взаємодопомога);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кваліфікований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персонал: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долікарська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(фельдшер, медсестра,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парамедик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і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лікарська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допомога на місці пригоди і по дорозі до медичного закладу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B0F0"/>
                </a:solidFill>
              </a:rPr>
              <a:t>Абсолютні показання для екстреної госпіталізації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Раптове погіршення стану пацієнта, що супроводжується розладами свідомості та порушенням функцій органів та систем (шок, кома, асфіксія)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Гострий розвиток захворювання з вираженою </a:t>
            </a:r>
            <a:r>
              <a:rPr lang="uk-UA" b="1" dirty="0" err="1" smtClean="0"/>
              <a:t>гіпертермічною</a:t>
            </a:r>
            <a:r>
              <a:rPr lang="uk-UA" b="1" dirty="0" smtClean="0"/>
              <a:t> реакцію, інтоксикацією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Інтенсивний біль будь-якої локалізації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Вперше  виявлене порушення ритму або аритмія з порушенням вітальних функцій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Кровотечі будь-якої етіології та локалізації, блювання кров’ю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Ускладнення вагітності та післяпологового періоду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Отруєння і травми (поранення, опіки, важкі забої, травми голови)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Укуси змій та тварин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Інші гострі стани та захворювання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1141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B0F0"/>
                </a:solidFill>
              </a:rPr>
              <a:t>Відносні показання для екстреної госпіталізації у заклади ВМД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71688"/>
            <a:ext cx="7772400" cy="42846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Складні для діагностики та лікування випадки, що потребують інтенсивної терапії та цілодобового медичного спостереження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Відсутність можливості забезпечити в стислі терміни (до 3-х днів) пацієнту в амбулаторно-поліклінічних умовах проведення необхідних консультацій лікарів-спеціалістів, діагностичних процедур та лікування, у тому числі лихоманка протягом 5 днів, тривалий </a:t>
            </a:r>
            <a:r>
              <a:rPr lang="uk-UA" dirty="0" err="1" smtClean="0"/>
              <a:t>субфебрилітет</a:t>
            </a:r>
            <a:r>
              <a:rPr lang="uk-UA" dirty="0" smtClean="0"/>
              <a:t> неясної етіології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Ізоляція за </a:t>
            </a:r>
            <a:r>
              <a:rPr lang="uk-UA" dirty="0" err="1" smtClean="0"/>
              <a:t>епідпоказами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ctrTitle"/>
          </p:nvPr>
        </p:nvSpPr>
        <p:spPr>
          <a:xfrm>
            <a:off x="857250" y="428625"/>
            <a:ext cx="7824788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Домашнє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err="1" smtClean="0"/>
              <a:t>самостійна</a:t>
            </a:r>
            <a:r>
              <a:rPr lang="ru-RU" b="1" dirty="0" smtClean="0"/>
              <a:t> робота)</a:t>
            </a:r>
          </a:p>
        </p:txBody>
      </p:sp>
      <p:sp>
        <p:nvSpPr>
          <p:cNvPr id="808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1928813"/>
            <a:ext cx="7467600" cy="3251200"/>
          </a:xfrm>
        </p:spPr>
        <p:txBody>
          <a:bodyPr/>
          <a:lstStyle/>
          <a:p>
            <a:pPr marL="514350" indent="-514350" algn="just"/>
            <a:r>
              <a:rPr lang="uk-UA" sz="3600" b="1" smtClean="0">
                <a:solidFill>
                  <a:srgbClr val="FF0000"/>
                </a:solidFill>
              </a:rPr>
              <a:t>Скласти схему  надання медичних послуг населенню України (див. зразок нижче).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Группа 12"/>
          <p:cNvGrpSpPr>
            <a:grpSpLocks/>
          </p:cNvGrpSpPr>
          <p:nvPr/>
        </p:nvGrpSpPr>
        <p:grpSpPr bwMode="auto">
          <a:xfrm>
            <a:off x="0" y="6354763"/>
            <a:ext cx="9144000" cy="431800"/>
            <a:chOff x="0" y="6301500"/>
            <a:chExt cx="9144000" cy="430887"/>
          </a:xfrm>
        </p:grpSpPr>
        <p:sp>
          <p:nvSpPr>
            <p:cNvPr id="14" name="TextBox 13"/>
            <p:cNvSpPr txBox="1"/>
            <p:nvPr/>
          </p:nvSpPr>
          <p:spPr>
            <a:xfrm>
              <a:off x="0" y="6423479"/>
              <a:ext cx="9144000" cy="21544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 sz="800" dirty="0">
                <a:solidFill>
                  <a:prstClr val="white"/>
                </a:solidFill>
                <a:latin typeface="Century Gothic" charset="0"/>
                <a:ea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6301500"/>
              <a:ext cx="9144000" cy="430887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 b="1" spc="50" dirty="0">
                <a:ln w="13500">
                  <a:solidFill>
                    <a:srgbClr val="FDA02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DA023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endParaRPr>
            </a:p>
          </p:txBody>
        </p:sp>
      </p:grpSp>
      <p:sp>
        <p:nvSpPr>
          <p:cNvPr id="81922" name="Номер слайда 19"/>
          <p:cNvSpPr txBox="1">
            <a:spLocks noGrp="1"/>
          </p:cNvSpPr>
          <p:nvPr/>
        </p:nvSpPr>
        <p:spPr bwMode="auto">
          <a:xfrm>
            <a:off x="6716713" y="64246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75D970-6939-43F2-9174-FD0FE83F6777}" type="slidenum">
              <a:rPr lang="en-US" sz="1400"/>
              <a:pPr algn="r"/>
              <a:t>63</a:t>
            </a:fld>
            <a:endParaRPr lang="en-US" sz="140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446474"/>
            <a:ext cx="7056142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70000"/>
              <a:buFont typeface="Arial" charset="0"/>
              <a:buNone/>
              <a:defRPr/>
            </a:pPr>
            <a:r>
              <a:rPr lang="ru-RU" sz="1200" b="1" i="1" dirty="0">
                <a:ln w="13500">
                  <a:solidFill>
                    <a:srgbClr val="FDA02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n-cs"/>
              </a:rPr>
              <a:t>КОНЦЕПЦІЯ ПОБУДОВИ НОВОЇ НАЦІОНАЛЬНОЇ СИСТЕМИ  ОХОРОНИ ЗДОРОВ’Я УКРАЇНИ </a:t>
            </a:r>
          </a:p>
        </p:txBody>
      </p:sp>
      <p:pic>
        <p:nvPicPr>
          <p:cNvPr id="81924" name="Picture 2" descr="http://www.mcmed.ua/uploads/content/original/2212_1833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" y="6340475"/>
            <a:ext cx="323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Oval 31"/>
          <p:cNvSpPr>
            <a:spLocks noChangeArrowheads="1"/>
          </p:cNvSpPr>
          <p:nvPr/>
        </p:nvSpPr>
        <p:spPr bwMode="auto">
          <a:xfrm>
            <a:off x="7540625" y="612775"/>
            <a:ext cx="1547813" cy="10080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До 5% </a:t>
            </a:r>
          </a:p>
          <a:p>
            <a:pPr algn="ctr"/>
            <a:r>
              <a:rPr lang="uk-UA"/>
              <a:t>обсягів </a:t>
            </a:r>
          </a:p>
          <a:p>
            <a:pPr algn="ctr"/>
            <a:r>
              <a:rPr lang="uk-UA"/>
              <a:t>послуг </a:t>
            </a:r>
            <a:endParaRPr lang="ru-RU"/>
          </a:p>
        </p:txBody>
      </p:sp>
      <p:sp>
        <p:nvSpPr>
          <p:cNvPr id="81926" name="Oval 30"/>
          <p:cNvSpPr>
            <a:spLocks noChangeArrowheads="1"/>
          </p:cNvSpPr>
          <p:nvPr/>
        </p:nvSpPr>
        <p:spPr bwMode="auto">
          <a:xfrm>
            <a:off x="2932113" y="496888"/>
            <a:ext cx="4176712" cy="126841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До 15% обсягів послуг. </a:t>
            </a:r>
          </a:p>
          <a:p>
            <a:pPr algn="ctr"/>
            <a:r>
              <a:rPr lang="uk-UA"/>
              <a:t>Обслуговування за направленням. </a:t>
            </a:r>
          </a:p>
          <a:p>
            <a:pPr algn="ctr"/>
            <a:r>
              <a:rPr lang="uk-UA"/>
              <a:t>Прямий доступ до гінеколога, </a:t>
            </a:r>
          </a:p>
          <a:p>
            <a:pPr algn="ctr"/>
            <a:r>
              <a:rPr lang="uk-UA"/>
              <a:t>педіатра, стоматолога </a:t>
            </a:r>
            <a:endParaRPr lang="ru-RU"/>
          </a:p>
        </p:txBody>
      </p:sp>
      <p:sp>
        <p:nvSpPr>
          <p:cNvPr id="81927" name="Oval 29"/>
          <p:cNvSpPr>
            <a:spLocks noChangeArrowheads="1"/>
          </p:cNvSpPr>
          <p:nvPr/>
        </p:nvSpPr>
        <p:spPr bwMode="auto">
          <a:xfrm>
            <a:off x="-1588" y="639763"/>
            <a:ext cx="2916238" cy="126841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До 80% обсягів послуг </a:t>
            </a:r>
          </a:p>
          <a:p>
            <a:pPr algn="ctr"/>
            <a:r>
              <a:rPr lang="uk-UA"/>
              <a:t>за зверненням, </a:t>
            </a:r>
          </a:p>
          <a:p>
            <a:pPr algn="ctr"/>
            <a:r>
              <a:rPr lang="uk-UA"/>
              <a:t>профілактика </a:t>
            </a:r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57200" y="44450"/>
            <a:ext cx="8229600" cy="490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МОДЕЛЬ НАДАННЯ МЕДИЧНИХ ПОСЛУГ</a:t>
            </a:r>
            <a:endParaRPr lang="ru-RU" sz="2000" b="1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1929" name="AutoShape 17"/>
          <p:cNvSpPr>
            <a:spLocks noChangeArrowheads="1"/>
          </p:cNvSpPr>
          <p:nvPr/>
        </p:nvSpPr>
        <p:spPr bwMode="auto">
          <a:xfrm>
            <a:off x="106363" y="2486025"/>
            <a:ext cx="2520950" cy="18716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Центри первинної </a:t>
            </a:r>
          </a:p>
          <a:p>
            <a:pPr algn="ctr"/>
            <a:r>
              <a:rPr lang="uk-UA"/>
              <a:t>медичної допомоги </a:t>
            </a:r>
          </a:p>
          <a:p>
            <a:pPr algn="ctr"/>
            <a:r>
              <a:rPr lang="uk-UA"/>
              <a:t>та їх </a:t>
            </a:r>
          </a:p>
          <a:p>
            <a:pPr algn="ctr"/>
            <a:r>
              <a:rPr lang="uk-UA"/>
              <a:t>структурні підрозділи </a:t>
            </a:r>
          </a:p>
          <a:p>
            <a:pPr algn="ctr"/>
            <a:r>
              <a:rPr lang="uk-UA"/>
              <a:t>─ </a:t>
            </a:r>
            <a:r>
              <a:rPr lang="uk-UA" b="1"/>
              <a:t>амбулаторії </a:t>
            </a:r>
            <a:endParaRPr lang="ru-RU" b="1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106363" y="1693863"/>
            <a:ext cx="2520950" cy="1008062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Первинна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медична допомога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81931" name="AutoShape 21"/>
          <p:cNvSpPr>
            <a:spLocks noChangeArrowheads="1"/>
          </p:cNvSpPr>
          <p:nvPr/>
        </p:nvSpPr>
        <p:spPr bwMode="auto">
          <a:xfrm>
            <a:off x="4356100" y="2557463"/>
            <a:ext cx="1512888" cy="20161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Багато-</a:t>
            </a:r>
          </a:p>
          <a:p>
            <a:pPr algn="ctr"/>
            <a:r>
              <a:rPr lang="uk-UA"/>
              <a:t>профільні </a:t>
            </a:r>
          </a:p>
          <a:p>
            <a:pPr algn="ctr"/>
            <a:r>
              <a:rPr lang="uk-UA"/>
              <a:t>Лікарні</a:t>
            </a:r>
          </a:p>
          <a:p>
            <a:pPr algn="ctr"/>
            <a:r>
              <a:rPr lang="uk-UA"/>
              <a:t>інтенсивного </a:t>
            </a:r>
          </a:p>
          <a:p>
            <a:pPr algn="ctr"/>
            <a:r>
              <a:rPr lang="uk-UA"/>
              <a:t>лікування </a:t>
            </a:r>
          </a:p>
          <a:p>
            <a:pPr algn="ctr"/>
            <a:r>
              <a:rPr lang="uk-UA"/>
              <a:t>46 ліжок на </a:t>
            </a:r>
          </a:p>
          <a:p>
            <a:pPr algn="ctr"/>
            <a:r>
              <a:rPr lang="uk-UA"/>
              <a:t>10 тис. насел.</a:t>
            </a:r>
            <a:endParaRPr lang="ru-RU"/>
          </a:p>
        </p:txBody>
      </p:sp>
      <p:sp>
        <p:nvSpPr>
          <p:cNvPr id="81932" name="AutoShape 22"/>
          <p:cNvSpPr>
            <a:spLocks noChangeArrowheads="1"/>
          </p:cNvSpPr>
          <p:nvPr/>
        </p:nvSpPr>
        <p:spPr bwMode="auto">
          <a:xfrm>
            <a:off x="2843213" y="2559050"/>
            <a:ext cx="1512887" cy="18716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Консульта-</a:t>
            </a:r>
          </a:p>
          <a:p>
            <a:pPr algn="ctr"/>
            <a:r>
              <a:rPr lang="uk-UA"/>
              <a:t>тивно-</a:t>
            </a:r>
          </a:p>
          <a:p>
            <a:pPr algn="ctr"/>
            <a:r>
              <a:rPr lang="uk-UA"/>
              <a:t>діагностичні</a:t>
            </a:r>
          </a:p>
          <a:p>
            <a:pPr algn="ctr"/>
            <a:r>
              <a:rPr lang="uk-UA"/>
              <a:t> центри </a:t>
            </a:r>
          </a:p>
          <a:p>
            <a:pPr algn="ctr"/>
            <a:r>
              <a:rPr lang="uk-UA"/>
              <a:t>(поліклініки)</a:t>
            </a:r>
            <a:endParaRPr lang="ru-RU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0" y="6042025"/>
            <a:ext cx="9144000" cy="620713"/>
          </a:xfrm>
          <a:prstGeom prst="roundRect">
            <a:avLst>
              <a:gd name="adj" fmla="val 16667"/>
            </a:avLst>
          </a:prstGeom>
          <a:solidFill>
            <a:srgbClr val="F9B7A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Тісна інтеграція діяльності у наданні медичної допомоги на основі чіткого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розподілу функцій, обсягів фінансування та визначення порядку взаємодії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81934" name="AutoShape 25"/>
          <p:cNvSpPr>
            <a:spLocks noChangeArrowheads="1"/>
          </p:cNvSpPr>
          <p:nvPr/>
        </p:nvSpPr>
        <p:spPr bwMode="auto">
          <a:xfrm>
            <a:off x="5867400" y="2486025"/>
            <a:ext cx="1441450" cy="17287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Лікарні </a:t>
            </a:r>
          </a:p>
          <a:p>
            <a:pPr algn="ctr"/>
            <a:r>
              <a:rPr lang="uk-UA"/>
              <a:t>планового,</a:t>
            </a:r>
          </a:p>
          <a:p>
            <a:pPr algn="ctr"/>
            <a:r>
              <a:rPr lang="uk-UA"/>
              <a:t>відновного </a:t>
            </a:r>
          </a:p>
          <a:p>
            <a:pPr algn="ctr"/>
            <a:r>
              <a:rPr lang="uk-UA"/>
              <a:t>лікування, </a:t>
            </a:r>
          </a:p>
          <a:p>
            <a:pPr algn="ctr"/>
            <a:r>
              <a:rPr lang="uk-UA"/>
              <a:t>та хоспіси </a:t>
            </a:r>
            <a:endParaRPr lang="ru-RU"/>
          </a:p>
        </p:txBody>
      </p:sp>
      <p:sp>
        <p:nvSpPr>
          <p:cNvPr id="81935" name="AutoShape 23"/>
          <p:cNvSpPr>
            <a:spLocks noChangeArrowheads="1"/>
          </p:cNvSpPr>
          <p:nvPr/>
        </p:nvSpPr>
        <p:spPr bwMode="auto">
          <a:xfrm rot="-5400000">
            <a:off x="640557" y="3812381"/>
            <a:ext cx="1657350" cy="2747963"/>
          </a:xfrm>
          <a:prstGeom prst="rightArrowCallout">
            <a:avLst>
              <a:gd name="adj1" fmla="val 31518"/>
              <a:gd name="adj2" fmla="val 34742"/>
              <a:gd name="adj3" fmla="val 10125"/>
              <a:gd name="adj4" fmla="val 8742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uk-UA"/>
              <a:t>Територіальна </a:t>
            </a:r>
          </a:p>
          <a:p>
            <a:pPr algn="ctr"/>
            <a:r>
              <a:rPr lang="uk-UA"/>
              <a:t>доступність</a:t>
            </a:r>
          </a:p>
          <a:p>
            <a:pPr algn="ctr"/>
            <a:r>
              <a:rPr lang="uk-UA"/>
              <a:t>(у містах у межах </a:t>
            </a:r>
          </a:p>
          <a:p>
            <a:pPr algn="ctr"/>
            <a:r>
              <a:rPr lang="uk-UA"/>
              <a:t>пішохідної </a:t>
            </a:r>
          </a:p>
          <a:p>
            <a:pPr algn="ctr"/>
            <a:r>
              <a:rPr lang="uk-UA"/>
              <a:t>доступності) </a:t>
            </a:r>
            <a:endParaRPr lang="ru-RU"/>
          </a:p>
        </p:txBody>
      </p:sp>
      <p:sp>
        <p:nvSpPr>
          <p:cNvPr id="81936" name="AutoShape 26"/>
          <p:cNvSpPr>
            <a:spLocks noChangeArrowheads="1"/>
          </p:cNvSpPr>
          <p:nvPr/>
        </p:nvSpPr>
        <p:spPr bwMode="auto">
          <a:xfrm rot="-5400000">
            <a:off x="4090194" y="3386931"/>
            <a:ext cx="1512888" cy="3743325"/>
          </a:xfrm>
          <a:prstGeom prst="rightArrowCallout">
            <a:avLst>
              <a:gd name="adj1" fmla="val 58994"/>
              <a:gd name="adj2" fmla="val 61857"/>
              <a:gd name="adj3" fmla="val 8815"/>
              <a:gd name="adj4" fmla="val 8812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uk-UA"/>
              <a:t>Доступність при </a:t>
            </a:r>
          </a:p>
          <a:p>
            <a:pPr algn="ctr"/>
            <a:r>
              <a:rPr lang="uk-UA"/>
              <a:t>транспортуванні екстреною </a:t>
            </a:r>
          </a:p>
          <a:p>
            <a:pPr algn="ctr"/>
            <a:r>
              <a:rPr lang="uk-UA"/>
              <a:t>медичною допомогою у межах </a:t>
            </a:r>
          </a:p>
          <a:p>
            <a:pPr algn="ctr"/>
            <a:r>
              <a:rPr lang="uk-UA"/>
              <a:t>“терапевтичного вікна”  </a:t>
            </a:r>
            <a:endParaRPr lang="ru-RU"/>
          </a:p>
        </p:txBody>
      </p:sp>
      <p:sp>
        <p:nvSpPr>
          <p:cNvPr id="81937" name="AutoShape 27"/>
          <p:cNvSpPr>
            <a:spLocks noChangeArrowheads="1"/>
          </p:cNvSpPr>
          <p:nvPr/>
        </p:nvSpPr>
        <p:spPr bwMode="auto">
          <a:xfrm>
            <a:off x="7559675" y="2557463"/>
            <a:ext cx="1441450" cy="16557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Високоспе-</a:t>
            </a:r>
          </a:p>
          <a:p>
            <a:pPr algn="ctr"/>
            <a:r>
              <a:rPr lang="uk-UA"/>
              <a:t>ціалізовані </a:t>
            </a:r>
          </a:p>
          <a:p>
            <a:pPr algn="ctr"/>
            <a:r>
              <a:rPr lang="uk-UA"/>
              <a:t>медичні </a:t>
            </a:r>
          </a:p>
          <a:p>
            <a:pPr algn="ctr"/>
            <a:r>
              <a:rPr lang="uk-UA"/>
              <a:t>центри, </a:t>
            </a:r>
          </a:p>
          <a:p>
            <a:pPr algn="ctr"/>
            <a:r>
              <a:rPr lang="uk-UA"/>
              <a:t>НДІ </a:t>
            </a:r>
            <a:endParaRPr lang="ru-RU"/>
          </a:p>
        </p:txBody>
      </p:sp>
      <p:sp>
        <p:nvSpPr>
          <p:cNvPr id="81938" name="AutoShape 28"/>
          <p:cNvSpPr>
            <a:spLocks noChangeArrowheads="1"/>
          </p:cNvSpPr>
          <p:nvPr/>
        </p:nvSpPr>
        <p:spPr bwMode="auto">
          <a:xfrm rot="-5400000">
            <a:off x="6982619" y="3998119"/>
            <a:ext cx="1873250" cy="2160588"/>
          </a:xfrm>
          <a:prstGeom prst="rightArrowCallout">
            <a:avLst>
              <a:gd name="adj1" fmla="val 27543"/>
              <a:gd name="adj2" fmla="val 28835"/>
              <a:gd name="adj3" fmla="val 5880"/>
              <a:gd name="adj4" fmla="val 9154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uk-UA"/>
              <a:t>Міжрегіональні та </a:t>
            </a:r>
          </a:p>
          <a:p>
            <a:pPr algn="ctr"/>
            <a:r>
              <a:rPr lang="uk-UA"/>
              <a:t>національні. </a:t>
            </a:r>
          </a:p>
          <a:p>
            <a:pPr algn="ctr"/>
            <a:r>
              <a:rPr lang="uk-UA"/>
              <a:t>Рівна доступність </a:t>
            </a:r>
          </a:p>
          <a:p>
            <a:pPr algn="ctr"/>
            <a:r>
              <a:rPr lang="uk-UA"/>
              <a:t>для жителів </a:t>
            </a:r>
          </a:p>
          <a:p>
            <a:pPr algn="ctr"/>
            <a:r>
              <a:rPr lang="uk-UA"/>
              <a:t>усіх регіонів </a:t>
            </a:r>
          </a:p>
          <a:p>
            <a:pPr algn="ctr"/>
            <a:r>
              <a:rPr lang="uk-UA"/>
              <a:t>за показаннями    </a:t>
            </a:r>
            <a:endParaRPr lang="ru-RU"/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>
            <a:off x="3148013" y="1693863"/>
            <a:ext cx="3600450" cy="8636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Вторинна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медична допомога</a:t>
            </a:r>
            <a:endParaRPr lang="ru-RU" b="1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81940" name="AutoShape 20"/>
          <p:cNvSpPr>
            <a:spLocks noChangeArrowheads="1"/>
          </p:cNvSpPr>
          <p:nvPr/>
        </p:nvSpPr>
        <p:spPr bwMode="auto">
          <a:xfrm>
            <a:off x="7396163" y="1550988"/>
            <a:ext cx="1800225" cy="10795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/>
              <a:t>Третинна</a:t>
            </a:r>
          </a:p>
          <a:p>
            <a:pPr algn="ctr"/>
            <a:r>
              <a:rPr lang="uk-UA" b="1"/>
              <a:t>медична </a:t>
            </a:r>
          </a:p>
          <a:p>
            <a:pPr algn="ctr"/>
            <a:r>
              <a:rPr lang="uk-UA" b="1"/>
              <a:t>допомога</a:t>
            </a:r>
            <a:endParaRPr lang="ru-RU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ctrTitle"/>
          </p:nvPr>
        </p:nvSpPr>
        <p:spPr>
          <a:xfrm>
            <a:off x="714375" y="2214563"/>
            <a:ext cx="7539038" cy="1444625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50875"/>
          </a:xfrm>
        </p:spPr>
        <p:txBody>
          <a:bodyPr/>
          <a:lstStyle/>
          <a:p>
            <a:r>
              <a:rPr lang="uk-UA" sz="3600" b="1" smtClean="0"/>
              <a:t>Види медичної допомоги:</a:t>
            </a:r>
            <a:endParaRPr lang="ru-RU" sz="3600" b="1" smtClean="0"/>
          </a:p>
        </p:txBody>
      </p:sp>
      <p:graphicFrame>
        <p:nvGraphicFramePr>
          <p:cNvPr id="119898" name="Group 90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713788" cy="5639753"/>
        </p:xfrm>
        <a:graphic>
          <a:graphicData uri="http://schemas.openxmlformats.org/drawingml/2006/table">
            <a:tbl>
              <a:tblPr/>
              <a:tblGrid>
                <a:gridCol w="1749407"/>
                <a:gridCol w="4143404"/>
                <a:gridCol w="2820977"/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Вид ЛПД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Зміст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Надавачі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Первинна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кваліфі-кована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загальна лікарська практика)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консультація лікаря, діагностика і лікування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основних найпоширеніших захворювань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травм та отруєнь, патологічних, фізіологічних (при вагітності) станів;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профілактичні заходи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;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направленн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пацієнта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для надання вторинної або третинної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допомоги; надання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невідкладної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допомоги в разі  гострого розладу фізичного чи психічного здоров'я пацієнта, який не потребує екстреної, вторинної чи третинної допомоги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Надається в амбулаторних умовах або за місцем проживання (перебування) пацієнта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лікарем загальної практики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сімейним лікарем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50875"/>
          </a:xfrm>
        </p:spPr>
        <p:txBody>
          <a:bodyPr/>
          <a:lstStyle/>
          <a:p>
            <a:r>
              <a:rPr lang="uk-UA" sz="3600" b="1" smtClean="0"/>
              <a:t>Види медичної допомоги:</a:t>
            </a:r>
            <a:endParaRPr lang="ru-RU" sz="3600" b="1" smtClean="0"/>
          </a:p>
        </p:txBody>
      </p:sp>
      <p:graphicFrame>
        <p:nvGraphicFramePr>
          <p:cNvPr id="130088" name="Group 40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713788" cy="5040313"/>
        </p:xfrm>
        <a:graphic>
          <a:graphicData uri="http://schemas.openxmlformats.org/drawingml/2006/table">
            <a:tbl>
              <a:tblPr/>
              <a:tblGrid>
                <a:gridCol w="2106597"/>
                <a:gridCol w="3429024"/>
                <a:gridCol w="317816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Вид ЛПД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Зміст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Надавачі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Вторинна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спеціалі-зована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консультація лікаря, діагностика, лікування, реабілітація та профілактика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хвороб, травм, отруєнь, патологічних, фізіологічних (під час вагітності і пологів) станів;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направлення пацієнта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надання вторинної допомоги з іншої спеціальності або третинної допомоги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Надається в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амбулаторних або стаціонарних умовах відповідної спеціалізації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(крім ЛЗПСМ) у плановому порядку або в екстрених випадках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50875"/>
          </a:xfrm>
        </p:spPr>
        <p:txBody>
          <a:bodyPr/>
          <a:lstStyle/>
          <a:p>
            <a:r>
              <a:rPr lang="uk-UA" sz="3600" b="1" smtClean="0"/>
              <a:t>Види медичної допомоги:</a:t>
            </a:r>
            <a:endParaRPr lang="ru-RU" sz="3600" b="1" smtClean="0"/>
          </a:p>
        </p:txBody>
      </p:sp>
      <p:graphicFrame>
        <p:nvGraphicFramePr>
          <p:cNvPr id="118874" name="Group 90"/>
          <p:cNvGraphicFramePr>
            <a:graphicFrameLocks noGrp="1"/>
          </p:cNvGraphicFramePr>
          <p:nvPr>
            <p:ph idx="1"/>
          </p:nvPr>
        </p:nvGraphicFramePr>
        <p:xfrm>
          <a:off x="250825" y="908050"/>
          <a:ext cx="8605838" cy="5364480"/>
        </p:xfrm>
        <a:graphic>
          <a:graphicData uri="http://schemas.openxmlformats.org/drawingml/2006/table">
            <a:tbl>
              <a:tblPr/>
              <a:tblGrid>
                <a:gridCol w="2125663"/>
                <a:gridCol w="3816350"/>
                <a:gridCol w="26638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Вид ЛПД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Зміст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Надавачі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Третинна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(високо спеціалізована високо технологічна)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консультація, діагностика, лікування, реабілітація та профілактика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хвороб, травм, отруєнь, патологічних, фізіологічних (під час вагітності і пологів) станів </a:t>
                      </a:r>
                      <a:r>
                        <a:rPr kumimoji="0" lang="uk-UA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із застосуванням високотехнологічного обладнання та/або високоспеціалізованих медичних процедур високої складності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 направлення пацієнта для надання вторинної або третинної допомоги з іншої спеціальності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Надається в амбулаторних та стаціонарних умовах у плановому або екстреному порядку лікарем, який має підготовку за відповідною спеціальністю і має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кваліфікаційну категорію не нижче першої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5072</Words>
  <Application>Microsoft Office PowerPoint</Application>
  <PresentationFormat>Экран (4:3)</PresentationFormat>
  <Paragraphs>578</Paragraphs>
  <Slides>64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ОСНОВИ МЕДИЧНИХ ЗНАНЬ</vt:lpstr>
      <vt:lpstr>План</vt:lpstr>
      <vt:lpstr> 1. Види медичної допомоги: екстрена, первинна, вторинна, третинна, паліативна. </vt:lpstr>
      <vt:lpstr>Слайд 4</vt:lpstr>
      <vt:lpstr>Види медичної допомоги:</vt:lpstr>
      <vt:lpstr>Види медичної допомоги:</vt:lpstr>
      <vt:lpstr>Види медичної допомоги:</vt:lpstr>
      <vt:lpstr>Види медичної допомоги:</vt:lpstr>
      <vt:lpstr>Види медичної допомоги:</vt:lpstr>
      <vt:lpstr>Види медичної допомоги:</vt:lpstr>
      <vt:lpstr>РОЗМЕЖУВАння ФУНКЦІй МЕДИЧНОЇ ДОПОМОГИ ЗА РІВНЯМИ</vt:lpstr>
      <vt:lpstr>Система роботи з пацієнтом на первинному рівні надання медичної допомоги в сільській місцевості</vt:lpstr>
      <vt:lpstr>2. Швидка (екстрена) медична допомога </vt:lpstr>
      <vt:lpstr>Слайд 14</vt:lpstr>
      <vt:lpstr>ШВИДКА МЕДИЧНА ДОПОМОГА </vt:lpstr>
      <vt:lpstr>Основні складові єдиної системи надання екстреної медичної допомоги:</vt:lpstr>
      <vt:lpstr>Служба ШМД В Україні:</vt:lpstr>
      <vt:lpstr>Структура станції ШМД</vt:lpstr>
      <vt:lpstr>3. Первинна допомога: основні терміни </vt:lpstr>
      <vt:lpstr>Первинна допомога: продовження</vt:lpstr>
      <vt:lpstr>Характеристики первинної медичної допомоги (ПМД) за ВООЗ:</vt:lpstr>
      <vt:lpstr>Завдання та ознаки загальної медицини (Німецьке об’єднання загальної медицини DEGAM): </vt:lpstr>
      <vt:lpstr>Обсяг функцій лікаря загальної практики / сімейної медицини (ЗПСМ)  Україні:</vt:lpstr>
      <vt:lpstr>1997 - створення Української асоціації сімейної медицини </vt:lpstr>
      <vt:lpstr>Слайд 25</vt:lpstr>
      <vt:lpstr>Слайд 26</vt:lpstr>
      <vt:lpstr>Слайд 27</vt:lpstr>
      <vt:lpstr>4. Стаціонарна медична допомога  (In-patient/hospital care ):</vt:lpstr>
      <vt:lpstr>Стаціонарні медичні заклади  (In-patient institutions): </vt:lpstr>
      <vt:lpstr>Лікарні </vt:lpstr>
      <vt:lpstr>Класифікація лікарень за тривалістю перебування пацієнта: </vt:lpstr>
      <vt:lpstr>Класифікація лікарень за спеціалізацією:</vt:lpstr>
      <vt:lpstr>Класифікація лікарень за потужністю:</vt:lpstr>
      <vt:lpstr>Типова структура об'єднаної багатопрофільної лікарні: </vt:lpstr>
      <vt:lpstr>Слайд 35</vt:lpstr>
      <vt:lpstr>Організація госпіталізації хворих в приймальному відділенні</vt:lpstr>
      <vt:lpstr>Функції приймального відділення:</vt:lpstr>
      <vt:lpstr>Штати приймального відділення:</vt:lpstr>
      <vt:lpstr>Підрозділи анестезіології та реанімації:</vt:lpstr>
      <vt:lpstr> </vt:lpstr>
      <vt:lpstr>Функції лікаря-ординатора: </vt:lpstr>
      <vt:lpstr>Функції завідувача відділенням: </vt:lpstr>
      <vt:lpstr>Слайд 43</vt:lpstr>
      <vt:lpstr>Основні поняття:</vt:lpstr>
      <vt:lpstr>Порядок направлення пацієнтів до закладів вторинної медичної допомоги</vt:lpstr>
      <vt:lpstr>ПЛАНОВЕ НАПРАВЛЕННЯ здійснюється лікарем ЗПСЛ:  </vt:lpstr>
      <vt:lpstr>Направлення пацієнтів за екстреними показаннями до закладів ВМД забезпечується лікарем ЗПСЛ у наступних випадках:</vt:lpstr>
      <vt:lpstr>Звернення пацієнта самостійно до закладів ВМД:</vt:lpstr>
      <vt:lpstr>Порядок направлення пацієнтів до закладів третинної медичної допомоги </vt:lpstr>
      <vt:lpstr>Планове направлення здійснюється:</vt:lpstr>
      <vt:lpstr>Направлення за екстреними показаннями:</vt:lpstr>
      <vt:lpstr>Порядок планової госпіталізації до закладів, що надають вторинну (третинну) медичну допомогу</vt:lpstr>
      <vt:lpstr>Слайд 53</vt:lpstr>
      <vt:lpstr>Перелік необхідних документів для планової госпіталізації:</vt:lpstr>
      <vt:lpstr>Показання для планової госпіталізації до закладів ВМД</vt:lpstr>
      <vt:lpstr>Показання для планової госпіталізації до закладів ВМД</vt:lpstr>
      <vt:lpstr>Перелік обсягу обстежень для планової госпіталізації</vt:lpstr>
      <vt:lpstr>Слайд 58</vt:lpstr>
      <vt:lpstr>Слайд 59</vt:lpstr>
      <vt:lpstr>Абсолютні показання для екстреної госпіталізації</vt:lpstr>
      <vt:lpstr>Відносні показання для екстреної госпіталізації у заклади ВМД</vt:lpstr>
      <vt:lpstr>Домашнє завдання  (самостійна робота)</vt:lpstr>
      <vt:lpstr>Слайд 63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МЕДИЧНИХ ЗНАНЬ</dc:title>
  <dc:creator>hp</dc:creator>
  <cp:lastModifiedBy>Руслан Аминов</cp:lastModifiedBy>
  <cp:revision>22</cp:revision>
  <dcterms:created xsi:type="dcterms:W3CDTF">2019-04-01T20:52:18Z</dcterms:created>
  <dcterms:modified xsi:type="dcterms:W3CDTF">2024-03-22T19:50:52Z</dcterms:modified>
</cp:coreProperties>
</file>