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/>
    <p:restoredTop sz="94586"/>
  </p:normalViewPr>
  <p:slideViewPr>
    <p:cSldViewPr>
      <p:cViewPr varScale="1">
        <p:scale>
          <a:sx n="109" d="100"/>
          <a:sy n="109" d="100"/>
        </p:scale>
        <p:origin x="1720" y="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2856F8B6-F281-46AA-B4D8-ABC23B69D5F9}" type="datetimeFigureOut">
              <a:rPr lang="ru-RU" smtClean="0"/>
              <a:t>04.03.2024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8D4B7006-8596-4F8F-B6DE-2E260C79BC43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6F8B6-F281-46AA-B4D8-ABC23B69D5F9}" type="datetimeFigureOut">
              <a:rPr lang="ru-RU" smtClean="0"/>
              <a:t>04.03.2024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B7006-8596-4F8F-B6DE-2E260C79BC4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/>
          <a:p>
            <a:fld id="{2856F8B6-F281-46AA-B4D8-ABC23B69D5F9}" type="datetimeFigureOut">
              <a:rPr lang="ru-RU" smtClean="0"/>
              <a:t>04.03.2024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8D4B7006-8596-4F8F-B6DE-2E260C79BC4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6F8B6-F281-46AA-B4D8-ABC23B69D5F9}" type="datetimeFigureOut">
              <a:rPr lang="ru-RU" smtClean="0"/>
              <a:t>04.03.2024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B7006-8596-4F8F-B6DE-2E260C79BC4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2856F8B6-F281-46AA-B4D8-ABC23B69D5F9}" type="datetimeFigureOut">
              <a:rPr lang="ru-RU" smtClean="0"/>
              <a:t>04.03.2024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/>
          <a:p>
            <a:fld id="{8D4B7006-8596-4F8F-B6DE-2E260C79BC43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6F8B6-F281-46AA-B4D8-ABC23B69D5F9}" type="datetimeFigureOut">
              <a:rPr lang="ru-RU" smtClean="0"/>
              <a:t>04.03.2024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B7006-8596-4F8F-B6DE-2E260C79BC4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6F8B6-F281-46AA-B4D8-ABC23B69D5F9}" type="datetimeFigureOut">
              <a:rPr lang="ru-RU" smtClean="0"/>
              <a:t>04.03.2024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B7006-8596-4F8F-B6DE-2E260C79BC4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6F8B6-F281-46AA-B4D8-ABC23B69D5F9}" type="datetimeFigureOut">
              <a:rPr lang="ru-RU" smtClean="0"/>
              <a:t>04.03.2024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B7006-8596-4F8F-B6DE-2E260C79BC4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2856F8B6-F281-46AA-B4D8-ABC23B69D5F9}" type="datetimeFigureOut">
              <a:rPr lang="ru-RU" smtClean="0"/>
              <a:t>04.03.2024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B7006-8596-4F8F-B6DE-2E260C79BC4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6F8B6-F281-46AA-B4D8-ABC23B69D5F9}" type="datetimeFigureOut">
              <a:rPr lang="ru-RU" smtClean="0"/>
              <a:t>04.03.2024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B7006-8596-4F8F-B6DE-2E260C79BC4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6F8B6-F281-46AA-B4D8-ABC23B69D5F9}" type="datetimeFigureOut">
              <a:rPr lang="ru-RU" smtClean="0"/>
              <a:t>04.03.2024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B7006-8596-4F8F-B6DE-2E260C79BC43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/>
              <a:t>Образец текста</a:t>
            </a:r>
          </a:p>
          <a:p>
            <a:pPr lvl="1" eaLnBrk="1" latinLnBrk="0" hangingPunct="1"/>
            <a:r>
              <a:rPr kumimoji="0" lang="ru-RU"/>
              <a:t>Второй уровень</a:t>
            </a:r>
          </a:p>
          <a:p>
            <a:pPr lvl="2" eaLnBrk="1" latinLnBrk="0" hangingPunct="1"/>
            <a:r>
              <a:rPr kumimoji="0" lang="ru-RU"/>
              <a:t>Третий уровень</a:t>
            </a:r>
          </a:p>
          <a:p>
            <a:pPr lvl="3" eaLnBrk="1" latinLnBrk="0" hangingPunct="1"/>
            <a:r>
              <a:rPr kumimoji="0" lang="ru-RU"/>
              <a:t>Четвертый уровень</a:t>
            </a:r>
          </a:p>
          <a:p>
            <a:pPr lvl="4" eaLnBrk="1" latinLnBrk="0" hangingPunct="1"/>
            <a:r>
              <a:rPr kumimoji="0" lang="ru-RU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2856F8B6-F281-46AA-B4D8-ABC23B69D5F9}" type="datetimeFigureOut">
              <a:rPr lang="ru-RU" smtClean="0"/>
              <a:t>04.03.2024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8D4B7006-8596-4F8F-B6DE-2E260C79BC43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sz="3600" dirty="0" err="1"/>
              <a:t>Технологія</a:t>
            </a:r>
            <a:r>
              <a:rPr lang="ru-RU" sz="3600" dirty="0"/>
              <a:t> </a:t>
            </a:r>
            <a:r>
              <a:rPr lang="ru-RU" sz="3600" dirty="0" err="1"/>
              <a:t>форсайт-проектів</a:t>
            </a:r>
            <a:r>
              <a:rPr lang="ru-RU" sz="3600" dirty="0"/>
              <a:t> у </a:t>
            </a:r>
            <a:r>
              <a:rPr lang="ru-RU" sz="3600" dirty="0" err="1"/>
              <a:t>політичному</a:t>
            </a:r>
            <a:r>
              <a:rPr lang="ru-RU" sz="3600" dirty="0"/>
              <a:t> </a:t>
            </a:r>
            <a:r>
              <a:rPr lang="ru-RU" sz="3600" dirty="0" err="1"/>
              <a:t>прогнозуванні</a:t>
            </a:r>
            <a:endParaRPr lang="ru-RU" sz="36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err="1"/>
              <a:t>Історія</a:t>
            </a:r>
            <a:r>
              <a:rPr lang="ru-RU" dirty="0"/>
              <a:t> </a:t>
            </a:r>
            <a:r>
              <a:rPr lang="ru-RU" dirty="0" err="1"/>
              <a:t>форсайту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/>
              <a:t>Історія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З'явившись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близько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30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років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тому,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форсайт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зараз став одним з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основних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інструментів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Спочатку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його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використовували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формування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образів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майбутнього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області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техніки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де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він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був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розвинений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особливо добре.
При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використанні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форсайту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бізнес-компаній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виник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ряд проблем,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вирішення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яких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подальшому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було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закладено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технологію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форсайту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По-перше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об'єкт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з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яким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починають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мати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справу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розробники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часто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є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невизначеним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вимагає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спеціального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вивчення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наприклад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такий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об'єкт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як «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екологія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», далеко не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очевидний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об'єднує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собі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велику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кількість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сфер).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По-друге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як правило, в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проекті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бере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участь велика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кількість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різних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позицій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експертне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середовище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виявляється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дуже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неоднорідним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починаючи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позиції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інвестора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закінчуючи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посадою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домогосподарки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).
З 90-х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років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минулого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століття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форсайт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використовується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соціально-політичній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сфері.Протягом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останніх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десяти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років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активно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реалізуються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форсайт-проекти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міст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Дубліна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Барселони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Штутгарта;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форсайт-проекти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соціального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розвитку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таких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країн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Великобританія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Австрія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Фінляндія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Франція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Південна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Африка.Дорожні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карти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формуються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за такими темами: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освіта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якість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життя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культура та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міжетнічна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комунікація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співпраця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поколінь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
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Ідея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збереження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традиційного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укладу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суспільного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життя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відходить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минуле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Ідея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зміни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суспільного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життя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відповідно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інтересів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одного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класу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як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було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минулому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Росії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 Форсайт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стає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інструментом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формування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соціальної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реальності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Країни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прагнуть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лідерства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сучасному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світі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вже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не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можуть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дозволити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собі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жити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так, як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раніше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 Вони почали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працювати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над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створенням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свого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соціального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майбутнього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і активно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включають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суспільство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цей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процес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намагаються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відповідним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чином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трансформувати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застарілі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інститути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12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0" dirty="0" err="1"/>
              <a:t>Етапи</a:t>
            </a:r>
            <a:r>
              <a:rPr lang="ru-RU" b="0" dirty="0"/>
              <a:t> ФОРСАЙТУ</a:t>
            </a:r>
            <a:br>
              <a:rPr lang="ru-RU" b="0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80728"/>
            <a:ext cx="7239000" cy="5688632"/>
          </a:xfrm>
        </p:spPr>
        <p:txBody>
          <a:bodyPr>
            <a:normAutofit fontScale="92500" lnSpcReduction="10000"/>
          </a:bodyPr>
          <a:lstStyle/>
          <a:p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Формування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об'єкта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
У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технологічному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передбаченні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об'єкт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визначається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сферою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передбачення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літакобудування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нанотехнології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ін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. У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соціально-політичному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передбаченні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об'єкт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проектується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конкретно.
2.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Формування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істотних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умов
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Істотні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умови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цілі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яких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ми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хочемо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досягти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майбутньому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. Для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передбачення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важливо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щоб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матеріальні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умови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відображали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якісні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зміни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наприклад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зменшення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ваги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літака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) і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мали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кількісне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вираження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.
3.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Сканування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
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Етап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передбачає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формування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«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карти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сфери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» (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стейкхолдерів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експертів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компаній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),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вибір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методів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дослідження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проведення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експертних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опитувань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.
4.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Альтернативи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майбутнє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
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Етап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передбачає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виявлення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тенденцій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можна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передбачити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виявлення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областей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невизначеності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формування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можливих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сценаріїв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майбутнє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.
5.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Планування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виконання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
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Етап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передбачає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розробку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створення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дорожніх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карт,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включення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всіх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зацікавлених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сторін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обговорення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майбутнього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зміни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стратегії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дій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замовника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форсайту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зміна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стратегії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формування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нових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проектів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програм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).
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Досвід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форсайт-проектів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західних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країнах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показує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, перш за все,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необхідно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відмовитися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того,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такі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об'єкти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, як,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наприклад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якість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життя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населення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вже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існують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Необхідно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відповісти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і на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інші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питання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чого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ми (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реальні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учасники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проекту)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хочемо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чого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хочемо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досягти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майбутньому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, для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чого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будемо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працювати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, до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чого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будемо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прагнути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?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пов'язано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з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тим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такі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поняття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, як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якість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життя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рівень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довіри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громадянське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суспільство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є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соціокультурними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феноменами, вони не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існують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об'єктивно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, а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формуються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як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наслідок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певних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соціальних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практик. При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проведенні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технологічного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передбачення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розробка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продукт,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тобто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область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зусиль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найчастіше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задається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замовником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. У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цьому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випадку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потрібне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спеціальне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опрацювання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та організація складного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спілкування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. У проектах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соціально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-політичного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передбачення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цей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етап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виділяється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як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окремий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називається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виробленням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«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істотних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умов».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0" dirty="0" err="1"/>
              <a:t>Основні</a:t>
            </a:r>
            <a:r>
              <a:rPr lang="ru-RU" b="0" dirty="0"/>
              <a:t> </a:t>
            </a:r>
            <a:r>
              <a:rPr lang="ru-RU" b="0" dirty="0" err="1"/>
              <a:t>принципи</a:t>
            </a:r>
            <a:r>
              <a:rPr lang="ru-RU" b="0" dirty="0"/>
              <a:t> </a:t>
            </a:r>
            <a:r>
              <a:rPr lang="ru-RU" b="0" dirty="0" err="1"/>
              <a:t>форсайту</a:t>
            </a:r>
            <a:br>
              <a:rPr lang="ru-RU" b="0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Майбутнє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творить;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залежить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зусиль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цього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докладаєте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
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Майбутнє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мінливе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можливих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варіантів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майбутнього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багато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) -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воно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не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випливає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з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минулого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залежить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рішень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будуть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прийняті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учасниками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
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Є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сфери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щодо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яких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ми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можемо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робити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прогнози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але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наші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дії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не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визначені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наперед
Ви не можете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передбачити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передбачити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майбутнє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можете бути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готові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нього</a:t>
            </a: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/>
              <a:t>Класифікація</a:t>
            </a:r>
            <a:r>
              <a:rPr lang="ru-RU" dirty="0"/>
              <a:t> </a:t>
            </a:r>
            <a:r>
              <a:rPr lang="ru-RU" dirty="0" err="1"/>
              <a:t>форсайтів</a:t>
            </a:r>
            <a:endParaRPr lang="ru-RU" dirty="0"/>
          </a:p>
        </p:txBody>
      </p:sp>
      <p:pic>
        <p:nvPicPr>
          <p:cNvPr id="4" name="Содержимое 3" descr="467px-Forsite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51520" y="1484784"/>
            <a:ext cx="7510710" cy="5373216"/>
          </a:xfr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0" dirty="0" err="1"/>
              <a:t>Відмінність</a:t>
            </a:r>
            <a:r>
              <a:rPr lang="ru-RU" b="0" dirty="0"/>
              <a:t> </a:t>
            </a:r>
            <a:r>
              <a:rPr lang="ru-RU" b="0" dirty="0" err="1"/>
              <a:t>від</a:t>
            </a:r>
            <a:r>
              <a:rPr lang="ru-RU" b="0" dirty="0"/>
              <a:t> </a:t>
            </a:r>
            <a:r>
              <a:rPr lang="ru-RU" b="0" dirty="0" err="1"/>
              <a:t>прогнозування</a:t>
            </a:r>
            <a:br>
              <a:rPr lang="ru-RU" b="0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r>
              <a:rPr lang="ru-RU" sz="7200" dirty="0">
                <a:latin typeface="Times New Roman" pitchFamily="18" charset="0"/>
                <a:cs typeface="Times New Roman" pitchFamily="18" charset="0"/>
              </a:rPr>
              <a:t>Форсайт </a:t>
            </a:r>
            <a:r>
              <a:rPr lang="ru-RU" sz="7200" dirty="0" err="1">
                <a:latin typeface="Times New Roman" pitchFamily="18" charset="0"/>
                <a:cs typeface="Times New Roman" pitchFamily="18" charset="0"/>
              </a:rPr>
              <a:t>є</a:t>
            </a:r>
            <a:r>
              <a:rPr lang="ru-RU" sz="7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7200" dirty="0" err="1">
                <a:latin typeface="Times New Roman" pitchFamily="18" charset="0"/>
                <a:cs typeface="Times New Roman" pitchFamily="18" charset="0"/>
              </a:rPr>
              <a:t>набагато</a:t>
            </a:r>
            <a:r>
              <a:rPr lang="ru-RU" sz="7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7200" dirty="0" err="1">
                <a:latin typeface="Times New Roman" pitchFamily="18" charset="0"/>
                <a:cs typeface="Times New Roman" pitchFamily="18" charset="0"/>
              </a:rPr>
              <a:t>більш</a:t>
            </a:r>
            <a:r>
              <a:rPr lang="ru-RU" sz="7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7200" dirty="0" err="1">
                <a:latin typeface="Times New Roman" pitchFamily="18" charset="0"/>
                <a:cs typeface="Times New Roman" pitchFamily="18" charset="0"/>
              </a:rPr>
              <a:t>комплексним</a:t>
            </a:r>
            <a:r>
              <a:rPr lang="ru-RU" sz="7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7200" dirty="0" err="1">
                <a:latin typeface="Times New Roman" pitchFamily="18" charset="0"/>
                <a:cs typeface="Times New Roman" pitchFamily="18" charset="0"/>
              </a:rPr>
              <a:t>підходом</a:t>
            </a:r>
            <a:r>
              <a:rPr lang="ru-RU" sz="7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7200" dirty="0" err="1">
                <a:latin typeface="Times New Roman" pitchFamily="18" charset="0"/>
                <a:cs typeface="Times New Roman" pitchFamily="18" charset="0"/>
              </a:rPr>
              <a:t>ніж</a:t>
            </a:r>
            <a:r>
              <a:rPr lang="ru-RU" sz="7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7200" dirty="0" err="1">
                <a:latin typeface="Times New Roman" pitchFamily="18" charset="0"/>
                <a:cs typeface="Times New Roman" pitchFamily="18" charset="0"/>
              </a:rPr>
              <a:t>традиційне</a:t>
            </a:r>
            <a:r>
              <a:rPr lang="ru-RU" sz="7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7200" dirty="0" err="1">
                <a:latin typeface="Times New Roman" pitchFamily="18" charset="0"/>
                <a:cs typeface="Times New Roman" pitchFamily="18" charset="0"/>
              </a:rPr>
              <a:t>прогнозування</a:t>
            </a:r>
            <a:r>
              <a:rPr lang="ru-RU" sz="7200" dirty="0">
                <a:latin typeface="Times New Roman" pitchFamily="18" charset="0"/>
                <a:cs typeface="Times New Roman" pitchFamily="18" charset="0"/>
              </a:rPr>
              <a:t>
</a:t>
            </a:r>
            <a:r>
              <a:rPr lang="ru-RU" sz="7200" dirty="0" err="1">
                <a:latin typeface="Times New Roman" pitchFamily="18" charset="0"/>
                <a:cs typeface="Times New Roman" pitchFamily="18" charset="0"/>
              </a:rPr>
              <a:t>По-перше</a:t>
            </a:r>
            <a:r>
              <a:rPr lang="ru-RU" sz="7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7200" dirty="0" err="1">
                <a:latin typeface="Times New Roman" pitchFamily="18" charset="0"/>
                <a:cs typeface="Times New Roman" pitchFamily="18" charset="0"/>
              </a:rPr>
              <a:t>прогнози</a:t>
            </a:r>
            <a:r>
              <a:rPr lang="ru-RU" sz="7200" dirty="0">
                <a:latin typeface="Times New Roman" pitchFamily="18" charset="0"/>
                <a:cs typeface="Times New Roman" pitchFamily="18" charset="0"/>
              </a:rPr>
              <a:t>, як правило, </a:t>
            </a:r>
            <a:r>
              <a:rPr lang="ru-RU" sz="7200" dirty="0" err="1">
                <a:latin typeface="Times New Roman" pitchFamily="18" charset="0"/>
                <a:cs typeface="Times New Roman" pitchFamily="18" charset="0"/>
              </a:rPr>
              <a:t>формуються</a:t>
            </a:r>
            <a:r>
              <a:rPr lang="ru-RU" sz="7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7200" dirty="0" err="1">
                <a:latin typeface="Times New Roman" pitchFamily="18" charset="0"/>
                <a:cs typeface="Times New Roman" pitchFamily="18" charset="0"/>
              </a:rPr>
              <a:t>вузьким</a:t>
            </a:r>
            <a:r>
              <a:rPr lang="ru-RU" sz="7200" dirty="0">
                <a:latin typeface="Times New Roman" pitchFamily="18" charset="0"/>
                <a:cs typeface="Times New Roman" pitchFamily="18" charset="0"/>
              </a:rPr>
              <a:t> колом </a:t>
            </a:r>
            <a:r>
              <a:rPr lang="ru-RU" sz="7200" dirty="0" err="1">
                <a:latin typeface="Times New Roman" pitchFamily="18" charset="0"/>
                <a:cs typeface="Times New Roman" pitchFamily="18" charset="0"/>
              </a:rPr>
              <a:t>експертів</a:t>
            </a:r>
            <a:r>
              <a:rPr lang="ru-RU" sz="7200" dirty="0">
                <a:latin typeface="Times New Roman" pitchFamily="18" charset="0"/>
                <a:cs typeface="Times New Roman" pitchFamily="18" charset="0"/>
              </a:rPr>
              <a:t> і в </a:t>
            </a:r>
            <a:r>
              <a:rPr lang="ru-RU" sz="7200" dirty="0" err="1">
                <a:latin typeface="Times New Roman" pitchFamily="18" charset="0"/>
                <a:cs typeface="Times New Roman" pitchFamily="18" charset="0"/>
              </a:rPr>
              <a:t>більшості</a:t>
            </a:r>
            <a:r>
              <a:rPr lang="ru-RU" sz="7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7200" dirty="0" err="1">
                <a:latin typeface="Times New Roman" pitchFamily="18" charset="0"/>
                <a:cs typeface="Times New Roman" pitchFamily="18" charset="0"/>
              </a:rPr>
              <a:t>випадків</a:t>
            </a:r>
            <a:r>
              <a:rPr lang="ru-RU" sz="7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7200" dirty="0" err="1">
                <a:latin typeface="Times New Roman" pitchFamily="18" charset="0"/>
                <a:cs typeface="Times New Roman" pitchFamily="18" charset="0"/>
              </a:rPr>
              <a:t>пов'язані</a:t>
            </a:r>
            <a:r>
              <a:rPr lang="ru-RU" sz="7200" dirty="0">
                <a:latin typeface="Times New Roman" pitchFamily="18" charset="0"/>
                <a:cs typeface="Times New Roman" pitchFamily="18" charset="0"/>
              </a:rPr>
              <a:t> з </a:t>
            </a:r>
            <a:r>
              <a:rPr lang="ru-RU" sz="7200" dirty="0" err="1">
                <a:latin typeface="Times New Roman" pitchFamily="18" charset="0"/>
                <a:cs typeface="Times New Roman" pitchFamily="18" charset="0"/>
              </a:rPr>
              <a:t>передбаченнями</a:t>
            </a:r>
            <a:r>
              <a:rPr lang="ru-RU" sz="7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7200" dirty="0" err="1">
                <a:latin typeface="Times New Roman" pitchFamily="18" charset="0"/>
                <a:cs typeface="Times New Roman" pitchFamily="18" charset="0"/>
              </a:rPr>
              <a:t>неконтрольованих</a:t>
            </a:r>
            <a:r>
              <a:rPr lang="ru-RU" sz="7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7200" dirty="0" err="1">
                <a:latin typeface="Times New Roman" pitchFamily="18" charset="0"/>
                <a:cs typeface="Times New Roman" pitchFamily="18" charset="0"/>
              </a:rPr>
              <a:t>подій</a:t>
            </a:r>
            <a:r>
              <a:rPr lang="ru-RU" sz="7200" dirty="0">
                <a:latin typeface="Times New Roman" pitchFamily="18" charset="0"/>
                <a:cs typeface="Times New Roman" pitchFamily="18" charset="0"/>
              </a:rPr>
              <a:t> (прогноз </a:t>
            </a:r>
            <a:r>
              <a:rPr lang="ru-RU" sz="7200" dirty="0" err="1">
                <a:latin typeface="Times New Roman" pitchFamily="18" charset="0"/>
                <a:cs typeface="Times New Roman" pitchFamily="18" charset="0"/>
              </a:rPr>
              <a:t>цін</a:t>
            </a:r>
            <a:r>
              <a:rPr lang="ru-RU" sz="7200" dirty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7200" dirty="0" err="1">
                <a:latin typeface="Times New Roman" pitchFamily="18" charset="0"/>
                <a:cs typeface="Times New Roman" pitchFamily="18" charset="0"/>
              </a:rPr>
              <a:t>акції</a:t>
            </a:r>
            <a:r>
              <a:rPr lang="ru-RU" sz="7200" dirty="0">
                <a:latin typeface="Times New Roman" pitchFamily="18" charset="0"/>
                <a:cs typeface="Times New Roman" pitchFamily="18" charset="0"/>
              </a:rPr>
              <a:t>, погоду, </a:t>
            </a:r>
            <a:r>
              <a:rPr lang="ru-RU" sz="7200" dirty="0" err="1">
                <a:latin typeface="Times New Roman" pitchFamily="18" charset="0"/>
                <a:cs typeface="Times New Roman" pitchFamily="18" charset="0"/>
              </a:rPr>
              <a:t>спортивні</a:t>
            </a:r>
            <a:r>
              <a:rPr lang="ru-RU" sz="7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7200" dirty="0" err="1">
                <a:latin typeface="Times New Roman" pitchFamily="18" charset="0"/>
                <a:cs typeface="Times New Roman" pitchFamily="18" charset="0"/>
              </a:rPr>
              <a:t>результати</a:t>
            </a:r>
            <a:r>
              <a:rPr lang="ru-RU" sz="7200" dirty="0">
                <a:latin typeface="Times New Roman" pitchFamily="18" charset="0"/>
                <a:cs typeface="Times New Roman" pitchFamily="18" charset="0"/>
              </a:rPr>
              <a:t> і т.д.). В рамках </a:t>
            </a:r>
            <a:r>
              <a:rPr lang="ru-RU" sz="7200" dirty="0" err="1">
                <a:latin typeface="Times New Roman" pitchFamily="18" charset="0"/>
                <a:cs typeface="Times New Roman" pitchFamily="18" charset="0"/>
              </a:rPr>
              <a:t>форсайту</a:t>
            </a:r>
            <a:r>
              <a:rPr lang="ru-RU" sz="7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7200" dirty="0" err="1">
                <a:latin typeface="Times New Roman" pitchFamily="18" charset="0"/>
                <a:cs typeface="Times New Roman" pitchFamily="18" charset="0"/>
              </a:rPr>
              <a:t>мова</a:t>
            </a:r>
            <a:r>
              <a:rPr lang="ru-RU" sz="7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7200" dirty="0" err="1">
                <a:latin typeface="Times New Roman" pitchFamily="18" charset="0"/>
                <a:cs typeface="Times New Roman" pitchFamily="18" charset="0"/>
              </a:rPr>
              <a:t>йде</a:t>
            </a:r>
            <a:r>
              <a:rPr lang="ru-RU" sz="7200" dirty="0">
                <a:latin typeface="Times New Roman" pitchFamily="18" charset="0"/>
                <a:cs typeface="Times New Roman" pitchFamily="18" charset="0"/>
              </a:rPr>
              <a:t> про </a:t>
            </a:r>
            <a:r>
              <a:rPr lang="ru-RU" sz="7200" dirty="0" err="1">
                <a:latin typeface="Times New Roman" pitchFamily="18" charset="0"/>
                <a:cs typeface="Times New Roman" pitchFamily="18" charset="0"/>
              </a:rPr>
              <a:t>оцінку</a:t>
            </a:r>
            <a:r>
              <a:rPr lang="ru-RU" sz="7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7200" dirty="0" err="1">
                <a:latin typeface="Times New Roman" pitchFamily="18" charset="0"/>
                <a:cs typeface="Times New Roman" pitchFamily="18" charset="0"/>
              </a:rPr>
              <a:t>можливих</a:t>
            </a:r>
            <a:r>
              <a:rPr lang="ru-RU" sz="7200" dirty="0">
                <a:latin typeface="Times New Roman" pitchFamily="18" charset="0"/>
                <a:cs typeface="Times New Roman" pitchFamily="18" charset="0"/>
              </a:rPr>
              <a:t> перспектив </a:t>
            </a:r>
            <a:r>
              <a:rPr lang="ru-RU" sz="7200" dirty="0" err="1">
                <a:latin typeface="Times New Roman" pitchFamily="18" charset="0"/>
                <a:cs typeface="Times New Roman" pitchFamily="18" charset="0"/>
              </a:rPr>
              <a:t>інноваційного</a:t>
            </a:r>
            <a:r>
              <a:rPr lang="ru-RU" sz="7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7200" dirty="0" err="1">
                <a:latin typeface="Times New Roman" pitchFamily="18" charset="0"/>
                <a:cs typeface="Times New Roman" pitchFamily="18" charset="0"/>
              </a:rPr>
              <a:t>розвитку</a:t>
            </a:r>
            <a:r>
              <a:rPr lang="ru-RU" sz="7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7200" dirty="0" err="1">
                <a:latin typeface="Times New Roman" pitchFamily="18" charset="0"/>
                <a:cs typeface="Times New Roman" pitchFamily="18" charset="0"/>
              </a:rPr>
              <a:t>пов'язаних</a:t>
            </a:r>
            <a:r>
              <a:rPr lang="ru-RU" sz="7200" dirty="0">
                <a:latin typeface="Times New Roman" pitchFamily="18" charset="0"/>
                <a:cs typeface="Times New Roman" pitchFamily="18" charset="0"/>
              </a:rPr>
              <a:t> з </a:t>
            </a:r>
            <a:r>
              <a:rPr lang="ru-RU" sz="7200" dirty="0" err="1">
                <a:latin typeface="Times New Roman" pitchFamily="18" charset="0"/>
                <a:cs typeface="Times New Roman" pitchFamily="18" charset="0"/>
              </a:rPr>
              <a:t>прогресом</a:t>
            </a:r>
            <a:r>
              <a:rPr lang="ru-RU" sz="7200" dirty="0">
                <a:latin typeface="Times New Roman" pitchFamily="18" charset="0"/>
                <a:cs typeface="Times New Roman" pitchFamily="18" charset="0"/>
              </a:rPr>
              <a:t> науки і </a:t>
            </a:r>
            <a:r>
              <a:rPr lang="ru-RU" sz="7200" dirty="0" err="1">
                <a:latin typeface="Times New Roman" pitchFamily="18" charset="0"/>
                <a:cs typeface="Times New Roman" pitchFamily="18" charset="0"/>
              </a:rPr>
              <a:t>техніки</a:t>
            </a:r>
            <a:r>
              <a:rPr lang="ru-RU" sz="7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7200" dirty="0" err="1">
                <a:latin typeface="Times New Roman" pitchFamily="18" charset="0"/>
                <a:cs typeface="Times New Roman" pitchFamily="18" charset="0"/>
              </a:rPr>
              <a:t>окреслює</a:t>
            </a:r>
            <a:r>
              <a:rPr lang="ru-RU" sz="7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7200" dirty="0" err="1">
                <a:latin typeface="Times New Roman" pitchFamily="18" charset="0"/>
                <a:cs typeface="Times New Roman" pitchFamily="18" charset="0"/>
              </a:rPr>
              <a:t>можливі</a:t>
            </a:r>
            <a:r>
              <a:rPr lang="ru-RU" sz="7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7200" dirty="0" err="1">
                <a:latin typeface="Times New Roman" pitchFamily="18" charset="0"/>
                <a:cs typeface="Times New Roman" pitchFamily="18" charset="0"/>
              </a:rPr>
              <a:t>технологічні</a:t>
            </a:r>
            <a:r>
              <a:rPr lang="ru-RU" sz="7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7200" dirty="0" err="1">
                <a:latin typeface="Times New Roman" pitchFamily="18" charset="0"/>
                <a:cs typeface="Times New Roman" pitchFamily="18" charset="0"/>
              </a:rPr>
              <a:t>горизонти</a:t>
            </a:r>
            <a:r>
              <a:rPr lang="ru-RU" sz="7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7200" dirty="0" err="1"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sz="7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7200" dirty="0" err="1">
                <a:latin typeface="Times New Roman" pitchFamily="18" charset="0"/>
                <a:cs typeface="Times New Roman" pitchFamily="18" charset="0"/>
              </a:rPr>
              <a:t>можуть</a:t>
            </a:r>
            <a:r>
              <a:rPr lang="ru-RU" sz="7200" dirty="0">
                <a:latin typeface="Times New Roman" pitchFamily="18" charset="0"/>
                <a:cs typeface="Times New Roman" pitchFamily="18" charset="0"/>
              </a:rPr>
              <a:t> бути </a:t>
            </a:r>
            <a:r>
              <a:rPr lang="ru-RU" sz="7200" dirty="0" err="1">
                <a:latin typeface="Times New Roman" pitchFamily="18" charset="0"/>
                <a:cs typeface="Times New Roman" pitchFamily="18" charset="0"/>
              </a:rPr>
              <a:t>досягнуті</a:t>
            </a:r>
            <a:r>
              <a:rPr lang="ru-RU" sz="7200" dirty="0">
                <a:latin typeface="Times New Roman" pitchFamily="18" charset="0"/>
                <a:cs typeface="Times New Roman" pitchFamily="18" charset="0"/>
              </a:rPr>
              <a:t> при </a:t>
            </a:r>
            <a:r>
              <a:rPr lang="ru-RU" sz="7200" dirty="0" err="1">
                <a:latin typeface="Times New Roman" pitchFamily="18" charset="0"/>
                <a:cs typeface="Times New Roman" pitchFamily="18" charset="0"/>
              </a:rPr>
              <a:t>вкладенні</a:t>
            </a:r>
            <a:r>
              <a:rPr lang="ru-RU" sz="7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7200" dirty="0" err="1">
                <a:latin typeface="Times New Roman" pitchFamily="18" charset="0"/>
                <a:cs typeface="Times New Roman" pitchFamily="18" charset="0"/>
              </a:rPr>
              <a:t>певних</a:t>
            </a:r>
            <a:r>
              <a:rPr lang="ru-RU" sz="7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7200" dirty="0" err="1">
                <a:latin typeface="Times New Roman" pitchFamily="18" charset="0"/>
                <a:cs typeface="Times New Roman" pitchFamily="18" charset="0"/>
              </a:rPr>
              <a:t>коштів</a:t>
            </a:r>
            <a:r>
              <a:rPr lang="ru-RU" sz="7200" dirty="0"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sz="7200" dirty="0" err="1">
                <a:latin typeface="Times New Roman" pitchFamily="18" charset="0"/>
                <a:cs typeface="Times New Roman" pitchFamily="18" charset="0"/>
              </a:rPr>
              <a:t>організації</a:t>
            </a:r>
            <a:r>
              <a:rPr lang="ru-RU" sz="7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7200" dirty="0" err="1">
                <a:latin typeface="Times New Roman" pitchFamily="18" charset="0"/>
                <a:cs typeface="Times New Roman" pitchFamily="18" charset="0"/>
              </a:rPr>
              <a:t>системної</a:t>
            </a:r>
            <a:r>
              <a:rPr lang="ru-RU" sz="7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7200" dirty="0" err="1">
                <a:latin typeface="Times New Roman" pitchFamily="18" charset="0"/>
                <a:cs typeface="Times New Roman" pitchFamily="18" charset="0"/>
              </a:rPr>
              <a:t>роботи</a:t>
            </a:r>
            <a:r>
              <a:rPr lang="ru-RU" sz="7200" dirty="0">
                <a:latin typeface="Times New Roman" pitchFamily="18" charset="0"/>
                <a:cs typeface="Times New Roman" pitchFamily="18" charset="0"/>
              </a:rPr>
              <a:t>, а </a:t>
            </a:r>
            <a:r>
              <a:rPr lang="ru-RU" sz="7200" dirty="0" err="1">
                <a:latin typeface="Times New Roman" pitchFamily="18" charset="0"/>
                <a:cs typeface="Times New Roman" pitchFamily="18" charset="0"/>
              </a:rPr>
              <a:t>також</a:t>
            </a:r>
            <a:r>
              <a:rPr lang="ru-RU" sz="7200" dirty="0">
                <a:latin typeface="Times New Roman" pitchFamily="18" charset="0"/>
                <a:cs typeface="Times New Roman" pitchFamily="18" charset="0"/>
              </a:rPr>
              <a:t> про </a:t>
            </a:r>
            <a:r>
              <a:rPr lang="ru-RU" sz="7200" dirty="0" err="1">
                <a:latin typeface="Times New Roman" pitchFamily="18" charset="0"/>
                <a:cs typeface="Times New Roman" pitchFamily="18" charset="0"/>
              </a:rPr>
              <a:t>ймовірні</a:t>
            </a:r>
            <a:r>
              <a:rPr lang="ru-RU" sz="7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7200" dirty="0" err="1">
                <a:latin typeface="Times New Roman" pitchFamily="18" charset="0"/>
                <a:cs typeface="Times New Roman" pitchFamily="18" charset="0"/>
              </a:rPr>
              <a:t>наслідки</a:t>
            </a:r>
            <a:r>
              <a:rPr lang="ru-RU" sz="7200" dirty="0"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sz="7200" dirty="0" err="1">
                <a:latin typeface="Times New Roman" pitchFamily="18" charset="0"/>
                <a:cs typeface="Times New Roman" pitchFamily="18" charset="0"/>
              </a:rPr>
              <a:t>економіки</a:t>
            </a:r>
            <a:r>
              <a:rPr lang="ru-RU" sz="7200" dirty="0"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sz="7200" dirty="0" err="1">
                <a:latin typeface="Times New Roman" pitchFamily="18" charset="0"/>
                <a:cs typeface="Times New Roman" pitchFamily="18" charset="0"/>
              </a:rPr>
              <a:t>суспільства</a:t>
            </a:r>
            <a:r>
              <a:rPr lang="ru-RU" sz="7200" dirty="0">
                <a:latin typeface="Times New Roman" pitchFamily="18" charset="0"/>
                <a:cs typeface="Times New Roman" pitchFamily="18" charset="0"/>
              </a:rPr>
              <a:t>.
</a:t>
            </a:r>
            <a:r>
              <a:rPr lang="ru-RU" sz="7200" dirty="0" err="1">
                <a:latin typeface="Times New Roman" pitchFamily="18" charset="0"/>
                <a:cs typeface="Times New Roman" pitchFamily="18" charset="0"/>
              </a:rPr>
              <a:t>По-друге</a:t>
            </a:r>
            <a:r>
              <a:rPr lang="ru-RU" sz="7200" dirty="0">
                <a:latin typeface="Times New Roman" pitchFamily="18" charset="0"/>
                <a:cs typeface="Times New Roman" pitchFamily="18" charset="0"/>
              </a:rPr>
              <a:t>, Форсайт </a:t>
            </a:r>
            <a:r>
              <a:rPr lang="ru-RU" sz="7200" dirty="0" err="1">
                <a:latin typeface="Times New Roman" pitchFamily="18" charset="0"/>
                <a:cs typeface="Times New Roman" pitchFamily="18" charset="0"/>
              </a:rPr>
              <a:t>завжди</a:t>
            </a:r>
            <a:r>
              <a:rPr lang="ru-RU" sz="7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7200" dirty="0" err="1">
                <a:latin typeface="Times New Roman" pitchFamily="18" charset="0"/>
                <a:cs typeface="Times New Roman" pitchFamily="18" charset="0"/>
              </a:rPr>
              <a:t>має</a:t>
            </a:r>
            <a:r>
              <a:rPr lang="ru-RU" sz="7200" dirty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7200" dirty="0" err="1">
                <a:latin typeface="Times New Roman" pitchFamily="18" charset="0"/>
                <a:cs typeface="Times New Roman" pitchFamily="18" charset="0"/>
              </a:rPr>
              <a:t>увазі</a:t>
            </a:r>
            <a:r>
              <a:rPr lang="ru-RU" sz="7200" dirty="0">
                <a:latin typeface="Times New Roman" pitchFamily="18" charset="0"/>
                <a:cs typeface="Times New Roman" pitchFamily="18" charset="0"/>
              </a:rPr>
              <a:t> участь (часто шляхом </a:t>
            </a:r>
            <a:r>
              <a:rPr lang="ru-RU" sz="7200" dirty="0" err="1">
                <a:latin typeface="Times New Roman" pitchFamily="18" charset="0"/>
                <a:cs typeface="Times New Roman" pitchFamily="18" charset="0"/>
              </a:rPr>
              <a:t>інтенсивних</a:t>
            </a:r>
            <a:r>
              <a:rPr lang="ru-RU" sz="7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7200" dirty="0" err="1">
                <a:latin typeface="Times New Roman" pitchFamily="18" charset="0"/>
                <a:cs typeface="Times New Roman" pitchFamily="18" charset="0"/>
              </a:rPr>
              <a:t>взаємних</a:t>
            </a:r>
            <a:r>
              <a:rPr lang="ru-RU" sz="7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7200" dirty="0" err="1">
                <a:latin typeface="Times New Roman" pitchFamily="18" charset="0"/>
                <a:cs typeface="Times New Roman" pitchFamily="18" charset="0"/>
              </a:rPr>
              <a:t>дискусій</a:t>
            </a:r>
            <a:r>
              <a:rPr lang="ru-RU" sz="7200" dirty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7200" dirty="0" err="1">
                <a:latin typeface="Times New Roman" pitchFamily="18" charset="0"/>
                <a:cs typeface="Times New Roman" pitchFamily="18" charset="0"/>
              </a:rPr>
              <a:t>безлічі</a:t>
            </a:r>
            <a:r>
              <a:rPr lang="ru-RU" sz="7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7200" dirty="0" err="1">
                <a:latin typeface="Times New Roman" pitchFamily="18" charset="0"/>
                <a:cs typeface="Times New Roman" pitchFamily="18" charset="0"/>
              </a:rPr>
              <a:t>експертів</a:t>
            </a:r>
            <a:r>
              <a:rPr lang="ru-RU" sz="7200" dirty="0">
                <a:latin typeface="Times New Roman" pitchFamily="18" charset="0"/>
                <a:cs typeface="Times New Roman" pitchFamily="18" charset="0"/>
              </a:rPr>
              <a:t> з </a:t>
            </a:r>
            <a:r>
              <a:rPr lang="ru-RU" sz="7200" dirty="0" err="1">
                <a:latin typeface="Times New Roman" pitchFamily="18" charset="0"/>
                <a:cs typeface="Times New Roman" pitchFamily="18" charset="0"/>
              </a:rPr>
              <a:t>усіх</a:t>
            </a:r>
            <a:r>
              <a:rPr lang="ru-RU" sz="7200" dirty="0">
                <a:latin typeface="Times New Roman" pitchFamily="18" charset="0"/>
                <a:cs typeface="Times New Roman" pitchFamily="18" charset="0"/>
              </a:rPr>
              <a:t> сфер </a:t>
            </a:r>
            <a:r>
              <a:rPr lang="ru-RU" sz="7200" dirty="0" err="1">
                <a:latin typeface="Times New Roman" pitchFamily="18" charset="0"/>
                <a:cs typeface="Times New Roman" pitchFamily="18" charset="0"/>
              </a:rPr>
              <a:t>діяльності</a:t>
            </a:r>
            <a:r>
              <a:rPr lang="ru-RU" sz="7200" dirty="0">
                <a:latin typeface="Times New Roman" pitchFamily="18" charset="0"/>
                <a:cs typeface="Times New Roman" pitchFamily="18" charset="0"/>
              </a:rPr>
              <a:t>, так </a:t>
            </a:r>
            <a:r>
              <a:rPr lang="ru-RU" sz="7200" dirty="0" err="1">
                <a:latin typeface="Times New Roman" pitchFamily="18" charset="0"/>
                <a:cs typeface="Times New Roman" pitchFamily="18" charset="0"/>
              </a:rPr>
              <a:t>чи</a:t>
            </a:r>
            <a:r>
              <a:rPr lang="ru-RU" sz="7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7200" dirty="0" err="1">
                <a:latin typeface="Times New Roman" pitchFamily="18" charset="0"/>
                <a:cs typeface="Times New Roman" pitchFamily="18" charset="0"/>
              </a:rPr>
              <a:t>інакше</a:t>
            </a:r>
            <a:r>
              <a:rPr lang="ru-RU" sz="7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7200" dirty="0" err="1">
                <a:latin typeface="Times New Roman" pitchFamily="18" charset="0"/>
                <a:cs typeface="Times New Roman" pitchFamily="18" charset="0"/>
              </a:rPr>
              <a:t>пов'язаних</a:t>
            </a:r>
            <a:r>
              <a:rPr lang="ru-RU" sz="7200" dirty="0">
                <a:latin typeface="Times New Roman" pitchFamily="18" charset="0"/>
                <a:cs typeface="Times New Roman" pitchFamily="18" charset="0"/>
              </a:rPr>
              <a:t> з тематикою того </a:t>
            </a:r>
            <a:r>
              <a:rPr lang="ru-RU" sz="7200" dirty="0" err="1">
                <a:latin typeface="Times New Roman" pitchFamily="18" charset="0"/>
                <a:cs typeface="Times New Roman" pitchFamily="18" charset="0"/>
              </a:rPr>
              <a:t>чи</a:t>
            </a:r>
            <a:r>
              <a:rPr lang="ru-RU" sz="7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7200" dirty="0" err="1">
                <a:latin typeface="Times New Roman" pitchFamily="18" charset="0"/>
                <a:cs typeface="Times New Roman" pitchFamily="18" charset="0"/>
              </a:rPr>
              <a:t>іншого</a:t>
            </a:r>
            <a:r>
              <a:rPr lang="ru-RU" sz="7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7200" dirty="0" err="1">
                <a:latin typeface="Times New Roman" pitchFamily="18" charset="0"/>
                <a:cs typeface="Times New Roman" pitchFamily="18" charset="0"/>
              </a:rPr>
              <a:t>форсайт</a:t>
            </a:r>
            <a:r>
              <a:rPr lang="ru-RU" sz="7200" dirty="0">
                <a:latin typeface="Times New Roman" pitchFamily="18" charset="0"/>
                <a:cs typeface="Times New Roman" pitchFamily="18" charset="0"/>
              </a:rPr>
              <a:t>-проекту, а </a:t>
            </a:r>
            <a:r>
              <a:rPr lang="ru-RU" sz="7200" dirty="0" err="1">
                <a:latin typeface="Times New Roman" pitchFamily="18" charset="0"/>
                <a:cs typeface="Times New Roman" pitchFamily="18" charset="0"/>
              </a:rPr>
              <a:t>іноді</a:t>
            </a:r>
            <a:r>
              <a:rPr lang="ru-RU" sz="7200" dirty="0"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sz="7200" dirty="0" err="1">
                <a:latin typeface="Times New Roman" pitchFamily="18" charset="0"/>
                <a:cs typeface="Times New Roman" pitchFamily="18" charset="0"/>
              </a:rPr>
              <a:t>проведення</a:t>
            </a:r>
            <a:r>
              <a:rPr lang="ru-RU" sz="7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7200" dirty="0" err="1">
                <a:latin typeface="Times New Roman" pitchFamily="18" charset="0"/>
                <a:cs typeface="Times New Roman" pitchFamily="18" charset="0"/>
              </a:rPr>
              <a:t>опитувань</a:t>
            </a:r>
            <a:r>
              <a:rPr lang="ru-RU" sz="7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7200" dirty="0" err="1">
                <a:latin typeface="Times New Roman" pitchFamily="18" charset="0"/>
                <a:cs typeface="Times New Roman" pitchFamily="18" charset="0"/>
              </a:rPr>
              <a:t>певних</a:t>
            </a:r>
            <a:r>
              <a:rPr lang="ru-RU" sz="7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7200" dirty="0" err="1">
                <a:latin typeface="Times New Roman" pitchFamily="18" charset="0"/>
                <a:cs typeface="Times New Roman" pitchFamily="18" charset="0"/>
              </a:rPr>
              <a:t>груп</a:t>
            </a:r>
            <a:r>
              <a:rPr lang="ru-RU" sz="7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7200" dirty="0" err="1">
                <a:latin typeface="Times New Roman" pitchFamily="18" charset="0"/>
                <a:cs typeface="Times New Roman" pitchFamily="18" charset="0"/>
              </a:rPr>
              <a:t>населення</a:t>
            </a:r>
            <a:r>
              <a:rPr lang="ru-RU" sz="72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7200" dirty="0" err="1">
                <a:latin typeface="Times New Roman" pitchFamily="18" charset="0"/>
                <a:cs typeface="Times New Roman" pitchFamily="18" charset="0"/>
              </a:rPr>
              <a:t>жителів</a:t>
            </a:r>
            <a:r>
              <a:rPr lang="ru-RU" sz="7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7200" dirty="0" err="1">
                <a:latin typeface="Times New Roman" pitchFamily="18" charset="0"/>
                <a:cs typeface="Times New Roman" pitchFamily="18" charset="0"/>
              </a:rPr>
              <a:t>області</a:t>
            </a:r>
            <a:r>
              <a:rPr lang="ru-RU" sz="7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7200" dirty="0" err="1">
                <a:latin typeface="Times New Roman" pitchFamily="18" charset="0"/>
                <a:cs typeface="Times New Roman" pitchFamily="18" charset="0"/>
              </a:rPr>
              <a:t>молоді</a:t>
            </a:r>
            <a:r>
              <a:rPr lang="ru-RU" sz="7200" dirty="0">
                <a:latin typeface="Times New Roman" pitchFamily="18" charset="0"/>
                <a:cs typeface="Times New Roman" pitchFamily="18" charset="0"/>
              </a:rPr>
              <a:t> і т.д.), </a:t>
            </a:r>
            <a:r>
              <a:rPr lang="ru-RU" sz="7200" dirty="0" err="1">
                <a:latin typeface="Times New Roman" pitchFamily="18" charset="0"/>
                <a:cs typeface="Times New Roman" pitchFamily="18" charset="0"/>
              </a:rPr>
              <a:t>безпосередньо</a:t>
            </a:r>
            <a:r>
              <a:rPr lang="ru-RU" sz="7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7200" dirty="0" err="1">
                <a:latin typeface="Times New Roman" pitchFamily="18" charset="0"/>
                <a:cs typeface="Times New Roman" pitchFamily="18" charset="0"/>
              </a:rPr>
              <a:t>зацікавлених</a:t>
            </a:r>
            <a:r>
              <a:rPr lang="ru-RU" sz="7200" dirty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7200" dirty="0" err="1">
                <a:latin typeface="Times New Roman" pitchFamily="18" charset="0"/>
                <a:cs typeface="Times New Roman" pitchFamily="18" charset="0"/>
              </a:rPr>
              <a:t>вирішенні</a:t>
            </a:r>
            <a:r>
              <a:rPr lang="ru-RU" sz="7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7200" dirty="0" err="1">
                <a:latin typeface="Times New Roman" pitchFamily="18" charset="0"/>
                <a:cs typeface="Times New Roman" pitchFamily="18" charset="0"/>
              </a:rPr>
              <a:t>обговорюваних</a:t>
            </a:r>
            <a:r>
              <a:rPr lang="ru-RU" sz="7200" dirty="0">
                <a:latin typeface="Times New Roman" pitchFamily="18" charset="0"/>
                <a:cs typeface="Times New Roman" pitchFamily="18" charset="0"/>
              </a:rPr>
              <a:t> в рамках проекту проблем.
</a:t>
            </a:r>
            <a:r>
              <a:rPr lang="ru-RU" sz="7200" dirty="0" err="1">
                <a:latin typeface="Times New Roman" pitchFamily="18" charset="0"/>
                <a:cs typeface="Times New Roman" pitchFamily="18" charset="0"/>
              </a:rPr>
              <a:t>Третя</a:t>
            </a:r>
            <a:r>
              <a:rPr lang="ru-RU" sz="7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7200" dirty="0" err="1">
                <a:latin typeface="Times New Roman" pitchFamily="18" charset="0"/>
                <a:cs typeface="Times New Roman" pitchFamily="18" charset="0"/>
              </a:rPr>
              <a:t>головна</a:t>
            </a:r>
            <a:r>
              <a:rPr lang="ru-RU" sz="7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7200" dirty="0" err="1">
                <a:latin typeface="Times New Roman" pitchFamily="18" charset="0"/>
                <a:cs typeface="Times New Roman" pitchFamily="18" charset="0"/>
              </a:rPr>
              <a:t>відмінність</a:t>
            </a:r>
            <a:r>
              <a:rPr lang="ru-RU" sz="7200" dirty="0">
                <a:latin typeface="Times New Roman" pitchFamily="18" charset="0"/>
                <a:cs typeface="Times New Roman" pitchFamily="18" charset="0"/>
              </a:rPr>
              <a:t> Форсайту </a:t>
            </a:r>
            <a:r>
              <a:rPr lang="ru-RU" sz="7200" dirty="0" err="1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7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7200" dirty="0" err="1">
                <a:latin typeface="Times New Roman" pitchFamily="18" charset="0"/>
                <a:cs typeface="Times New Roman" pitchFamily="18" charset="0"/>
              </a:rPr>
              <a:t>традиційних</a:t>
            </a:r>
            <a:r>
              <a:rPr lang="ru-RU" sz="7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7200" dirty="0" err="1">
                <a:latin typeface="Times New Roman" pitchFamily="18" charset="0"/>
                <a:cs typeface="Times New Roman" pitchFamily="18" charset="0"/>
              </a:rPr>
              <a:t>прогнозів</a:t>
            </a:r>
            <a:r>
              <a:rPr lang="ru-RU" sz="7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7200" dirty="0" err="1">
                <a:latin typeface="Times New Roman" pitchFamily="18" charset="0"/>
                <a:cs typeface="Times New Roman" pitchFamily="18" charset="0"/>
              </a:rPr>
              <a:t>полягає</a:t>
            </a:r>
            <a:r>
              <a:rPr lang="ru-RU" sz="7200" dirty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7200" dirty="0" err="1">
                <a:latin typeface="Times New Roman" pitchFamily="18" charset="0"/>
                <a:cs typeface="Times New Roman" pitchFamily="18" charset="0"/>
              </a:rPr>
              <a:t>його</a:t>
            </a:r>
            <a:r>
              <a:rPr lang="ru-RU" sz="7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7200" dirty="0" err="1">
                <a:latin typeface="Times New Roman" pitchFamily="18" charset="0"/>
                <a:cs typeface="Times New Roman" pitchFamily="18" charset="0"/>
              </a:rPr>
              <a:t>спрямованості</a:t>
            </a:r>
            <a:r>
              <a:rPr lang="ru-RU" sz="7200" dirty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7200" dirty="0" err="1">
                <a:latin typeface="Times New Roman" pitchFamily="18" charset="0"/>
                <a:cs typeface="Times New Roman" pitchFamily="18" charset="0"/>
              </a:rPr>
              <a:t>розробку</a:t>
            </a:r>
            <a:r>
              <a:rPr lang="ru-RU" sz="7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7200" dirty="0" err="1">
                <a:latin typeface="Times New Roman" pitchFamily="18" charset="0"/>
                <a:cs typeface="Times New Roman" pitchFamily="18" charset="0"/>
              </a:rPr>
              <a:t>практичних</a:t>
            </a:r>
            <a:r>
              <a:rPr lang="ru-RU" sz="7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7200" dirty="0" err="1">
                <a:latin typeface="Times New Roman" pitchFamily="18" charset="0"/>
                <a:cs typeface="Times New Roman" pitchFamily="18" charset="0"/>
              </a:rPr>
              <a:t>заходів</a:t>
            </a:r>
            <a:r>
              <a:rPr lang="ru-RU" sz="7200" dirty="0"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sz="7200" dirty="0" err="1">
                <a:latin typeface="Times New Roman" pitchFamily="18" charset="0"/>
                <a:cs typeface="Times New Roman" pitchFamily="18" charset="0"/>
              </a:rPr>
              <a:t>наближення</a:t>
            </a:r>
            <a:r>
              <a:rPr lang="ru-RU" sz="7200" dirty="0"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sz="7200" dirty="0" err="1">
                <a:latin typeface="Times New Roman" pitchFamily="18" charset="0"/>
                <a:cs typeface="Times New Roman" pitchFamily="18" charset="0"/>
              </a:rPr>
              <a:t>обраних</a:t>
            </a:r>
            <a:r>
              <a:rPr lang="ru-RU" sz="7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7200" dirty="0" err="1">
                <a:latin typeface="Times New Roman" pitchFamily="18" charset="0"/>
                <a:cs typeface="Times New Roman" pitchFamily="18" charset="0"/>
              </a:rPr>
              <a:t>стратегічних</a:t>
            </a:r>
            <a:r>
              <a:rPr lang="ru-RU" sz="7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7200" dirty="0" err="1">
                <a:latin typeface="Times New Roman" pitchFamily="18" charset="0"/>
                <a:cs typeface="Times New Roman" pitchFamily="18" charset="0"/>
              </a:rPr>
              <a:t>орієнтирів</a:t>
            </a:r>
            <a:r>
              <a:rPr lang="ru-RU" sz="7200" dirty="0"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9547887.ttu8okxpok.W665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51520" y="188640"/>
            <a:ext cx="7779834" cy="6264696"/>
          </a:xfr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21</TotalTime>
  <Words>835</Words>
  <Application>Microsoft Macintosh PowerPoint</Application>
  <PresentationFormat>Экран (4:3)</PresentationFormat>
  <Paragraphs>11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2" baseType="lpstr">
      <vt:lpstr>Times New Roman</vt:lpstr>
      <vt:lpstr>Trebuchet MS</vt:lpstr>
      <vt:lpstr>Wingdings</vt:lpstr>
      <vt:lpstr>Wingdings 2</vt:lpstr>
      <vt:lpstr>Изящная</vt:lpstr>
      <vt:lpstr>Технологія форсайт-проектів у політичному прогнозуванні</vt:lpstr>
      <vt:lpstr>Історія</vt:lpstr>
      <vt:lpstr>Етапи ФОРСАЙТУ </vt:lpstr>
      <vt:lpstr>Основні принципи форсайту </vt:lpstr>
      <vt:lpstr>Класифікація форсайтів</vt:lpstr>
      <vt:lpstr>Відмінність від прогнозування 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Технология форсайт- проэктов в политическом прогнозировании</dc:title>
  <dc:creator>User</dc:creator>
  <cp:lastModifiedBy>Microsoft Office User</cp:lastModifiedBy>
  <cp:revision>3</cp:revision>
  <dcterms:created xsi:type="dcterms:W3CDTF">2013-12-25T17:50:45Z</dcterms:created>
  <dcterms:modified xsi:type="dcterms:W3CDTF">2024-03-03T23:27:17Z</dcterms:modified>
</cp:coreProperties>
</file>