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59" r:id="rId5"/>
    <p:sldId id="261" r:id="rId6"/>
    <p:sldId id="262" r:id="rId7"/>
    <p:sldId id="267" r:id="rId8"/>
    <p:sldId id="268" r:id="rId9"/>
    <p:sldId id="266" r:id="rId10"/>
    <p:sldId id="257" r:id="rId11"/>
    <p:sldId id="258" r:id="rId12"/>
    <p:sldId id="263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0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</p:sp>
      <p:sp>
        <p:nvSpPr>
          <p:cNvPr id="3" name="Shape 1"/>
          <p:cNvSpPr/>
          <p:nvPr/>
        </p:nvSpPr>
        <p:spPr>
          <a:xfrm>
            <a:off x="567159" y="2216075"/>
            <a:ext cx="6933236" cy="4636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673548"/>
            <a:ext cx="7136249" cy="2917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uk-UA" sz="5249" kern="0" spc="-157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Презентація дисципліни</a:t>
            </a:r>
            <a:endParaRPr lang="en-US" sz="5249" dirty="0"/>
          </a:p>
        </p:txBody>
      </p:sp>
      <p:sp>
        <p:nvSpPr>
          <p:cNvPr id="9" name="Text 6"/>
          <p:cNvSpPr/>
          <p:nvPr/>
        </p:nvSpPr>
        <p:spPr>
          <a:xfrm>
            <a:off x="995424" y="3692324"/>
            <a:ext cx="6319776" cy="2650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062"/>
              </a:lnSpc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та організація</a:t>
            </a:r>
          </a:p>
          <a:p>
            <a:pPr marL="0" indent="0" algn="l">
              <a:lnSpc>
                <a:spcPts val="3062"/>
              </a:lnSpc>
              <a:buNone/>
            </a:pPr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3062"/>
              </a:lnSpc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природоохоронних робіт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82234"/>
            <a:ext cx="1016436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Види природоохоронних рухів та їх цілі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820948"/>
            <a:ext cx="5166122" cy="1752124"/>
          </a:xfrm>
          <a:prstGeom prst="roundRect">
            <a:avLst>
              <a:gd name="adj" fmla="val 5707"/>
            </a:avLst>
          </a:prstGeom>
          <a:solidFill>
            <a:schemeClr val="accent6">
              <a:lumMod val="60000"/>
              <a:lumOff val="40000"/>
            </a:schemeClr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0569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Біологічний рух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626287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Збереження та відновлення біологічного різноманіття.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820948"/>
            <a:ext cx="5166122" cy="1752124"/>
          </a:xfrm>
          <a:prstGeom prst="roundRect">
            <a:avLst>
              <a:gd name="adj" fmla="val 5707"/>
            </a:avLst>
          </a:prstGeom>
          <a:solidFill>
            <a:schemeClr val="accent6">
              <a:lumMod val="60000"/>
              <a:lumOff val="40000"/>
            </a:schemeClr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30569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Екологічний рух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626287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Захист природи від забруднення та негативного впливу людської діяльності.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1752124"/>
          </a:xfrm>
          <a:prstGeom prst="roundRect">
            <a:avLst>
              <a:gd name="adj" fmla="val 5707"/>
            </a:avLst>
          </a:prstGeom>
          <a:solidFill>
            <a:schemeClr val="accent6">
              <a:lumMod val="60000"/>
              <a:lumOff val="40000"/>
            </a:schemeClr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031224"/>
            <a:ext cx="23668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Ландшафтний рух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60058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Охорона та відновлення природних ландшафтів та екосистем.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1752124"/>
          </a:xfrm>
          <a:prstGeom prst="roundRect">
            <a:avLst>
              <a:gd name="adj" fmla="val 5707"/>
            </a:avLst>
          </a:prstGeom>
          <a:solidFill>
            <a:schemeClr val="accent6">
              <a:lumMod val="60000"/>
              <a:lumOff val="40000"/>
            </a:schemeClr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031224"/>
            <a:ext cx="22373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Кліматичний рух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60058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Боротьба зі зміною клімату та поширенням відновлюваної енергії.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2810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Сучасні виклики та проблеми у сфері природоохоронних рухів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34784"/>
            <a:ext cx="499943" cy="499943"/>
          </a:xfrm>
          <a:prstGeom prst="roundRect">
            <a:avLst>
              <a:gd name="adj" fmla="val 20000"/>
            </a:avLst>
          </a:prstGeom>
          <a:solidFill>
            <a:schemeClr val="accent6">
              <a:lumMod val="75000"/>
            </a:schemeClr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1587" y="3076456"/>
            <a:ext cx="1327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chemeClr val="accent1">
                    <a:lumMod val="40000"/>
                    <a:lumOff val="60000"/>
                  </a:schemeClr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2760107" y="3111103"/>
            <a:ext cx="2776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Знищення екосистем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680460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Швидке зменшення природних резерватів та знищення багатства біологічного різноманіття.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034784"/>
            <a:ext cx="499943" cy="499943"/>
          </a:xfrm>
          <a:prstGeom prst="roundRect">
            <a:avLst>
              <a:gd name="adj" fmla="val 20000"/>
            </a:avLst>
          </a:prstGeom>
          <a:solidFill>
            <a:schemeClr val="accent6">
              <a:lumMod val="75000"/>
            </a:schemeClr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87020" y="3076456"/>
            <a:ext cx="17847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chemeClr val="accent1">
                    <a:lumMod val="40000"/>
                    <a:lumOff val="60000"/>
                  </a:schemeClr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8148399" y="3111103"/>
            <a:ext cx="28966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Забруднення довкілля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680460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Загроза забрудненням повітря, води та ґрунту, що впливає на життя організмів.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142428"/>
            <a:ext cx="499943" cy="499943"/>
          </a:xfrm>
          <a:prstGeom prst="roundRect">
            <a:avLst>
              <a:gd name="adj" fmla="val 20000"/>
            </a:avLst>
          </a:prstGeom>
          <a:solidFill>
            <a:schemeClr val="accent6">
              <a:lumMod val="75000"/>
            </a:schemeClr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94917" y="5184100"/>
            <a:ext cx="1860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chemeClr val="accent1">
                    <a:lumMod val="40000"/>
                    <a:lumOff val="60000"/>
                  </a:schemeClr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2760107" y="52187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Зміна клімату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788104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Глобальне потепління та його наслідки на екосистеми та життєдіяльність організмів.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142428"/>
            <a:ext cx="499943" cy="499943"/>
          </a:xfrm>
          <a:prstGeom prst="roundRect">
            <a:avLst>
              <a:gd name="adj" fmla="val 20000"/>
            </a:avLst>
          </a:prstGeom>
          <a:solidFill>
            <a:schemeClr val="accent6">
              <a:lumMod val="75000"/>
            </a:schemeClr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79400" y="5184100"/>
            <a:ext cx="19371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chemeClr val="accent1">
                    <a:lumMod val="40000"/>
                    <a:lumOff val="60000"/>
                  </a:schemeClr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4</a:t>
            </a:r>
            <a:endParaRPr lang="en-US" sz="2624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48399" y="5218748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Невідповідальна людська діяльність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613529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Незаконна рубка лісів, незбалансований розподіл ресурсів та інші проблеми, які загрожують природі.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2312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Перспективи розвитку природоохоронних організацій та рухів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056215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37079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Сталій розвиток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940147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Розвиток природоохоронних проектів у згоді з принципами сталого розвитку.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056215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370909"/>
            <a:ext cx="23889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Залучення громад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94026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Залучення громадян до природоохоронної діяльності та вплив на прийняття рішень.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056215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370909"/>
            <a:ext cx="227397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Екологічна освіта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94026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Поширення знань та свідомого ставлення до природи серед населення.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5" name="Text 2"/>
          <p:cNvSpPr/>
          <p:nvPr/>
        </p:nvSpPr>
        <p:spPr>
          <a:xfrm>
            <a:off x="2402919" y="3352800"/>
            <a:ext cx="9745980" cy="686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7"/>
              </a:lnSpc>
              <a:buNone/>
            </a:pPr>
            <a:r>
              <a:rPr lang="en-US" sz="4326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Суть природоохоронних організацій</a:t>
            </a:r>
            <a:endParaRPr lang="en-US" sz="4326" dirty="0"/>
          </a:p>
        </p:txBody>
      </p:sp>
      <p:sp>
        <p:nvSpPr>
          <p:cNvPr id="6" name="Shape 3"/>
          <p:cNvSpPr/>
          <p:nvPr/>
        </p:nvSpPr>
        <p:spPr>
          <a:xfrm>
            <a:off x="2402919" y="4540687"/>
            <a:ext cx="494348" cy="494348"/>
          </a:xfrm>
          <a:prstGeom prst="roundRect">
            <a:avLst>
              <a:gd name="adj" fmla="val 13336"/>
            </a:avLst>
          </a:prstGeom>
          <a:solidFill>
            <a:schemeClr val="accent6">
              <a:lumMod val="75000"/>
            </a:schemeClr>
          </a:solidFill>
          <a:ln/>
        </p:spPr>
      </p:sp>
      <p:sp>
        <p:nvSpPr>
          <p:cNvPr id="7" name="Text 4"/>
          <p:cNvSpPr/>
          <p:nvPr/>
        </p:nvSpPr>
        <p:spPr>
          <a:xfrm>
            <a:off x="2589133" y="4581763"/>
            <a:ext cx="121920" cy="4120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4"/>
              </a:lnSpc>
              <a:buNone/>
            </a:pPr>
            <a:r>
              <a:rPr lang="en-US" sz="2596" dirty="0">
                <a:solidFill>
                  <a:schemeClr val="accent1">
                    <a:lumMod val="40000"/>
                    <a:lumOff val="6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596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3116937" y="4616172"/>
            <a:ext cx="2197537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2163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Захист природи</a:t>
            </a:r>
            <a:endParaRPr lang="en-US" sz="2163" dirty="0"/>
          </a:p>
        </p:txBody>
      </p:sp>
      <p:sp>
        <p:nvSpPr>
          <p:cNvPr id="9" name="Text 6"/>
          <p:cNvSpPr/>
          <p:nvPr/>
        </p:nvSpPr>
        <p:spPr>
          <a:xfrm>
            <a:off x="3116937" y="5179100"/>
            <a:ext cx="2414349" cy="14063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Природоохоронні організації борються за збереження та охорону природних екосистем.</a:t>
            </a:r>
            <a:endParaRPr lang="en-US" sz="1730" dirty="0"/>
          </a:p>
        </p:txBody>
      </p:sp>
      <p:sp>
        <p:nvSpPr>
          <p:cNvPr id="10" name="Shape 7"/>
          <p:cNvSpPr/>
          <p:nvPr/>
        </p:nvSpPr>
        <p:spPr>
          <a:xfrm>
            <a:off x="5750957" y="4540687"/>
            <a:ext cx="494348" cy="494348"/>
          </a:xfrm>
          <a:prstGeom prst="roundRect">
            <a:avLst>
              <a:gd name="adj" fmla="val 13336"/>
            </a:avLst>
          </a:prstGeom>
          <a:solidFill>
            <a:schemeClr val="accent6">
              <a:lumMod val="75000"/>
            </a:schemeClr>
          </a:solidFill>
          <a:ln/>
        </p:spPr>
      </p:sp>
      <p:sp>
        <p:nvSpPr>
          <p:cNvPr id="11" name="Text 8"/>
          <p:cNvSpPr/>
          <p:nvPr/>
        </p:nvSpPr>
        <p:spPr>
          <a:xfrm>
            <a:off x="5910501" y="4581763"/>
            <a:ext cx="175260" cy="4120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4"/>
              </a:lnSpc>
              <a:buNone/>
            </a:pPr>
            <a:r>
              <a:rPr lang="en-US" sz="2596" dirty="0">
                <a:solidFill>
                  <a:schemeClr val="accent1">
                    <a:lumMod val="40000"/>
                    <a:lumOff val="6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596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6464975" y="4616172"/>
            <a:ext cx="2414349" cy="10297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2163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Свідоме використання ресурсів</a:t>
            </a:r>
            <a:endParaRPr lang="en-US" sz="2163" dirty="0"/>
          </a:p>
        </p:txBody>
      </p:sp>
      <p:sp>
        <p:nvSpPr>
          <p:cNvPr id="13" name="Text 10"/>
          <p:cNvSpPr/>
          <p:nvPr/>
        </p:nvSpPr>
        <p:spPr>
          <a:xfrm>
            <a:off x="6464975" y="5865614"/>
            <a:ext cx="2414349" cy="1757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Вони пропагують стале та відповідальне використання ресурсів для збереження природи.</a:t>
            </a:r>
            <a:endParaRPr lang="en-US" sz="1730" dirty="0"/>
          </a:p>
        </p:txBody>
      </p:sp>
      <p:sp>
        <p:nvSpPr>
          <p:cNvPr id="14" name="Shape 11"/>
          <p:cNvSpPr/>
          <p:nvPr/>
        </p:nvSpPr>
        <p:spPr>
          <a:xfrm>
            <a:off x="9098994" y="4540687"/>
            <a:ext cx="494348" cy="494348"/>
          </a:xfrm>
          <a:prstGeom prst="roundRect">
            <a:avLst>
              <a:gd name="adj" fmla="val 13336"/>
            </a:avLst>
          </a:prstGeom>
          <a:solidFill>
            <a:schemeClr val="accent6">
              <a:lumMod val="75000"/>
            </a:schemeClr>
          </a:solidFill>
          <a:ln/>
        </p:spPr>
      </p:sp>
      <p:sp>
        <p:nvSpPr>
          <p:cNvPr id="15" name="Text 12"/>
          <p:cNvSpPr/>
          <p:nvPr/>
        </p:nvSpPr>
        <p:spPr>
          <a:xfrm>
            <a:off x="9254728" y="4581763"/>
            <a:ext cx="182880" cy="4120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4"/>
              </a:lnSpc>
              <a:buNone/>
            </a:pPr>
            <a:r>
              <a:rPr lang="en-US" sz="2596" dirty="0">
                <a:solidFill>
                  <a:schemeClr val="accent1">
                    <a:lumMod val="40000"/>
                    <a:lumOff val="6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596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13012" y="4616172"/>
            <a:ext cx="2339340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2163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Екологічне освіту</a:t>
            </a:r>
            <a:endParaRPr lang="en-US" sz="2163" dirty="0"/>
          </a:p>
        </p:txBody>
      </p:sp>
      <p:sp>
        <p:nvSpPr>
          <p:cNvPr id="17" name="Text 14"/>
          <p:cNvSpPr/>
          <p:nvPr/>
        </p:nvSpPr>
        <p:spPr>
          <a:xfrm>
            <a:off x="9813012" y="5179100"/>
            <a:ext cx="2414349" cy="1757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Природоохоронні організації проводять різноманітні навчальні програми та підвищують екологічну свідомість.</a:t>
            </a:r>
            <a:endParaRPr lang="en-US" sz="173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ED9014-3F87-4B44-85A4-4131DD918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3"/>
            <a:ext cx="14630400" cy="2943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-6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348388" y="145161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Типи природоохоронних організацій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840355"/>
            <a:ext cx="4855726" cy="2079903"/>
          </a:xfrm>
          <a:prstGeom prst="roundRect">
            <a:avLst>
              <a:gd name="adj" fmla="val 3205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0625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Некомерційні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570559" y="3631883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Організації, які не мають комерційних цілей і працюють на благо природи та суспільства.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840355"/>
            <a:ext cx="4855726" cy="2079903"/>
          </a:xfrm>
          <a:prstGeom prst="roundRect">
            <a:avLst>
              <a:gd name="adj" fmla="val 3205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0625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Відомствені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631883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Організації, що функціонують у межах певного відомства і виконують його природоохоронні завдання.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348389" y="5142428"/>
            <a:ext cx="4855726" cy="2079903"/>
          </a:xfrm>
          <a:prstGeom prst="roundRect">
            <a:avLst>
              <a:gd name="adj" fmla="val 3205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3645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Волонтерські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570559" y="593395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Організації, до складу яких входять люди, що працюють на волонтерській основі без оплати.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4855726" cy="2079903"/>
          </a:xfrm>
          <a:prstGeom prst="roundRect">
            <a:avLst>
              <a:gd name="adj" fmla="val 3205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Міжнародні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933956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Глобальні організації, які співпрацюють між країнами для збереження планети.</a:t>
            </a:r>
            <a:endParaRPr lang="en-US" sz="175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4E6D76-E3EA-4A00-8510-56FD2F16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1252">
            <a:off x="-750918" y="155985"/>
            <a:ext cx="3228210" cy="38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CF24F87-8510-4067-878D-37EBD4A34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7063" flipH="1">
            <a:off x="-992419" y="4364137"/>
            <a:ext cx="4539605" cy="34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37933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Завдання та функції природоохоронних організацій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3386018"/>
            <a:ext cx="499943" cy="499943"/>
          </a:xfrm>
          <a:prstGeom prst="roundRect">
            <a:avLst>
              <a:gd name="adj" fmla="val 13333"/>
            </a:avLst>
          </a:prstGeom>
          <a:solidFill>
            <a:schemeClr val="accent6">
              <a:lumMod val="75000"/>
            </a:schemeClr>
          </a:solidFill>
          <a:ln/>
        </p:spPr>
      </p:sp>
      <p:sp>
        <p:nvSpPr>
          <p:cNvPr id="6" name="Text 4"/>
          <p:cNvSpPr/>
          <p:nvPr/>
        </p:nvSpPr>
        <p:spPr>
          <a:xfrm>
            <a:off x="2537341" y="3427690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chemeClr val="accent1">
                    <a:lumMod val="40000"/>
                    <a:lumOff val="6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3070503" y="3462338"/>
            <a:ext cx="3863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Збереження біорізноманіття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4031694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Організації працюють на збереження різноманіття життя на нашій планеті.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386018"/>
            <a:ext cx="499943" cy="499943"/>
          </a:xfrm>
          <a:prstGeom prst="roundRect">
            <a:avLst>
              <a:gd name="adj" fmla="val 13333"/>
            </a:avLst>
          </a:prstGeom>
          <a:solidFill>
            <a:schemeClr val="accent6">
              <a:lumMod val="75000"/>
            </a:schemeClr>
          </a:solidFill>
          <a:ln/>
        </p:spPr>
      </p:sp>
      <p:sp>
        <p:nvSpPr>
          <p:cNvPr id="10" name="Text 8"/>
          <p:cNvSpPr/>
          <p:nvPr/>
        </p:nvSpPr>
        <p:spPr>
          <a:xfrm>
            <a:off x="7588568" y="3427690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chemeClr val="accent1">
                    <a:lumMod val="40000"/>
                    <a:lumOff val="6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8148399" y="3462338"/>
            <a:ext cx="2415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Захист екосистем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4031694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Вони забезпечують захист природних екосистем та їх унікальних ресурсів.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348389" y="5138261"/>
            <a:ext cx="499943" cy="499943"/>
          </a:xfrm>
          <a:prstGeom prst="roundRect">
            <a:avLst>
              <a:gd name="adj" fmla="val 13333"/>
            </a:avLst>
          </a:prstGeom>
          <a:solidFill>
            <a:schemeClr val="accent6">
              <a:lumMod val="75000"/>
            </a:schemeClr>
          </a:solidFill>
          <a:ln/>
        </p:spPr>
      </p:sp>
      <p:sp>
        <p:nvSpPr>
          <p:cNvPr id="14" name="Text 12"/>
          <p:cNvSpPr/>
          <p:nvPr/>
        </p:nvSpPr>
        <p:spPr>
          <a:xfrm>
            <a:off x="2506861" y="517993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chemeClr val="accent1">
                    <a:lumMod val="40000"/>
                    <a:lumOff val="6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3070503" y="5214580"/>
            <a:ext cx="2987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Екологічне виховання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3070503" y="578393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Природоохоронні організації підвищують екоосвітність та формують екологічну свідомість.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138261"/>
            <a:ext cx="499943" cy="499943"/>
          </a:xfrm>
          <a:prstGeom prst="roundRect">
            <a:avLst>
              <a:gd name="adj" fmla="val 13333"/>
            </a:avLst>
          </a:prstGeom>
          <a:solidFill>
            <a:schemeClr val="accent6">
              <a:lumMod val="75000"/>
            </a:schemeClr>
          </a:solidFill>
          <a:ln/>
        </p:spPr>
      </p:sp>
      <p:sp>
        <p:nvSpPr>
          <p:cNvPr id="18" name="Text 16"/>
          <p:cNvSpPr/>
          <p:nvPr/>
        </p:nvSpPr>
        <p:spPr>
          <a:xfrm>
            <a:off x="7584758" y="517993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chemeClr val="accent1">
                    <a:lumMod val="40000"/>
                    <a:lumOff val="6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624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48399" y="52145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Лобіювання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78393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Організації займаються лобіюванням природоохоронних питань в уряді та громадськості.</a:t>
            </a:r>
            <a:endParaRPr lang="en-US" sz="17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D3D0C4-2D2F-4165-8193-AF57DFEB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222" y="5784179"/>
            <a:ext cx="3958948" cy="27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306788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uk-UA" sz="4374" dirty="0"/>
              <a:t>АМАП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Арктична система моніторингу та оцінювання навколишнього середовища (АМАП) досліджує наслідки забруднення та змін клімату в Арктиці.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19599" y="324552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uk-UA" sz="4374" kern="0" spc="-131" dirty="0">
                <a:solidFill>
                  <a:srgbClr val="2C3F42"/>
                </a:solidFill>
                <a:ea typeface="Bitter" pitchFamily="34" charset="-122"/>
              </a:rPr>
              <a:t>КАФФ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4273153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Комітет з охорони дикої флори та фауни (КАФФ) займається збереженням та відновленням живого світу України.</a:t>
            </a:r>
            <a:endParaRPr lang="en-US" sz="1750" dirty="0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A2D424F5-E272-4937-ABFF-14F2B952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13491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ЮНСЕД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38470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ЮНСЕД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348389" y="4023360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Програма ООН зі сталих експресних розвитку. Пропонує рішення для сталого розвитку та охорони навколишнього середовища.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847398" y="338470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Мета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847398" y="4023360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uk-UA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Сприяння зміцненню миру та безпеки шляхом розширення співпраці народів у галузі освіти, науки і культури в інтересах забезпечення загальної поваги до справедливості, законності та прав людини</a:t>
            </a:r>
            <a:endParaRPr lang="uk-UA" sz="1750" dirty="0"/>
          </a:p>
        </p:txBody>
      </p:sp>
      <p:sp>
        <p:nvSpPr>
          <p:cNvPr id="9" name="Text 7"/>
          <p:cNvSpPr/>
          <p:nvPr/>
        </p:nvSpPr>
        <p:spPr>
          <a:xfrm>
            <a:off x="9346406" y="338470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Переваги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701808" y="4051102"/>
            <a:ext cx="259401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Проєкти та ресурси для сталого розвитку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701808" y="5089565"/>
            <a:ext cx="259401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Співпраця з урядами та громадськістю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701808" y="5794831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Ефективні глобальні зміни</a:t>
            </a:r>
            <a:endParaRPr lang="en-US" sz="17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422D7D-2EFA-4DC7-9F43-1978306E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1226">
            <a:off x="-630038" y="5378051"/>
            <a:ext cx="3808235" cy="30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E6A0B44-19D4-4DAC-97A4-7CAFE361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179" y="-477083"/>
            <a:ext cx="41624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1252299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uk-UA" sz="4374" dirty="0">
                <a:solidFill>
                  <a:srgbClr val="38512F"/>
                </a:solidFill>
                <a:ea typeface="Lora" pitchFamily="34" charset="-122"/>
              </a:rPr>
              <a:t>ПРООН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7301270" y="2279928"/>
            <a:ext cx="27742" cy="469725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8" name="Shape 5"/>
          <p:cNvSpPr/>
          <p:nvPr/>
        </p:nvSpPr>
        <p:spPr>
          <a:xfrm>
            <a:off x="7565053" y="2689562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9" name="Shape 6"/>
          <p:cNvSpPr/>
          <p:nvPr/>
        </p:nvSpPr>
        <p:spPr>
          <a:xfrm>
            <a:off x="7065109" y="2453521"/>
            <a:ext cx="499943" cy="499943"/>
          </a:xfrm>
          <a:prstGeom prst="roundRect">
            <a:avLst>
              <a:gd name="adj" fmla="val 13333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</p:sp>
      <p:sp>
        <p:nvSpPr>
          <p:cNvPr id="10" name="Text 7"/>
          <p:cNvSpPr/>
          <p:nvPr/>
        </p:nvSpPr>
        <p:spPr>
          <a:xfrm>
            <a:off x="7254061" y="2495193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537138" y="25020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uk-UA" sz="2187" dirty="0"/>
              <a:t>Пріоритети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537138" y="3071455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ПРООН спрямована на досягнення сталого розвитку та зменшення нерівностей.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512" y="3800415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109" y="3564374"/>
            <a:ext cx="499943" cy="499943"/>
          </a:xfrm>
          <a:prstGeom prst="roundRect">
            <a:avLst>
              <a:gd name="adj" fmla="val 13333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</p:sp>
      <p:sp>
        <p:nvSpPr>
          <p:cNvPr id="15" name="Text 12"/>
          <p:cNvSpPr/>
          <p:nvPr/>
        </p:nvSpPr>
        <p:spPr>
          <a:xfrm>
            <a:off x="7227391" y="3606046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3871079" y="361295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uk-UA" sz="2187" dirty="0"/>
              <a:t>Програми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2348389" y="4182308"/>
            <a:ext cx="374463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Організація впроваджує програми з охорони довкілля, розвитку сільського господарства та боротьби з бідністю.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7565053" y="5129153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9" name="Shape 16"/>
          <p:cNvSpPr/>
          <p:nvPr/>
        </p:nvSpPr>
        <p:spPr>
          <a:xfrm>
            <a:off x="7065109" y="4893112"/>
            <a:ext cx="499943" cy="499943"/>
          </a:xfrm>
          <a:prstGeom prst="roundRect">
            <a:avLst>
              <a:gd name="adj" fmla="val 13333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</p:sp>
      <p:sp>
        <p:nvSpPr>
          <p:cNvPr id="20" name="Text 17"/>
          <p:cNvSpPr/>
          <p:nvPr/>
        </p:nvSpPr>
        <p:spPr>
          <a:xfrm>
            <a:off x="7223581" y="493478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8"/>
          <p:cNvSpPr/>
          <p:nvPr/>
        </p:nvSpPr>
        <p:spPr>
          <a:xfrm>
            <a:off x="8537138" y="49416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uk-UA" sz="2187" dirty="0"/>
              <a:t>Нагороди</a:t>
            </a:r>
            <a:endParaRPr lang="en-US" sz="2187" dirty="0"/>
          </a:p>
        </p:txBody>
      </p:sp>
      <p:sp>
        <p:nvSpPr>
          <p:cNvPr id="22" name="Text 19"/>
          <p:cNvSpPr/>
          <p:nvPr/>
        </p:nvSpPr>
        <p:spPr>
          <a:xfrm>
            <a:off x="8537138" y="5511046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ПРООН отримала численні нагороди за свою роботу в галузі сталого розвитку та громадської служби.</a:t>
            </a:r>
            <a:endParaRPr lang="en-US" sz="17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4E70BA-B4DC-440E-9D6F-B73E5FF7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122" y="151271"/>
            <a:ext cx="1991952" cy="15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F54473-500A-4DC6-97F9-933CF5E4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7573">
            <a:off x="-621795" y="4836391"/>
            <a:ext cx="41624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109305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Проєкти та ініціативи природоохоронних організацій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942392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5129093"/>
            <a:ext cx="2598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Екологічні проєкти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698450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Організації здійснюють проєкти щодо благоустрою природних територій та відновлення екосистем.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942392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5129093"/>
            <a:ext cx="2407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Відновлення лісів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5698450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Природоохоронні організації проводять акції з висадження дерев для відновлення лісових масивів.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942392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5129213"/>
            <a:ext cx="2331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Берегові проєкти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5698569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Організації займаються відновленням прибережних зон та боротьбою з незаконним видобутком води.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539</Words>
  <Application>Microsoft Office PowerPoint</Application>
  <PresentationFormat>Довільний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Bitter</vt:lpstr>
      <vt:lpstr>Calibri</vt:lpstr>
      <vt:lpstr>Lora</vt:lpstr>
      <vt:lpstr>Open Sans</vt:lpstr>
      <vt:lpstr>Source Sans Pro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Irina</cp:lastModifiedBy>
  <cp:revision>7</cp:revision>
  <dcterms:created xsi:type="dcterms:W3CDTF">2023-11-27T12:42:59Z</dcterms:created>
  <dcterms:modified xsi:type="dcterms:W3CDTF">2024-11-28T17:39:44Z</dcterms:modified>
</cp:coreProperties>
</file>