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embeddings/oleObject1.bin" ContentType="application/vnd.openxmlformats-officedocument.oleObject"/>
  <Override PartName="/ppt/embeddings/oleObject2.bin" ContentType="application/vnd.openxmlformats-officedocument.oleObject"/>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media/image1.jpeg" ContentType="image/jpeg"/>
  <Override PartName="/ppt/media/image53.jpeg" ContentType="image/jpeg"/>
  <Override PartName="/ppt/media/image23.jpeg" ContentType="image/jpeg"/>
  <Override PartName="/ppt/media/image8.png" ContentType="image/png"/>
  <Override PartName="/ppt/media/image2.jpeg" ContentType="image/jpeg"/>
  <Override PartName="/ppt/media/image54.jpeg" ContentType="image/jpeg"/>
  <Override PartName="/ppt/media/image25.gif" ContentType="image/gif"/>
  <Override PartName="/ppt/media/image71.png" ContentType="image/png"/>
  <Override PartName="/ppt/media/image5.png" ContentType="image/png"/>
  <Override PartName="/ppt/media/image3.jpeg" ContentType="image/jpeg"/>
  <Override PartName="/ppt/media/image55.jpeg" ContentType="image/jpeg"/>
  <Override PartName="/ppt/media/image70.png" ContentType="image/png"/>
  <Override PartName="/ppt/media/image4.png" ContentType="image/png"/>
  <Override PartName="/ppt/media/image72.png" ContentType="image/png"/>
  <Override PartName="/ppt/media/image6.png" ContentType="image/png"/>
  <Override PartName="/ppt/media/image73.png" ContentType="image/png"/>
  <Override PartName="/ppt/media/image7.png" ContentType="image/png"/>
  <Override PartName="/ppt/media/image87.wmf" ContentType="image/x-wmf"/>
  <Override PartName="/ppt/media/image75.png" ContentType="image/png"/>
  <Override PartName="/ppt/media/image9.png" ContentType="image/png"/>
  <Override PartName="/ppt/media/image31.gif" ContentType="image/gif"/>
  <Override PartName="/ppt/media/image29.jpeg" ContentType="image/jpeg"/>
  <Override PartName="/ppt/media/image10.png" ContentType="image/png"/>
  <Override PartName="/ppt/media/image32.gif" ContentType="image/gif"/>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63.jpeg" ContentType="image/jpeg"/>
  <Override PartName="/ppt/media/image16.png" ContentType="image/png"/>
  <Override PartName="/ppt/media/image24.jpeg" ContentType="image/jpeg"/>
  <Override PartName="/ppt/media/image17.png" ContentType="image/png"/>
  <Override PartName="/ppt/media/image52.jpeg" ContentType="image/jpeg"/>
  <Override PartName="/ppt/media/image39.gif" ContentType="image/gif"/>
  <Override PartName="/ppt/media/image18.png" ContentType="image/png"/>
  <Override PartName="/ppt/media/image19.jpeg" ContentType="image/jpeg"/>
  <Override PartName="/ppt/media/image40.jpeg" ContentType="image/jpeg"/>
  <Override PartName="/ppt/media/image20.png" ContentType="image/png"/>
  <Override PartName="/ppt/media/image58.jpeg" ContentType="image/jpeg"/>
  <Override PartName="/ppt/media/image21.png" ContentType="image/png"/>
  <Override PartName="/ppt/media/image64.png" ContentType="image/png"/>
  <Override PartName="/ppt/media/image22.jpeg" ContentType="image/jpeg"/>
  <Override PartName="/ppt/media/image37.png" ContentType="image/png"/>
  <Override PartName="/ppt/media/image26.jpeg" ContentType="image/jpeg"/>
  <Override PartName="/ppt/media/image47.png" ContentType="image/png"/>
  <Override PartName="/ppt/media/image27.jpeg" ContentType="image/jpeg"/>
  <Override PartName="/ppt/media/image57.png" ContentType="image/png"/>
  <Override PartName="/ppt/media/image28.jpeg" ContentType="image/jpeg"/>
  <Override PartName="/ppt/media/image30.gif" ContentType="image/gif"/>
  <Override PartName="/ppt/media/image48.jpeg" ContentType="image/jpeg"/>
  <Override PartName="/ppt/media/image33.png" ContentType="image/png"/>
  <Override PartName="/ppt/media/image34.png" ContentType="image/png"/>
  <Override PartName="/ppt/media/image35.png" ContentType="image/png"/>
  <Override PartName="/ppt/media/image36.jpeg" ContentType="image/jpeg"/>
  <Override PartName="/ppt/media/image38.jpeg" ContentType="image/jpeg"/>
  <Override PartName="/ppt/media/image41.png" ContentType="image/png"/>
  <Override PartName="/ppt/media/image42.jpeg" ContentType="image/jpeg"/>
  <Override PartName="/ppt/media/image50.png" ContentType="image/png"/>
  <Override PartName="/ppt/media/image43.jpeg" ContentType="image/jpeg"/>
  <Override PartName="/ppt/media/image60.png" ContentType="image/png"/>
  <Override PartName="/ppt/media/image44.jpeg" ContentType="image/jpeg"/>
  <Override PartName="/ppt/media/image45.gif" ContentType="image/gif"/>
  <Override PartName="/ppt/media/image46.png" ContentType="image/png"/>
  <Override PartName="/ppt/media/image83.jpeg" ContentType="image/jpeg"/>
  <Override PartName="/ppt/media/image49.png" ContentType="image/png"/>
  <Override PartName="/ppt/media/image51.png" ContentType="image/png"/>
  <Override PartName="/ppt/media/image56.jpeg" ContentType="image/jpeg"/>
  <Override PartName="/ppt/media/image59.png" ContentType="image/png"/>
  <Override PartName="/ppt/media/image61.png" ContentType="image/png"/>
  <Override PartName="/ppt/media/image62.png" ContentType="image/png"/>
  <Override PartName="/ppt/media/image65.png" ContentType="image/png"/>
  <Override PartName="/ppt/media/image66.png" ContentType="image/png"/>
  <Override PartName="/ppt/media/image67.jpeg" ContentType="image/jpeg"/>
  <Override PartName="/ppt/media/image68.png" ContentType="image/png"/>
  <Override PartName="/ppt/media/image69.png" ContentType="image/png"/>
  <Override PartName="/ppt/media/image74.jpeg" ContentType="image/jpeg"/>
  <Override PartName="/ppt/media/image76.png" ContentType="image/png"/>
  <Override PartName="/ppt/media/image77.jpeg" ContentType="image/jpeg"/>
  <Override PartName="/ppt/media/image78.png" ContentType="image/png"/>
  <Override PartName="/ppt/media/image79.png" ContentType="image/png"/>
  <Override PartName="/ppt/media/image80.png" ContentType="image/png"/>
  <Override PartName="/ppt/media/image81.png" ContentType="image/png"/>
  <Override PartName="/ppt/media/image82.png" ContentType="image/png"/>
  <Override PartName="/ppt/media/image84.png" ContentType="image/png"/>
  <Override PartName="/ppt/media/image85.png" ContentType="image/png"/>
  <Override PartName="/ppt/media/image86.png" ContentType="image/png"/>
  <Override PartName="/ppt/media/image88.png" ContentType="image/png"/>
  <Override PartName="/ppt/media/image89.png" ContentType="image/png"/>
  <Override PartName="/ppt/media/image90.jpeg" ContentType="image/jpeg"/>
  <Override PartName="/ppt/media/image91.png" ContentType="image/png"/>
  <Override PartName="/ppt/media/image92.png" ContentType="image/png"/>
  <Override PartName="/ppt/media/image93.png" ContentType="image/png"/>
  <Override PartName="/ppt/media/image94.jpeg" ContentType="image/jpeg"/>
  <Override PartName="/ppt/media/image95.png" ContentType="image/png"/>
  <Override PartName="/ppt/media/image96.png" ContentType="image/png"/>
  <Override PartName="/ppt/media/image97.png" ContentType="image/png"/>
  <Override PartName="/ppt/media/image98.jpeg" ContentType="image/jpeg"/>
  <Override PartName="/ppt/media/image99.jpeg" ContentType="image/jpeg"/>
  <Override PartName="/ppt/media/image100.png" ContentType="image/png"/>
  <Override PartName="/ppt/media/image101.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8.png" ContentType="image/png"/>
  <Override PartName="/ppt/media/image109.png" ContentType="image/png"/>
  <Override PartName="/ppt/media/image110.png" ContentType="image/png"/>
  <Override PartName="/ppt/media/image111.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4680"/>
            <a:ext cx="8229240" cy="529776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2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31"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33"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34"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4680"/>
            <a:ext cx="8229240" cy="529776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3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39"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40"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4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44"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4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48"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50"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51"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53"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55"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56"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58" name="PlaceHolder 2"/>
          <p:cNvSpPr>
            <a:spLocks noGrp="1"/>
          </p:cNvSpPr>
          <p:nvPr>
            <p:ph type="body"/>
          </p:nvPr>
        </p:nvSpPr>
        <p:spPr>
          <a:xfrm>
            <a:off x="45720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59" name="PlaceHolder 3"/>
          <p:cNvSpPr>
            <a:spLocks noGrp="1"/>
          </p:cNvSpPr>
          <p:nvPr>
            <p:ph type="body"/>
          </p:nvPr>
        </p:nvSpPr>
        <p:spPr>
          <a:xfrm>
            <a:off x="323964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60" name="PlaceHolder 4"/>
          <p:cNvSpPr>
            <a:spLocks noGrp="1"/>
          </p:cNvSpPr>
          <p:nvPr>
            <p:ph type="body"/>
          </p:nvPr>
        </p:nvSpPr>
        <p:spPr>
          <a:xfrm>
            <a:off x="602208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61" name="PlaceHolder 5"/>
          <p:cNvSpPr>
            <a:spLocks noGrp="1"/>
          </p:cNvSpPr>
          <p:nvPr>
            <p:ph type="body"/>
          </p:nvPr>
        </p:nvSpPr>
        <p:spPr>
          <a:xfrm>
            <a:off x="45720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62" name="PlaceHolder 6"/>
          <p:cNvSpPr>
            <a:spLocks noGrp="1"/>
          </p:cNvSpPr>
          <p:nvPr>
            <p:ph type="body"/>
          </p:nvPr>
        </p:nvSpPr>
        <p:spPr>
          <a:xfrm>
            <a:off x="323964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163" name="PlaceHolder 7"/>
          <p:cNvSpPr>
            <a:spLocks noGrp="1"/>
          </p:cNvSpPr>
          <p:nvPr>
            <p:ph type="body"/>
          </p:nvPr>
        </p:nvSpPr>
        <p:spPr>
          <a:xfrm>
            <a:off x="602208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7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73"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75"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7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457200" y="274680"/>
            <a:ext cx="8229240" cy="529776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8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8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8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8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8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86"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8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8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90"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92"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93"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9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9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9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98"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200" name="PlaceHolder 2"/>
          <p:cNvSpPr>
            <a:spLocks noGrp="1"/>
          </p:cNvSpPr>
          <p:nvPr>
            <p:ph type="body"/>
          </p:nvPr>
        </p:nvSpPr>
        <p:spPr>
          <a:xfrm>
            <a:off x="45720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201" name="PlaceHolder 3"/>
          <p:cNvSpPr>
            <a:spLocks noGrp="1"/>
          </p:cNvSpPr>
          <p:nvPr>
            <p:ph type="body"/>
          </p:nvPr>
        </p:nvSpPr>
        <p:spPr>
          <a:xfrm>
            <a:off x="323964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202" name="PlaceHolder 4"/>
          <p:cNvSpPr>
            <a:spLocks noGrp="1"/>
          </p:cNvSpPr>
          <p:nvPr>
            <p:ph type="body"/>
          </p:nvPr>
        </p:nvSpPr>
        <p:spPr>
          <a:xfrm>
            <a:off x="6022080" y="160452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203" name="PlaceHolder 5"/>
          <p:cNvSpPr>
            <a:spLocks noGrp="1"/>
          </p:cNvSpPr>
          <p:nvPr>
            <p:ph type="body"/>
          </p:nvPr>
        </p:nvSpPr>
        <p:spPr>
          <a:xfrm>
            <a:off x="45720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204" name="PlaceHolder 6"/>
          <p:cNvSpPr>
            <a:spLocks noGrp="1"/>
          </p:cNvSpPr>
          <p:nvPr>
            <p:ph type="body"/>
          </p:nvPr>
        </p:nvSpPr>
        <p:spPr>
          <a:xfrm>
            <a:off x="323964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
        <p:nvSpPr>
          <p:cNvPr id="205" name="PlaceHolder 7"/>
          <p:cNvSpPr>
            <a:spLocks noGrp="1"/>
          </p:cNvSpPr>
          <p:nvPr>
            <p:ph type="body"/>
          </p:nvPr>
        </p:nvSpPr>
        <p:spPr>
          <a:xfrm>
            <a:off x="6022080" y="3682080"/>
            <a:ext cx="2649600" cy="1896840"/>
          </a:xfrm>
          <a:prstGeom prst="rect">
            <a:avLst/>
          </a:prstGeom>
        </p:spPr>
        <p:txBody>
          <a:bodyPr lIns="0" rIns="0" tIns="0" bIns="0">
            <a:normAutofit fontScale="88000"/>
          </a:bodyPr>
          <a:p>
            <a:endParaRPr b="0" lang="ru-RU"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rIns="0" tIns="0" bIns="0" anchor="ctr">
            <a:spAutoFit/>
          </a:bodyPr>
          <a:p>
            <a:endParaRPr b="0" lang="ru-RU" sz="1800" spc="-1" strike="noStrike">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89EDEE5A-5C5E-4A4A-9A19-15CFBDF6D11B}" type="datetime">
              <a:rPr b="0" lang="ru-RU" sz="1200" spc="-1" strike="noStrike">
                <a:solidFill>
                  <a:srgbClr val="8b8b8b"/>
                </a:solidFill>
                <a:latin typeface="Calibri"/>
              </a:rPr>
              <a:t>7.12.21</a:t>
            </a:fld>
            <a:endParaRPr b="0" lang="ru-RU"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p>
            <a:endParaRPr b="0" lang="ru-RU"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6BD0FD75-63ED-4D22-B2DC-4ECB9F1A07B5}" type="slidenum">
              <a:rPr b="0" lang="ru-RU" sz="1200" spc="-1" strike="noStrike">
                <a:solidFill>
                  <a:srgbClr val="8b8b8b"/>
                </a:solidFill>
                <a:latin typeface="Calibri"/>
              </a:rPr>
              <a:t>91</a:t>
            </a:fld>
            <a:endParaRPr b="0" lang="ru-RU" sz="12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Для правки структуры щёлкните мышью</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Второй уровень структуры</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Третий уровень структуры</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Четвёртый уровень структуры</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Пятый уровень структуры</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Шестой уровень структуры</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Седьмой уровень структуры</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p:spPr>
        <p:txBody>
          <a:bodyPr>
            <a:noAutofit/>
          </a:bodyPr>
          <a:p>
            <a:pPr marL="343080" indent="-342720">
              <a:lnSpc>
                <a:spcPct val="100000"/>
              </a:lnSpc>
              <a:spcBef>
                <a:spcPts val="641"/>
              </a:spcBef>
              <a:buClr>
                <a:srgbClr val="000000"/>
              </a:buClr>
              <a:buFont typeface="Arial"/>
              <a:buChar char="•"/>
            </a:pPr>
            <a:r>
              <a:rPr b="0" lang="ru-RU" sz="3200" spc="-1" strike="noStrike">
                <a:solidFill>
                  <a:srgbClr val="000000"/>
                </a:solidFill>
                <a:latin typeface="Calibri"/>
              </a:rPr>
              <a:t>Образец текста</a:t>
            </a:r>
            <a:endParaRPr b="0" lang="ru-RU"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ru-RU" sz="2800" spc="-1" strike="noStrike">
                <a:solidFill>
                  <a:srgbClr val="000000"/>
                </a:solidFill>
                <a:latin typeface="Calibri"/>
              </a:rPr>
              <a:t>Второй уровень</a:t>
            </a:r>
            <a:endParaRPr b="0" lang="ru-RU"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ru-RU" sz="2400" spc="-1" strike="noStrike">
                <a:solidFill>
                  <a:srgbClr val="000000"/>
                </a:solidFill>
                <a:latin typeface="Calibri"/>
              </a:rPr>
              <a:t>Третий уровень</a:t>
            </a:r>
            <a:endParaRPr b="0" lang="ru-RU"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ru-RU" sz="2000" spc="-1" strike="noStrike">
                <a:solidFill>
                  <a:srgbClr val="000000"/>
                </a:solidFill>
                <a:latin typeface="Calibri"/>
              </a:rPr>
              <a:t>Четвертый уровень</a:t>
            </a:r>
            <a:endParaRPr b="0" lang="ru-RU"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ru-RU" sz="2000" spc="-1" strike="noStrike">
                <a:solidFill>
                  <a:srgbClr val="000000"/>
                </a:solidFill>
                <a:latin typeface="Calibri"/>
              </a:rPr>
              <a:t>Пятый уровень</a:t>
            </a:r>
            <a:endParaRPr b="0" lang="ru-RU"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noAutofit/>
          </a:bodyPr>
          <a:p>
            <a:pPr>
              <a:lnSpc>
                <a:spcPct val="100000"/>
              </a:lnSpc>
            </a:pPr>
            <a:fld id="{04F5693E-C0AD-43FB-AE76-7BACC06D9E14}" type="datetime">
              <a:rPr b="0" lang="ru-RU" sz="1200" spc="-1" strike="noStrike">
                <a:solidFill>
                  <a:srgbClr val="8b8b8b"/>
                </a:solidFill>
                <a:latin typeface="Calibri"/>
              </a:rPr>
              <a:t>7.12.21</a:t>
            </a:fld>
            <a:endParaRPr b="0" lang="ru-RU"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p>
            <a:endParaRPr b="0" lang="ru-RU"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2B6F584A-8D06-41A7-9220-9DED8D8F54AF}" type="slidenum">
              <a:rPr b="0" lang="ru-RU" sz="1200" spc="-1" strike="noStrike">
                <a:solidFill>
                  <a:srgbClr val="8b8b8b"/>
                </a:solidFill>
                <a:latin typeface="Calibri"/>
              </a:rPr>
              <a:t>&lt;номер&gt;</a:t>
            </a:fld>
            <a:endParaRPr b="0" lang="ru-RU"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83"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CF68E7E7-B6C8-4BE9-B275-F3C413439E1A}" type="datetime">
              <a:rPr b="0" lang="ru-RU" sz="1200" spc="-1" strike="noStrike">
                <a:solidFill>
                  <a:srgbClr val="8b8b8b"/>
                </a:solidFill>
                <a:latin typeface="Calibri"/>
              </a:rPr>
              <a:t>7.12.21</a:t>
            </a:fld>
            <a:endParaRPr b="0" lang="ru-RU" sz="1200" spc="-1" strike="noStrike">
              <a:latin typeface="Times New Roman"/>
            </a:endParaRPr>
          </a:p>
        </p:txBody>
      </p:sp>
      <p:sp>
        <p:nvSpPr>
          <p:cNvPr id="84" name="PlaceHolder 3"/>
          <p:cNvSpPr>
            <a:spLocks noGrp="1"/>
          </p:cNvSpPr>
          <p:nvPr>
            <p:ph type="ftr"/>
          </p:nvPr>
        </p:nvSpPr>
        <p:spPr>
          <a:xfrm>
            <a:off x="3124080" y="6356520"/>
            <a:ext cx="2895120" cy="364680"/>
          </a:xfrm>
          <a:prstGeom prst="rect">
            <a:avLst/>
          </a:prstGeom>
        </p:spPr>
        <p:txBody>
          <a:bodyPr anchor="ctr">
            <a:noAutofit/>
          </a:bodyPr>
          <a:p>
            <a:endParaRPr b="0" lang="ru-RU" sz="2400" spc="-1" strike="noStrike">
              <a:latin typeface="Times New Roman"/>
            </a:endParaRPr>
          </a:p>
        </p:txBody>
      </p:sp>
      <p:sp>
        <p:nvSpPr>
          <p:cNvPr id="85"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C26AA8B8-0C38-4148-BAF9-DD04E50034B0}" type="slidenum">
              <a:rPr b="0" lang="ru-RU" sz="1200" spc="-1" strike="noStrike">
                <a:solidFill>
                  <a:srgbClr val="8b8b8b"/>
                </a:solidFill>
                <a:latin typeface="Calibri"/>
              </a:rPr>
              <a:t>&lt;номер&gt;</a:t>
            </a:fld>
            <a:endParaRPr b="0" lang="ru-RU" sz="1200" spc="-1" strike="noStrike">
              <a:latin typeface="Times New Roman"/>
            </a:endParaRPr>
          </a:p>
        </p:txBody>
      </p:sp>
      <p:sp>
        <p:nvSpPr>
          <p:cNvPr id="8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Для правки структуры щёлкните мышью</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Второй уровень структуры</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Третий уровень структуры</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Четвёртый уровень структуры</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Пятый уровень структуры</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Шестой уровень структуры</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Седьмой уровень структуры</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dt"/>
          </p:nvPr>
        </p:nvSpPr>
        <p:spPr>
          <a:xfrm>
            <a:off x="457200" y="6356520"/>
            <a:ext cx="2133360" cy="364680"/>
          </a:xfrm>
          <a:prstGeom prst="rect">
            <a:avLst/>
          </a:prstGeom>
        </p:spPr>
        <p:txBody>
          <a:bodyPr anchor="ctr">
            <a:noAutofit/>
          </a:bodyPr>
          <a:p>
            <a:pPr>
              <a:lnSpc>
                <a:spcPct val="100000"/>
              </a:lnSpc>
            </a:pPr>
            <a:fld id="{70CC0B29-1504-48E6-9BBF-C4CB280E4B5C}" type="datetime">
              <a:rPr b="0" lang="ru-RU" sz="1200" spc="-1" strike="noStrike">
                <a:solidFill>
                  <a:srgbClr val="8b8b8b"/>
                </a:solidFill>
                <a:latin typeface="Calibri"/>
              </a:rPr>
              <a:t>7.12.21</a:t>
            </a:fld>
            <a:endParaRPr b="0" lang="ru-RU" sz="1200" spc="-1" strike="noStrike">
              <a:latin typeface="Times New Roman"/>
            </a:endParaRPr>
          </a:p>
        </p:txBody>
      </p:sp>
      <p:sp>
        <p:nvSpPr>
          <p:cNvPr id="124" name="PlaceHolder 2"/>
          <p:cNvSpPr>
            <a:spLocks noGrp="1"/>
          </p:cNvSpPr>
          <p:nvPr>
            <p:ph type="ftr"/>
          </p:nvPr>
        </p:nvSpPr>
        <p:spPr>
          <a:xfrm>
            <a:off x="3124080" y="6356520"/>
            <a:ext cx="2895120" cy="364680"/>
          </a:xfrm>
          <a:prstGeom prst="rect">
            <a:avLst/>
          </a:prstGeom>
        </p:spPr>
        <p:txBody>
          <a:bodyPr anchor="ctr">
            <a:noAutofit/>
          </a:bodyPr>
          <a:p>
            <a:endParaRPr b="0" lang="ru-RU" sz="2400" spc="-1" strike="noStrike">
              <a:latin typeface="Times New Roman"/>
            </a:endParaRPr>
          </a:p>
        </p:txBody>
      </p:sp>
      <p:sp>
        <p:nvSpPr>
          <p:cNvPr id="125" name="PlaceHolder 3"/>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F57A792E-16BA-46F5-BE94-FFB53EFD61AD}" type="slidenum">
              <a:rPr b="0" lang="ru-RU" sz="1200" spc="-1" strike="noStrike">
                <a:solidFill>
                  <a:srgbClr val="8b8b8b"/>
                </a:solidFill>
                <a:latin typeface="Calibri"/>
              </a:rPr>
              <a:t>&lt;номер&gt;</a:t>
            </a:fld>
            <a:endParaRPr b="0" lang="ru-RU" sz="1200" spc="-1" strike="noStrike">
              <a:latin typeface="Times New Roman"/>
            </a:endParaRPr>
          </a:p>
        </p:txBody>
      </p:sp>
      <p:sp>
        <p:nvSpPr>
          <p:cNvPr id="126"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ru-RU" sz="1800" spc="-1" strike="noStrike">
                <a:solidFill>
                  <a:srgbClr val="000000"/>
                </a:solidFill>
                <a:latin typeface="Calibri"/>
              </a:rPr>
              <a:t>Для правки текста заглавия щёлкните мышью</a:t>
            </a:r>
            <a:endParaRPr b="0" lang="ru-RU" sz="1800" spc="-1" strike="noStrike">
              <a:solidFill>
                <a:srgbClr val="000000"/>
              </a:solidFill>
              <a:latin typeface="Calibri"/>
            </a:endParaRPr>
          </a:p>
        </p:txBody>
      </p:sp>
      <p:sp>
        <p:nvSpPr>
          <p:cNvPr id="12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Для правки структуры щёлкните мышью</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Второй уровень структуры</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Третий уровень структуры</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Четвёртый уровень структуры</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Пятый уровень структуры</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Шестой уровень структуры</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Седьмой уровень структуры</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1066680" y="838080"/>
            <a:ext cx="7772040" cy="114264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165" name="PlaceHolder 2"/>
          <p:cNvSpPr>
            <a:spLocks noGrp="1"/>
          </p:cNvSpPr>
          <p:nvPr>
            <p:ph type="body"/>
          </p:nvPr>
        </p:nvSpPr>
        <p:spPr>
          <a:xfrm>
            <a:off x="1066680" y="2101680"/>
            <a:ext cx="3809520" cy="4114440"/>
          </a:xfrm>
          <a:prstGeom prst="rect">
            <a:avLst/>
          </a:prstGeom>
        </p:spPr>
        <p:txBody>
          <a:bodyPr>
            <a:noAutofit/>
          </a:bodyPr>
          <a:p>
            <a:pPr marL="343080" indent="-342720">
              <a:lnSpc>
                <a:spcPct val="100000"/>
              </a:lnSpc>
              <a:spcBef>
                <a:spcPts val="641"/>
              </a:spcBef>
              <a:buClr>
                <a:srgbClr val="000000"/>
              </a:buClr>
              <a:buFont typeface="Arial"/>
              <a:buChar char="•"/>
            </a:pPr>
            <a:r>
              <a:rPr b="0" lang="ru-RU" sz="3200" spc="-1" strike="noStrike">
                <a:solidFill>
                  <a:srgbClr val="000000"/>
                </a:solidFill>
                <a:latin typeface="Calibri"/>
              </a:rPr>
              <a:t>Образец текста</a:t>
            </a:r>
            <a:endParaRPr b="0" lang="ru-RU"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ru-RU" sz="2800" spc="-1" strike="noStrike">
                <a:solidFill>
                  <a:srgbClr val="000000"/>
                </a:solidFill>
                <a:latin typeface="Calibri"/>
              </a:rPr>
              <a:t>Второй уровень</a:t>
            </a:r>
            <a:endParaRPr b="0" lang="ru-RU"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ru-RU" sz="2400" spc="-1" strike="noStrike">
                <a:solidFill>
                  <a:srgbClr val="000000"/>
                </a:solidFill>
                <a:latin typeface="Calibri"/>
              </a:rPr>
              <a:t>Третий уровень</a:t>
            </a:r>
            <a:endParaRPr b="0" lang="ru-RU"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ru-RU" sz="2000" spc="-1" strike="noStrike">
                <a:solidFill>
                  <a:srgbClr val="000000"/>
                </a:solidFill>
                <a:latin typeface="Calibri"/>
              </a:rPr>
              <a:t>Четвертый уровень</a:t>
            </a:r>
            <a:endParaRPr b="0" lang="ru-RU"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ru-RU" sz="2000" spc="-1" strike="noStrike">
                <a:solidFill>
                  <a:srgbClr val="000000"/>
                </a:solidFill>
                <a:latin typeface="Calibri"/>
              </a:rPr>
              <a:t>Пятый уровень</a:t>
            </a:r>
            <a:endParaRPr b="0" lang="ru-RU" sz="2000" spc="-1" strike="noStrike">
              <a:solidFill>
                <a:srgbClr val="000000"/>
              </a:solidFill>
              <a:latin typeface="Calibri"/>
            </a:endParaRPr>
          </a:p>
        </p:txBody>
      </p:sp>
      <p:sp>
        <p:nvSpPr>
          <p:cNvPr id="166" name="PlaceHolder 3"/>
          <p:cNvSpPr>
            <a:spLocks noGrp="1"/>
          </p:cNvSpPr>
          <p:nvPr>
            <p:ph type="body"/>
          </p:nvPr>
        </p:nvSpPr>
        <p:spPr>
          <a:xfrm>
            <a:off x="5029200" y="2101680"/>
            <a:ext cx="3809520" cy="4114440"/>
          </a:xfrm>
          <a:prstGeom prst="rect">
            <a:avLst/>
          </a:prstGeom>
        </p:spPr>
        <p:txBody>
          <a:bodyPr>
            <a:noAutofit/>
          </a:bodyPr>
          <a:p>
            <a:pPr marL="343080" indent="-342720">
              <a:lnSpc>
                <a:spcPct val="100000"/>
              </a:lnSpc>
              <a:spcBef>
                <a:spcPts val="641"/>
              </a:spcBef>
              <a:buClr>
                <a:srgbClr val="000000"/>
              </a:buClr>
              <a:buFont typeface="Arial"/>
              <a:buChar char="•"/>
            </a:pPr>
            <a:r>
              <a:rPr b="0" lang="ru-RU" sz="3200" spc="-1" strike="noStrike">
                <a:solidFill>
                  <a:srgbClr val="000000"/>
                </a:solidFill>
                <a:latin typeface="Calibri"/>
              </a:rPr>
              <a:t>Образец текста</a:t>
            </a:r>
            <a:endParaRPr b="0" lang="ru-RU"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ru-RU" sz="2800" spc="-1" strike="noStrike">
                <a:solidFill>
                  <a:srgbClr val="000000"/>
                </a:solidFill>
                <a:latin typeface="Calibri"/>
              </a:rPr>
              <a:t>Второй уровень</a:t>
            </a:r>
            <a:endParaRPr b="0" lang="ru-RU"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ru-RU" sz="2400" spc="-1" strike="noStrike">
                <a:solidFill>
                  <a:srgbClr val="000000"/>
                </a:solidFill>
                <a:latin typeface="Calibri"/>
              </a:rPr>
              <a:t>Третий уровень</a:t>
            </a:r>
            <a:endParaRPr b="0" lang="ru-RU"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ru-RU" sz="2000" spc="-1" strike="noStrike">
                <a:solidFill>
                  <a:srgbClr val="000000"/>
                </a:solidFill>
                <a:latin typeface="Calibri"/>
              </a:rPr>
              <a:t>Четвертый уровень</a:t>
            </a:r>
            <a:endParaRPr b="0" lang="ru-RU"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ru-RU" sz="2000" spc="-1" strike="noStrike">
                <a:solidFill>
                  <a:srgbClr val="000000"/>
                </a:solidFill>
                <a:latin typeface="Calibri"/>
              </a:rPr>
              <a:t>Пятый уровень</a:t>
            </a:r>
            <a:endParaRPr b="0" lang="ru-RU" sz="2000" spc="-1" strike="noStrike">
              <a:solidFill>
                <a:srgbClr val="000000"/>
              </a:solidFill>
              <a:latin typeface="Calibri"/>
            </a:endParaRPr>
          </a:p>
        </p:txBody>
      </p:sp>
      <p:sp>
        <p:nvSpPr>
          <p:cNvPr id="167" name="PlaceHolder 4"/>
          <p:cNvSpPr>
            <a:spLocks noGrp="1"/>
          </p:cNvSpPr>
          <p:nvPr>
            <p:ph type="dt"/>
          </p:nvPr>
        </p:nvSpPr>
        <p:spPr>
          <a:xfrm>
            <a:off x="1066680" y="6413400"/>
            <a:ext cx="1904760" cy="456840"/>
          </a:xfrm>
          <a:prstGeom prst="rect">
            <a:avLst/>
          </a:prstGeom>
        </p:spPr>
        <p:txBody>
          <a:bodyPr anchor="ctr">
            <a:noAutofit/>
          </a:bodyPr>
          <a:p>
            <a:endParaRPr b="0" lang="ru-RU" sz="2400" spc="-1" strike="noStrike">
              <a:latin typeface="Times New Roman"/>
            </a:endParaRPr>
          </a:p>
        </p:txBody>
      </p:sp>
      <p:sp>
        <p:nvSpPr>
          <p:cNvPr id="168" name="PlaceHolder 5"/>
          <p:cNvSpPr>
            <a:spLocks noGrp="1"/>
          </p:cNvSpPr>
          <p:nvPr>
            <p:ph type="ftr"/>
          </p:nvPr>
        </p:nvSpPr>
        <p:spPr>
          <a:xfrm>
            <a:off x="3429000" y="6413400"/>
            <a:ext cx="2895120" cy="456840"/>
          </a:xfrm>
          <a:prstGeom prst="rect">
            <a:avLst/>
          </a:prstGeom>
        </p:spPr>
        <p:txBody>
          <a:bodyPr anchor="ctr">
            <a:noAutofit/>
          </a:bodyPr>
          <a:p>
            <a:endParaRPr b="0" lang="ru-RU" sz="2400" spc="-1" strike="noStrike">
              <a:latin typeface="Times New Roman"/>
            </a:endParaRPr>
          </a:p>
        </p:txBody>
      </p:sp>
      <p:sp>
        <p:nvSpPr>
          <p:cNvPr id="169" name="PlaceHolder 6"/>
          <p:cNvSpPr>
            <a:spLocks noGrp="1"/>
          </p:cNvSpPr>
          <p:nvPr>
            <p:ph type="sldNum"/>
          </p:nvPr>
        </p:nvSpPr>
        <p:spPr>
          <a:xfrm>
            <a:off x="8229600" y="6413400"/>
            <a:ext cx="914040" cy="456840"/>
          </a:xfrm>
          <a:prstGeom prst="rect">
            <a:avLst/>
          </a:prstGeom>
        </p:spPr>
        <p:txBody>
          <a:bodyPr anchor="ctr">
            <a:noAutofit/>
          </a:bodyPr>
          <a:p>
            <a:pPr algn="r">
              <a:lnSpc>
                <a:spcPct val="100000"/>
              </a:lnSpc>
            </a:pPr>
            <a:fld id="{CEC62323-4D90-4D24-AA7D-CB2308D7593C}" type="slidenum">
              <a:rPr b="0" lang="ru-RU" sz="1200" spc="-1" strike="noStrike">
                <a:solidFill>
                  <a:srgbClr val="8b8b8b"/>
                </a:solidFill>
                <a:latin typeface="Calibri"/>
              </a:rPr>
              <a:t>&lt;номер&gt;</a:t>
            </a:fld>
            <a:endParaRPr b="0" lang="ru-RU"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1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9.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9.xml"/>
</Relationships>
</file>

<file path=ppt/slides/_rels/slide2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37.xml"/>
</Relationships>
</file>

<file path=ppt/slides/_rels/slide2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7.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image" Target="../media/image25.gif"/><Relationship Id="rId2" Type="http://schemas.openxmlformats.org/officeDocument/2006/relationships/image" Target="../media/image26.jpeg"/><Relationship Id="rId3"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6.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30.gif"/><Relationship Id="rId2" Type="http://schemas.openxmlformats.org/officeDocument/2006/relationships/image" Target="../media/image31.gif"/><Relationship Id="rId3" Type="http://schemas.openxmlformats.org/officeDocument/2006/relationships/image" Target="../media/image32.gif"/><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slideLayout" Target="../slideLayouts/slideLayout37.xml"/>
</Relationships>
</file>

<file path=ppt/slides/_rels/slide3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37.xml"/>
</Relationships>
</file>

<file path=ppt/slides/_rels/slide3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gif"/><Relationship Id="rId3" Type="http://schemas.openxmlformats.org/officeDocument/2006/relationships/slideLayout" Target="../slideLayouts/slideLayout37.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37.xml"/>
</Relationships>
</file>

<file path=ppt/slides/_rels/slide41.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slideLayout" Target="../slideLayouts/slideLayout37.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gif"/><Relationship Id="rId3" Type="http://schemas.openxmlformats.org/officeDocument/2006/relationships/slideLayout" Target="../slideLayouts/slideLayout37.xml"/>
</Relationships>
</file>

<file path=ppt/slides/_rels/slide51.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jpeg"/><Relationship Id="rId4" Type="http://schemas.openxmlformats.org/officeDocument/2006/relationships/slideLayout" Target="../slideLayouts/slideLayout37.xml"/>
</Relationships>
</file>

<file path=ppt/slides/_rels/slide52.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slideLayout" Target="../slideLayouts/slideLayout37.xml"/>
</Relationships>
</file>

<file path=ppt/slides/_rels/slide5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slideLayout" Target="../slideLayouts/slideLayout37.xml"/>
</Relationships>
</file>

<file path=ppt/slides/_rels/slide54.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slideLayout" Target="../slideLayouts/slideLayout37.xml"/>
</Relationships>
</file>

<file path=ppt/slides/_rels/slide55.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64.png"/><Relationship Id="rId3" Type="http://schemas.openxmlformats.org/officeDocument/2006/relationships/oleObject" Target="../embeddings/oleObject2.bin"/><Relationship Id="rId4" Type="http://schemas.openxmlformats.org/officeDocument/2006/relationships/image" Target="../media/image65.png"/><Relationship Id="rId5" Type="http://schemas.openxmlformats.org/officeDocument/2006/relationships/slideLayout" Target="../slideLayouts/slideLayout29.xml"/>
</Relationships>
</file>

<file path=ppt/slides/_rels/slide58.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29.xml"/>
</Relationships>
</file>

<file path=ppt/slides/_rels/slide5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2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png"/><Relationship Id="rId3" Type="http://schemas.openxmlformats.org/officeDocument/2006/relationships/slideLayout" Target="../slideLayouts/slideLayout29.xml"/>
</Relationships>
</file>

<file path=ppt/slides/_rels/slide6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jpeg"/><Relationship Id="rId3"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oleObject" Target="../embeddings/oleObject1.bin"/><Relationship Id="rId3" Type="http://schemas.openxmlformats.org/officeDocument/2006/relationships/image" Target="../media/image79.png"/><Relationship Id="rId4" Type="http://schemas.openxmlformats.org/officeDocument/2006/relationships/oleObject" Target="../embeddings/oleObject2.bin"/><Relationship Id="rId5" Type="http://schemas.openxmlformats.org/officeDocument/2006/relationships/image" Target="../media/image80.png"/><Relationship Id="rId6"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29.xml"/>
</Relationships>
</file>

<file path=ppt/slides/_rels/slide66.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jpeg"/><Relationship Id="rId3" Type="http://schemas.openxmlformats.org/officeDocument/2006/relationships/image" Target="../media/image84.png"/><Relationship Id="rId4"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29.xml"/>
</Relationships>
</file>

<file path=ppt/slides/_rels/slide68.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wmf"/><Relationship Id="rId3"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jpe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29.xml"/>
</Relationships>
</file>

<file path=ppt/slides/_rels/slide71.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jpeg"/><Relationship Id="rId3"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29.xml"/>
</Relationships>
</file>

<file path=ppt/slides/_rels/slide74.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29.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84.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13.xml"/>
</Relationships>
</file>

<file path=ppt/slides/_rels/slide85.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slideLayout" Target="../slideLayouts/slideLayout13.xml"/>
</Relationships>
</file>

<file path=ppt/slides/_rels/slide86.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slideLayout" Target="../slideLayouts/slideLayout49.xml"/>
</Relationships>
</file>

<file path=ppt/slides/_rels/slide88.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13.xml"/>
</Relationships>
</file>

<file path=ppt/slides/_rels/slide89.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90.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3.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2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285840" y="260640"/>
            <a:ext cx="8246520" cy="5904360"/>
          </a:xfrm>
          <a:prstGeom prst="rect">
            <a:avLst/>
          </a:prstGeom>
          <a:noFill/>
          <a:ln>
            <a:noFill/>
          </a:ln>
        </p:spPr>
        <p:txBody>
          <a:bodyPr>
            <a:noAutofit/>
          </a:bodyPr>
          <a:p>
            <a:pPr algn="ctr">
              <a:lnSpc>
                <a:spcPct val="100000"/>
              </a:lnSpc>
              <a:spcBef>
                <a:spcPts val="961"/>
              </a:spcBef>
            </a:pPr>
            <a:r>
              <a:rPr b="1" i="1" lang="ru-RU" sz="4800" spc="-1" strike="noStrike">
                <a:solidFill>
                  <a:srgbClr val="000000"/>
                </a:solidFill>
                <a:latin typeface="Times New Roman"/>
              </a:rPr>
              <a:t>Навчальна дисципліна:</a:t>
            </a:r>
            <a:endParaRPr b="0" lang="ru-RU" sz="4800" spc="-1" strike="noStrike">
              <a:latin typeface="Arial"/>
            </a:endParaRPr>
          </a:p>
          <a:p>
            <a:pPr algn="ctr">
              <a:lnSpc>
                <a:spcPct val="100000"/>
              </a:lnSpc>
              <a:spcBef>
                <a:spcPts val="961"/>
              </a:spcBef>
            </a:pPr>
            <a:r>
              <a:rPr b="1" i="1" lang="ru-RU" sz="5400" spc="-1" strike="noStrike">
                <a:solidFill>
                  <a:srgbClr val="ff0000"/>
                </a:solidFill>
                <a:latin typeface="Times New Roman"/>
              </a:rPr>
              <a:t>“</a:t>
            </a:r>
            <a:r>
              <a:rPr b="1" i="1" lang="ru-RU" sz="5400" spc="-1" strike="noStrike">
                <a:solidFill>
                  <a:srgbClr val="ff0000"/>
                </a:solidFill>
                <a:latin typeface="Times New Roman"/>
              </a:rPr>
              <a:t>Лікарські рослини”</a:t>
            </a:r>
            <a:endParaRPr b="0" lang="ru-RU" sz="5400" spc="-1" strike="noStrike">
              <a:latin typeface="Arial"/>
            </a:endParaRPr>
          </a:p>
          <a:p>
            <a:pPr algn="ctr">
              <a:lnSpc>
                <a:spcPct val="100000"/>
              </a:lnSpc>
              <a:spcBef>
                <a:spcPts val="720"/>
              </a:spcBef>
            </a:pPr>
            <a:r>
              <a:rPr b="1" i="1" lang="ru-RU" sz="3600" spc="-1" strike="noStrike">
                <a:solidFill>
                  <a:srgbClr val="000000"/>
                </a:solidFill>
                <a:latin typeface="Times New Roman"/>
              </a:rPr>
              <a:t>к.б.н., доц. Литвиненко Р.О.</a:t>
            </a:r>
            <a:endParaRPr b="0" lang="ru-RU" sz="3600" spc="-1" strike="noStrike">
              <a:latin typeface="Arial"/>
            </a:endParaRPr>
          </a:p>
          <a:p>
            <a:pPr algn="ctr">
              <a:lnSpc>
                <a:spcPct val="100000"/>
              </a:lnSpc>
              <a:spcBef>
                <a:spcPts val="641"/>
              </a:spcBef>
            </a:pPr>
            <a:endParaRPr b="0" lang="ru-RU" sz="3600" spc="-1" strike="noStrike">
              <a:latin typeface="Arial"/>
            </a:endParaRPr>
          </a:p>
        </p:txBody>
      </p:sp>
      <p:pic>
        <p:nvPicPr>
          <p:cNvPr id="207" name="Picture 2" descr=""/>
          <p:cNvPicPr/>
          <p:nvPr/>
        </p:nvPicPr>
        <p:blipFill>
          <a:blip r:embed="rId1"/>
          <a:stretch/>
        </p:blipFill>
        <p:spPr>
          <a:xfrm>
            <a:off x="1773360" y="2795760"/>
            <a:ext cx="5666040" cy="38426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Рисунок 3" descr=""/>
          <p:cNvPicPr/>
          <p:nvPr/>
        </p:nvPicPr>
        <p:blipFill>
          <a:blip r:embed="rId1"/>
          <a:srcRect l="15860" t="29119" r="39422" b="21491"/>
          <a:stretch/>
        </p:blipFill>
        <p:spPr>
          <a:xfrm>
            <a:off x="0" y="357120"/>
            <a:ext cx="9143640" cy="6143400"/>
          </a:xfrm>
          <a:prstGeom prst="rect">
            <a:avLst/>
          </a:prstGeom>
          <a:ln w="936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TextShape 1"/>
          <p:cNvSpPr txBox="1"/>
          <p:nvPr/>
        </p:nvSpPr>
        <p:spPr>
          <a:xfrm>
            <a:off x="214200" y="214200"/>
            <a:ext cx="8786520" cy="999720"/>
          </a:xfrm>
          <a:prstGeom prst="rect">
            <a:avLst/>
          </a:prstGeom>
          <a:noFill/>
          <a:ln>
            <a:noFill/>
          </a:ln>
        </p:spPr>
        <p:txBody>
          <a:bodyPr anchor="ctr">
            <a:noAutofit/>
          </a:bodyPr>
          <a:p>
            <a:pPr algn="ctr">
              <a:lnSpc>
                <a:spcPct val="100000"/>
              </a:lnSpc>
            </a:pPr>
            <a:r>
              <a:rPr b="1" i="1" lang="ru-RU" sz="3600" spc="-1" strike="noStrike">
                <a:solidFill>
                  <a:srgbClr val="ff0000"/>
                </a:solidFill>
                <a:latin typeface="Calibri"/>
              </a:rPr>
              <a:t>Лікарська рослинна сировина</a:t>
            </a:r>
            <a:endParaRPr b="0" lang="ru-RU" sz="3600" spc="-1" strike="noStrike">
              <a:solidFill>
                <a:srgbClr val="000000"/>
              </a:solidFill>
              <a:latin typeface="Calibri"/>
            </a:endParaRPr>
          </a:p>
        </p:txBody>
      </p:sp>
      <p:pic>
        <p:nvPicPr>
          <p:cNvPr id="221" name="Рисунок 3" descr=""/>
          <p:cNvPicPr/>
          <p:nvPr/>
        </p:nvPicPr>
        <p:blipFill>
          <a:blip r:embed="rId1"/>
          <a:srcRect l="6375" t="27313" r="53091" b="29926"/>
          <a:stretch/>
        </p:blipFill>
        <p:spPr>
          <a:xfrm>
            <a:off x="214200" y="1285920"/>
            <a:ext cx="8572320" cy="5214600"/>
          </a:xfrm>
          <a:prstGeom prst="rect">
            <a:avLst/>
          </a:prstGeom>
          <a:ln w="936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Рисунок 3" descr=""/>
          <p:cNvPicPr/>
          <p:nvPr/>
        </p:nvPicPr>
        <p:blipFill>
          <a:blip r:embed="rId1"/>
          <a:srcRect l="36000" t="29523" r="33053" b="22062"/>
          <a:stretch/>
        </p:blipFill>
        <p:spPr>
          <a:xfrm>
            <a:off x="0" y="0"/>
            <a:ext cx="5357520" cy="3714480"/>
          </a:xfrm>
          <a:prstGeom prst="rect">
            <a:avLst/>
          </a:prstGeom>
          <a:ln w="9360">
            <a:noFill/>
          </a:ln>
        </p:spPr>
      </p:pic>
      <p:pic>
        <p:nvPicPr>
          <p:cNvPr id="223" name="Рисунок 4" descr=""/>
          <p:cNvPicPr/>
          <p:nvPr/>
        </p:nvPicPr>
        <p:blipFill>
          <a:blip r:embed="rId2"/>
          <a:srcRect l="20455" t="35148" r="48763" b="20226"/>
          <a:stretch/>
        </p:blipFill>
        <p:spPr>
          <a:xfrm>
            <a:off x="3857760" y="3143160"/>
            <a:ext cx="5285880" cy="3714480"/>
          </a:xfrm>
          <a:prstGeom prst="rect">
            <a:avLst/>
          </a:prstGeom>
          <a:ln w="936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457200" y="0"/>
            <a:ext cx="8229240" cy="999720"/>
          </a:xfrm>
          <a:prstGeom prst="rect">
            <a:avLst/>
          </a:prstGeom>
          <a:noFill/>
          <a:ln>
            <a:noFill/>
          </a:ln>
        </p:spPr>
        <p:txBody>
          <a:bodyPr anchor="ctr">
            <a:normAutofit/>
          </a:bodyPr>
          <a:p>
            <a:pPr algn="ctr">
              <a:lnSpc>
                <a:spcPct val="100000"/>
              </a:lnSpc>
            </a:pPr>
            <a:r>
              <a:rPr b="1" i="1" lang="ru-RU" sz="4400" spc="-1" strike="noStrike">
                <a:solidFill>
                  <a:srgbClr val="ff0000"/>
                </a:solidFill>
                <a:latin typeface="Calibri"/>
              </a:rPr>
              <a:t>Склад лікарської сировини</a:t>
            </a:r>
            <a:endParaRPr b="0" lang="ru-RU" sz="4400" spc="-1" strike="noStrike">
              <a:solidFill>
                <a:srgbClr val="000000"/>
              </a:solidFill>
              <a:latin typeface="Calibri"/>
            </a:endParaRPr>
          </a:p>
        </p:txBody>
      </p:sp>
      <p:sp>
        <p:nvSpPr>
          <p:cNvPr id="225" name="CustomShape 2"/>
          <p:cNvSpPr/>
          <p:nvPr/>
        </p:nvSpPr>
        <p:spPr>
          <a:xfrm>
            <a:off x="428760" y="1285920"/>
            <a:ext cx="8000640" cy="1004400"/>
          </a:xfrm>
          <a:prstGeom prst="rect">
            <a:avLst/>
          </a:prstGeom>
          <a:solidFill>
            <a:srgbClr val="ffff00"/>
          </a:solidFill>
          <a:ln>
            <a:noFill/>
          </a:ln>
        </p:spPr>
        <p:style>
          <a:lnRef idx="0"/>
          <a:fillRef idx="0"/>
          <a:effectRef idx="0"/>
          <a:fontRef idx="minor"/>
        </p:style>
        <p:txBody>
          <a:bodyPr lIns="90000" rIns="90000" tIns="45000" bIns="45000">
            <a:spAutoFit/>
          </a:bodyPr>
          <a:p>
            <a:pPr>
              <a:lnSpc>
                <a:spcPct val="100000"/>
              </a:lnSpc>
            </a:pPr>
            <a:r>
              <a:rPr b="1" lang="ru-RU" sz="3200" spc="-1" strike="noStrike">
                <a:solidFill>
                  <a:srgbClr val="000000"/>
                </a:solidFill>
                <a:latin typeface="Calibri"/>
              </a:rPr>
              <a:t>Діючі речовини:</a:t>
            </a:r>
            <a:endParaRPr b="0" lang="ru-RU" sz="3200" spc="-1" strike="noStrike">
              <a:latin typeface="Arial"/>
            </a:endParaRPr>
          </a:p>
          <a:p>
            <a:pPr>
              <a:lnSpc>
                <a:spcPct val="100000"/>
              </a:lnSpc>
            </a:pPr>
            <a:r>
              <a:rPr b="1" i="1" lang="ru-RU" sz="2800" spc="-1" strike="noStrike">
                <a:solidFill>
                  <a:srgbClr val="000000"/>
                </a:solidFill>
                <a:latin typeface="Calibri"/>
              </a:rPr>
              <a:t>БАР, які змінюють фізіологічний стан організму</a:t>
            </a:r>
            <a:endParaRPr b="0" lang="ru-RU" sz="2800" spc="-1" strike="noStrike">
              <a:latin typeface="Arial"/>
            </a:endParaRPr>
          </a:p>
        </p:txBody>
      </p:sp>
      <p:sp>
        <p:nvSpPr>
          <p:cNvPr id="226" name="CustomShape 3"/>
          <p:cNvSpPr/>
          <p:nvPr/>
        </p:nvSpPr>
        <p:spPr>
          <a:xfrm>
            <a:off x="1428840" y="2714760"/>
            <a:ext cx="7000560" cy="1431000"/>
          </a:xfrm>
          <a:prstGeom prst="rect">
            <a:avLst/>
          </a:prstGeom>
          <a:solidFill>
            <a:srgbClr val="92d050"/>
          </a:solidFill>
          <a:ln>
            <a:noFill/>
          </a:ln>
        </p:spPr>
        <p:style>
          <a:lnRef idx="0"/>
          <a:fillRef idx="0"/>
          <a:effectRef idx="0"/>
          <a:fontRef idx="minor"/>
        </p:style>
        <p:txBody>
          <a:bodyPr lIns="90000" rIns="90000" tIns="45000" bIns="45000">
            <a:spAutoFit/>
          </a:bodyPr>
          <a:p>
            <a:pPr>
              <a:lnSpc>
                <a:spcPct val="100000"/>
              </a:lnSpc>
            </a:pPr>
            <a:r>
              <a:rPr b="1" lang="ru-RU" sz="3200" spc="-1" strike="noStrike">
                <a:solidFill>
                  <a:srgbClr val="000000"/>
                </a:solidFill>
                <a:latin typeface="Calibri"/>
              </a:rPr>
              <a:t>Супутні речовини:</a:t>
            </a:r>
            <a:endParaRPr b="0" lang="ru-RU" sz="3200" spc="-1" strike="noStrike">
              <a:latin typeface="Arial"/>
            </a:endParaRPr>
          </a:p>
          <a:p>
            <a:pPr>
              <a:lnSpc>
                <a:spcPct val="100000"/>
              </a:lnSpc>
            </a:pPr>
            <a:r>
              <a:rPr b="1" i="1" lang="ru-RU" sz="2800" spc="-1" strike="noStrike">
                <a:solidFill>
                  <a:srgbClr val="000000"/>
                </a:solidFill>
                <a:latin typeface="Calibri"/>
              </a:rPr>
              <a:t>продукти метаболізму, які впливають на всмоктування діючих речовин</a:t>
            </a:r>
            <a:endParaRPr b="0" lang="ru-RU" sz="2800" spc="-1" strike="noStrike">
              <a:latin typeface="Arial"/>
            </a:endParaRPr>
          </a:p>
        </p:txBody>
      </p:sp>
      <p:sp>
        <p:nvSpPr>
          <p:cNvPr id="227" name="CustomShape 4"/>
          <p:cNvSpPr/>
          <p:nvPr/>
        </p:nvSpPr>
        <p:spPr>
          <a:xfrm>
            <a:off x="2643120" y="4929120"/>
            <a:ext cx="6214680" cy="1552680"/>
          </a:xfrm>
          <a:prstGeom prst="rect">
            <a:avLst/>
          </a:prstGeom>
          <a:solidFill>
            <a:srgbClr val="00b0f0"/>
          </a:solidFill>
          <a:ln>
            <a:noFill/>
          </a:ln>
        </p:spPr>
        <p:style>
          <a:lnRef idx="0"/>
          <a:fillRef idx="0"/>
          <a:effectRef idx="0"/>
          <a:fontRef idx="minor"/>
        </p:style>
        <p:txBody>
          <a:bodyPr lIns="90000" rIns="90000" tIns="45000" bIns="45000">
            <a:spAutoFit/>
          </a:bodyPr>
          <a:p>
            <a:pPr>
              <a:lnSpc>
                <a:spcPct val="100000"/>
              </a:lnSpc>
            </a:pPr>
            <a:r>
              <a:rPr b="1" lang="ru-RU" sz="3200" spc="-1" strike="noStrike">
                <a:solidFill>
                  <a:srgbClr val="000000"/>
                </a:solidFill>
                <a:latin typeface="Calibri"/>
              </a:rPr>
              <a:t>Баластні речовини: </a:t>
            </a:r>
            <a:endParaRPr b="0" lang="ru-RU" sz="3200" spc="-1" strike="noStrike">
              <a:latin typeface="Arial"/>
            </a:endParaRPr>
          </a:p>
          <a:p>
            <a:pPr>
              <a:lnSpc>
                <a:spcPct val="100000"/>
              </a:lnSpc>
            </a:pPr>
            <a:r>
              <a:rPr b="1" i="1" lang="ru-RU" sz="3200" spc="-1" strike="noStrike">
                <a:solidFill>
                  <a:srgbClr val="000000"/>
                </a:solidFill>
                <a:latin typeface="Calibri"/>
              </a:rPr>
              <a:t>певні метаболіти як баласт при виробництві фармпрепаратів</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Рисунок 3" descr=""/>
          <p:cNvPicPr/>
          <p:nvPr/>
        </p:nvPicPr>
        <p:blipFill>
          <a:blip r:embed="rId1"/>
          <a:srcRect l="10099" t="21491" r="32533" b="7229"/>
          <a:stretch/>
        </p:blipFill>
        <p:spPr>
          <a:xfrm>
            <a:off x="0" y="0"/>
            <a:ext cx="9143640" cy="6571800"/>
          </a:xfrm>
          <a:prstGeom prst="rect">
            <a:avLst/>
          </a:prstGeom>
          <a:ln w="936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TextShape 1"/>
          <p:cNvSpPr txBox="1"/>
          <p:nvPr/>
        </p:nvSpPr>
        <p:spPr>
          <a:xfrm>
            <a:off x="0" y="274680"/>
            <a:ext cx="9000720" cy="582120"/>
          </a:xfrm>
          <a:prstGeom prst="rect">
            <a:avLst/>
          </a:prstGeom>
          <a:noFill/>
          <a:ln>
            <a:noFill/>
          </a:ln>
        </p:spPr>
        <p:txBody>
          <a:bodyPr anchor="ctr">
            <a:normAutofit fontScale="28000"/>
          </a:bodyPr>
          <a:p>
            <a:pPr algn="ctr">
              <a:lnSpc>
                <a:spcPct val="100000"/>
              </a:lnSpc>
            </a:pPr>
            <a:r>
              <a:rPr b="1" i="1" lang="ru-RU" sz="4400" spc="-1" strike="noStrike">
                <a:solidFill>
                  <a:srgbClr val="ff0000"/>
                </a:solidFill>
                <a:latin typeface="Calibri"/>
              </a:rPr>
              <a:t>Правила заготівлі лікарської сировини</a:t>
            </a:r>
            <a:endParaRPr b="0" lang="ru-RU" sz="4400" spc="-1" strike="noStrike">
              <a:solidFill>
                <a:srgbClr val="000000"/>
              </a:solidFill>
              <a:latin typeface="Calibri"/>
            </a:endParaRPr>
          </a:p>
        </p:txBody>
      </p:sp>
      <p:sp>
        <p:nvSpPr>
          <p:cNvPr id="230" name="CustomShape 2"/>
          <p:cNvSpPr/>
          <p:nvPr/>
        </p:nvSpPr>
        <p:spPr>
          <a:xfrm>
            <a:off x="285840" y="1785960"/>
            <a:ext cx="3357360" cy="3747960"/>
          </a:xfrm>
          <a:prstGeom prst="rect">
            <a:avLst/>
          </a:prstGeom>
          <a:solidFill>
            <a:schemeClr val="tx2">
              <a:lumMod val="40000"/>
              <a:lumOff val="60000"/>
            </a:schemeClr>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cap="all">
                <a:solidFill>
                  <a:srgbClr val="002060"/>
                </a:solidFill>
                <a:latin typeface="Calibri"/>
              </a:rPr>
              <a:t>Збір</a:t>
            </a:r>
            <a:endParaRPr b="0" lang="ru-RU" sz="2400" spc="-1" strike="noStrike">
              <a:latin typeface="Arial"/>
            </a:endParaRPr>
          </a:p>
          <a:p>
            <a:pPr>
              <a:lnSpc>
                <a:spcPct val="100000"/>
              </a:lnSpc>
            </a:pPr>
            <a:r>
              <a:rPr b="1" i="1" lang="ru-RU" sz="2400" spc="-1" strike="noStrike">
                <a:solidFill>
                  <a:srgbClr val="000000"/>
                </a:solidFill>
                <a:latin typeface="Calibri"/>
              </a:rPr>
              <a:t>Заготовляти</a:t>
            </a:r>
            <a:endParaRPr b="0" lang="ru-RU" sz="2400" spc="-1" strike="noStrike">
              <a:latin typeface="Arial"/>
            </a:endParaRPr>
          </a:p>
          <a:p>
            <a:pPr>
              <a:lnSpc>
                <a:spcPct val="100000"/>
              </a:lnSpc>
            </a:pPr>
            <a:r>
              <a:rPr b="1" i="1" lang="ru-RU" sz="2400" spc="-1" strike="noStrike">
                <a:solidFill>
                  <a:srgbClr val="000000"/>
                </a:solidFill>
                <a:latin typeface="Calibri"/>
              </a:rPr>
              <a:t>лікарські рослини</a:t>
            </a:r>
            <a:endParaRPr b="0" lang="ru-RU" sz="2400" spc="-1" strike="noStrike">
              <a:latin typeface="Arial"/>
            </a:endParaRPr>
          </a:p>
          <a:p>
            <a:pPr>
              <a:lnSpc>
                <a:spcPct val="100000"/>
              </a:lnSpc>
            </a:pPr>
            <a:r>
              <a:rPr b="1" i="1" lang="ru-RU" sz="2400" spc="-1" strike="noStrike">
                <a:solidFill>
                  <a:srgbClr val="000000"/>
                </a:solidFill>
                <a:latin typeface="Calibri"/>
              </a:rPr>
              <a:t>найкраще в сухі та</a:t>
            </a:r>
            <a:endParaRPr b="0" lang="ru-RU" sz="2400" spc="-1" strike="noStrike">
              <a:latin typeface="Arial"/>
            </a:endParaRPr>
          </a:p>
          <a:p>
            <a:pPr>
              <a:lnSpc>
                <a:spcPct val="100000"/>
              </a:lnSpc>
            </a:pPr>
            <a:r>
              <a:rPr b="1" i="1" lang="ru-RU" sz="2400" spc="-1" strike="noStrike">
                <a:solidFill>
                  <a:srgbClr val="000000"/>
                </a:solidFill>
                <a:latin typeface="Calibri"/>
              </a:rPr>
              <a:t>ясні дні, після того як спаде роса, оскільки вологі рослини довго</a:t>
            </a:r>
            <a:endParaRPr b="0" lang="ru-RU" sz="2400" spc="-1" strike="noStrike">
              <a:latin typeface="Arial"/>
            </a:endParaRPr>
          </a:p>
          <a:p>
            <a:pPr>
              <a:lnSpc>
                <a:spcPct val="100000"/>
              </a:lnSpc>
            </a:pPr>
            <a:r>
              <a:rPr b="1" i="1" lang="ru-RU" sz="2400" spc="-1" strike="noStrike">
                <a:solidFill>
                  <a:srgbClr val="000000"/>
                </a:solidFill>
                <a:latin typeface="Calibri"/>
              </a:rPr>
              <a:t>сохнуть і можуть</a:t>
            </a:r>
            <a:endParaRPr b="0" lang="ru-RU" sz="2400" spc="-1" strike="noStrike">
              <a:latin typeface="Arial"/>
            </a:endParaRPr>
          </a:p>
          <a:p>
            <a:pPr>
              <a:lnSpc>
                <a:spcPct val="100000"/>
              </a:lnSpc>
            </a:pPr>
            <a:r>
              <a:rPr b="1" i="1" lang="ru-RU" sz="2400" spc="-1" strike="noStrike">
                <a:solidFill>
                  <a:srgbClr val="000000"/>
                </a:solidFill>
                <a:latin typeface="Calibri"/>
              </a:rPr>
              <a:t>уражатися</a:t>
            </a:r>
            <a:endParaRPr b="0" lang="ru-RU" sz="2400" spc="-1" strike="noStrike">
              <a:latin typeface="Arial"/>
            </a:endParaRPr>
          </a:p>
          <a:p>
            <a:pPr>
              <a:lnSpc>
                <a:spcPct val="100000"/>
              </a:lnSpc>
            </a:pPr>
            <a:r>
              <a:rPr b="1" i="1" lang="ru-RU" sz="2400" spc="-1" strike="noStrike">
                <a:solidFill>
                  <a:srgbClr val="000000"/>
                </a:solidFill>
                <a:latin typeface="Calibri"/>
              </a:rPr>
              <a:t>цвільовими грибами.</a:t>
            </a:r>
            <a:endParaRPr b="0" lang="ru-RU" sz="2400" spc="-1" strike="noStrike">
              <a:latin typeface="Arial"/>
            </a:endParaRPr>
          </a:p>
        </p:txBody>
      </p:sp>
      <p:sp>
        <p:nvSpPr>
          <p:cNvPr id="231" name="CustomShape 3"/>
          <p:cNvSpPr/>
          <p:nvPr/>
        </p:nvSpPr>
        <p:spPr>
          <a:xfrm>
            <a:off x="3929040" y="1000080"/>
            <a:ext cx="5000400" cy="55767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cap="all">
                <a:solidFill>
                  <a:srgbClr val="002060"/>
                </a:solidFill>
                <a:latin typeface="Calibri"/>
              </a:rPr>
              <a:t>Сушіння</a:t>
            </a:r>
            <a:endParaRPr b="0" lang="ru-RU" sz="2400" spc="-1" strike="noStrike">
              <a:latin typeface="Arial"/>
            </a:endParaRPr>
          </a:p>
          <a:p>
            <a:pPr>
              <a:lnSpc>
                <a:spcPct val="100000"/>
              </a:lnSpc>
            </a:pPr>
            <a:r>
              <a:rPr b="1" i="1" lang="ru-RU" sz="2400" spc="-1" strike="noStrike">
                <a:solidFill>
                  <a:srgbClr val="000000"/>
                </a:solidFill>
                <a:latin typeface="Calibri"/>
              </a:rPr>
              <a:t>Рослинну сировину висушують</a:t>
            </a:r>
            <a:endParaRPr b="0" lang="ru-RU" sz="2400" spc="-1" strike="noStrike">
              <a:latin typeface="Arial"/>
            </a:endParaRPr>
          </a:p>
          <a:p>
            <a:pPr>
              <a:lnSpc>
                <a:spcPct val="100000"/>
              </a:lnSpc>
            </a:pPr>
            <a:r>
              <a:rPr b="1" i="1" lang="ru-RU" sz="2400" spc="-1" strike="noStrike">
                <a:solidFill>
                  <a:srgbClr val="000000"/>
                </a:solidFill>
                <a:latin typeface="Calibri"/>
              </a:rPr>
              <a:t>у добре провітреному приміщенні</a:t>
            </a:r>
            <a:endParaRPr b="0" lang="ru-RU" sz="2400" spc="-1" strike="noStrike">
              <a:latin typeface="Arial"/>
            </a:endParaRPr>
          </a:p>
          <a:p>
            <a:pPr>
              <a:lnSpc>
                <a:spcPct val="100000"/>
              </a:lnSpc>
            </a:pPr>
            <a:r>
              <a:rPr b="1" i="1" lang="ru-RU" sz="2400" spc="-1" strike="noStrike">
                <a:solidFill>
                  <a:srgbClr val="000000"/>
                </a:solidFill>
                <a:latin typeface="Calibri"/>
              </a:rPr>
              <a:t>під навісом, її слід розкладати</a:t>
            </a:r>
            <a:endParaRPr b="0" lang="ru-RU" sz="2400" spc="-1" strike="noStrike">
              <a:latin typeface="Arial"/>
            </a:endParaRPr>
          </a:p>
          <a:p>
            <a:pPr>
              <a:lnSpc>
                <a:spcPct val="100000"/>
              </a:lnSpc>
            </a:pPr>
            <a:r>
              <a:rPr b="1" i="1" lang="ru-RU" sz="2400" spc="-1" strike="noStrike">
                <a:solidFill>
                  <a:srgbClr val="000000"/>
                </a:solidFill>
                <a:latin typeface="Calibri"/>
              </a:rPr>
              <a:t>тонким шаром, періодично перевертаючи. Рослини, які</a:t>
            </a:r>
            <a:endParaRPr b="0" lang="ru-RU" sz="2400" spc="-1" strike="noStrike">
              <a:latin typeface="Arial"/>
            </a:endParaRPr>
          </a:p>
          <a:p>
            <a:pPr>
              <a:lnSpc>
                <a:spcPct val="100000"/>
              </a:lnSpc>
            </a:pPr>
            <a:r>
              <a:rPr b="1" i="1" lang="ru-RU" sz="2400" spc="-1" strike="noStrike">
                <a:solidFill>
                  <a:srgbClr val="000000"/>
                </a:solidFill>
                <a:latin typeface="Calibri"/>
              </a:rPr>
              <a:t>мають ефірні олії, складають</a:t>
            </a:r>
            <a:endParaRPr b="0" lang="ru-RU" sz="2400" spc="-1" strike="noStrike">
              <a:latin typeface="Arial"/>
            </a:endParaRPr>
          </a:p>
          <a:p>
            <a:pPr>
              <a:lnSpc>
                <a:spcPct val="100000"/>
              </a:lnSpc>
            </a:pPr>
            <a:r>
              <a:rPr b="1" i="1" lang="ru-RU" sz="2400" spc="-1" strike="noStrike">
                <a:solidFill>
                  <a:srgbClr val="000000"/>
                </a:solidFill>
                <a:latin typeface="Calibri"/>
              </a:rPr>
              <a:t>товстим шаром і сушать при</a:t>
            </a:r>
            <a:endParaRPr b="0" lang="ru-RU" sz="2400" spc="-1" strike="noStrike">
              <a:latin typeface="Arial"/>
            </a:endParaRPr>
          </a:p>
          <a:p>
            <a:pPr>
              <a:lnSpc>
                <a:spcPct val="100000"/>
              </a:lnSpc>
            </a:pPr>
            <a:r>
              <a:rPr b="1" i="1" lang="ru-RU" sz="2400" spc="-1" strike="noStrike">
                <a:solidFill>
                  <a:srgbClr val="000000"/>
                </a:solidFill>
                <a:latin typeface="Calibri"/>
              </a:rPr>
              <a:t>температурі не вищій за 25-30 °С,</a:t>
            </a:r>
            <a:endParaRPr b="0" lang="ru-RU" sz="2400" spc="-1" strike="noStrike">
              <a:latin typeface="Arial"/>
            </a:endParaRPr>
          </a:p>
          <a:p>
            <a:pPr>
              <a:lnSpc>
                <a:spcPct val="100000"/>
              </a:lnSpc>
            </a:pPr>
            <a:r>
              <a:rPr b="1" i="1" lang="ru-RU" sz="2400" spc="-1" strike="noStrike">
                <a:solidFill>
                  <a:srgbClr val="000000"/>
                </a:solidFill>
                <a:latin typeface="Calibri"/>
              </a:rPr>
              <a:t>а ті що мають алкалоїди і</a:t>
            </a:r>
            <a:endParaRPr b="0" lang="ru-RU" sz="2400" spc="-1" strike="noStrike">
              <a:latin typeface="Arial"/>
            </a:endParaRPr>
          </a:p>
          <a:p>
            <a:pPr>
              <a:lnSpc>
                <a:spcPct val="100000"/>
              </a:lnSpc>
            </a:pPr>
            <a:r>
              <a:rPr b="1" i="1" lang="ru-RU" sz="2400" spc="-1" strike="noStrike">
                <a:solidFill>
                  <a:srgbClr val="000000"/>
                </a:solidFill>
                <a:latin typeface="Calibri"/>
              </a:rPr>
              <a:t>глікозиди - при 50-60° С. При</a:t>
            </a:r>
            <a:endParaRPr b="0" lang="ru-RU" sz="2400" spc="-1" strike="noStrike">
              <a:latin typeface="Arial"/>
            </a:endParaRPr>
          </a:p>
          <a:p>
            <a:pPr>
              <a:lnSpc>
                <a:spcPct val="100000"/>
              </a:lnSpc>
            </a:pPr>
            <a:r>
              <a:rPr b="1" i="1" lang="ru-RU" sz="2400" spc="-1" strike="noStrike">
                <a:solidFill>
                  <a:srgbClr val="000000"/>
                </a:solidFill>
                <a:latin typeface="Calibri"/>
              </a:rPr>
              <a:t>сушінні соковитих плодів</a:t>
            </a:r>
            <a:endParaRPr b="0" lang="ru-RU" sz="2400" spc="-1" strike="noStrike">
              <a:latin typeface="Arial"/>
            </a:endParaRPr>
          </a:p>
          <a:p>
            <a:pPr>
              <a:lnSpc>
                <a:spcPct val="100000"/>
              </a:lnSpc>
            </a:pPr>
            <a:r>
              <a:rPr b="1" i="1" lang="ru-RU" sz="2400" spc="-1" strike="noStrike">
                <a:solidFill>
                  <a:srgbClr val="000000"/>
                </a:solidFill>
                <a:latin typeface="Calibri"/>
              </a:rPr>
              <a:t>оптимальна температура</a:t>
            </a:r>
            <a:endParaRPr b="0" lang="ru-RU" sz="2400" spc="-1" strike="noStrike">
              <a:latin typeface="Arial"/>
            </a:endParaRPr>
          </a:p>
          <a:p>
            <a:pPr>
              <a:lnSpc>
                <a:spcPct val="100000"/>
              </a:lnSpc>
            </a:pPr>
            <a:r>
              <a:rPr b="1" i="1" lang="ru-RU" sz="2400" spc="-1" strike="noStrike">
                <a:solidFill>
                  <a:srgbClr val="000000"/>
                </a:solidFill>
                <a:latin typeface="Calibri"/>
              </a:rPr>
              <a:t>повинна складати 80-90°С,</a:t>
            </a:r>
            <a:endParaRPr b="0" lang="ru-RU" sz="2400" spc="-1" strike="noStrike">
              <a:latin typeface="Arial"/>
            </a:endParaRPr>
          </a:p>
          <a:p>
            <a:pPr>
              <a:lnSpc>
                <a:spcPct val="100000"/>
              </a:lnSpc>
            </a:pPr>
            <a:r>
              <a:rPr b="1" i="1" lang="ru-RU" sz="2400" spc="-1" strike="noStrike">
                <a:solidFill>
                  <a:srgbClr val="000000"/>
                </a:solidFill>
                <a:latin typeface="Calibri"/>
              </a:rPr>
              <a:t>коріння і кореневища- 40-50 °С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Рисунок 2" descr=""/>
          <p:cNvPicPr/>
          <p:nvPr/>
        </p:nvPicPr>
        <p:blipFill>
          <a:blip r:embed="rId1"/>
          <a:srcRect l="7161" t="40167" r="34002" b="23499"/>
          <a:stretch/>
        </p:blipFill>
        <p:spPr>
          <a:xfrm>
            <a:off x="285840" y="1285920"/>
            <a:ext cx="8572320" cy="4071600"/>
          </a:xfrm>
          <a:prstGeom prst="rect">
            <a:avLst/>
          </a:prstGeom>
          <a:ln w="936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428760" y="428760"/>
            <a:ext cx="3714480" cy="3747960"/>
          </a:xfrm>
          <a:prstGeom prst="rect">
            <a:avLst/>
          </a:prstGeom>
          <a:solidFill>
            <a:srgbClr val="ffc000"/>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cap="all">
                <a:solidFill>
                  <a:srgbClr val="000000"/>
                </a:solidFill>
                <a:latin typeface="Calibri"/>
              </a:rPr>
              <a:t>Зберігання</a:t>
            </a:r>
            <a:endParaRPr b="0" lang="ru-RU" sz="2400" spc="-1" strike="noStrike">
              <a:latin typeface="Arial"/>
            </a:endParaRPr>
          </a:p>
          <a:p>
            <a:pPr>
              <a:lnSpc>
                <a:spcPct val="100000"/>
              </a:lnSpc>
            </a:pPr>
            <a:r>
              <a:rPr b="1" i="1" lang="ru-RU" sz="2400" spc="-1" strike="noStrike">
                <a:solidFill>
                  <a:srgbClr val="000000"/>
                </a:solidFill>
                <a:latin typeface="Calibri"/>
              </a:rPr>
              <a:t>Сировина зберігається у</a:t>
            </a:r>
            <a:endParaRPr b="0" lang="ru-RU" sz="2400" spc="-1" strike="noStrike">
              <a:latin typeface="Arial"/>
            </a:endParaRPr>
          </a:p>
          <a:p>
            <a:pPr>
              <a:lnSpc>
                <a:spcPct val="100000"/>
              </a:lnSpc>
            </a:pPr>
            <a:r>
              <a:rPr b="1" i="1" lang="ru-RU" sz="2400" spc="-1" strike="noStrike">
                <a:solidFill>
                  <a:srgbClr val="000000"/>
                </a:solidFill>
                <a:latin typeface="Calibri"/>
              </a:rPr>
              <a:t>кошиках, ящиках,</a:t>
            </a:r>
            <a:endParaRPr b="0" lang="ru-RU" sz="2400" spc="-1" strike="noStrike">
              <a:latin typeface="Arial"/>
            </a:endParaRPr>
          </a:p>
          <a:p>
            <a:pPr>
              <a:lnSpc>
                <a:spcPct val="100000"/>
              </a:lnSpc>
            </a:pPr>
            <a:r>
              <a:rPr b="1" i="1" lang="ru-RU" sz="2400" spc="-1" strike="noStrike">
                <a:solidFill>
                  <a:srgbClr val="000000"/>
                </a:solidFill>
                <a:latin typeface="Calibri"/>
              </a:rPr>
              <a:t>мішках. Рослини, які</a:t>
            </a:r>
            <a:endParaRPr b="0" lang="ru-RU" sz="2400" spc="-1" strike="noStrike">
              <a:latin typeface="Arial"/>
            </a:endParaRPr>
          </a:p>
          <a:p>
            <a:pPr>
              <a:lnSpc>
                <a:spcPct val="100000"/>
              </a:lnSpc>
            </a:pPr>
            <a:r>
              <a:rPr b="1" i="1" lang="ru-RU" sz="2400" spc="-1" strike="noStrike">
                <a:solidFill>
                  <a:srgbClr val="000000"/>
                </a:solidFill>
                <a:latin typeface="Calibri"/>
              </a:rPr>
              <a:t>містять ефірні олії,</a:t>
            </a:r>
            <a:endParaRPr b="0" lang="ru-RU" sz="2400" spc="-1" strike="noStrike">
              <a:latin typeface="Arial"/>
            </a:endParaRPr>
          </a:p>
          <a:p>
            <a:pPr>
              <a:lnSpc>
                <a:spcPct val="100000"/>
              </a:lnSpc>
            </a:pPr>
            <a:r>
              <a:rPr b="1" i="1" lang="ru-RU" sz="2400" spc="-1" strike="noStrike">
                <a:solidFill>
                  <a:srgbClr val="000000"/>
                </a:solidFill>
                <a:latin typeface="Calibri"/>
              </a:rPr>
              <a:t>потрібно зберігати</a:t>
            </a:r>
            <a:endParaRPr b="0" lang="ru-RU" sz="2400" spc="-1" strike="noStrike">
              <a:latin typeface="Arial"/>
            </a:endParaRPr>
          </a:p>
          <a:p>
            <a:pPr>
              <a:lnSpc>
                <a:spcPct val="100000"/>
              </a:lnSpc>
            </a:pPr>
            <a:r>
              <a:rPr b="1" i="1" lang="ru-RU" sz="2400" spc="-1" strike="noStrike">
                <a:solidFill>
                  <a:srgbClr val="000000"/>
                </a:solidFill>
                <a:latin typeface="Calibri"/>
              </a:rPr>
              <a:t>окремо від інших у</a:t>
            </a:r>
            <a:endParaRPr b="0" lang="ru-RU" sz="2400" spc="-1" strike="noStrike">
              <a:latin typeface="Arial"/>
            </a:endParaRPr>
          </a:p>
          <a:p>
            <a:pPr>
              <a:lnSpc>
                <a:spcPct val="100000"/>
              </a:lnSpc>
            </a:pPr>
            <a:r>
              <a:rPr b="1" i="1" lang="ru-RU" sz="2400" spc="-1" strike="noStrike">
                <a:solidFill>
                  <a:srgbClr val="000000"/>
                </a:solidFill>
                <a:latin typeface="Calibri"/>
              </a:rPr>
              <a:t>герметичних дерев'яних</a:t>
            </a:r>
            <a:endParaRPr b="0" lang="ru-RU" sz="2400" spc="-1" strike="noStrike">
              <a:latin typeface="Arial"/>
            </a:endParaRPr>
          </a:p>
          <a:p>
            <a:pPr>
              <a:lnSpc>
                <a:spcPct val="100000"/>
              </a:lnSpc>
            </a:pPr>
            <a:r>
              <a:rPr b="1" i="1" lang="ru-RU" sz="2400" spc="-1" strike="noStrike">
                <a:solidFill>
                  <a:srgbClr val="000000"/>
                </a:solidFill>
                <a:latin typeface="Calibri"/>
              </a:rPr>
              <a:t>ящиках, оббитих білою</a:t>
            </a:r>
            <a:endParaRPr b="0" lang="ru-RU" sz="2400" spc="-1" strike="noStrike">
              <a:latin typeface="Arial"/>
            </a:endParaRPr>
          </a:p>
          <a:p>
            <a:pPr>
              <a:lnSpc>
                <a:spcPct val="100000"/>
              </a:lnSpc>
            </a:pPr>
            <a:r>
              <a:rPr b="1" i="1" lang="ru-RU" sz="2400" spc="-1" strike="noStrike">
                <a:solidFill>
                  <a:srgbClr val="000000"/>
                </a:solidFill>
                <a:latin typeface="Calibri"/>
              </a:rPr>
              <a:t>жерстю.</a:t>
            </a:r>
            <a:endParaRPr b="0" lang="ru-RU" sz="2400" spc="-1" strike="noStrike">
              <a:latin typeface="Arial"/>
            </a:endParaRPr>
          </a:p>
        </p:txBody>
      </p:sp>
      <p:sp>
        <p:nvSpPr>
          <p:cNvPr id="234" name="CustomShape 2"/>
          <p:cNvSpPr/>
          <p:nvPr/>
        </p:nvSpPr>
        <p:spPr>
          <a:xfrm>
            <a:off x="4500720" y="2000160"/>
            <a:ext cx="4428720" cy="3016440"/>
          </a:xfrm>
          <a:prstGeom prst="rect">
            <a:avLst/>
          </a:prstGeom>
          <a:solidFill>
            <a:schemeClr val="accent4">
              <a:lumMod val="40000"/>
              <a:lumOff val="60000"/>
            </a:schemeClr>
          </a:solidFill>
          <a:ln>
            <a:noFill/>
          </a:ln>
        </p:spPr>
        <p:style>
          <a:lnRef idx="0"/>
          <a:fillRef idx="0"/>
          <a:effectRef idx="0"/>
          <a:fontRef idx="minor"/>
        </p:style>
        <p:txBody>
          <a:bodyPr lIns="90000" rIns="90000" tIns="45000" bIns="45000">
            <a:spAutoFit/>
          </a:bodyPr>
          <a:p>
            <a:pPr algn="ctr">
              <a:lnSpc>
                <a:spcPct val="100000"/>
              </a:lnSpc>
            </a:pPr>
            <a:r>
              <a:rPr b="1" lang="ru-RU" sz="2400" spc="-1" strike="noStrike" cap="all">
                <a:solidFill>
                  <a:srgbClr val="000000"/>
                </a:solidFill>
                <a:latin typeface="Calibri"/>
              </a:rPr>
              <a:t>Термін зберігання</a:t>
            </a:r>
            <a:endParaRPr b="0" lang="ru-RU" sz="2400" spc="-1" strike="noStrike">
              <a:latin typeface="Arial"/>
            </a:endParaRPr>
          </a:p>
          <a:p>
            <a:pPr>
              <a:lnSpc>
                <a:spcPct val="100000"/>
              </a:lnSpc>
            </a:pPr>
            <a:r>
              <a:rPr b="1" i="1" lang="ru-RU" sz="2400" spc="-1" strike="noStrike">
                <a:solidFill>
                  <a:srgbClr val="000000"/>
                </a:solidFill>
                <a:latin typeface="Calibri"/>
              </a:rPr>
              <a:t>Листки і квітки можна</a:t>
            </a:r>
            <a:endParaRPr b="0" lang="ru-RU" sz="2400" spc="-1" strike="noStrike">
              <a:latin typeface="Arial"/>
            </a:endParaRPr>
          </a:p>
          <a:p>
            <a:pPr>
              <a:lnSpc>
                <a:spcPct val="100000"/>
              </a:lnSpc>
            </a:pPr>
            <a:r>
              <a:rPr b="1" i="1" lang="ru-RU" sz="2400" spc="-1" strike="noStrike">
                <a:solidFill>
                  <a:srgbClr val="000000"/>
                </a:solidFill>
                <a:latin typeface="Calibri"/>
              </a:rPr>
              <a:t>зберігати протягом 1-2 років, але краще не довше року. Кора, кореневища, бульби, корені не втрачають лікувальних властивостей 3-4 роки, бруньки - близько 2 років.</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0" y="274680"/>
            <a:ext cx="8786520" cy="1142640"/>
          </a:xfrm>
          <a:prstGeom prst="rect">
            <a:avLst/>
          </a:prstGeom>
          <a:noFill/>
          <a:ln>
            <a:noFill/>
          </a:ln>
        </p:spPr>
        <p:txBody>
          <a:bodyPr anchor="ctr">
            <a:normAutofit fontScale="90000"/>
          </a:bodyPr>
          <a:p>
            <a:pPr algn="ctr">
              <a:lnSpc>
                <a:spcPct val="100000"/>
              </a:lnSpc>
            </a:pPr>
            <a:r>
              <a:rPr b="1" i="1" lang="ru-RU" sz="4400" spc="-1" strike="noStrike">
                <a:solidFill>
                  <a:srgbClr val="ff0000"/>
                </a:solidFill>
                <a:latin typeface="Calibri"/>
              </a:rPr>
              <a:t>Стандартизація висушеної лікарської сировини</a:t>
            </a:r>
            <a:endParaRPr b="0" lang="ru-RU" sz="4400" spc="-1" strike="noStrike">
              <a:solidFill>
                <a:srgbClr val="000000"/>
              </a:solidFill>
              <a:latin typeface="Calibri"/>
            </a:endParaRPr>
          </a:p>
        </p:txBody>
      </p:sp>
      <p:sp>
        <p:nvSpPr>
          <p:cNvPr id="236" name="TextShape 2"/>
          <p:cNvSpPr txBox="1"/>
          <p:nvPr/>
        </p:nvSpPr>
        <p:spPr>
          <a:xfrm>
            <a:off x="214200" y="1643040"/>
            <a:ext cx="8715240" cy="5214600"/>
          </a:xfrm>
          <a:prstGeom prst="rect">
            <a:avLst/>
          </a:prstGeom>
          <a:noFill/>
          <a:ln>
            <a:noFill/>
          </a:ln>
        </p:spPr>
        <p:txBody>
          <a:bodyPr>
            <a:normAutofit fontScale="78000"/>
          </a:bodyPr>
          <a:p>
            <a:pPr marL="343080" indent="-342720">
              <a:lnSpc>
                <a:spcPct val="100000"/>
              </a:lnSpc>
              <a:spcBef>
                <a:spcPts val="700"/>
              </a:spcBef>
              <a:buClr>
                <a:srgbClr val="002060"/>
              </a:buClr>
              <a:buFont typeface="Arial"/>
              <a:buChar char="•"/>
            </a:pPr>
            <a:r>
              <a:rPr b="1" i="1" lang="ru-RU" sz="3500" spc="-1" strike="noStrike">
                <a:solidFill>
                  <a:srgbClr val="002060"/>
                </a:solidFill>
                <a:latin typeface="Calibri"/>
              </a:rPr>
              <a:t>доведення сировини до стандартного стану згідно вимог, визначених в нормативній аналітичній документацїї (НАД)</a:t>
            </a:r>
            <a:endParaRPr b="0" lang="ru-RU" sz="3500" spc="-1" strike="noStrike">
              <a:solidFill>
                <a:srgbClr val="000000"/>
              </a:solidFill>
              <a:latin typeface="Calibri"/>
            </a:endParaRPr>
          </a:p>
          <a:p>
            <a:pPr marL="343080" indent="-342720">
              <a:lnSpc>
                <a:spcPct val="100000"/>
              </a:lnSpc>
              <a:spcBef>
                <a:spcPts val="700"/>
              </a:spcBef>
            </a:pPr>
            <a:endParaRPr b="0" lang="ru-RU" sz="3500" spc="-1" strike="noStrike">
              <a:solidFill>
                <a:srgbClr val="000000"/>
              </a:solidFill>
              <a:latin typeface="Calibri"/>
            </a:endParaRPr>
          </a:p>
          <a:p>
            <a:pPr marL="343080" indent="-342720">
              <a:lnSpc>
                <a:spcPct val="100000"/>
              </a:lnSpc>
              <a:spcBef>
                <a:spcPts val="660"/>
              </a:spcBef>
            </a:pPr>
            <a:r>
              <a:rPr b="1" i="1" lang="ru-RU" sz="3200" spc="-1" strike="noStrike">
                <a:solidFill>
                  <a:srgbClr val="000000"/>
                </a:solidFill>
                <a:latin typeface="Calibri"/>
              </a:rPr>
              <a:t>-</a:t>
            </a:r>
            <a:r>
              <a:rPr b="1" i="1" lang="ru-RU" sz="3300" spc="-1" strike="noStrike">
                <a:solidFill>
                  <a:srgbClr val="000000"/>
                </a:solidFill>
                <a:latin typeface="Calibri"/>
              </a:rPr>
              <a:t>очищення від непотрібних, помилково зібраних частин рослини;</a:t>
            </a:r>
            <a:endParaRPr b="0" lang="ru-RU" sz="3300" spc="-1" strike="noStrike">
              <a:solidFill>
                <a:srgbClr val="000000"/>
              </a:solidFill>
              <a:latin typeface="Calibri"/>
            </a:endParaRPr>
          </a:p>
          <a:p>
            <a:pPr marL="343080" indent="-342720">
              <a:lnSpc>
                <a:spcPct val="100000"/>
              </a:lnSpc>
              <a:spcBef>
                <a:spcPts val="660"/>
              </a:spcBef>
            </a:pPr>
            <a:r>
              <a:rPr b="1" i="1" lang="ru-RU" sz="3300" spc="-1" strike="noStrike">
                <a:solidFill>
                  <a:srgbClr val="000000"/>
                </a:solidFill>
                <a:latin typeface="Calibri"/>
              </a:rPr>
              <a:t>-видалення дефектних (гнилих, пліснявілих) компонентів в сировині;</a:t>
            </a:r>
            <a:endParaRPr b="0" lang="ru-RU" sz="3300" spc="-1" strike="noStrike">
              <a:solidFill>
                <a:srgbClr val="000000"/>
              </a:solidFill>
              <a:latin typeface="Calibri"/>
            </a:endParaRPr>
          </a:p>
          <a:p>
            <a:pPr marL="343080" indent="-342720">
              <a:lnSpc>
                <a:spcPct val="100000"/>
              </a:lnSpc>
              <a:spcBef>
                <a:spcPts val="660"/>
              </a:spcBef>
            </a:pPr>
            <a:r>
              <a:rPr b="1" i="1" lang="ru-RU" sz="3300" spc="-1" strike="noStrike">
                <a:solidFill>
                  <a:srgbClr val="000000"/>
                </a:solidFill>
                <a:latin typeface="Calibri"/>
              </a:rPr>
              <a:t>-просіювання для видалення надмірно подрібнених частин;</a:t>
            </a:r>
            <a:endParaRPr b="0" lang="ru-RU" sz="3300" spc="-1" strike="noStrike">
              <a:solidFill>
                <a:srgbClr val="000000"/>
              </a:solidFill>
              <a:latin typeface="Calibri"/>
            </a:endParaRPr>
          </a:p>
          <a:p>
            <a:pPr marL="343080" indent="-342720">
              <a:lnSpc>
                <a:spcPct val="100000"/>
              </a:lnSpc>
              <a:spcBef>
                <a:spcPts val="660"/>
              </a:spcBef>
            </a:pPr>
            <a:r>
              <a:rPr b="1" i="1" lang="ru-RU" sz="3300" spc="-1" strike="noStrike">
                <a:solidFill>
                  <a:srgbClr val="000000"/>
                </a:solidFill>
                <a:latin typeface="Calibri"/>
              </a:rPr>
              <a:t>-очищення сировини від органічних та мінеральних домішок</a:t>
            </a:r>
            <a:endParaRPr b="0" lang="ru-RU" sz="33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TextShape 1"/>
          <p:cNvSpPr txBox="1"/>
          <p:nvPr/>
        </p:nvSpPr>
        <p:spPr>
          <a:xfrm>
            <a:off x="457200" y="274680"/>
            <a:ext cx="8229240" cy="1142640"/>
          </a:xfrm>
          <a:prstGeom prst="rect">
            <a:avLst/>
          </a:prstGeom>
          <a:noFill/>
          <a:ln>
            <a:noFill/>
          </a:ln>
        </p:spPr>
        <p:txBody>
          <a:bodyPr anchor="ctr">
            <a:normAutofit fontScale="90000"/>
          </a:bodyPr>
          <a:p>
            <a:pPr algn="ctr">
              <a:lnSpc>
                <a:spcPct val="100000"/>
              </a:lnSpc>
            </a:pPr>
            <a:r>
              <a:rPr b="1" lang="ru-RU" sz="4400" spc="-1" strike="noStrike">
                <a:solidFill>
                  <a:srgbClr val="ff0000"/>
                </a:solidFill>
                <a:latin typeface="Calibri"/>
              </a:rPr>
              <a:t>Хімічний склад лікарських рослин</a:t>
            </a:r>
            <a:endParaRPr b="0" lang="ru-RU" sz="4400" spc="-1" strike="noStrike">
              <a:solidFill>
                <a:srgbClr val="000000"/>
              </a:solidFill>
              <a:latin typeface="Calibri"/>
            </a:endParaRPr>
          </a:p>
        </p:txBody>
      </p:sp>
      <p:pic>
        <p:nvPicPr>
          <p:cNvPr id="238" name="Рисунок 2" descr=""/>
          <p:cNvPicPr/>
          <p:nvPr/>
        </p:nvPicPr>
        <p:blipFill>
          <a:blip r:embed="rId1"/>
          <a:srcRect l="6145" t="28115" r="33548" b="10846"/>
          <a:stretch/>
        </p:blipFill>
        <p:spPr>
          <a:xfrm>
            <a:off x="0" y="1285920"/>
            <a:ext cx="9143640" cy="5285880"/>
          </a:xfrm>
          <a:prstGeom prst="rect">
            <a:avLst/>
          </a:prstGeom>
          <a:ln w="936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8" name="Picture 2" descr=""/>
          <p:cNvPicPr/>
          <p:nvPr/>
        </p:nvPicPr>
        <p:blipFill>
          <a:blip r:embed="rId1"/>
          <a:stretch/>
        </p:blipFill>
        <p:spPr>
          <a:xfrm>
            <a:off x="5576760" y="714240"/>
            <a:ext cx="3566880" cy="5528520"/>
          </a:xfrm>
          <a:prstGeom prst="rect">
            <a:avLst/>
          </a:prstGeom>
          <a:ln>
            <a:noFill/>
          </a:ln>
        </p:spPr>
      </p:pic>
      <p:sp>
        <p:nvSpPr>
          <p:cNvPr id="209" name="TextShape 1"/>
          <p:cNvSpPr txBox="1"/>
          <p:nvPr/>
        </p:nvSpPr>
        <p:spPr>
          <a:xfrm>
            <a:off x="285840" y="404640"/>
            <a:ext cx="5285880" cy="6167160"/>
          </a:xfrm>
          <a:prstGeom prst="rect">
            <a:avLst/>
          </a:prstGeom>
          <a:noFill/>
          <a:ln>
            <a:noFill/>
          </a:ln>
        </p:spPr>
        <p:txBody>
          <a:bodyPr>
            <a:normAutofit fontScale="75000"/>
          </a:bodyPr>
          <a:p>
            <a:pPr marL="343080" indent="-342720">
              <a:lnSpc>
                <a:spcPct val="100000"/>
              </a:lnSpc>
              <a:spcBef>
                <a:spcPts val="799"/>
              </a:spcBef>
            </a:pPr>
            <a:r>
              <a:rPr b="1" lang="ru-RU" sz="4000" spc="-1" strike="noStrike">
                <a:solidFill>
                  <a:srgbClr val="000000"/>
                </a:solidFill>
                <a:latin typeface="Times New Roman"/>
              </a:rPr>
              <a:t>Мета курсу: </a:t>
            </a:r>
            <a:endParaRPr b="0" lang="ru-RU" sz="4000" spc="-1" strike="noStrike">
              <a:solidFill>
                <a:srgbClr val="000000"/>
              </a:solidFill>
              <a:latin typeface="Calibri"/>
            </a:endParaRPr>
          </a:p>
          <a:p>
            <a:pPr marL="343080" indent="-342720">
              <a:lnSpc>
                <a:spcPct val="100000"/>
              </a:lnSpc>
              <a:spcBef>
                <a:spcPts val="799"/>
              </a:spcBef>
            </a:pPr>
            <a:r>
              <a:rPr b="1" lang="ru-RU" sz="2400" spc="-1" strike="noStrike">
                <a:solidFill>
                  <a:srgbClr val="000000"/>
                </a:solidFill>
                <a:latin typeface="Calibri"/>
              </a:rPr>
              <a:t>	</a:t>
            </a:r>
            <a:r>
              <a:rPr b="1" lang="ru-RU" sz="4000" spc="-1" strike="noStrike">
                <a:solidFill>
                  <a:srgbClr val="ff0000"/>
                </a:solidFill>
                <a:latin typeface="Calibri"/>
              </a:rPr>
              <a:t>підготувати спеціалістів, які володітимуть теорією методів комплексного наукового підходу до аналізу рослинної сировини для подальшого її використання в медицині та інших сферах народного господарства.</a:t>
            </a:r>
            <a:endParaRPr b="0" lang="ru-RU" sz="4000" spc="-1" strike="noStrike">
              <a:solidFill>
                <a:srgbClr val="000000"/>
              </a:solidFill>
              <a:latin typeface="Calibri"/>
            </a:endParaRPr>
          </a:p>
          <a:p>
            <a:pPr>
              <a:lnSpc>
                <a:spcPct val="100000"/>
              </a:lnSpc>
              <a:spcBef>
                <a:spcPts val="641"/>
              </a:spcBef>
            </a:pPr>
            <a:endParaRPr b="0" lang="ru-RU" sz="4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Рисунок 1" descr=""/>
          <p:cNvPicPr/>
          <p:nvPr/>
        </p:nvPicPr>
        <p:blipFill>
          <a:blip r:embed="rId1"/>
          <a:srcRect l="6259" t="16870" r="33775" b="10039"/>
          <a:stretch/>
        </p:blipFill>
        <p:spPr>
          <a:xfrm>
            <a:off x="0" y="285840"/>
            <a:ext cx="9143640" cy="6571800"/>
          </a:xfrm>
          <a:prstGeom prst="rect">
            <a:avLst/>
          </a:prstGeom>
          <a:ln w="936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0" name="Picture 2" descr=""/>
          <p:cNvPicPr/>
          <p:nvPr/>
        </p:nvPicPr>
        <p:blipFill>
          <a:blip r:embed="rId1"/>
          <a:srcRect l="13729" t="37116" r="39610" b="16019"/>
          <a:stretch/>
        </p:blipFill>
        <p:spPr>
          <a:xfrm>
            <a:off x="31320" y="357120"/>
            <a:ext cx="9112320" cy="5357520"/>
          </a:xfrm>
          <a:prstGeom prst="rect">
            <a:avLst/>
          </a:prstGeom>
          <a:ln w="936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TextShape 1"/>
          <p:cNvSpPr txBox="1"/>
          <p:nvPr/>
        </p:nvSpPr>
        <p:spPr>
          <a:xfrm>
            <a:off x="457200" y="274680"/>
            <a:ext cx="8229240" cy="796680"/>
          </a:xfrm>
          <a:prstGeom prst="rect">
            <a:avLst/>
          </a:prstGeom>
          <a:noFill/>
          <a:ln>
            <a:noFill/>
          </a:ln>
        </p:spPr>
        <p:txBody>
          <a:bodyPr anchor="ctr">
            <a:noAutofit/>
          </a:bodyPr>
          <a:p>
            <a:pPr algn="ctr">
              <a:lnSpc>
                <a:spcPct val="100000"/>
              </a:lnSpc>
            </a:pPr>
            <a:r>
              <a:rPr b="1" i="1" lang="ru-RU" sz="4400" spc="-1" strike="noStrike">
                <a:solidFill>
                  <a:srgbClr val="ff0000"/>
                </a:solidFill>
                <a:latin typeface="Calibri"/>
              </a:rPr>
              <a:t>Нормативні документи (НД)</a:t>
            </a:r>
            <a:endParaRPr b="0" lang="ru-RU" sz="4400" spc="-1" strike="noStrike">
              <a:solidFill>
                <a:srgbClr val="000000"/>
              </a:solidFill>
              <a:latin typeface="Calibri"/>
            </a:endParaRPr>
          </a:p>
        </p:txBody>
      </p:sp>
      <p:pic>
        <p:nvPicPr>
          <p:cNvPr id="242" name="Picture 2" descr=""/>
          <p:cNvPicPr/>
          <p:nvPr/>
        </p:nvPicPr>
        <p:blipFill>
          <a:blip r:embed="rId1"/>
          <a:srcRect l="8237" t="16604" r="30826" b="16019"/>
          <a:stretch/>
        </p:blipFill>
        <p:spPr>
          <a:xfrm>
            <a:off x="198720" y="1357200"/>
            <a:ext cx="8444880" cy="5249520"/>
          </a:xfrm>
          <a:prstGeom prst="rect">
            <a:avLst/>
          </a:prstGeom>
          <a:ln w="936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3" name="Picture 2" descr=""/>
          <p:cNvPicPr/>
          <p:nvPr/>
        </p:nvPicPr>
        <p:blipFill>
          <a:blip r:embed="rId1"/>
          <a:srcRect l="9335" t="18558" r="31373" b="10157"/>
          <a:stretch/>
        </p:blipFill>
        <p:spPr>
          <a:xfrm>
            <a:off x="214200" y="357120"/>
            <a:ext cx="8666280" cy="5857560"/>
          </a:xfrm>
          <a:prstGeom prst="rect">
            <a:avLst/>
          </a:prstGeom>
          <a:ln w="936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Picture 2" descr=""/>
          <p:cNvPicPr/>
          <p:nvPr/>
        </p:nvPicPr>
        <p:blipFill>
          <a:blip r:embed="rId1"/>
          <a:srcRect l="9335" t="30276" r="31921" b="9178"/>
          <a:stretch/>
        </p:blipFill>
        <p:spPr>
          <a:xfrm>
            <a:off x="214200" y="763200"/>
            <a:ext cx="8792280" cy="5094360"/>
          </a:xfrm>
          <a:prstGeom prst="rect">
            <a:avLst/>
          </a:prstGeom>
          <a:ln w="936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5" name="Рисунок 1" descr=""/>
          <p:cNvPicPr/>
          <p:nvPr/>
        </p:nvPicPr>
        <p:blipFill>
          <a:blip r:embed="rId1"/>
          <a:srcRect l="16875" t="28519" r="42925" b="12785"/>
          <a:stretch/>
        </p:blipFill>
        <p:spPr>
          <a:xfrm>
            <a:off x="0" y="142920"/>
            <a:ext cx="9143640" cy="6714720"/>
          </a:xfrm>
          <a:prstGeom prst="rect">
            <a:avLst/>
          </a:prstGeom>
          <a:ln w="936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323640" y="260640"/>
            <a:ext cx="8640720" cy="1142640"/>
          </a:xfrm>
          <a:prstGeom prst="rect">
            <a:avLst/>
          </a:prstGeom>
          <a:noFill/>
          <a:ln>
            <a:noFill/>
          </a:ln>
        </p:spPr>
        <p:txBody>
          <a:bodyPr anchor="ctr">
            <a:normAutofit fontScale="28000"/>
          </a:bodyPr>
          <a:p>
            <a:pPr algn="ctr">
              <a:lnSpc>
                <a:spcPct val="100000"/>
              </a:lnSpc>
            </a:pPr>
            <a:br/>
            <a:r>
              <a:rPr b="1" lang="ru-RU" sz="3600" spc="-1" strike="noStrike">
                <a:solidFill>
                  <a:srgbClr val="ff0000"/>
                </a:solidFill>
                <a:latin typeface="Calibri"/>
              </a:rPr>
              <a:t>Змістовий модуль 2. Характеристика вторинних метаболітів та їх застосування в медицині.</a:t>
            </a:r>
            <a:br/>
            <a:endParaRPr b="0" lang="ru-RU" sz="3600" spc="-1" strike="noStrike">
              <a:solidFill>
                <a:srgbClr val="000000"/>
              </a:solidFill>
              <a:latin typeface="Calibri"/>
            </a:endParaRPr>
          </a:p>
        </p:txBody>
      </p:sp>
      <p:pic>
        <p:nvPicPr>
          <p:cNvPr id="247" name="Picture 2" descr=""/>
          <p:cNvPicPr/>
          <p:nvPr/>
        </p:nvPicPr>
        <p:blipFill>
          <a:blip r:embed="rId1"/>
          <a:stretch/>
        </p:blipFill>
        <p:spPr>
          <a:xfrm>
            <a:off x="1403640" y="1628640"/>
            <a:ext cx="6912360" cy="475200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428760" y="214200"/>
            <a:ext cx="8400600" cy="785520"/>
          </a:xfrm>
          <a:prstGeom prst="rect">
            <a:avLst/>
          </a:prstGeom>
          <a:noFill/>
          <a:ln>
            <a:noFill/>
          </a:ln>
        </p:spPr>
        <p:txBody>
          <a:bodyPr anchor="ctr">
            <a:noAutofit/>
          </a:bodyPr>
          <a:p>
            <a:pPr algn="ctr">
              <a:lnSpc>
                <a:spcPct val="100000"/>
              </a:lnSpc>
            </a:pPr>
            <a:r>
              <a:rPr b="1" i="1" lang="ru-RU" sz="3600" spc="-1" strike="noStrike">
                <a:solidFill>
                  <a:srgbClr val="ff0000"/>
                </a:solidFill>
                <a:latin typeface="Calibri"/>
              </a:rPr>
              <a:t>Терпени та терпеноїди. Ефірні олії</a:t>
            </a:r>
            <a:endParaRPr b="0" lang="ru-RU" sz="3600" spc="-1" strike="noStrike">
              <a:solidFill>
                <a:srgbClr val="000000"/>
              </a:solidFill>
              <a:latin typeface="Calibri"/>
            </a:endParaRPr>
          </a:p>
        </p:txBody>
      </p:sp>
      <p:sp>
        <p:nvSpPr>
          <p:cNvPr id="249" name="CustomShape 2"/>
          <p:cNvSpPr/>
          <p:nvPr/>
        </p:nvSpPr>
        <p:spPr>
          <a:xfrm>
            <a:off x="357120" y="1000080"/>
            <a:ext cx="8357760" cy="3290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Терпени</a:t>
            </a:r>
            <a:r>
              <a:rPr b="1" i="1" lang="ru-RU" sz="2400" spc="-1" strike="noStrike">
                <a:solidFill>
                  <a:srgbClr val="000000"/>
                </a:solidFill>
                <a:latin typeface="Calibri"/>
              </a:rPr>
              <a:t> — вуглеводні, що </a:t>
            </a:r>
            <a:r>
              <a:rPr b="1" lang="ru-RU" sz="2400" spc="-1" strike="noStrike">
                <a:solidFill>
                  <a:srgbClr val="000000"/>
                </a:solidFill>
                <a:latin typeface="Calibri"/>
              </a:rPr>
              <a:t>мають загальну формулу (С5Н8)n, а їхні похідні, які містять кисень, називають </a:t>
            </a:r>
            <a:r>
              <a:rPr b="1" i="1" lang="ru-RU" sz="2400" spc="-1" strike="noStrike">
                <a:solidFill>
                  <a:srgbClr val="ff0000"/>
                </a:solidFill>
                <a:latin typeface="Calibri"/>
              </a:rPr>
              <a:t>терпеноїдами</a:t>
            </a:r>
            <a:r>
              <a:rPr b="1" i="1" lang="ru-RU" sz="2400" spc="-1" strike="noStrike">
                <a:solidFill>
                  <a:srgbClr val="000000"/>
                </a:solidFill>
                <a:latin typeface="Calibri"/>
              </a:rPr>
              <a:t>.  Терпени і терпеноїди </a:t>
            </a:r>
            <a:r>
              <a:rPr b="1" lang="ru-RU" sz="2400" spc="-1" strike="noStrike">
                <a:solidFill>
                  <a:srgbClr val="000000"/>
                </a:solidFill>
                <a:latin typeface="Calibri"/>
              </a:rPr>
              <a:t>відносяться до різних класів природних сполук, але в основі лежить ізопрен. Ізопренові одиниці, зв’язані між собою правильно — “</a:t>
            </a:r>
            <a:r>
              <a:rPr b="1" lang="ru-RU" sz="2400" spc="-1" strike="noStrike">
                <a:solidFill>
                  <a:srgbClr val="ff0000"/>
                </a:solidFill>
                <a:latin typeface="Calibri"/>
              </a:rPr>
              <a:t>голова до хвоста</a:t>
            </a:r>
            <a:r>
              <a:rPr b="1" lang="ru-RU" sz="2400" spc="-1" strike="noStrike">
                <a:solidFill>
                  <a:srgbClr val="000000"/>
                </a:solidFill>
                <a:latin typeface="Calibri"/>
              </a:rPr>
              <a:t>”, або неправильно — “</a:t>
            </a:r>
            <a:r>
              <a:rPr b="1" lang="ru-RU" sz="2400" spc="-1" strike="noStrike">
                <a:solidFill>
                  <a:srgbClr val="ff0000"/>
                </a:solidFill>
                <a:latin typeface="Calibri"/>
              </a:rPr>
              <a:t>хвіст до хвоста</a:t>
            </a:r>
            <a:r>
              <a:rPr b="1" lang="ru-RU" sz="2400" spc="-1" strike="noStrike">
                <a:solidFill>
                  <a:srgbClr val="000000"/>
                </a:solidFill>
                <a:latin typeface="Calibri"/>
              </a:rPr>
              <a:t>” (</a:t>
            </a:r>
            <a:r>
              <a:rPr b="1" i="1" lang="ru-RU" sz="2400" spc="-1" strike="noStrike">
                <a:solidFill>
                  <a:srgbClr val="7030a0"/>
                </a:solidFill>
                <a:latin typeface="Calibri"/>
              </a:rPr>
              <a:t>правило Ружички</a:t>
            </a:r>
            <a:r>
              <a:rPr b="1" lang="ru-RU" sz="2400" spc="-1" strike="noStrike">
                <a:solidFill>
                  <a:srgbClr val="000000"/>
                </a:solidFill>
                <a:latin typeface="Calibri"/>
              </a:rPr>
              <a:t>). Розгалужений кінець ізопренового ланцюга розглядається як “</a:t>
            </a:r>
            <a:r>
              <a:rPr b="1" lang="ru-RU" sz="2400" spc="-1" strike="noStrike">
                <a:solidFill>
                  <a:srgbClr val="ff0000"/>
                </a:solidFill>
                <a:latin typeface="Calibri"/>
              </a:rPr>
              <a:t>голов</a:t>
            </a:r>
            <a:r>
              <a:rPr b="1" lang="ru-RU" sz="2400" spc="-1" strike="noStrike">
                <a:solidFill>
                  <a:srgbClr val="000000"/>
                </a:solidFill>
                <a:latin typeface="Calibri"/>
              </a:rPr>
              <a:t>а”, а нерозгалужений – як “</a:t>
            </a:r>
            <a:r>
              <a:rPr b="1" lang="ru-RU" sz="2400" spc="-1" strike="noStrike">
                <a:solidFill>
                  <a:srgbClr val="ff0000"/>
                </a:solidFill>
                <a:latin typeface="Calibri"/>
              </a:rPr>
              <a:t>хвіст</a:t>
            </a:r>
            <a:r>
              <a:rPr b="1" lang="ru-RU" sz="2400" spc="-1" strike="noStrike">
                <a:solidFill>
                  <a:srgbClr val="000000"/>
                </a:solidFill>
                <a:latin typeface="Calibri"/>
              </a:rPr>
              <a:t>”. </a:t>
            </a:r>
            <a:endParaRPr b="0" lang="ru-RU" sz="2400" spc="-1" strike="noStrike">
              <a:latin typeface="Arial"/>
            </a:endParaRPr>
          </a:p>
          <a:p>
            <a:pPr>
              <a:lnSpc>
                <a:spcPct val="100000"/>
              </a:lnSpc>
            </a:pPr>
            <a:endParaRPr b="0" lang="ru-RU" sz="2400" spc="-1" strike="noStrike">
              <a:latin typeface="Arial"/>
            </a:endParaRPr>
          </a:p>
        </p:txBody>
      </p:sp>
      <p:pic>
        <p:nvPicPr>
          <p:cNvPr id="250" name="Picture 2" descr=""/>
          <p:cNvPicPr/>
          <p:nvPr/>
        </p:nvPicPr>
        <p:blipFill>
          <a:blip r:embed="rId1"/>
          <a:stretch/>
        </p:blipFill>
        <p:spPr>
          <a:xfrm>
            <a:off x="2857320" y="4143240"/>
            <a:ext cx="3438000" cy="251244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1" name="Picture 2" descr=""/>
          <p:cNvPicPr/>
          <p:nvPr/>
        </p:nvPicPr>
        <p:blipFill>
          <a:blip r:embed="rId1"/>
          <a:srcRect l="17572" t="26373" r="42906" b="19926"/>
          <a:stretch/>
        </p:blipFill>
        <p:spPr>
          <a:xfrm>
            <a:off x="711720" y="1071720"/>
            <a:ext cx="7574760" cy="5785920"/>
          </a:xfrm>
          <a:prstGeom prst="rect">
            <a:avLst/>
          </a:prstGeom>
          <a:ln w="9360">
            <a:noFill/>
          </a:ln>
        </p:spPr>
      </p:pic>
      <p:sp>
        <p:nvSpPr>
          <p:cNvPr id="252" name="CustomShape 1"/>
          <p:cNvSpPr/>
          <p:nvPr/>
        </p:nvSpPr>
        <p:spPr>
          <a:xfrm>
            <a:off x="0" y="214200"/>
            <a:ext cx="9143640" cy="882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ff0000"/>
                </a:solidFill>
                <a:latin typeface="Calibri"/>
              </a:rPr>
              <a:t>Класифікація терпеноїдів </a:t>
            </a:r>
            <a:endParaRPr b="0" lang="ru-RU" sz="2800" spc="-1" strike="noStrike">
              <a:latin typeface="Arial"/>
            </a:endParaRPr>
          </a:p>
          <a:p>
            <a:pPr>
              <a:lnSpc>
                <a:spcPct val="100000"/>
              </a:lnSpc>
            </a:pPr>
            <a:r>
              <a:rPr b="1" lang="ru-RU" sz="2400" spc="-1" strike="noStrike">
                <a:solidFill>
                  <a:srgbClr val="000000"/>
                </a:solidFill>
                <a:latin typeface="Calibri"/>
              </a:rPr>
              <a:t>Біогенетичним попередником терпеноїдів є мевалонова кислота.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214200" y="285840"/>
            <a:ext cx="8715240" cy="606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Ефірними оліями </a:t>
            </a:r>
            <a:r>
              <a:rPr b="1" lang="ru-RU" sz="2800" spc="-1" strike="noStrike">
                <a:solidFill>
                  <a:srgbClr val="000000"/>
                </a:solidFill>
                <a:latin typeface="Calibri"/>
              </a:rPr>
              <a:t>називають</a:t>
            </a:r>
            <a:r>
              <a:rPr b="1" i="1" lang="ru-RU" sz="2800" spc="-1" strike="noStrike">
                <a:solidFill>
                  <a:srgbClr val="000000"/>
                </a:solidFill>
                <a:latin typeface="Calibri"/>
              </a:rPr>
              <a:t> </a:t>
            </a:r>
            <a:r>
              <a:rPr b="1" lang="ru-RU" sz="2800" spc="-1" strike="noStrike">
                <a:solidFill>
                  <a:srgbClr val="000000"/>
                </a:solidFill>
                <a:latin typeface="Calibri"/>
              </a:rPr>
              <a:t>суміш летких, ароматних речовин, які утворюються в рослинах і мають здатність переганятися з водяною парою. Головною складовою частиною ефірних олій є терпени і їх кисневмісні похідні, рідше — ароматичні й аліфатичні сполуки.</a:t>
            </a:r>
            <a:endParaRPr b="0" lang="ru-RU" sz="2800" spc="-1" strike="noStrike">
              <a:latin typeface="Arial"/>
            </a:endParaRPr>
          </a:p>
          <a:p>
            <a:pPr algn="ctr">
              <a:lnSpc>
                <a:spcPct val="100000"/>
              </a:lnSpc>
            </a:pPr>
            <a:r>
              <a:rPr b="1" lang="ru-RU" sz="3200" spc="-1" strike="noStrike">
                <a:solidFill>
                  <a:srgbClr val="ff0000"/>
                </a:solidFill>
                <a:latin typeface="Calibri"/>
              </a:rPr>
              <a:t>Класифікація ефірних олій </a:t>
            </a:r>
            <a:endParaRPr b="0" lang="ru-RU" sz="3200" spc="-1" strike="noStrike">
              <a:latin typeface="Arial"/>
            </a:endParaRPr>
          </a:p>
          <a:p>
            <a:pPr>
              <a:lnSpc>
                <a:spcPct val="100000"/>
              </a:lnSpc>
            </a:pPr>
            <a:r>
              <a:rPr b="1" lang="ru-RU" sz="2400" spc="-1" strike="noStrike">
                <a:solidFill>
                  <a:srgbClr val="000000"/>
                </a:solidFill>
                <a:latin typeface="Calibri"/>
              </a:rPr>
              <a:t>Всі ефірні олії в залежності від кількості ізопренових залишків та конфігурації молекули поділяться на наступні групи:</a:t>
            </a:r>
            <a:endParaRPr b="0" lang="ru-RU" sz="2400" spc="-1" strike="noStrike">
              <a:latin typeface="Arial"/>
            </a:endParaRPr>
          </a:p>
          <a:p>
            <a:pPr>
              <a:lnSpc>
                <a:spcPct val="100000"/>
              </a:lnSpc>
            </a:pPr>
            <a:r>
              <a:rPr b="1" lang="ru-RU" sz="2400" spc="-1" strike="noStrike">
                <a:solidFill>
                  <a:srgbClr val="000000"/>
                </a:solidFill>
                <a:latin typeface="Calibri"/>
              </a:rPr>
              <a:t>1) монотерпени:</a:t>
            </a:r>
            <a:endParaRPr b="0" lang="ru-RU" sz="2400" spc="-1" strike="noStrike">
              <a:latin typeface="Arial"/>
            </a:endParaRPr>
          </a:p>
          <a:p>
            <a:pPr>
              <a:lnSpc>
                <a:spcPct val="100000"/>
              </a:lnSpc>
            </a:pPr>
            <a:r>
              <a:rPr b="1" lang="ru-RU" sz="2400" spc="-1" strike="noStrike">
                <a:solidFill>
                  <a:srgbClr val="7030a0"/>
                </a:solidFill>
                <a:latin typeface="Calibri"/>
              </a:rPr>
              <a:t>- ациклічні монотерпени </a:t>
            </a:r>
            <a:r>
              <a:rPr b="1" lang="ru-RU" sz="2400" spc="-1" strike="noStrike">
                <a:solidFill>
                  <a:srgbClr val="000000"/>
                </a:solidFill>
                <a:latin typeface="Calibri"/>
              </a:rPr>
              <a:t>(ліналоол, гераніол, цитраль);</a:t>
            </a:r>
            <a:endParaRPr b="0" lang="ru-RU" sz="2400" spc="-1" strike="noStrike">
              <a:latin typeface="Arial"/>
            </a:endParaRPr>
          </a:p>
          <a:p>
            <a:pPr>
              <a:lnSpc>
                <a:spcPct val="100000"/>
              </a:lnSpc>
            </a:pPr>
            <a:r>
              <a:rPr b="1" lang="ru-RU" sz="2400" spc="-1" strike="noStrike">
                <a:solidFill>
                  <a:srgbClr val="7030a0"/>
                </a:solidFill>
                <a:latin typeface="Calibri"/>
              </a:rPr>
              <a:t>-</a:t>
            </a:r>
            <a:r>
              <a:rPr b="1" lang="ru-RU" sz="2400" spc="-1" strike="noStrike">
                <a:solidFill>
                  <a:srgbClr val="000000"/>
                </a:solidFill>
                <a:latin typeface="Calibri"/>
              </a:rPr>
              <a:t> </a:t>
            </a:r>
            <a:r>
              <a:rPr b="1" lang="ru-RU" sz="2400" spc="-1" strike="noStrike">
                <a:solidFill>
                  <a:srgbClr val="7030a0"/>
                </a:solidFill>
                <a:latin typeface="Calibri"/>
              </a:rPr>
              <a:t>моноциклічні монотерпени </a:t>
            </a:r>
            <a:r>
              <a:rPr b="1" lang="ru-RU" sz="2400" spc="-1" strike="noStrike">
                <a:solidFill>
                  <a:srgbClr val="000000"/>
                </a:solidFill>
                <a:latin typeface="Calibri"/>
              </a:rPr>
              <a:t>(ментол, цинеол);</a:t>
            </a:r>
            <a:endParaRPr b="0" lang="ru-RU" sz="2400" spc="-1" strike="noStrike">
              <a:latin typeface="Arial"/>
            </a:endParaRPr>
          </a:p>
          <a:p>
            <a:pPr>
              <a:lnSpc>
                <a:spcPct val="100000"/>
              </a:lnSpc>
            </a:pPr>
            <a:r>
              <a:rPr b="1" lang="ru-RU" sz="2400" spc="-1" strike="noStrike">
                <a:solidFill>
                  <a:srgbClr val="7030a0"/>
                </a:solidFill>
                <a:latin typeface="Calibri"/>
              </a:rPr>
              <a:t>-</a:t>
            </a:r>
            <a:r>
              <a:rPr b="1" lang="ru-RU" sz="2400" spc="-1" strike="noStrike">
                <a:solidFill>
                  <a:srgbClr val="000000"/>
                </a:solidFill>
                <a:latin typeface="Calibri"/>
              </a:rPr>
              <a:t> </a:t>
            </a:r>
            <a:r>
              <a:rPr b="1" lang="ru-RU" sz="2400" spc="-1" strike="noStrike">
                <a:solidFill>
                  <a:srgbClr val="7030a0"/>
                </a:solidFill>
                <a:latin typeface="Calibri"/>
              </a:rPr>
              <a:t>біциклічні монотерпени </a:t>
            </a:r>
            <a:r>
              <a:rPr b="1" lang="ru-RU" sz="2400" spc="-1" strike="noStrike">
                <a:solidFill>
                  <a:srgbClr val="000000"/>
                </a:solidFill>
                <a:latin typeface="Calibri"/>
              </a:rPr>
              <a:t>(камфора, пінен);</a:t>
            </a:r>
            <a:endParaRPr b="0" lang="ru-RU" sz="2400" spc="-1" strike="noStrike">
              <a:latin typeface="Arial"/>
            </a:endParaRPr>
          </a:p>
          <a:p>
            <a:pPr>
              <a:lnSpc>
                <a:spcPct val="100000"/>
              </a:lnSpc>
            </a:pPr>
            <a:r>
              <a:rPr b="1" lang="ru-RU" sz="2400" spc="-1" strike="noStrike">
                <a:solidFill>
                  <a:srgbClr val="000000"/>
                </a:solidFill>
                <a:latin typeface="Calibri"/>
              </a:rPr>
              <a:t>2) </a:t>
            </a:r>
            <a:r>
              <a:rPr b="1" lang="ru-RU" sz="2400" spc="-1" strike="noStrike">
                <a:solidFill>
                  <a:srgbClr val="7030a0"/>
                </a:solidFill>
                <a:latin typeface="Calibri"/>
              </a:rPr>
              <a:t>сесквітерпени</a:t>
            </a:r>
            <a:r>
              <a:rPr b="1" lang="ru-RU" sz="2400" spc="-1" strike="noStrike">
                <a:solidFill>
                  <a:srgbClr val="000000"/>
                </a:solidFill>
                <a:latin typeface="Calibri"/>
              </a:rPr>
              <a:t> (азулен, сантонін);</a:t>
            </a:r>
            <a:endParaRPr b="0" lang="ru-RU" sz="2400" spc="-1" strike="noStrike">
              <a:latin typeface="Arial"/>
            </a:endParaRPr>
          </a:p>
          <a:p>
            <a:pPr>
              <a:lnSpc>
                <a:spcPct val="100000"/>
              </a:lnSpc>
            </a:pPr>
            <a:r>
              <a:rPr b="1" lang="ru-RU" sz="2400" spc="-1" strike="noStrike">
                <a:solidFill>
                  <a:srgbClr val="000000"/>
                </a:solidFill>
                <a:latin typeface="Calibri"/>
              </a:rPr>
              <a:t>3) </a:t>
            </a:r>
            <a:r>
              <a:rPr b="1" lang="ru-RU" sz="2400" spc="-1" strike="noStrike">
                <a:solidFill>
                  <a:srgbClr val="7030a0"/>
                </a:solidFill>
                <a:latin typeface="Calibri"/>
              </a:rPr>
              <a:t>ароматні сполуки </a:t>
            </a:r>
            <a:r>
              <a:rPr b="1" lang="ru-RU" sz="2400" spc="-1" strike="noStrike">
                <a:solidFill>
                  <a:srgbClr val="000000"/>
                </a:solidFill>
                <a:latin typeface="Calibri"/>
              </a:rPr>
              <a:t>(тимол).</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457200" y="404640"/>
            <a:ext cx="8229240" cy="5721120"/>
          </a:xfrm>
          <a:prstGeom prst="rect">
            <a:avLst/>
          </a:prstGeom>
          <a:noFill/>
          <a:ln>
            <a:noFill/>
          </a:ln>
        </p:spPr>
        <p:txBody>
          <a:bodyPr>
            <a:noAutofit/>
          </a:bodyPr>
          <a:p>
            <a:pPr marL="343080" indent="-342720" algn="ctr">
              <a:lnSpc>
                <a:spcPct val="100000"/>
              </a:lnSpc>
              <a:spcBef>
                <a:spcPts val="799"/>
              </a:spcBef>
            </a:pPr>
            <a:r>
              <a:rPr b="1" lang="ru-RU" sz="4000" spc="-1" strike="noStrike">
                <a:solidFill>
                  <a:srgbClr val="ff0000"/>
                </a:solidFill>
                <a:latin typeface="Calibri"/>
              </a:rPr>
              <a:t>Курс складається з двох навчальних модулів :</a:t>
            </a:r>
            <a:endParaRPr b="0" lang="ru-RU" sz="4000" spc="-1" strike="noStrike">
              <a:solidFill>
                <a:srgbClr val="000000"/>
              </a:solidFill>
              <a:latin typeface="Calibri"/>
            </a:endParaRPr>
          </a:p>
          <a:p>
            <a:pPr marL="343080" indent="-342720">
              <a:lnSpc>
                <a:spcPct val="100000"/>
              </a:lnSpc>
              <a:spcBef>
                <a:spcPts val="720"/>
              </a:spcBef>
              <a:buClr>
                <a:srgbClr val="000000"/>
              </a:buClr>
              <a:buFont typeface="Arial"/>
              <a:buChar char="•"/>
            </a:pPr>
            <a:r>
              <a:rPr b="1" lang="ru-RU" sz="3600" spc="-1" strike="noStrike">
                <a:solidFill>
                  <a:srgbClr val="000000"/>
                </a:solidFill>
                <a:latin typeface="Calibri"/>
              </a:rPr>
              <a:t>“</a:t>
            </a:r>
            <a:r>
              <a:rPr b="1" lang="ru-RU" sz="3600" spc="-1" strike="noStrike">
                <a:solidFill>
                  <a:srgbClr val="000000"/>
                </a:solidFill>
                <a:latin typeface="Calibri"/>
              </a:rPr>
              <a:t>Загальні положення з фармакогнозії, методи роботи з лікарськими рослинами в медицині”,</a:t>
            </a:r>
            <a:endParaRPr b="0" lang="ru-RU" sz="3600" spc="-1" strike="noStrike">
              <a:solidFill>
                <a:srgbClr val="000000"/>
              </a:solidFill>
              <a:latin typeface="Calibri"/>
            </a:endParaRPr>
          </a:p>
          <a:p>
            <a:pPr marL="343080" indent="-342720">
              <a:lnSpc>
                <a:spcPct val="100000"/>
              </a:lnSpc>
              <a:spcBef>
                <a:spcPts val="720"/>
              </a:spcBef>
              <a:buClr>
                <a:srgbClr val="000000"/>
              </a:buClr>
              <a:buFont typeface="Arial"/>
              <a:buChar char="•"/>
            </a:pPr>
            <a:r>
              <a:rPr b="1" lang="ru-RU" sz="3600" spc="-1" strike="noStrike">
                <a:solidFill>
                  <a:srgbClr val="000000"/>
                </a:solidFill>
                <a:latin typeface="Calibri"/>
              </a:rPr>
              <a:t> “</a:t>
            </a:r>
            <a:r>
              <a:rPr b="1" lang="ru-RU" sz="3600" spc="-1" strike="noStrike">
                <a:solidFill>
                  <a:srgbClr val="000000"/>
                </a:solidFill>
                <a:latin typeface="Calibri"/>
              </a:rPr>
              <a:t>Характеристика вторинних метаболітів та їх застосування в медицині”.</a:t>
            </a:r>
            <a:endParaRPr b="0" lang="ru-RU" sz="3600" spc="-1" strike="noStrike">
              <a:solidFill>
                <a:srgbClr val="000000"/>
              </a:solidFill>
              <a:latin typeface="Calibri"/>
            </a:endParaRPr>
          </a:p>
          <a:p>
            <a:pPr>
              <a:lnSpc>
                <a:spcPct val="100000"/>
              </a:lnSpc>
              <a:spcBef>
                <a:spcPts val="641"/>
              </a:spcBef>
            </a:pPr>
            <a:endParaRPr b="0" lang="ru-RU"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CustomShape 1"/>
          <p:cNvSpPr/>
          <p:nvPr/>
        </p:nvSpPr>
        <p:spPr>
          <a:xfrm>
            <a:off x="2571840" y="0"/>
            <a:ext cx="360288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3200" spc="-1" strike="noStrike">
                <a:solidFill>
                  <a:srgbClr val="ff0000"/>
                </a:solidFill>
                <a:latin typeface="Calibri"/>
              </a:rPr>
              <a:t>Методи виділення </a:t>
            </a:r>
            <a:endParaRPr b="0" lang="ru-RU" sz="3200" spc="-1" strike="noStrike">
              <a:latin typeface="Arial"/>
            </a:endParaRPr>
          </a:p>
        </p:txBody>
      </p:sp>
      <p:sp>
        <p:nvSpPr>
          <p:cNvPr id="255" name="CustomShape 2"/>
          <p:cNvSpPr/>
          <p:nvPr/>
        </p:nvSpPr>
        <p:spPr>
          <a:xfrm>
            <a:off x="214200" y="642960"/>
            <a:ext cx="8929440" cy="3382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Залежно від морфолого-анатомічної будови сировини, хімічного складу і сфери застосування ефірної олії вдаються до різних методів її добування: </a:t>
            </a:r>
            <a:endParaRPr b="0" lang="ru-RU" sz="2400" spc="-1" strike="noStrike">
              <a:latin typeface="Arial"/>
            </a:endParaRPr>
          </a:p>
          <a:p>
            <a:pPr indent="-216000">
              <a:lnSpc>
                <a:spcPct val="100000"/>
              </a:lnSpc>
              <a:buClr>
                <a:srgbClr val="000000"/>
              </a:buClr>
              <a:buFont typeface="StarSymbol"/>
              <a:buChar char="-"/>
            </a:pPr>
            <a:r>
              <a:rPr b="1" lang="ru-RU" sz="2400" spc="-1" strike="noStrike">
                <a:solidFill>
                  <a:srgbClr val="000000"/>
                </a:solidFill>
                <a:latin typeface="Calibri"/>
              </a:rPr>
              <a:t>перегонки з водяною парою; </a:t>
            </a:r>
            <a:endParaRPr b="0" lang="ru-RU" sz="2400" spc="-1" strike="noStrike">
              <a:latin typeface="Arial"/>
            </a:endParaRPr>
          </a:p>
          <a:p>
            <a:pPr indent="-216000">
              <a:lnSpc>
                <a:spcPct val="100000"/>
              </a:lnSpc>
              <a:buClr>
                <a:srgbClr val="000000"/>
              </a:buClr>
              <a:buFont typeface="StarSymbol"/>
              <a:buChar char="-"/>
            </a:pPr>
            <a:r>
              <a:rPr b="1" lang="ru-RU" sz="2400" spc="-1" strike="noStrike">
                <a:solidFill>
                  <a:srgbClr val="000000"/>
                </a:solidFill>
                <a:latin typeface="Calibri"/>
              </a:rPr>
              <a:t> </a:t>
            </a:r>
            <a:r>
              <a:rPr b="1" lang="ru-RU" sz="2400" spc="-1" strike="noStrike">
                <a:solidFill>
                  <a:srgbClr val="000000"/>
                </a:solidFill>
                <a:latin typeface="Calibri"/>
              </a:rPr>
              <a:t>екстракції органічними (малополярними) розчинниками або скрапленими газами; </a:t>
            </a:r>
            <a:endParaRPr b="0" lang="ru-RU" sz="2400" spc="-1" strike="noStrike">
              <a:latin typeface="Arial"/>
            </a:endParaRPr>
          </a:p>
          <a:p>
            <a:pPr indent="-216000">
              <a:lnSpc>
                <a:spcPct val="100000"/>
              </a:lnSpc>
              <a:buClr>
                <a:srgbClr val="000000"/>
              </a:buClr>
              <a:buFont typeface="StarSymbol"/>
              <a:buChar char="-"/>
            </a:pPr>
            <a:r>
              <a:rPr b="1" lang="ru-RU" sz="2400" spc="-1" strike="noStrike">
                <a:solidFill>
                  <a:srgbClr val="000000"/>
                </a:solidFill>
                <a:latin typeface="Calibri"/>
              </a:rPr>
              <a:t> </a:t>
            </a:r>
            <a:r>
              <a:rPr b="1" lang="ru-RU" sz="2400" spc="-1" strike="noStrike">
                <a:solidFill>
                  <a:srgbClr val="000000"/>
                </a:solidFill>
                <a:latin typeface="Calibri"/>
              </a:rPr>
              <a:t>мацерації або анфлеражу (холодна/гаряча екстракція твердим/рідким жиром); </a:t>
            </a:r>
            <a:endParaRPr b="0" lang="ru-RU" sz="2400" spc="-1" strike="noStrike">
              <a:latin typeface="Arial"/>
            </a:endParaRPr>
          </a:p>
          <a:p>
            <a:pPr indent="-216000">
              <a:lnSpc>
                <a:spcPct val="100000"/>
              </a:lnSpc>
              <a:buClr>
                <a:srgbClr val="000000"/>
              </a:buClr>
              <a:buFont typeface="StarSymbol"/>
              <a:buChar char="-"/>
            </a:pPr>
            <a:r>
              <a:rPr b="1" lang="ru-RU" sz="2400" spc="-1" strike="noStrike">
                <a:solidFill>
                  <a:srgbClr val="000000"/>
                </a:solidFill>
                <a:latin typeface="Calibri"/>
              </a:rPr>
              <a:t> </a:t>
            </a:r>
            <a:r>
              <a:rPr b="1" lang="ru-RU" sz="2400" spc="-1" strike="noStrike">
                <a:solidFill>
                  <a:srgbClr val="000000"/>
                </a:solidFill>
                <a:latin typeface="Calibri"/>
              </a:rPr>
              <a:t>пресування тощо. </a:t>
            </a:r>
            <a:endParaRPr b="0" lang="ru-RU" sz="2400" spc="-1" strike="noStrike">
              <a:latin typeface="Arial"/>
            </a:endParaRPr>
          </a:p>
        </p:txBody>
      </p:sp>
      <p:sp>
        <p:nvSpPr>
          <p:cNvPr id="256" name="CustomShape 3"/>
          <p:cNvSpPr/>
          <p:nvPr/>
        </p:nvSpPr>
        <p:spPr>
          <a:xfrm>
            <a:off x="155520" y="-144360"/>
            <a:ext cx="304560" cy="304560"/>
          </a:xfrm>
          <a:prstGeom prst="rect">
            <a:avLst/>
          </a:prstGeom>
          <a:noFill/>
          <a:ln>
            <a:noFill/>
          </a:ln>
        </p:spPr>
        <p:style>
          <a:lnRef idx="0"/>
          <a:fillRef idx="0"/>
          <a:effectRef idx="0"/>
          <a:fontRef idx="minor"/>
        </p:style>
      </p:sp>
      <p:sp>
        <p:nvSpPr>
          <p:cNvPr id="257" name="CustomShape 4"/>
          <p:cNvSpPr/>
          <p:nvPr/>
        </p:nvSpPr>
        <p:spPr>
          <a:xfrm>
            <a:off x="155520" y="-144360"/>
            <a:ext cx="304560" cy="304560"/>
          </a:xfrm>
          <a:prstGeom prst="rect">
            <a:avLst/>
          </a:prstGeom>
          <a:noFill/>
          <a:ln>
            <a:noFill/>
          </a:ln>
        </p:spPr>
        <p:style>
          <a:lnRef idx="0"/>
          <a:fillRef idx="0"/>
          <a:effectRef idx="0"/>
          <a:fontRef idx="minor"/>
        </p:style>
      </p:sp>
      <p:pic>
        <p:nvPicPr>
          <p:cNvPr id="258" name="Picture 12" descr=""/>
          <p:cNvPicPr/>
          <p:nvPr/>
        </p:nvPicPr>
        <p:blipFill>
          <a:blip r:embed="rId1"/>
          <a:srcRect l="10639" t="0" r="12770" b="0"/>
          <a:stretch/>
        </p:blipFill>
        <p:spPr>
          <a:xfrm>
            <a:off x="285840" y="4071960"/>
            <a:ext cx="2571480" cy="2517840"/>
          </a:xfrm>
          <a:prstGeom prst="rect">
            <a:avLst/>
          </a:prstGeom>
          <a:ln>
            <a:noFill/>
          </a:ln>
        </p:spPr>
      </p:pic>
      <p:pic>
        <p:nvPicPr>
          <p:cNvPr id="259" name="Picture 14" descr=""/>
          <p:cNvPicPr/>
          <p:nvPr/>
        </p:nvPicPr>
        <p:blipFill>
          <a:blip r:embed="rId2"/>
          <a:srcRect l="18183" t="0" r="9089" b="0"/>
          <a:stretch/>
        </p:blipFill>
        <p:spPr>
          <a:xfrm>
            <a:off x="3286080" y="4000680"/>
            <a:ext cx="2285640" cy="2619000"/>
          </a:xfrm>
          <a:prstGeom prst="rect">
            <a:avLst/>
          </a:prstGeom>
          <a:ln>
            <a:noFill/>
          </a:ln>
        </p:spPr>
      </p:pic>
      <p:pic>
        <p:nvPicPr>
          <p:cNvPr id="260" name="Picture 16" descr=""/>
          <p:cNvPicPr/>
          <p:nvPr/>
        </p:nvPicPr>
        <p:blipFill>
          <a:blip r:embed="rId3"/>
          <a:srcRect l="15736" t="9437" r="19230" b="0"/>
          <a:stretch/>
        </p:blipFill>
        <p:spPr>
          <a:xfrm>
            <a:off x="5786280" y="3857760"/>
            <a:ext cx="2967840" cy="275724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Picture 10" descr=""/>
          <p:cNvPicPr/>
          <p:nvPr/>
        </p:nvPicPr>
        <p:blipFill>
          <a:blip r:embed="rId1"/>
          <a:srcRect l="34701" t="0" r="0" b="0"/>
          <a:stretch/>
        </p:blipFill>
        <p:spPr>
          <a:xfrm>
            <a:off x="357120" y="1643040"/>
            <a:ext cx="4048560" cy="3785760"/>
          </a:xfrm>
          <a:prstGeom prst="rect">
            <a:avLst/>
          </a:prstGeom>
          <a:ln>
            <a:noFill/>
          </a:ln>
        </p:spPr>
      </p:pic>
      <p:sp>
        <p:nvSpPr>
          <p:cNvPr id="262" name="CustomShape 1"/>
          <p:cNvSpPr/>
          <p:nvPr/>
        </p:nvSpPr>
        <p:spPr>
          <a:xfrm>
            <a:off x="155520" y="-144360"/>
            <a:ext cx="304560" cy="304560"/>
          </a:xfrm>
          <a:prstGeom prst="rect">
            <a:avLst/>
          </a:prstGeom>
          <a:noFill/>
          <a:ln>
            <a:noFill/>
          </a:ln>
        </p:spPr>
        <p:style>
          <a:lnRef idx="0"/>
          <a:fillRef idx="0"/>
          <a:effectRef idx="0"/>
          <a:fontRef idx="minor"/>
        </p:style>
      </p:sp>
      <p:sp>
        <p:nvSpPr>
          <p:cNvPr id="263" name="CustomShape 2"/>
          <p:cNvSpPr/>
          <p:nvPr/>
        </p:nvSpPr>
        <p:spPr>
          <a:xfrm>
            <a:off x="155520" y="-144360"/>
            <a:ext cx="304560" cy="304560"/>
          </a:xfrm>
          <a:prstGeom prst="rect">
            <a:avLst/>
          </a:prstGeom>
          <a:noFill/>
          <a:ln>
            <a:noFill/>
          </a:ln>
        </p:spPr>
        <p:style>
          <a:lnRef idx="0"/>
          <a:fillRef idx="0"/>
          <a:effectRef idx="0"/>
          <a:fontRef idx="minor"/>
        </p:style>
      </p:sp>
      <p:sp>
        <p:nvSpPr>
          <p:cNvPr id="264" name="CustomShape 3"/>
          <p:cNvSpPr/>
          <p:nvPr/>
        </p:nvSpPr>
        <p:spPr>
          <a:xfrm>
            <a:off x="155520" y="-144360"/>
            <a:ext cx="304560" cy="304560"/>
          </a:xfrm>
          <a:prstGeom prst="rect">
            <a:avLst/>
          </a:prstGeom>
          <a:noFill/>
          <a:ln>
            <a:noFill/>
          </a:ln>
        </p:spPr>
        <p:style>
          <a:lnRef idx="0"/>
          <a:fillRef idx="0"/>
          <a:effectRef idx="0"/>
          <a:fontRef idx="minor"/>
        </p:style>
      </p:sp>
      <p:pic>
        <p:nvPicPr>
          <p:cNvPr id="265" name="Picture 8" descr=""/>
          <p:cNvPicPr/>
          <p:nvPr/>
        </p:nvPicPr>
        <p:blipFill>
          <a:blip r:embed="rId2"/>
          <a:stretch/>
        </p:blipFill>
        <p:spPr>
          <a:xfrm>
            <a:off x="4786200" y="857160"/>
            <a:ext cx="3857400" cy="5143320"/>
          </a:xfrm>
          <a:prstGeom prst="rect">
            <a:avLst/>
          </a:prstGeom>
          <a:ln>
            <a:noFill/>
          </a:ln>
        </p:spPr>
      </p:pic>
      <p:sp>
        <p:nvSpPr>
          <p:cNvPr id="266" name="CustomShape 4"/>
          <p:cNvSpPr/>
          <p:nvPr/>
        </p:nvSpPr>
        <p:spPr>
          <a:xfrm>
            <a:off x="571320" y="357120"/>
            <a:ext cx="3785760" cy="8218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400" spc="-1" strike="noStrike">
                <a:solidFill>
                  <a:srgbClr val="ff0000"/>
                </a:solidFill>
                <a:latin typeface="Calibri"/>
              </a:rPr>
              <a:t>Анфлера́ж </a:t>
            </a:r>
            <a:endParaRPr b="0" lang="ru-RU" sz="2400" spc="-1" strike="noStrike">
              <a:latin typeface="Arial"/>
            </a:endParaRPr>
          </a:p>
          <a:p>
            <a:pPr algn="ctr">
              <a:lnSpc>
                <a:spcPct val="100000"/>
              </a:lnSpc>
            </a:pPr>
            <a:r>
              <a:rPr b="1" i="1" lang="ru-RU" sz="2400" spc="-1" strike="noStrike">
                <a:solidFill>
                  <a:srgbClr val="ff0000"/>
                </a:solidFill>
                <a:latin typeface="Calibri"/>
              </a:rPr>
              <a:t>(твердий жир)</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7" name="Picture 2" descr=""/>
          <p:cNvPicPr/>
          <p:nvPr/>
        </p:nvPicPr>
        <p:blipFill>
          <a:blip r:embed="rId1"/>
          <a:stretch/>
        </p:blipFill>
        <p:spPr>
          <a:xfrm>
            <a:off x="571320" y="1071360"/>
            <a:ext cx="8084520" cy="5786280"/>
          </a:xfrm>
          <a:prstGeom prst="rect">
            <a:avLst/>
          </a:prstGeom>
          <a:ln>
            <a:noFill/>
          </a:ln>
        </p:spPr>
      </p:pic>
      <p:sp>
        <p:nvSpPr>
          <p:cNvPr id="268" name="CustomShape 1"/>
          <p:cNvSpPr/>
          <p:nvPr/>
        </p:nvSpPr>
        <p:spPr>
          <a:xfrm>
            <a:off x="2286000" y="285840"/>
            <a:ext cx="539136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Перегонка з водяною парою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CustomShape 1"/>
          <p:cNvSpPr/>
          <p:nvPr/>
        </p:nvSpPr>
        <p:spPr>
          <a:xfrm>
            <a:off x="285840" y="0"/>
            <a:ext cx="8429400" cy="66740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400" spc="-1" strike="noStrike">
                <a:solidFill>
                  <a:srgbClr val="ff0000"/>
                </a:solidFill>
                <a:latin typeface="Calibri"/>
              </a:rPr>
              <a:t>АНАЛІЗ ЕФІРНИХ ОЛІЙ</a:t>
            </a:r>
            <a:endParaRPr b="0" lang="ru-RU" sz="2400" spc="-1" strike="noStrike">
              <a:latin typeface="Arial"/>
            </a:endParaRPr>
          </a:p>
          <a:p>
            <a:pPr>
              <a:lnSpc>
                <a:spcPct val="100000"/>
              </a:lnSpc>
            </a:pPr>
            <a:r>
              <a:rPr b="1" i="1" lang="ru-RU" sz="2400" spc="-1" strike="noStrike">
                <a:solidFill>
                  <a:srgbClr val="ff0000"/>
                </a:solidFill>
                <a:latin typeface="Calibri"/>
              </a:rPr>
              <a:t>Визначення тотожності ефірних олій. </a:t>
            </a:r>
            <a:endParaRPr b="0" lang="ru-RU" sz="2400" spc="-1" strike="noStrike">
              <a:latin typeface="Arial"/>
            </a:endParaRPr>
          </a:p>
          <a:p>
            <a:pPr>
              <a:lnSpc>
                <a:spcPct val="100000"/>
              </a:lnSpc>
            </a:pPr>
            <a:r>
              <a:rPr b="1" lang="ru-RU" sz="2400" spc="-1" strike="noStrike">
                <a:solidFill>
                  <a:srgbClr val="000000"/>
                </a:solidFill>
                <a:latin typeface="Calibri"/>
              </a:rPr>
              <a:t>Колір.</a:t>
            </a:r>
            <a:endParaRPr b="0" lang="ru-RU" sz="2400" spc="-1" strike="noStrike">
              <a:latin typeface="Arial"/>
            </a:endParaRPr>
          </a:p>
          <a:p>
            <a:pPr>
              <a:lnSpc>
                <a:spcPct val="100000"/>
              </a:lnSpc>
            </a:pPr>
            <a:r>
              <a:rPr b="1" lang="ru-RU" sz="2400" spc="-1" strike="noStrike">
                <a:solidFill>
                  <a:srgbClr val="000000"/>
                </a:solidFill>
                <a:latin typeface="Calibri"/>
              </a:rPr>
              <a:t>Запах. </a:t>
            </a:r>
            <a:endParaRPr b="0" lang="ru-RU" sz="2400" spc="-1" strike="noStrike">
              <a:latin typeface="Arial"/>
            </a:endParaRPr>
          </a:p>
          <a:p>
            <a:pPr>
              <a:lnSpc>
                <a:spcPct val="100000"/>
              </a:lnSpc>
            </a:pPr>
            <a:r>
              <a:rPr b="1" lang="ru-RU" sz="2400" spc="-1" strike="noStrike">
                <a:solidFill>
                  <a:srgbClr val="000000"/>
                </a:solidFill>
                <a:latin typeface="Calibri"/>
              </a:rPr>
              <a:t>Смак.</a:t>
            </a:r>
            <a:endParaRPr b="0" lang="ru-RU" sz="2400" spc="-1" strike="noStrike">
              <a:latin typeface="Arial"/>
            </a:endParaRPr>
          </a:p>
          <a:p>
            <a:pPr>
              <a:lnSpc>
                <a:spcPct val="100000"/>
              </a:lnSpc>
            </a:pPr>
            <a:r>
              <a:rPr b="1" lang="ru-RU" sz="2400" spc="-1" strike="noStrike">
                <a:solidFill>
                  <a:srgbClr val="000000"/>
                </a:solidFill>
                <a:latin typeface="Calibri"/>
              </a:rPr>
              <a:t>Розчинність. </a:t>
            </a:r>
            <a:endParaRPr b="0" lang="ru-RU" sz="2400" spc="-1" strike="noStrike">
              <a:latin typeface="Arial"/>
            </a:endParaRPr>
          </a:p>
          <a:p>
            <a:pPr>
              <a:lnSpc>
                <a:spcPct val="100000"/>
              </a:lnSpc>
            </a:pPr>
            <a:r>
              <a:rPr b="1" i="1" lang="ru-RU" sz="2400" spc="-1" strike="noStrike">
                <a:solidFill>
                  <a:srgbClr val="ff0000"/>
                </a:solidFill>
                <a:latin typeface="Calibri"/>
              </a:rPr>
              <a:t>Визначення чистоти (відсутність домішок етилового спирту, жирних та мінеральних олій).  </a:t>
            </a:r>
            <a:endParaRPr b="0" lang="ru-RU" sz="2400" spc="-1" strike="noStrike">
              <a:latin typeface="Arial"/>
            </a:endParaRPr>
          </a:p>
          <a:p>
            <a:pPr>
              <a:lnSpc>
                <a:spcPct val="100000"/>
              </a:lnSpc>
            </a:pPr>
            <a:r>
              <a:rPr b="1" lang="ru-RU" sz="2400" spc="-1" strike="noStrike">
                <a:solidFill>
                  <a:srgbClr val="000000"/>
                </a:solidFill>
                <a:latin typeface="Calibri"/>
              </a:rPr>
              <a:t>Спирт.</a:t>
            </a:r>
            <a:endParaRPr b="0" lang="ru-RU" sz="2400" spc="-1" strike="noStrike">
              <a:latin typeface="Arial"/>
            </a:endParaRPr>
          </a:p>
          <a:p>
            <a:pPr>
              <a:lnSpc>
                <a:spcPct val="100000"/>
              </a:lnSpc>
            </a:pPr>
            <a:r>
              <a:rPr b="1" lang="ru-RU" sz="2400" spc="-1" strike="noStrike">
                <a:solidFill>
                  <a:srgbClr val="000000"/>
                </a:solidFill>
                <a:latin typeface="Calibri"/>
              </a:rPr>
              <a:t>Жирні та мінеральні олії.</a:t>
            </a:r>
            <a:endParaRPr b="0" lang="ru-RU" sz="2400" spc="-1" strike="noStrike">
              <a:latin typeface="Arial"/>
            </a:endParaRPr>
          </a:p>
          <a:p>
            <a:pPr>
              <a:lnSpc>
                <a:spcPct val="100000"/>
              </a:lnSpc>
            </a:pPr>
            <a:r>
              <a:rPr b="1" i="1" lang="ru-RU" sz="2400" spc="-1" strike="noStrike">
                <a:solidFill>
                  <a:srgbClr val="ff0000"/>
                </a:solidFill>
                <a:latin typeface="Calibri"/>
              </a:rPr>
              <a:t>Визначення числових показників. </a:t>
            </a:r>
            <a:endParaRPr b="0" lang="ru-RU" sz="2400" spc="-1" strike="noStrike">
              <a:latin typeface="Arial"/>
            </a:endParaRPr>
          </a:p>
          <a:p>
            <a:pPr>
              <a:lnSpc>
                <a:spcPct val="100000"/>
              </a:lnSpc>
            </a:pPr>
            <a:r>
              <a:rPr b="1" i="1" lang="ru-RU" sz="2400" spc="-1" strike="noStrike">
                <a:solidFill>
                  <a:srgbClr val="000000"/>
                </a:solidFill>
                <a:latin typeface="Calibri"/>
              </a:rPr>
              <a:t>Фізичні числові показники: </a:t>
            </a:r>
            <a:r>
              <a:rPr b="1" lang="ru-RU" sz="2400" spc="-1" strike="noStrike">
                <a:solidFill>
                  <a:srgbClr val="000000"/>
                </a:solidFill>
                <a:latin typeface="Calibri"/>
              </a:rPr>
              <a:t>густину, кут обертання площини поляризації і показник заломлення визначають відомими методами (ДФ ХI). </a:t>
            </a:r>
            <a:endParaRPr b="0" lang="ru-RU" sz="2400" spc="-1" strike="noStrike">
              <a:latin typeface="Arial"/>
            </a:endParaRPr>
          </a:p>
          <a:p>
            <a:pPr>
              <a:lnSpc>
                <a:spcPct val="100000"/>
              </a:lnSpc>
            </a:pPr>
            <a:r>
              <a:rPr b="1" i="1" lang="ru-RU" sz="2400" spc="-1" strike="noStrike">
                <a:solidFill>
                  <a:srgbClr val="000000"/>
                </a:solidFill>
                <a:latin typeface="Calibri"/>
              </a:rPr>
              <a:t>Хімічні числові показники. </a:t>
            </a:r>
            <a:endParaRPr b="0" lang="ru-RU" sz="2400" spc="-1" strike="noStrike">
              <a:latin typeface="Arial"/>
            </a:endParaRPr>
          </a:p>
          <a:p>
            <a:pPr>
              <a:lnSpc>
                <a:spcPct val="100000"/>
              </a:lnSpc>
            </a:pPr>
            <a:r>
              <a:rPr b="1" lang="ru-RU" sz="2400" spc="-1" strike="noStrike">
                <a:solidFill>
                  <a:srgbClr val="000000"/>
                </a:solidFill>
                <a:latin typeface="Calibri"/>
              </a:rPr>
              <a:t>Кислотне число.</a:t>
            </a:r>
            <a:endParaRPr b="0" lang="ru-RU" sz="2400" spc="-1" strike="noStrike">
              <a:latin typeface="Arial"/>
            </a:endParaRPr>
          </a:p>
          <a:p>
            <a:pPr>
              <a:lnSpc>
                <a:spcPct val="100000"/>
              </a:lnSpc>
            </a:pPr>
            <a:r>
              <a:rPr b="1" lang="ru-RU" sz="2400" spc="-1" strike="noStrike">
                <a:solidFill>
                  <a:srgbClr val="000000"/>
                </a:solidFill>
                <a:latin typeface="Calibri"/>
              </a:rPr>
              <a:t>Ефірне число.</a:t>
            </a:r>
            <a:endParaRPr b="0" lang="ru-RU" sz="2400" spc="-1" strike="noStrike">
              <a:latin typeface="Arial"/>
            </a:endParaRPr>
          </a:p>
          <a:p>
            <a:pPr>
              <a:lnSpc>
                <a:spcPct val="100000"/>
              </a:lnSpc>
            </a:pPr>
            <a:r>
              <a:rPr b="1" lang="ru-RU" sz="2400" spc="-1" strike="noStrike">
                <a:solidFill>
                  <a:srgbClr val="000000"/>
                </a:solidFill>
                <a:latin typeface="Calibri"/>
              </a:rPr>
              <a:t>Ефірне число після ацетилювання.</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CustomShape 1"/>
          <p:cNvSpPr/>
          <p:nvPr/>
        </p:nvSpPr>
        <p:spPr>
          <a:xfrm>
            <a:off x="142920" y="214200"/>
            <a:ext cx="9000720" cy="6184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3200" spc="-1" strike="noStrike">
                <a:solidFill>
                  <a:srgbClr val="ff0000"/>
                </a:solidFill>
                <a:latin typeface="Calibri"/>
              </a:rPr>
              <a:t>Біологічна дія окремих ефірних олій </a:t>
            </a:r>
            <a:endParaRPr b="0" lang="ru-RU" sz="3200" spc="-1" strike="noStrike">
              <a:latin typeface="Arial"/>
            </a:endParaRPr>
          </a:p>
          <a:p>
            <a:pPr algn="ctr">
              <a:lnSpc>
                <a:spcPct val="100000"/>
              </a:lnSpc>
            </a:pPr>
            <a:r>
              <a:rPr b="1" lang="ru-RU" sz="3200" spc="-1" strike="noStrike">
                <a:solidFill>
                  <a:srgbClr val="ff0000"/>
                </a:solidFill>
                <a:latin typeface="Calibri"/>
              </a:rPr>
              <a:t>та їх джерела</a:t>
            </a:r>
            <a:endParaRPr b="0" lang="ru-RU" sz="3200" spc="-1" strike="noStrike">
              <a:latin typeface="Arial"/>
            </a:endParaRPr>
          </a:p>
          <a:p>
            <a:pPr>
              <a:lnSpc>
                <a:spcPct val="100000"/>
              </a:lnSpc>
            </a:pPr>
            <a:r>
              <a:rPr b="1" lang="ru-RU" sz="2800" spc="-1" strike="noStrike" u="sng">
                <a:solidFill>
                  <a:srgbClr val="7030a0"/>
                </a:solidFill>
                <a:uFillTx/>
                <a:latin typeface="Calibri"/>
              </a:rPr>
              <a:t>Бактерицидна і бактеріостатична активність </a:t>
            </a:r>
            <a:r>
              <a:rPr b="1" lang="ru-RU" sz="2800" spc="-1" strike="noStrike">
                <a:solidFill>
                  <a:srgbClr val="000000"/>
                </a:solidFill>
                <a:latin typeface="Calibri"/>
              </a:rPr>
              <a:t>притаманна практично усім ефірним оліям. Наприклад, основний компонент гвоздичної олії - </a:t>
            </a:r>
            <a:r>
              <a:rPr b="1" i="1" lang="ru-RU" sz="2800" spc="-1" strike="noStrike">
                <a:solidFill>
                  <a:srgbClr val="ff0000"/>
                </a:solidFill>
                <a:latin typeface="Calibri"/>
              </a:rPr>
              <a:t>евгенол</a:t>
            </a:r>
            <a:r>
              <a:rPr b="1" i="1" lang="ru-RU" sz="2800" spc="-1" strike="noStrike">
                <a:solidFill>
                  <a:srgbClr val="000000"/>
                </a:solidFill>
                <a:latin typeface="Calibri"/>
              </a:rPr>
              <a:t> </a:t>
            </a:r>
            <a:r>
              <a:rPr b="1" lang="ru-RU" sz="2800" spc="-1" strike="noStrike">
                <a:solidFill>
                  <a:srgbClr val="000000"/>
                </a:solidFill>
                <a:latin typeface="Calibri"/>
              </a:rPr>
              <a:t>та</a:t>
            </a:r>
            <a:r>
              <a:rPr b="1" i="1" lang="ru-RU" sz="2800" spc="-1" strike="noStrike">
                <a:solidFill>
                  <a:srgbClr val="000000"/>
                </a:solidFill>
                <a:latin typeface="Calibri"/>
              </a:rPr>
              <a:t> </a:t>
            </a:r>
            <a:r>
              <a:rPr b="1" lang="ru-RU" sz="2800" spc="-1" strike="noStrike">
                <a:solidFill>
                  <a:srgbClr val="000000"/>
                </a:solidFill>
                <a:latin typeface="Calibri"/>
              </a:rPr>
              <a:t>ромашкової - </a:t>
            </a:r>
            <a:r>
              <a:rPr b="1" i="1" lang="ru-RU" sz="2800" spc="-1" strike="noStrike">
                <a:solidFill>
                  <a:srgbClr val="ff0000"/>
                </a:solidFill>
                <a:latin typeface="Calibri"/>
              </a:rPr>
              <a:t>азулен</a:t>
            </a:r>
            <a:r>
              <a:rPr b="1" i="1" lang="ru-RU" sz="2800" spc="-1" strike="noStrike">
                <a:solidFill>
                  <a:srgbClr val="000000"/>
                </a:solidFill>
                <a:latin typeface="Calibri"/>
              </a:rPr>
              <a:t> </a:t>
            </a:r>
            <a:r>
              <a:rPr b="1" lang="ru-RU" sz="2800" spc="-1" strike="noStrike">
                <a:solidFill>
                  <a:srgbClr val="000000"/>
                </a:solidFill>
                <a:latin typeface="Calibri"/>
              </a:rPr>
              <a:t>обумовлюють агресивність цих олій щодо мікробів. Антисептична активність найбільш вживаних ефірних олій розподіляється наступним чином: </a:t>
            </a:r>
            <a:r>
              <a:rPr b="1" lang="ru-RU" sz="2800" spc="-1" strike="noStrike">
                <a:solidFill>
                  <a:srgbClr val="ff0000"/>
                </a:solidFill>
                <a:latin typeface="Calibri"/>
              </a:rPr>
              <a:t>лимон, чебрець, апельсин, бергамот, ялівець, лаванда, м'ята, розмарин, сандал, евкаліпт</a:t>
            </a:r>
            <a:r>
              <a:rPr b="1" lang="ru-RU" sz="2800" spc="-1" strike="noStrike">
                <a:solidFill>
                  <a:srgbClr val="000000"/>
                </a:solidFill>
                <a:latin typeface="Calibri"/>
              </a:rPr>
              <a:t>; характерна для ефірних олій таких рослин: лимон, м'ята, чайне дерево, чебрець, евкаліпт, ромашка, ялівець, бергамон, лаванда, почулі, сосна, фенхель. </a:t>
            </a:r>
            <a:endParaRPr b="0" lang="ru-RU" sz="2800" spc="-1" strike="noStrike">
              <a:latin typeface="Arial"/>
            </a:endParaRPr>
          </a:p>
          <a:p>
            <a:pPr>
              <a:lnSpc>
                <a:spcPct val="100000"/>
              </a:lnSpc>
            </a:pPr>
            <a:r>
              <a:rPr b="1" lang="ru-RU" sz="2800" spc="-1" strike="noStrike" u="sng">
                <a:solidFill>
                  <a:srgbClr val="7030a0"/>
                </a:solidFill>
                <a:uFillTx/>
                <a:latin typeface="Calibri"/>
              </a:rPr>
              <a:t>Противірусна дія.</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CustomShape 1"/>
          <p:cNvSpPr/>
          <p:nvPr/>
        </p:nvSpPr>
        <p:spPr>
          <a:xfrm>
            <a:off x="285840" y="214200"/>
            <a:ext cx="8500680" cy="6565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500" spc="-1" strike="noStrike">
                <a:solidFill>
                  <a:srgbClr val="000000"/>
                </a:solidFill>
                <a:latin typeface="Calibri"/>
              </a:rPr>
              <a:t>При контакті зі шкірою виникає </a:t>
            </a:r>
            <a:r>
              <a:rPr b="1" lang="ru-RU" sz="2500" spc="-1" strike="noStrike" u="sng">
                <a:solidFill>
                  <a:srgbClr val="7030a0"/>
                </a:solidFill>
                <a:uFillTx/>
                <a:latin typeface="Calibri"/>
              </a:rPr>
              <a:t>подразнення</a:t>
            </a:r>
            <a:r>
              <a:rPr b="1" lang="ru-RU" sz="2500" spc="-1" strike="noStrike">
                <a:solidFill>
                  <a:srgbClr val="7030a0"/>
                </a:solidFill>
                <a:latin typeface="Calibri"/>
              </a:rPr>
              <a:t>,</a:t>
            </a:r>
            <a:r>
              <a:rPr b="1" lang="ru-RU" sz="2500" spc="-1" strike="noStrike">
                <a:solidFill>
                  <a:srgbClr val="000000"/>
                </a:solidFill>
                <a:latin typeface="Calibri"/>
              </a:rPr>
              <a:t> посилюється приплив крові. Розчинні в жирах ефірні олії локально </a:t>
            </a:r>
            <a:r>
              <a:rPr b="1" lang="ru-RU" sz="2500" spc="-1" strike="noStrike" u="sng">
                <a:solidFill>
                  <a:srgbClr val="7030a0"/>
                </a:solidFill>
                <a:uFillTx/>
                <a:latin typeface="Calibri"/>
              </a:rPr>
              <a:t>гальмують запалення.</a:t>
            </a:r>
            <a:endParaRPr b="0" lang="ru-RU" sz="2500" spc="-1" strike="noStrike">
              <a:latin typeface="Arial"/>
            </a:endParaRPr>
          </a:p>
          <a:p>
            <a:pPr>
              <a:lnSpc>
                <a:spcPct val="100000"/>
              </a:lnSpc>
            </a:pPr>
            <a:r>
              <a:rPr b="1" lang="ru-RU" sz="2500" spc="-1" strike="noStrike">
                <a:solidFill>
                  <a:srgbClr val="000000"/>
                </a:solidFill>
                <a:latin typeface="Calibri"/>
              </a:rPr>
              <a:t>Потрапляючи в рот ефірні олії, діють через нервову систему на шлунок, </a:t>
            </a:r>
            <a:r>
              <a:rPr b="1" lang="ru-RU" sz="2500" spc="-1" strike="noStrike" u="sng">
                <a:solidFill>
                  <a:srgbClr val="7030a0"/>
                </a:solidFill>
                <a:uFillTx/>
                <a:latin typeface="Calibri"/>
              </a:rPr>
              <a:t>підсилюють секрецію шлункового соку </a:t>
            </a:r>
            <a:r>
              <a:rPr b="1" lang="ru-RU" sz="2500" spc="-1" strike="noStrike">
                <a:solidFill>
                  <a:srgbClr val="000000"/>
                </a:solidFill>
                <a:latin typeface="Calibri"/>
              </a:rPr>
              <a:t>і тим самим впливають на апетит. </a:t>
            </a:r>
            <a:r>
              <a:rPr b="1" lang="ru-RU" sz="2500" spc="-1" strike="noStrike" u="sng">
                <a:solidFill>
                  <a:srgbClr val="7030a0"/>
                </a:solidFill>
                <a:uFillTx/>
                <a:latin typeface="Calibri"/>
              </a:rPr>
              <a:t>Діють на сечовивідні органи</a:t>
            </a:r>
            <a:r>
              <a:rPr b="1" lang="ru-RU" sz="2500" spc="-1" strike="noStrike">
                <a:solidFill>
                  <a:srgbClr val="000000"/>
                </a:solidFill>
                <a:latin typeface="Calibri"/>
              </a:rPr>
              <a:t>, розширюючи судини фільтруючої системи нирок (нефронів).</a:t>
            </a:r>
            <a:endParaRPr b="0" lang="ru-RU" sz="2500" spc="-1" strike="noStrike">
              <a:latin typeface="Arial"/>
            </a:endParaRPr>
          </a:p>
          <a:p>
            <a:pPr>
              <a:lnSpc>
                <a:spcPct val="100000"/>
              </a:lnSpc>
            </a:pPr>
            <a:r>
              <a:rPr b="1" lang="ru-RU" sz="2500" spc="-1" strike="noStrike">
                <a:solidFill>
                  <a:srgbClr val="000000"/>
                </a:solidFill>
                <a:latin typeface="Calibri"/>
              </a:rPr>
              <a:t>М’ятна ефірна олія має чітку </a:t>
            </a:r>
            <a:r>
              <a:rPr b="1" lang="ru-RU" sz="2500" spc="-1" strike="noStrike" u="sng">
                <a:solidFill>
                  <a:srgbClr val="7030a0"/>
                </a:solidFill>
                <a:uFillTx/>
                <a:latin typeface="Calibri"/>
              </a:rPr>
              <a:t>жовчогінну дію</a:t>
            </a:r>
            <a:r>
              <a:rPr b="1" lang="ru-RU" sz="2500" spc="-1" strike="noStrike">
                <a:solidFill>
                  <a:srgbClr val="000000"/>
                </a:solidFill>
                <a:latin typeface="Calibri"/>
              </a:rPr>
              <a:t>. Джерело - трава м'яти (перцевої, лимонної). </a:t>
            </a:r>
            <a:endParaRPr b="0" lang="ru-RU" sz="2500" spc="-1" strike="noStrike">
              <a:latin typeface="Arial"/>
            </a:endParaRPr>
          </a:p>
          <a:p>
            <a:pPr>
              <a:lnSpc>
                <a:spcPct val="100000"/>
              </a:lnSpc>
            </a:pPr>
            <a:r>
              <a:rPr b="1" lang="ru-RU" sz="2500" spc="-1" strike="noStrike">
                <a:solidFill>
                  <a:srgbClr val="000000"/>
                </a:solidFill>
                <a:latin typeface="Calibri"/>
              </a:rPr>
              <a:t>Лікарський засіб: відвари, настої, екстракти, збори, м'ятна олія, ароматна м'ятна вода, настойка, комплексні препарати, ментол.</a:t>
            </a:r>
            <a:endParaRPr b="0" lang="ru-RU" sz="2500" spc="-1" strike="noStrike">
              <a:latin typeface="Arial"/>
            </a:endParaRPr>
          </a:p>
          <a:p>
            <a:pPr>
              <a:lnSpc>
                <a:spcPct val="100000"/>
              </a:lnSpc>
            </a:pPr>
            <a:r>
              <a:rPr b="1" lang="ru-RU" sz="2500" spc="-1" strike="noStrike">
                <a:solidFill>
                  <a:srgbClr val="000000"/>
                </a:solidFill>
                <a:latin typeface="Calibri"/>
              </a:rPr>
              <a:t>Ряд ефірних олій застосовують як </a:t>
            </a:r>
            <a:r>
              <a:rPr b="1" lang="ru-RU" sz="2500" spc="-1" strike="noStrike" u="sng">
                <a:solidFill>
                  <a:srgbClr val="7030a0"/>
                </a:solidFill>
                <a:uFillTx/>
                <a:latin typeface="Calibri"/>
              </a:rPr>
              <a:t>засіб проти глистів. </a:t>
            </a:r>
            <a:endParaRPr b="0" lang="ru-RU" sz="2500" spc="-1" strike="noStrike">
              <a:latin typeface="Arial"/>
            </a:endParaRPr>
          </a:p>
          <a:p>
            <a:pPr>
              <a:lnSpc>
                <a:spcPct val="100000"/>
              </a:lnSpc>
            </a:pPr>
            <a:r>
              <a:rPr b="1" lang="ru-RU" sz="2500" spc="-1" strike="noStrike">
                <a:solidFill>
                  <a:srgbClr val="000000"/>
                </a:solidFill>
                <a:latin typeface="Calibri"/>
              </a:rPr>
              <a:t>Деякі мають приємний </a:t>
            </a:r>
            <a:r>
              <a:rPr b="1" lang="ru-RU" sz="2500" spc="-1" strike="noStrike" u="sng">
                <a:solidFill>
                  <a:srgbClr val="7030a0"/>
                </a:solidFill>
                <a:uFillTx/>
                <a:latin typeface="Calibri"/>
              </a:rPr>
              <a:t>парфумний запах</a:t>
            </a:r>
            <a:r>
              <a:rPr b="1" lang="ru-RU" sz="2500" spc="-1" strike="noStrike">
                <a:solidFill>
                  <a:srgbClr val="000000"/>
                </a:solidFill>
                <a:latin typeface="Calibri"/>
              </a:rPr>
              <a:t>.</a:t>
            </a:r>
            <a:endParaRPr b="0" lang="ru-RU" sz="2500" spc="-1" strike="noStrike">
              <a:latin typeface="Arial"/>
            </a:endParaRPr>
          </a:p>
          <a:p>
            <a:pPr>
              <a:lnSpc>
                <a:spcPct val="100000"/>
              </a:lnSpc>
            </a:pPr>
            <a:r>
              <a:rPr b="1" lang="ru-RU" sz="2500" spc="-1" strike="noStrike">
                <a:solidFill>
                  <a:srgbClr val="000000"/>
                </a:solidFill>
                <a:latin typeface="Calibri"/>
              </a:rPr>
              <a:t>Застосовують для збудження нервової системи, стимуляції дихання, кровообігу.</a:t>
            </a:r>
            <a:endParaRPr b="0" lang="ru-RU" sz="25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CustomShape 1"/>
          <p:cNvSpPr/>
          <p:nvPr/>
        </p:nvSpPr>
        <p:spPr>
          <a:xfrm>
            <a:off x="285840" y="0"/>
            <a:ext cx="6714720" cy="6674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Евкаліпова олія </a:t>
            </a:r>
            <a:r>
              <a:rPr b="1" lang="ru-RU" sz="2400" spc="-1" strike="noStrike">
                <a:solidFill>
                  <a:srgbClr val="000000"/>
                </a:solidFill>
                <a:latin typeface="Calibri"/>
              </a:rPr>
              <a:t>містить 60-80% цінеолу. Володіє яскраво вираженими фітонцидними властивостями, має болезаспокійливу, антисептичну, антипаразитарну дію; аромат евкаліпту дає швидке відновлення після стресу і хвороб. Для отримання використовують молоді пагони і листя евкаліпту (кулястого, прутовидного, попелястого).</a:t>
            </a:r>
            <a:endParaRPr b="0" lang="ru-RU" sz="2400" spc="-1" strike="noStrike">
              <a:latin typeface="Arial"/>
            </a:endParaRPr>
          </a:p>
          <a:p>
            <a:pPr>
              <a:lnSpc>
                <a:spcPct val="100000"/>
              </a:lnSpc>
            </a:pPr>
            <a:r>
              <a:rPr b="1" i="1" lang="ru-RU" sz="2400" spc="-1" strike="noStrike">
                <a:solidFill>
                  <a:srgbClr val="ff0000"/>
                </a:solidFill>
                <a:latin typeface="Calibri"/>
              </a:rPr>
              <a:t>Лавандова олія </a:t>
            </a:r>
            <a:r>
              <a:rPr b="1" lang="ru-RU" sz="2400" spc="-1" strike="noStrike">
                <a:solidFill>
                  <a:srgbClr val="000000"/>
                </a:solidFill>
                <a:latin typeface="Calibri"/>
              </a:rPr>
              <a:t>містить гераніол, герніарін, лавандіол, кумарин, каріофіллен, борнеол та ін. Протиспазматичний, болезаспокійливий, жовчогінний, сечогінний, потогінний, глистогінний засіб. Має загоюючу, антисептичну дію. Допомагає при опіках, заспокоює біль. Не приймати при анемії. Зовнішнє застосування – для промивань, зрошень, обробки ран та опіків. Добувають з усіх частин рослини, особливо квіток лаванди.</a:t>
            </a:r>
            <a:endParaRPr b="0" lang="ru-RU" sz="2400" spc="-1" strike="noStrike">
              <a:latin typeface="Arial"/>
            </a:endParaRPr>
          </a:p>
        </p:txBody>
      </p:sp>
      <p:pic>
        <p:nvPicPr>
          <p:cNvPr id="273" name="Picture 2" descr=""/>
          <p:cNvPicPr/>
          <p:nvPr/>
        </p:nvPicPr>
        <p:blipFill>
          <a:blip r:embed="rId1"/>
          <a:srcRect l="0" t="0" r="37503" b="0"/>
          <a:stretch/>
        </p:blipFill>
        <p:spPr>
          <a:xfrm>
            <a:off x="6929280" y="3929040"/>
            <a:ext cx="2023560" cy="2160000"/>
          </a:xfrm>
          <a:prstGeom prst="rect">
            <a:avLst/>
          </a:prstGeom>
          <a:ln>
            <a:noFill/>
          </a:ln>
        </p:spPr>
      </p:pic>
      <p:pic>
        <p:nvPicPr>
          <p:cNvPr id="274" name="Picture 4" descr=""/>
          <p:cNvPicPr/>
          <p:nvPr/>
        </p:nvPicPr>
        <p:blipFill>
          <a:blip r:embed="rId2"/>
          <a:stretch/>
        </p:blipFill>
        <p:spPr>
          <a:xfrm>
            <a:off x="6912000" y="430560"/>
            <a:ext cx="2151360" cy="257148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5" name="Picture 2" descr=""/>
          <p:cNvPicPr/>
          <p:nvPr/>
        </p:nvPicPr>
        <p:blipFill>
          <a:blip r:embed="rId1"/>
          <a:stretch/>
        </p:blipFill>
        <p:spPr>
          <a:xfrm>
            <a:off x="0" y="214200"/>
            <a:ext cx="2168280" cy="2999880"/>
          </a:xfrm>
          <a:prstGeom prst="rect">
            <a:avLst/>
          </a:prstGeom>
          <a:ln>
            <a:noFill/>
          </a:ln>
        </p:spPr>
      </p:pic>
      <p:pic>
        <p:nvPicPr>
          <p:cNvPr id="276" name="Picture 4" descr=""/>
          <p:cNvPicPr/>
          <p:nvPr/>
        </p:nvPicPr>
        <p:blipFill>
          <a:blip r:embed="rId2"/>
          <a:stretch/>
        </p:blipFill>
        <p:spPr>
          <a:xfrm>
            <a:off x="2357280" y="214200"/>
            <a:ext cx="1780920" cy="3009600"/>
          </a:xfrm>
          <a:prstGeom prst="rect">
            <a:avLst/>
          </a:prstGeom>
          <a:ln>
            <a:noFill/>
          </a:ln>
        </p:spPr>
      </p:pic>
      <p:pic>
        <p:nvPicPr>
          <p:cNvPr id="277" name="Picture 6" descr=""/>
          <p:cNvPicPr/>
          <p:nvPr/>
        </p:nvPicPr>
        <p:blipFill>
          <a:blip r:embed="rId3"/>
          <a:stretch/>
        </p:blipFill>
        <p:spPr>
          <a:xfrm>
            <a:off x="4143240" y="1000080"/>
            <a:ext cx="1794240" cy="2211480"/>
          </a:xfrm>
          <a:prstGeom prst="rect">
            <a:avLst/>
          </a:prstGeom>
          <a:ln>
            <a:noFill/>
          </a:ln>
        </p:spPr>
      </p:pic>
      <p:pic>
        <p:nvPicPr>
          <p:cNvPr id="278" name="Picture 8" descr=""/>
          <p:cNvPicPr/>
          <p:nvPr/>
        </p:nvPicPr>
        <p:blipFill>
          <a:blip r:embed="rId4"/>
          <a:stretch/>
        </p:blipFill>
        <p:spPr>
          <a:xfrm>
            <a:off x="214200" y="3929040"/>
            <a:ext cx="5896800" cy="2276280"/>
          </a:xfrm>
          <a:prstGeom prst="rect">
            <a:avLst/>
          </a:prstGeom>
          <a:ln>
            <a:noFill/>
          </a:ln>
        </p:spPr>
      </p:pic>
      <p:sp>
        <p:nvSpPr>
          <p:cNvPr id="279" name="CustomShape 1"/>
          <p:cNvSpPr/>
          <p:nvPr/>
        </p:nvSpPr>
        <p:spPr>
          <a:xfrm>
            <a:off x="2571840" y="6215040"/>
            <a:ext cx="308484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Каріофіллен</a:t>
            </a:r>
            <a:endParaRPr b="0" lang="ru-RU" sz="2400" spc="-1" strike="noStrike">
              <a:latin typeface="Arial"/>
            </a:endParaRPr>
          </a:p>
        </p:txBody>
      </p:sp>
      <p:pic>
        <p:nvPicPr>
          <p:cNvPr id="280" name="Picture 10" descr=""/>
          <p:cNvPicPr/>
          <p:nvPr/>
        </p:nvPicPr>
        <p:blipFill>
          <a:blip r:embed="rId5"/>
          <a:stretch/>
        </p:blipFill>
        <p:spPr>
          <a:xfrm>
            <a:off x="5786280" y="4286160"/>
            <a:ext cx="3685680" cy="1470960"/>
          </a:xfrm>
          <a:prstGeom prst="rect">
            <a:avLst/>
          </a:prstGeom>
          <a:ln>
            <a:noFill/>
          </a:ln>
        </p:spPr>
      </p:pic>
      <p:sp>
        <p:nvSpPr>
          <p:cNvPr id="281" name="CustomShape 2"/>
          <p:cNvSpPr/>
          <p:nvPr/>
        </p:nvSpPr>
        <p:spPr>
          <a:xfrm>
            <a:off x="6715080" y="6000840"/>
            <a:ext cx="16426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Евгенол</a:t>
            </a:r>
            <a:endParaRPr b="0" lang="ru-RU" sz="2400" spc="-1" strike="noStrike">
              <a:latin typeface="Arial"/>
            </a:endParaRPr>
          </a:p>
        </p:txBody>
      </p:sp>
      <p:pic>
        <p:nvPicPr>
          <p:cNvPr id="282" name="Picture 12" descr=""/>
          <p:cNvPicPr/>
          <p:nvPr/>
        </p:nvPicPr>
        <p:blipFill>
          <a:blip r:embed="rId6"/>
          <a:stretch/>
        </p:blipFill>
        <p:spPr>
          <a:xfrm>
            <a:off x="6429240" y="928800"/>
            <a:ext cx="2428920" cy="1533240"/>
          </a:xfrm>
          <a:prstGeom prst="rect">
            <a:avLst/>
          </a:prstGeom>
          <a:ln>
            <a:noFill/>
          </a:ln>
        </p:spPr>
      </p:pic>
      <p:sp>
        <p:nvSpPr>
          <p:cNvPr id="283" name="CustomShape 3"/>
          <p:cNvSpPr/>
          <p:nvPr/>
        </p:nvSpPr>
        <p:spPr>
          <a:xfrm>
            <a:off x="6715080" y="2786040"/>
            <a:ext cx="16426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Азулен</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285840" y="214200"/>
            <a:ext cx="8429400" cy="3929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Розмаринова олія. </a:t>
            </a:r>
            <a:r>
              <a:rPr b="1" lang="ru-RU" sz="2800" spc="-1" strike="noStrike">
                <a:solidFill>
                  <a:srgbClr val="000000"/>
                </a:solidFill>
                <a:latin typeface="Calibri"/>
              </a:rPr>
              <a:t>Усуває помисливість , невпевненість у своїх силах. Послаблює явища ішемії, нормалізує тиск, зміцнює стінки вен, використовується в дерматології. Протизапальний засіб для органів дихання. При гіпертонії можливо підвищення тиску.  Для добування використовують всю надземну частину рослини розмарину. Лікарська форма: настойки, екстракти, витяжки для інгаляцій. </a:t>
            </a:r>
            <a:endParaRPr b="0" lang="ru-RU" sz="2800" spc="-1" strike="noStrike">
              <a:latin typeface="Arial"/>
            </a:endParaRPr>
          </a:p>
        </p:txBody>
      </p:sp>
      <p:pic>
        <p:nvPicPr>
          <p:cNvPr id="285" name="Picture 2" descr=""/>
          <p:cNvPicPr/>
          <p:nvPr/>
        </p:nvPicPr>
        <p:blipFill>
          <a:blip r:embed="rId1"/>
          <a:stretch/>
        </p:blipFill>
        <p:spPr>
          <a:xfrm>
            <a:off x="4071960" y="3857760"/>
            <a:ext cx="3785760" cy="2685600"/>
          </a:xfrm>
          <a:prstGeom prst="rect">
            <a:avLst/>
          </a:prstGeom>
          <a:ln>
            <a:noFill/>
          </a:ln>
        </p:spPr>
      </p:pic>
      <p:pic>
        <p:nvPicPr>
          <p:cNvPr id="286" name="Picture 4" descr=""/>
          <p:cNvPicPr/>
          <p:nvPr/>
        </p:nvPicPr>
        <p:blipFill>
          <a:blip r:embed="rId2"/>
          <a:stretch/>
        </p:blipFill>
        <p:spPr>
          <a:xfrm>
            <a:off x="1000080" y="4286160"/>
            <a:ext cx="2315880" cy="1707840"/>
          </a:xfrm>
          <a:prstGeom prst="rect">
            <a:avLst/>
          </a:prstGeom>
          <a:ln>
            <a:noFill/>
          </a:ln>
        </p:spPr>
      </p:pic>
      <p:sp>
        <p:nvSpPr>
          <p:cNvPr id="287" name="CustomShape 2"/>
          <p:cNvSpPr/>
          <p:nvPr/>
        </p:nvSpPr>
        <p:spPr>
          <a:xfrm>
            <a:off x="1571760" y="6143760"/>
            <a:ext cx="207144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ff0000"/>
                </a:solidFill>
                <a:latin typeface="Calibri"/>
              </a:rPr>
              <a:t>Цинеол</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642960" y="785880"/>
            <a:ext cx="4571640" cy="4782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Пінен </a:t>
            </a:r>
            <a:r>
              <a:rPr b="1" lang="ru-RU" sz="2800" spc="-1" strike="noStrike">
                <a:solidFill>
                  <a:srgbClr val="000000"/>
                </a:solidFill>
                <a:latin typeface="Calibri"/>
              </a:rPr>
              <a:t>- головний елемент скіпідару, одержують із соснової живиці, камфора (камфорний лавр). Застосовують для збудження нервової системи, стимуляції дихання, кровообігу. Джерело – соснова живиця. Лікарська форма: бальзами, мазі, лініменти.</a:t>
            </a:r>
            <a:endParaRPr b="0" lang="ru-RU" sz="2800" spc="-1" strike="noStrike">
              <a:latin typeface="Arial"/>
            </a:endParaRPr>
          </a:p>
        </p:txBody>
      </p:sp>
      <p:pic>
        <p:nvPicPr>
          <p:cNvPr id="289" name="Picture 2" descr=""/>
          <p:cNvPicPr/>
          <p:nvPr/>
        </p:nvPicPr>
        <p:blipFill>
          <a:blip r:embed="rId1"/>
          <a:srcRect l="11288" t="0" r="6451" b="0"/>
          <a:stretch/>
        </p:blipFill>
        <p:spPr>
          <a:xfrm>
            <a:off x="5286240" y="2428920"/>
            <a:ext cx="3642840" cy="4428720"/>
          </a:xfrm>
          <a:prstGeom prst="rect">
            <a:avLst/>
          </a:prstGeom>
          <a:ln>
            <a:noFill/>
          </a:ln>
        </p:spPr>
      </p:pic>
      <p:pic>
        <p:nvPicPr>
          <p:cNvPr id="290" name="Picture 4" descr=""/>
          <p:cNvPicPr/>
          <p:nvPr/>
        </p:nvPicPr>
        <p:blipFill>
          <a:blip r:embed="rId2"/>
          <a:stretch/>
        </p:blipFill>
        <p:spPr>
          <a:xfrm>
            <a:off x="5857920" y="285840"/>
            <a:ext cx="2609640" cy="215244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0" y="285840"/>
            <a:ext cx="9143640" cy="6571800"/>
          </a:xfrm>
          <a:prstGeom prst="rect">
            <a:avLst/>
          </a:prstGeom>
          <a:noFill/>
          <a:ln>
            <a:noFill/>
          </a:ln>
        </p:spPr>
        <p:txBody>
          <a:bodyPr>
            <a:normAutofit fontScale="20000"/>
          </a:bodyPr>
          <a:p>
            <a:pPr marL="343080" indent="-342720" algn="ctr">
              <a:lnSpc>
                <a:spcPct val="100000"/>
              </a:lnSpc>
              <a:spcBef>
                <a:spcPts val="760"/>
              </a:spcBef>
            </a:pPr>
            <a:r>
              <a:rPr b="1" i="1" lang="ru-RU" sz="3800" spc="-1" strike="noStrike">
                <a:solidFill>
                  <a:srgbClr val="ff0000"/>
                </a:solidFill>
                <a:latin typeface="Arial Black"/>
              </a:rPr>
              <a:t>Завдання курсу:  </a:t>
            </a:r>
            <a:r>
              <a:rPr b="1" lang="ru-RU" sz="3400" spc="-1" strike="noStrike">
                <a:solidFill>
                  <a:srgbClr val="000000"/>
                </a:solidFill>
                <a:latin typeface="Arial Black"/>
              </a:rPr>
              <a:t>підготовити спеціалістів для залучення в процес вивчення рослин для інтенсифікації пошуку природних лікарських засобів. </a:t>
            </a:r>
            <a:endParaRPr b="0" lang="ru-RU" sz="3400" spc="-1" strike="noStrike">
              <a:solidFill>
                <a:srgbClr val="000000"/>
              </a:solidFill>
              <a:latin typeface="Calibri"/>
            </a:endParaRPr>
          </a:p>
          <a:p>
            <a:pPr marL="343080" indent="-342720" algn="ctr">
              <a:lnSpc>
                <a:spcPct val="100000"/>
              </a:lnSpc>
              <a:spcBef>
                <a:spcPts val="680"/>
              </a:spcBef>
            </a:pPr>
            <a:endParaRPr b="0" lang="ru-RU" sz="3400" spc="-1" strike="noStrike">
              <a:solidFill>
                <a:srgbClr val="000000"/>
              </a:solidFill>
              <a:latin typeface="Calibri"/>
            </a:endParaRPr>
          </a:p>
          <a:p>
            <a:pPr marL="343080" indent="-342720" algn="ctr">
              <a:lnSpc>
                <a:spcPct val="100000"/>
              </a:lnSpc>
              <a:spcBef>
                <a:spcPts val="680"/>
              </a:spcBef>
            </a:pPr>
            <a:r>
              <a:rPr b="1" lang="ru-RU" sz="3400" spc="-1" strike="noStrike">
                <a:solidFill>
                  <a:srgbClr val="ff0000"/>
                </a:solidFill>
                <a:latin typeface="Arial Black"/>
              </a:rPr>
              <a:t>Для цього необхідно:</a:t>
            </a:r>
            <a:endParaRPr b="0" lang="ru-RU" sz="34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надати студентам комплекс теоретичних знань для розуміння місця даної дисципліни в системі біологічних наук;</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показати складність і комплексність наукового підходу до виявлення лікарських рослин для розширення матеріальної бази медицини;</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навчати студентів дбайливому відношенню до флори, вмінню розглядати рослини як потенційне джерело нових лікарських засобів та біологічно активних добавок;</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показати складність та єдність біогенезу вторинних метаболітів рослин; </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ознайомити студентів із системою стандартизації рослинної сировини;</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Arial Black"/>
              </a:rPr>
              <a:t>навчити за наявністю тих чи інших груп вторинних метаболітів в рослині прогнозувати можливість її застосування у різних галузях промисловості.</a:t>
            </a:r>
            <a:endParaRPr b="0" lang="ru-RU" sz="3200" spc="-1" strike="noStrike">
              <a:solidFill>
                <a:srgbClr val="000000"/>
              </a:solidFill>
              <a:latin typeface="Calibri"/>
            </a:endParaRPr>
          </a:p>
          <a:p>
            <a:pPr>
              <a:lnSpc>
                <a:spcPct val="100000"/>
              </a:lnSpc>
              <a:spcBef>
                <a:spcPts val="641"/>
              </a:spcBef>
            </a:pPr>
            <a:endParaRPr b="0" lang="ru-RU"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1" name="Picture 2" descr=""/>
          <p:cNvPicPr/>
          <p:nvPr/>
        </p:nvPicPr>
        <p:blipFill>
          <a:blip r:embed="rId1"/>
          <a:stretch/>
        </p:blipFill>
        <p:spPr>
          <a:xfrm>
            <a:off x="3929040" y="3571920"/>
            <a:ext cx="4952520" cy="2832840"/>
          </a:xfrm>
          <a:prstGeom prst="rect">
            <a:avLst/>
          </a:prstGeom>
          <a:ln>
            <a:noFill/>
          </a:ln>
        </p:spPr>
      </p:pic>
      <p:sp>
        <p:nvSpPr>
          <p:cNvPr id="292" name="CustomShape 1"/>
          <p:cNvSpPr/>
          <p:nvPr/>
        </p:nvSpPr>
        <p:spPr>
          <a:xfrm>
            <a:off x="428760" y="285840"/>
            <a:ext cx="8143560" cy="3015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3200" spc="-1" strike="noStrike">
                <a:solidFill>
                  <a:srgbClr val="ff0000"/>
                </a:solidFill>
                <a:latin typeface="Calibri"/>
              </a:rPr>
              <a:t>Трояндова олія. </a:t>
            </a:r>
            <a:r>
              <a:rPr b="1" lang="ru-RU" sz="3200" spc="-1" strike="noStrike">
                <a:solidFill>
                  <a:srgbClr val="000000"/>
                </a:solidFill>
                <a:latin typeface="Calibri"/>
              </a:rPr>
              <a:t>Усуває неврози, підвищує працездатність. Відновлює гормональне здоров'я, омолоджує і регенерує клітини. 80% всієї світової продукції добувають із одного виду Rosa damasceng. Для цього витрачається 35 млн. пелюсток троянд.</a:t>
            </a:r>
            <a:endParaRPr b="0" lang="ru-RU" sz="3200" spc="-1" strike="noStrike">
              <a:latin typeface="Arial"/>
            </a:endParaRPr>
          </a:p>
        </p:txBody>
      </p:sp>
      <p:pic>
        <p:nvPicPr>
          <p:cNvPr id="293" name="Picture 4" descr=""/>
          <p:cNvPicPr/>
          <p:nvPr/>
        </p:nvPicPr>
        <p:blipFill>
          <a:blip r:embed="rId2"/>
          <a:stretch/>
        </p:blipFill>
        <p:spPr>
          <a:xfrm>
            <a:off x="428760" y="4000680"/>
            <a:ext cx="3214440" cy="1435680"/>
          </a:xfrm>
          <a:prstGeom prst="rect">
            <a:avLst/>
          </a:prstGeom>
          <a:ln>
            <a:noFill/>
          </a:ln>
        </p:spPr>
      </p:pic>
      <p:sp>
        <p:nvSpPr>
          <p:cNvPr id="294" name="CustomShape 2"/>
          <p:cNvSpPr/>
          <p:nvPr/>
        </p:nvSpPr>
        <p:spPr>
          <a:xfrm>
            <a:off x="516960" y="5929200"/>
            <a:ext cx="327636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i="1" lang="ru-RU" sz="2400" spc="-1" strike="noStrike">
                <a:solidFill>
                  <a:srgbClr val="ff0000"/>
                </a:solidFill>
                <a:latin typeface="Calibri"/>
              </a:rPr>
              <a:t>Фенілетиловый спирт</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CustomShape 1"/>
          <p:cNvSpPr/>
          <p:nvPr/>
        </p:nvSpPr>
        <p:spPr>
          <a:xfrm>
            <a:off x="214200" y="0"/>
            <a:ext cx="8929440" cy="615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3200" spc="-1" strike="noStrike">
                <a:solidFill>
                  <a:srgbClr val="ff0000"/>
                </a:solidFill>
                <a:latin typeface="Calibri"/>
              </a:rPr>
              <a:t>Смоли та бальзами</a:t>
            </a:r>
            <a:endParaRPr b="0" lang="ru-RU" sz="3200" spc="-1" strike="noStrike">
              <a:latin typeface="Arial"/>
            </a:endParaRPr>
          </a:p>
          <a:p>
            <a:pPr>
              <a:lnSpc>
                <a:spcPct val="100000"/>
              </a:lnSpc>
            </a:pPr>
            <a:r>
              <a:rPr b="1" lang="ru-RU" sz="2000" spc="-1" strike="noStrike">
                <a:solidFill>
                  <a:srgbClr val="7030a0"/>
                </a:solidFill>
                <a:latin typeface="Calibri"/>
              </a:rPr>
              <a:t>Смоли і бальзами </a:t>
            </a:r>
            <a:r>
              <a:rPr b="1" lang="ru-RU" sz="2000" spc="-1" strike="noStrike">
                <a:solidFill>
                  <a:srgbClr val="000000"/>
                </a:solidFill>
                <a:latin typeface="Calibri"/>
              </a:rPr>
              <a:t>- це продукти природного походження, що відносяться до класу терпеноїдів, схожі з ефірним оліям і мають в якості попередника ізопрен.</a:t>
            </a:r>
            <a:endParaRPr b="0" lang="ru-RU" sz="2000" spc="-1" strike="noStrike">
              <a:latin typeface="Arial"/>
            </a:endParaRPr>
          </a:p>
          <a:p>
            <a:pPr>
              <a:lnSpc>
                <a:spcPct val="100000"/>
              </a:lnSpc>
            </a:pPr>
            <a:r>
              <a:rPr b="1" lang="ru-RU" sz="2000" spc="-1" strike="noStrike">
                <a:solidFill>
                  <a:srgbClr val="7030a0"/>
                </a:solidFill>
                <a:latin typeface="Calibri"/>
              </a:rPr>
              <a:t>Смоли </a:t>
            </a:r>
            <a:r>
              <a:rPr b="1" lang="ru-RU" sz="2000" spc="-1" strike="noStrike">
                <a:solidFill>
                  <a:srgbClr val="000000"/>
                </a:solidFill>
                <a:latin typeface="Calibri"/>
              </a:rPr>
              <a:t>містяться в особливих утвореннях , смоляних ходах, які розташовуються в різних органах і тканинах рослин, переважно в дерев’яних, але можуть перебувати і в трав’янистих рослинах. Деякі смоли виробляються тільки у відповідь на пошкодження і оберігають рослину від висихання і потрапляння  мікроорганізмів.</a:t>
            </a:r>
            <a:endParaRPr b="0" lang="ru-RU" sz="2000" spc="-1" strike="noStrike">
              <a:latin typeface="Arial"/>
            </a:endParaRPr>
          </a:p>
          <a:p>
            <a:pPr>
              <a:lnSpc>
                <a:spcPct val="100000"/>
              </a:lnSpc>
            </a:pPr>
            <a:r>
              <a:rPr b="1" lang="ru-RU" sz="2000" spc="-1" strike="noStrike">
                <a:solidFill>
                  <a:srgbClr val="7030a0"/>
                </a:solidFill>
                <a:latin typeface="Calibri"/>
              </a:rPr>
              <a:t>Бальзами </a:t>
            </a:r>
            <a:r>
              <a:rPr b="1" lang="ru-RU" sz="2000" spc="-1" strike="noStrike">
                <a:solidFill>
                  <a:srgbClr val="000000"/>
                </a:solidFill>
                <a:latin typeface="Calibri"/>
              </a:rPr>
              <a:t>утворюються в рослинах як продукти нормального обміну і містяться головним чином в особливих міжклітинних вмістищах або ходах кори; інші є продуктами патологічної діяльності рослин, що з’являються при пошкодженні кори, і в самій рослині не містяться.</a:t>
            </a: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a:p>
            <a:pPr>
              <a:lnSpc>
                <a:spcPct val="100000"/>
              </a:lnSpc>
            </a:pPr>
            <a:endParaRPr b="0" lang="ru-RU" sz="2000" spc="-1" strike="noStrike">
              <a:latin typeface="Arial"/>
            </a:endParaRPr>
          </a:p>
        </p:txBody>
      </p:sp>
      <p:sp>
        <p:nvSpPr>
          <p:cNvPr id="296" name="CustomShape 2"/>
          <p:cNvSpPr/>
          <p:nvPr/>
        </p:nvSpPr>
        <p:spPr>
          <a:xfrm>
            <a:off x="155520" y="-2986200"/>
            <a:ext cx="8305560" cy="6229080"/>
          </a:xfrm>
          <a:prstGeom prst="rect">
            <a:avLst/>
          </a:prstGeom>
          <a:noFill/>
          <a:ln>
            <a:noFill/>
          </a:ln>
        </p:spPr>
        <p:style>
          <a:lnRef idx="0"/>
          <a:fillRef idx="0"/>
          <a:effectRef idx="0"/>
          <a:fontRef idx="minor"/>
        </p:style>
      </p:sp>
      <p:pic>
        <p:nvPicPr>
          <p:cNvPr id="297" name="Picture 2" descr=""/>
          <p:cNvPicPr/>
          <p:nvPr/>
        </p:nvPicPr>
        <p:blipFill>
          <a:blip r:embed="rId1"/>
          <a:stretch/>
        </p:blipFill>
        <p:spPr>
          <a:xfrm>
            <a:off x="534960" y="4339440"/>
            <a:ext cx="3691080" cy="2382840"/>
          </a:xfrm>
          <a:prstGeom prst="rect">
            <a:avLst/>
          </a:prstGeom>
          <a:ln>
            <a:noFill/>
          </a:ln>
        </p:spPr>
      </p:pic>
      <p:pic>
        <p:nvPicPr>
          <p:cNvPr id="298" name="Picture 2" descr=""/>
          <p:cNvPicPr/>
          <p:nvPr/>
        </p:nvPicPr>
        <p:blipFill>
          <a:blip r:embed="rId2"/>
          <a:stretch/>
        </p:blipFill>
        <p:spPr>
          <a:xfrm>
            <a:off x="4964400" y="4260960"/>
            <a:ext cx="3698640" cy="245232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3214800" y="2286000"/>
            <a:ext cx="2805120" cy="14284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4000" spc="-1" strike="noStrike">
                <a:solidFill>
                  <a:srgbClr val="ffff00"/>
                </a:solidFill>
                <a:latin typeface="Calibri"/>
              </a:rPr>
              <a:t>Смоли</a:t>
            </a:r>
            <a:endParaRPr b="0" lang="ru-RU" sz="4000" spc="-1" strike="noStrike">
              <a:latin typeface="Arial"/>
            </a:endParaRPr>
          </a:p>
        </p:txBody>
      </p:sp>
      <p:sp>
        <p:nvSpPr>
          <p:cNvPr id="300" name="CustomShape 2"/>
          <p:cNvSpPr/>
          <p:nvPr/>
        </p:nvSpPr>
        <p:spPr>
          <a:xfrm>
            <a:off x="4357800" y="3929040"/>
            <a:ext cx="504360" cy="93564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01" name="CustomShape 3"/>
          <p:cNvSpPr/>
          <p:nvPr/>
        </p:nvSpPr>
        <p:spPr>
          <a:xfrm rot="19873200">
            <a:off x="5964480" y="2068200"/>
            <a:ext cx="997920" cy="47592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02" name="CustomShape 4"/>
          <p:cNvSpPr/>
          <p:nvPr/>
        </p:nvSpPr>
        <p:spPr>
          <a:xfrm rot="1966200">
            <a:off x="2203560" y="2008800"/>
            <a:ext cx="1008720" cy="519480"/>
          </a:xfrm>
          <a:prstGeom prst="lef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03" name="CustomShape 5"/>
          <p:cNvSpPr/>
          <p:nvPr/>
        </p:nvSpPr>
        <p:spPr>
          <a:xfrm>
            <a:off x="357120" y="357120"/>
            <a:ext cx="2428560" cy="14997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ff00"/>
                </a:solidFill>
                <a:latin typeface="Calibri"/>
              </a:rPr>
              <a:t>Власне смоли</a:t>
            </a:r>
            <a:endParaRPr b="0" lang="ru-RU" sz="2800" spc="-1" strike="noStrike">
              <a:latin typeface="Arial"/>
            </a:endParaRPr>
          </a:p>
        </p:txBody>
      </p:sp>
      <p:sp>
        <p:nvSpPr>
          <p:cNvPr id="304" name="CustomShape 6"/>
          <p:cNvSpPr/>
          <p:nvPr/>
        </p:nvSpPr>
        <p:spPr>
          <a:xfrm>
            <a:off x="6215040" y="357120"/>
            <a:ext cx="2604960" cy="14860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ff00"/>
                </a:solidFill>
                <a:latin typeface="Calibri"/>
              </a:rPr>
              <a:t>Камеді - смоли</a:t>
            </a:r>
            <a:endParaRPr b="0" lang="ru-RU" sz="2800" spc="-1" strike="noStrike">
              <a:latin typeface="Arial"/>
            </a:endParaRPr>
          </a:p>
        </p:txBody>
      </p:sp>
      <p:sp>
        <p:nvSpPr>
          <p:cNvPr id="305" name="CustomShape 7"/>
          <p:cNvSpPr/>
          <p:nvPr/>
        </p:nvSpPr>
        <p:spPr>
          <a:xfrm>
            <a:off x="3286080" y="5085000"/>
            <a:ext cx="2937240" cy="177264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ff00"/>
                </a:solidFill>
                <a:latin typeface="Calibri"/>
              </a:rPr>
              <a:t>Масло - смоли </a:t>
            </a:r>
            <a:endParaRPr b="0" lang="ru-RU" sz="2800" spc="-1" strike="noStrike">
              <a:latin typeface="Arial"/>
            </a:endParaRPr>
          </a:p>
        </p:txBody>
      </p:sp>
    </p:spTree>
  </p:cSld>
  <p:transition>
    <p:cut thruBlk="tru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4" presetSubtype="16">
                                  <p:stCondLst>
                                    <p:cond delay="0"/>
                                  </p:stCondLst>
                                  <p:childTnLst>
                                    <p:set>
                                      <p:cBhvr>
                                        <p:cTn id="6" dur="1" fill="hold">
                                          <p:stCondLst>
                                            <p:cond delay="0"/>
                                          </p:stCondLst>
                                        </p:cTn>
                                        <p:tgtEl>
                                          <p:spTgt spid="299"/>
                                        </p:tgtEl>
                                        <p:attrNameLst>
                                          <p:attrName>style.visibility</p:attrName>
                                        </p:attrNameLst>
                                      </p:cBhvr>
                                      <p:to>
                                        <p:strVal val="visible"/>
                                      </p:to>
                                    </p:set>
                                    <p:animEffect filter="box(in)" transition="in">
                                      <p:cBhvr additive="repl">
                                        <p:cTn id="7" dur="5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4" presetSubtype="16">
                                  <p:stCondLst>
                                    <p:cond delay="0"/>
                                  </p:stCondLst>
                                  <p:childTnLst>
                                    <p:set>
                                      <p:cBhvr>
                                        <p:cTn id="11" dur="1" fill="hold">
                                          <p:stCondLst>
                                            <p:cond delay="0"/>
                                          </p:stCondLst>
                                        </p:cTn>
                                        <p:tgtEl>
                                          <p:spTgt spid="301"/>
                                        </p:tgtEl>
                                        <p:attrNameLst>
                                          <p:attrName>style.visibility</p:attrName>
                                        </p:attrNameLst>
                                      </p:cBhvr>
                                      <p:to>
                                        <p:strVal val="visible"/>
                                      </p:to>
                                    </p:set>
                                    <p:animEffect filter="box(in)" transition="in">
                                      <p:cBhvr additive="repl">
                                        <p:cTn id="12" dur="5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4" presetSubtype="16">
                                  <p:stCondLst>
                                    <p:cond delay="0"/>
                                  </p:stCondLst>
                                  <p:childTnLst>
                                    <p:set>
                                      <p:cBhvr>
                                        <p:cTn id="16" dur="1" fill="hold">
                                          <p:stCondLst>
                                            <p:cond delay="0"/>
                                          </p:stCondLst>
                                        </p:cTn>
                                        <p:tgtEl>
                                          <p:spTgt spid="302"/>
                                        </p:tgtEl>
                                        <p:attrNameLst>
                                          <p:attrName>style.visibility</p:attrName>
                                        </p:attrNameLst>
                                      </p:cBhvr>
                                      <p:to>
                                        <p:strVal val="visible"/>
                                      </p:to>
                                    </p:set>
                                    <p:animEffect filter="box(in)" transition="in">
                                      <p:cBhvr additive="repl">
                                        <p:cTn id="17" dur="500"/>
                                        <p:tgtEl>
                                          <p:spTgt spid="302"/>
                                        </p:tgtEl>
                                      </p:cBhvr>
                                    </p:animEffect>
                                  </p:childTnLst>
                                </p:cTn>
                              </p:par>
                            </p:childTnLst>
                          </p:cTn>
                        </p:par>
                      </p:childTnLst>
                    </p:cTn>
                  </p:par>
                  <p:par>
                    <p:cTn id="18" fill="hold">
                      <p:stCondLst>
                        <p:cond delay="indefinite"/>
                      </p:stCondLst>
                      <p:childTnLst>
                        <p:par>
                          <p:cTn id="19" fill="hold">
                            <p:stCondLst>
                              <p:cond delay="0"/>
                            </p:stCondLst>
                            <p:childTnLst>
                              <p:par>
                                <p:cTn id="20" nodeType="clickEffect" fill="hold" presetClass="entr" presetID="4" presetSubtype="16">
                                  <p:stCondLst>
                                    <p:cond delay="0"/>
                                  </p:stCondLst>
                                  <p:childTnLst>
                                    <p:set>
                                      <p:cBhvr>
                                        <p:cTn id="21" dur="1" fill="hold">
                                          <p:stCondLst>
                                            <p:cond delay="0"/>
                                          </p:stCondLst>
                                        </p:cTn>
                                        <p:tgtEl>
                                          <p:spTgt spid="300"/>
                                        </p:tgtEl>
                                        <p:attrNameLst>
                                          <p:attrName>style.visibility</p:attrName>
                                        </p:attrNameLst>
                                      </p:cBhvr>
                                      <p:to>
                                        <p:strVal val="visible"/>
                                      </p:to>
                                    </p:set>
                                    <p:animEffect filter="box(in)" transition="in">
                                      <p:cBhvr additive="repl">
                                        <p:cTn id="22" dur="500"/>
                                        <p:tgtEl>
                                          <p:spTgt spid="300"/>
                                        </p:tgtEl>
                                      </p:cBhvr>
                                    </p:animEffec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8" presetSubtype="16">
                                  <p:stCondLst>
                                    <p:cond delay="0"/>
                                  </p:stCondLst>
                                  <p:childTnLst>
                                    <p:set>
                                      <p:cBhvr>
                                        <p:cTn id="26" dur="1" fill="hold">
                                          <p:stCondLst>
                                            <p:cond delay="0"/>
                                          </p:stCondLst>
                                        </p:cTn>
                                        <p:tgtEl>
                                          <p:spTgt spid="303"/>
                                        </p:tgtEl>
                                        <p:attrNameLst>
                                          <p:attrName>style.visibility</p:attrName>
                                        </p:attrNameLst>
                                      </p:cBhvr>
                                      <p:to>
                                        <p:strVal val="visible"/>
                                      </p:to>
                                    </p:set>
                                    <p:animEffect filter="diamond(in)" transition="in">
                                      <p:cBhvr additive="repl">
                                        <p:cTn id="27" dur="2000"/>
                                        <p:tgtEl>
                                          <p:spTgt spid="303"/>
                                        </p:tgtEl>
                                      </p:cBhvr>
                                    </p:animEffect>
                                  </p:childTnLst>
                                </p:cTn>
                              </p:par>
                            </p:childTnLst>
                          </p:cTn>
                        </p:par>
                      </p:childTnLst>
                    </p:cTn>
                  </p:par>
                  <p:par>
                    <p:cTn id="28" fill="hold">
                      <p:stCondLst>
                        <p:cond delay="indefinite"/>
                      </p:stCondLst>
                      <p:childTnLst>
                        <p:par>
                          <p:cTn id="29" fill="hold">
                            <p:stCondLst>
                              <p:cond delay="0"/>
                            </p:stCondLst>
                            <p:childTnLst>
                              <p:par>
                                <p:cTn id="30" nodeType="clickEffect" fill="hold" presetClass="entr" presetID="8" presetSubtype="16">
                                  <p:stCondLst>
                                    <p:cond delay="0"/>
                                  </p:stCondLst>
                                  <p:childTnLst>
                                    <p:set>
                                      <p:cBhvr>
                                        <p:cTn id="31" dur="1" fill="hold">
                                          <p:stCondLst>
                                            <p:cond delay="0"/>
                                          </p:stCondLst>
                                        </p:cTn>
                                        <p:tgtEl>
                                          <p:spTgt spid="304"/>
                                        </p:tgtEl>
                                        <p:attrNameLst>
                                          <p:attrName>style.visibility</p:attrName>
                                        </p:attrNameLst>
                                      </p:cBhvr>
                                      <p:to>
                                        <p:strVal val="visible"/>
                                      </p:to>
                                    </p:set>
                                    <p:animEffect filter="diamond(in)" transition="in">
                                      <p:cBhvr additive="repl">
                                        <p:cTn id="32" dur="2000"/>
                                        <p:tgtEl>
                                          <p:spTgt spid="304"/>
                                        </p:tgtEl>
                                      </p:cBhvr>
                                    </p:animEffec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8" presetSubtype="16">
                                  <p:stCondLst>
                                    <p:cond delay="0"/>
                                  </p:stCondLst>
                                  <p:childTnLst>
                                    <p:set>
                                      <p:cBhvr>
                                        <p:cTn id="36" dur="1" fill="hold">
                                          <p:stCondLst>
                                            <p:cond delay="0"/>
                                          </p:stCondLst>
                                        </p:cTn>
                                        <p:tgtEl>
                                          <p:spTgt spid="305"/>
                                        </p:tgtEl>
                                        <p:attrNameLst>
                                          <p:attrName>style.visibility</p:attrName>
                                        </p:attrNameLst>
                                      </p:cBhvr>
                                      <p:to>
                                        <p:strVal val="visible"/>
                                      </p:to>
                                    </p:set>
                                    <p:animEffect filter="diamond(in)" transition="in">
                                      <p:cBhvr additive="repl">
                                        <p:cTn id="37" dur="2000"/>
                                        <p:tgtEl>
                                          <p:spTgt spid="30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TextShape 1"/>
          <p:cNvSpPr txBox="1"/>
          <p:nvPr/>
        </p:nvSpPr>
        <p:spPr>
          <a:xfrm>
            <a:off x="457200" y="274680"/>
            <a:ext cx="8229240" cy="796680"/>
          </a:xfrm>
          <a:prstGeom prst="rect">
            <a:avLst/>
          </a:prstGeom>
          <a:noFill/>
          <a:ln>
            <a:noFill/>
          </a:ln>
        </p:spPr>
        <p:txBody>
          <a:bodyPr anchor="ctr">
            <a:noAutofit/>
          </a:bodyPr>
          <a:p>
            <a:pPr algn="ctr">
              <a:lnSpc>
                <a:spcPct val="100000"/>
              </a:lnSpc>
            </a:pPr>
            <a:r>
              <a:rPr b="1" lang="ru-RU" sz="4400" spc="-1" strike="noStrike">
                <a:solidFill>
                  <a:srgbClr val="000000"/>
                </a:solidFill>
                <a:latin typeface="Calibri"/>
              </a:rPr>
              <a:t>Властивості</a:t>
            </a:r>
            <a:endParaRPr b="0" lang="ru-RU" sz="4400" spc="-1" strike="noStrike">
              <a:solidFill>
                <a:srgbClr val="000000"/>
              </a:solidFill>
              <a:latin typeface="Calibri"/>
            </a:endParaRPr>
          </a:p>
        </p:txBody>
      </p:sp>
      <p:sp>
        <p:nvSpPr>
          <p:cNvPr id="307" name="CustomShape 2"/>
          <p:cNvSpPr/>
          <p:nvPr/>
        </p:nvSpPr>
        <p:spPr>
          <a:xfrm>
            <a:off x="285840" y="1214280"/>
            <a:ext cx="3857400" cy="5143320"/>
          </a:xfrm>
          <a:prstGeom prst="flowChartProcess">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i="1" lang="ru-RU" sz="2800" spc="-1" strike="noStrike">
                <a:solidFill>
                  <a:srgbClr val="ffff00"/>
                </a:solidFill>
                <a:latin typeface="Calibri"/>
              </a:rPr>
              <a:t>Бальзами </a:t>
            </a:r>
            <a:r>
              <a:rPr b="1" lang="ru-RU" sz="2800" spc="-1" strike="noStrike">
                <a:solidFill>
                  <a:srgbClr val="ffff00"/>
                </a:solidFill>
                <a:latin typeface="Calibri"/>
              </a:rPr>
              <a:t> зазвичай сиропоподібні рідини з ароматичним запахом, майже нерозчинні у воді, але розчиняються в деяких органічних розчинниках (спирті, ефірі, хлороформі, бензині)</a:t>
            </a:r>
            <a:endParaRPr b="0" lang="ru-RU" sz="2800" spc="-1" strike="noStrike">
              <a:latin typeface="Arial"/>
            </a:endParaRPr>
          </a:p>
        </p:txBody>
      </p:sp>
      <p:sp>
        <p:nvSpPr>
          <p:cNvPr id="308" name="CustomShape 3"/>
          <p:cNvSpPr/>
          <p:nvPr/>
        </p:nvSpPr>
        <p:spPr>
          <a:xfrm>
            <a:off x="4429080" y="1214280"/>
            <a:ext cx="4534920" cy="5143320"/>
          </a:xfrm>
          <a:prstGeom prst="flowChartProcess">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i="1" lang="ru-RU" sz="2400" spc="-1" strike="noStrike">
                <a:solidFill>
                  <a:srgbClr val="ffff00"/>
                </a:solidFill>
                <a:latin typeface="Calibri"/>
              </a:rPr>
              <a:t>Смоли</a:t>
            </a:r>
            <a:r>
              <a:rPr b="1" lang="ru-RU" sz="2400" spc="-1" strike="noStrike">
                <a:solidFill>
                  <a:srgbClr val="ffff00"/>
                </a:solidFill>
                <a:latin typeface="Calibri"/>
              </a:rPr>
              <a:t>  – тверді, зазвичай аморфні речовини або сиропоподібні рідини, не розчинні у воді, розчиняються або набухають у спирті, органічних розчинниках, жирних та ефірних маслах. Плавляться при нагріванні, утворюючи плівку. Не прогоркають, не загнивають, на повітрі окислюється. Деякі смоли мають характерний колір, запах і смак. </a:t>
            </a:r>
            <a:endParaRPr b="0" lang="ru-RU" sz="2400" spc="-1" strike="noStrike">
              <a:latin typeface="Arial"/>
            </a:endParaRPr>
          </a:p>
          <a:p>
            <a:pPr algn="ctr">
              <a:lnSpc>
                <a:spcPct val="100000"/>
              </a:lnSpc>
            </a:pPr>
            <a:endParaRPr b="0" lang="ru-RU" sz="2400" spc="-1" strike="noStrike">
              <a:latin typeface="Arial"/>
            </a:endParaRPr>
          </a:p>
        </p:txBody>
      </p:sp>
    </p:spTree>
  </p:cSld>
  <mc:AlternateContent>
    <mc:Choice Requires="p14">
      <p:transition spd="slow" p14:dur="2000"/>
    </mc:Choice>
    <mc:Fallback>
      <p:transition spd="slow"/>
    </mc:Fallback>
  </mc:AlternateContent>
  <p:timing>
    <p:tnLst>
      <p:par>
        <p:cTn id="38" dur="indefinite" restart="never" nodeType="tmRoot">
          <p:childTnLst>
            <p:seq>
              <p:cTn id="39" dur="indefinite" nodeType="mainSeq">
                <p:childTnLst>
                  <p:par>
                    <p:cTn id="40" fill="hold">
                      <p:stCondLst>
                        <p:cond delay="indefinite"/>
                      </p:stCondLst>
                      <p:childTnLst>
                        <p:par>
                          <p:cTn id="41" fill="hold">
                            <p:stCondLst>
                              <p:cond delay="0"/>
                            </p:stCondLst>
                            <p:childTnLst>
                              <p:par>
                                <p:cTn id="42" nodeType="clickEffect" fill="hold" presetClass="entr" presetID="5" presetSubtype="10">
                                  <p:stCondLst>
                                    <p:cond delay="0"/>
                                  </p:stCondLst>
                                  <p:childTnLst>
                                    <p:set>
                                      <p:cBhvr>
                                        <p:cTn id="43" dur="1" fill="hold">
                                          <p:stCondLst>
                                            <p:cond delay="0"/>
                                          </p:stCondLst>
                                        </p:cTn>
                                        <p:tgtEl>
                                          <p:spTgt spid="306"/>
                                        </p:tgtEl>
                                        <p:attrNameLst>
                                          <p:attrName>style.visibility</p:attrName>
                                        </p:attrNameLst>
                                      </p:cBhvr>
                                      <p:to>
                                        <p:strVal val="visible"/>
                                      </p:to>
                                    </p:set>
                                    <p:animEffect filter="checkerboard(across)" transition="in">
                                      <p:cBhvr additive="repl">
                                        <p:cTn id="44" dur="500"/>
                                        <p:tgtEl>
                                          <p:spTgt spid="306"/>
                                        </p:tgtEl>
                                      </p:cBhvr>
                                    </p:animEffec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21" presetSubtype="4">
                                  <p:stCondLst>
                                    <p:cond delay="0"/>
                                  </p:stCondLst>
                                  <p:childTnLst>
                                    <p:set>
                                      <p:cBhvr>
                                        <p:cTn id="48" dur="1" fill="hold">
                                          <p:stCondLst>
                                            <p:cond delay="0"/>
                                          </p:stCondLst>
                                        </p:cTn>
                                        <p:tgtEl>
                                          <p:spTgt spid="307"/>
                                        </p:tgtEl>
                                        <p:attrNameLst>
                                          <p:attrName>style.visibility</p:attrName>
                                        </p:attrNameLst>
                                      </p:cBhvr>
                                      <p:to>
                                        <p:strVal val="visible"/>
                                      </p:to>
                                    </p:set>
                                    <p:animEffect filter="wheel(4)" transition="in">
                                      <p:cBhvr additive="repl">
                                        <p:cTn id="49" dur="2000"/>
                                        <p:tgtEl>
                                          <p:spTgt spid="307"/>
                                        </p:tgtEl>
                                      </p:cBhvr>
                                    </p:animEffect>
                                  </p:childTnLst>
                                </p:cTn>
                              </p:par>
                            </p:childTnLst>
                          </p:cTn>
                        </p:par>
                      </p:childTnLst>
                    </p:cTn>
                  </p:par>
                  <p:par>
                    <p:cTn id="50" fill="hold">
                      <p:stCondLst>
                        <p:cond delay="indefinite"/>
                      </p:stCondLst>
                      <p:childTnLst>
                        <p:par>
                          <p:cTn id="51" fill="hold">
                            <p:stCondLst>
                              <p:cond delay="0"/>
                            </p:stCondLst>
                            <p:childTnLst>
                              <p:par>
                                <p:cTn id="52" nodeType="clickEffect" fill="hold" presetClass="entr" presetID="21" presetSubtype="4">
                                  <p:stCondLst>
                                    <p:cond delay="0"/>
                                  </p:stCondLst>
                                  <p:childTnLst>
                                    <p:set>
                                      <p:cBhvr>
                                        <p:cTn id="53" dur="1" fill="hold">
                                          <p:stCondLst>
                                            <p:cond delay="0"/>
                                          </p:stCondLst>
                                        </p:cTn>
                                        <p:tgtEl>
                                          <p:spTgt spid="308"/>
                                        </p:tgtEl>
                                        <p:attrNameLst>
                                          <p:attrName>style.visibility</p:attrName>
                                        </p:attrNameLst>
                                      </p:cBhvr>
                                      <p:to>
                                        <p:strVal val="visible"/>
                                      </p:to>
                                    </p:set>
                                    <p:animEffect filter="wheel(4)" transition="in">
                                      <p:cBhvr additive="repl">
                                        <p:cTn id="54" dur="2000"/>
                                        <p:tgtEl>
                                          <p:spTgt spid="30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214200" y="0"/>
            <a:ext cx="8929440" cy="6563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3200" spc="-1" strike="noStrike">
                <a:solidFill>
                  <a:srgbClr val="7030a0"/>
                </a:solidFill>
                <a:latin typeface="Calibri"/>
              </a:rPr>
              <a:t>Алкалоїди</a:t>
            </a:r>
            <a:r>
              <a:rPr b="1" lang="ru-RU" sz="2400" spc="-1" strike="noStrike">
                <a:solidFill>
                  <a:srgbClr val="000000"/>
                </a:solidFill>
                <a:latin typeface="Calibri"/>
              </a:rPr>
              <a:t> – це органічні азотовмісні сполуки лужного характеру, які мають сильний фізіологічний вплив на організм.</a:t>
            </a:r>
            <a:endParaRPr b="0" lang="ru-RU" sz="2400" spc="-1" strike="noStrike">
              <a:latin typeface="Arial"/>
            </a:endParaRPr>
          </a:p>
          <a:p>
            <a:pPr algn="ctr">
              <a:lnSpc>
                <a:spcPct val="100000"/>
              </a:lnSpc>
            </a:pPr>
            <a:r>
              <a:rPr b="1" i="1" lang="ru-RU" sz="2400" spc="-1" strike="noStrike">
                <a:solidFill>
                  <a:srgbClr val="ff0000"/>
                </a:solidFill>
                <a:latin typeface="Calibri"/>
              </a:rPr>
              <a:t>Класифікують алкалоїди за певними принципами:</a:t>
            </a:r>
            <a:endParaRPr b="0" lang="ru-RU" sz="2400" spc="-1" strike="noStrike">
              <a:latin typeface="Arial"/>
            </a:endParaRPr>
          </a:p>
          <a:p>
            <a:pPr>
              <a:lnSpc>
                <a:spcPct val="100000"/>
              </a:lnSpc>
            </a:pPr>
            <a:r>
              <a:rPr b="1" lang="ru-RU" sz="2300" spc="-1" strike="noStrike">
                <a:solidFill>
                  <a:srgbClr val="ff0000"/>
                </a:solidFill>
                <a:latin typeface="Calibri"/>
              </a:rPr>
              <a:t>1) за хімічною структурою:</a:t>
            </a:r>
            <a:endParaRPr b="0" lang="ru-RU" sz="2300" spc="-1" strike="noStrike">
              <a:latin typeface="Arial"/>
            </a:endParaRPr>
          </a:p>
          <a:p>
            <a:pPr>
              <a:lnSpc>
                <a:spcPct val="100000"/>
              </a:lnSpc>
            </a:pPr>
            <a:r>
              <a:rPr b="1" lang="ru-RU" sz="2300" spc="-1" strike="noStrike">
                <a:solidFill>
                  <a:srgbClr val="000000"/>
                </a:solidFill>
                <a:latin typeface="Calibri"/>
              </a:rPr>
              <a:t>- з атомом азоту в гетероциклі - </a:t>
            </a:r>
            <a:r>
              <a:rPr b="1" i="1" lang="ru-RU" sz="2300" spc="-1" strike="noStrike">
                <a:solidFill>
                  <a:srgbClr val="000000"/>
                </a:solidFill>
                <a:latin typeface="Calibri"/>
              </a:rPr>
              <a:t>істинні: </a:t>
            </a:r>
            <a:r>
              <a:rPr b="1" lang="ru-RU" sz="2300" spc="-1" strike="noStrike">
                <a:solidFill>
                  <a:srgbClr val="000000"/>
                </a:solidFill>
                <a:latin typeface="Calibri"/>
              </a:rPr>
              <a:t>пуринові, піримідонові, індольні і т.д. (атропін, нікотин, морфін);</a:t>
            </a:r>
            <a:endParaRPr b="0" lang="ru-RU" sz="2300" spc="-1" strike="noStrike">
              <a:latin typeface="Arial"/>
            </a:endParaRPr>
          </a:p>
          <a:p>
            <a:pPr>
              <a:lnSpc>
                <a:spcPct val="100000"/>
              </a:lnSpc>
            </a:pPr>
            <a:r>
              <a:rPr b="1" lang="ru-RU" sz="2300" spc="-1" strike="noStrike">
                <a:solidFill>
                  <a:srgbClr val="000000"/>
                </a:solidFill>
                <a:latin typeface="Calibri"/>
              </a:rPr>
              <a:t>- з атомом азоту в бічному ланцюзі - </a:t>
            </a:r>
            <a:r>
              <a:rPr b="1" i="1" lang="ru-RU" sz="2300" spc="-1" strike="noStrike">
                <a:solidFill>
                  <a:srgbClr val="000000"/>
                </a:solidFill>
                <a:latin typeface="Calibri"/>
              </a:rPr>
              <a:t>протоалкалоїди (адреналін);</a:t>
            </a:r>
            <a:endParaRPr b="0" lang="ru-RU" sz="2300" spc="-1" strike="noStrike">
              <a:latin typeface="Arial"/>
            </a:endParaRPr>
          </a:p>
          <a:p>
            <a:pPr>
              <a:lnSpc>
                <a:spcPct val="100000"/>
              </a:lnSpc>
            </a:pPr>
            <a:r>
              <a:rPr b="1" lang="ru-RU" sz="2300" spc="-1" strike="noStrike">
                <a:solidFill>
                  <a:srgbClr val="000000"/>
                </a:solidFill>
                <a:latin typeface="Calibri"/>
              </a:rPr>
              <a:t>-амінні; пептидні; </a:t>
            </a:r>
            <a:r>
              <a:rPr b="1" i="1" lang="ru-RU" sz="2300" spc="-1" strike="noStrike">
                <a:solidFill>
                  <a:srgbClr val="000000"/>
                </a:solidFill>
                <a:latin typeface="Calibri"/>
              </a:rPr>
              <a:t>псевдоалкалоїди</a:t>
            </a:r>
            <a:r>
              <a:rPr b="1" lang="ru-RU" sz="2300" spc="-1" strike="noStrike">
                <a:solidFill>
                  <a:srgbClr val="000000"/>
                </a:solidFill>
                <a:latin typeface="Calibri"/>
              </a:rPr>
              <a:t>, які походять не від амінокислот.</a:t>
            </a:r>
            <a:endParaRPr b="0" lang="ru-RU" sz="2300" spc="-1" strike="noStrike">
              <a:latin typeface="Arial"/>
            </a:endParaRPr>
          </a:p>
          <a:p>
            <a:pPr>
              <a:lnSpc>
                <a:spcPct val="100000"/>
              </a:lnSpc>
            </a:pPr>
            <a:r>
              <a:rPr b="1" lang="ru-RU" sz="2300" spc="-1" strike="noStrike">
                <a:solidFill>
                  <a:srgbClr val="ff0000"/>
                </a:solidFill>
                <a:latin typeface="Calibri"/>
              </a:rPr>
              <a:t>2) За ботанічною ознакою</a:t>
            </a:r>
            <a:r>
              <a:rPr b="1" lang="ru-RU" sz="2300" spc="-1" strike="noStrike">
                <a:solidFill>
                  <a:srgbClr val="000000"/>
                </a:solidFill>
                <a:latin typeface="Calibri"/>
              </a:rPr>
              <a:t>, поєднують різні алкалоїди в природні групи (алкалоїди іпекакуани, беладонни тощо);</a:t>
            </a:r>
            <a:endParaRPr b="0" lang="ru-RU" sz="2300" spc="-1" strike="noStrike">
              <a:latin typeface="Arial"/>
            </a:endParaRPr>
          </a:p>
          <a:p>
            <a:pPr>
              <a:lnSpc>
                <a:spcPct val="100000"/>
              </a:lnSpc>
            </a:pPr>
            <a:r>
              <a:rPr b="1" lang="ru-RU" sz="2300" spc="-1" strike="noStrike">
                <a:solidFill>
                  <a:srgbClr val="ff0000"/>
                </a:solidFill>
                <a:latin typeface="Calibri"/>
              </a:rPr>
              <a:t>3) за фармакологічними властивостями: </a:t>
            </a:r>
            <a:r>
              <a:rPr b="1" lang="ru-RU" sz="2300" spc="-1" strike="noStrike">
                <a:solidFill>
                  <a:srgbClr val="000000"/>
                </a:solidFill>
                <a:latin typeface="Calibri"/>
              </a:rPr>
              <a:t>наркотичні анальгетики (знеболюючі); ті, що збуджують НС.</a:t>
            </a:r>
            <a:endParaRPr b="0" lang="ru-RU" sz="2300" spc="-1" strike="noStrike">
              <a:latin typeface="Arial"/>
            </a:endParaRPr>
          </a:p>
          <a:p>
            <a:pPr>
              <a:lnSpc>
                <a:spcPct val="100000"/>
              </a:lnSpc>
            </a:pPr>
            <a:r>
              <a:rPr b="1" lang="ru-RU" sz="2300" spc="-1" strike="noStrike">
                <a:solidFill>
                  <a:srgbClr val="ff0000"/>
                </a:solidFill>
                <a:latin typeface="Calibri"/>
              </a:rPr>
              <a:t>4) з урахуванням утворення (біогенезу). </a:t>
            </a:r>
            <a:r>
              <a:rPr b="1" lang="ru-RU" sz="2300" spc="-1" strike="noStrike">
                <a:solidFill>
                  <a:srgbClr val="000000"/>
                </a:solidFill>
                <a:latin typeface="Calibri"/>
              </a:rPr>
              <a:t>Так певні амінокислоти дають початок певним алкалоїдам: групи лізину, триптофану і т.д.</a:t>
            </a:r>
            <a:endParaRPr b="0" lang="ru-RU" sz="2300" spc="-1" strike="noStrike">
              <a:latin typeface="Arial"/>
            </a:endParaRPr>
          </a:p>
          <a:p>
            <a:pPr>
              <a:lnSpc>
                <a:spcPct val="100000"/>
              </a:lnSpc>
            </a:pPr>
            <a:r>
              <a:rPr b="1" lang="ru-RU" sz="2300" spc="-1" strike="noStrike">
                <a:solidFill>
                  <a:srgbClr val="ff0000"/>
                </a:solidFill>
                <a:latin typeface="Calibri"/>
              </a:rPr>
              <a:t>Крім того, виділяють 6 груп алкалоїдів за основою: </a:t>
            </a:r>
            <a:r>
              <a:rPr b="1" lang="ru-RU" sz="2300" spc="-1" strike="noStrike">
                <a:solidFill>
                  <a:srgbClr val="000000"/>
                </a:solidFill>
                <a:latin typeface="Calibri"/>
              </a:rPr>
              <a:t>піридинова (нікотин), хінолінова (хінін, стрихнін), ізохінолінова (папаверин, кураре), фенантренова (морфін, кодеїн), пурінова (кофеїн).</a:t>
            </a:r>
            <a:endParaRPr b="0" lang="ru-RU" sz="23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CustomShape 1"/>
          <p:cNvSpPr/>
          <p:nvPr/>
        </p:nvSpPr>
        <p:spPr>
          <a:xfrm>
            <a:off x="428760" y="285840"/>
            <a:ext cx="8429400" cy="3075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Методи виділення алкалоїдів з рослинної сировини: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 </a:t>
            </a:r>
            <a:r>
              <a:rPr b="1" lang="ru-RU" sz="2800" spc="-1" strike="noStrike">
                <a:solidFill>
                  <a:srgbClr val="000000"/>
                </a:solidFill>
                <a:latin typeface="Calibri"/>
              </a:rPr>
              <a:t>екстракція у вигляді солей (вода, спирт, тартратна кислота);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 </a:t>
            </a:r>
            <a:r>
              <a:rPr b="1" lang="ru-RU" sz="2800" spc="-1" strike="noStrike">
                <a:solidFill>
                  <a:srgbClr val="000000"/>
                </a:solidFill>
                <a:latin typeface="Calibri"/>
              </a:rPr>
              <a:t>екстракція у вигляді основ (NH4OH, NaHCO3);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 </a:t>
            </a:r>
            <a:r>
              <a:rPr b="1" lang="ru-RU" sz="2800" spc="-1" strike="noStrike">
                <a:solidFill>
                  <a:srgbClr val="000000"/>
                </a:solidFill>
                <a:latin typeface="Calibri"/>
              </a:rPr>
              <a:t>відгонка основ алкалоїдів з водяною парою (для яких температура кипіння менша 100 ºС). </a:t>
            </a:r>
            <a:endParaRPr b="0" lang="ru-RU" sz="2800" spc="-1" strike="noStrike">
              <a:latin typeface="Arial"/>
            </a:endParaRPr>
          </a:p>
        </p:txBody>
      </p:sp>
      <p:sp>
        <p:nvSpPr>
          <p:cNvPr id="311" name="CustomShape 2"/>
          <p:cNvSpPr/>
          <p:nvPr/>
        </p:nvSpPr>
        <p:spPr>
          <a:xfrm>
            <a:off x="500040" y="3214800"/>
            <a:ext cx="8143560" cy="3076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Calibri"/>
              </a:rPr>
              <a:t>Методи розділення виділеної суми алкалоїдів</a:t>
            </a:r>
            <a:r>
              <a:rPr b="1" lang="ru-RU" sz="2800" spc="-1" strike="noStrike">
                <a:solidFill>
                  <a:srgbClr val="ff0000"/>
                </a:solidFill>
                <a:latin typeface="Calibri"/>
              </a:rPr>
              <a:t>:  </a:t>
            </a:r>
            <a:r>
              <a:rPr b="1" lang="ru-RU" sz="2800" spc="-1" strike="noStrike">
                <a:solidFill>
                  <a:srgbClr val="000000"/>
                </a:solidFill>
                <a:latin typeface="Calibri"/>
              </a:rPr>
              <a:t>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дробна перегонка під вакуумом;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 </a:t>
            </a:r>
            <a:r>
              <a:rPr b="1" lang="ru-RU" sz="2800" spc="-1" strike="noStrike">
                <a:solidFill>
                  <a:srgbClr val="000000"/>
                </a:solidFill>
                <a:latin typeface="Calibri"/>
              </a:rPr>
              <a:t>за різною розчинністю алкалоїдів – солей та основ;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 </a:t>
            </a:r>
            <a:r>
              <a:rPr b="1" lang="ru-RU" sz="2800" spc="-1" strike="noStrike">
                <a:solidFill>
                  <a:srgbClr val="000000"/>
                </a:solidFill>
                <a:latin typeface="Calibri"/>
              </a:rPr>
              <a:t>за різною силою основності алкалоїдів;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на основі особливості хімічних властивостей;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за різною здатністю до адсорбції (хроматографія).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TextShape 1"/>
          <p:cNvSpPr txBox="1"/>
          <p:nvPr/>
        </p:nvSpPr>
        <p:spPr>
          <a:xfrm>
            <a:off x="457200" y="274680"/>
            <a:ext cx="8229240" cy="582120"/>
          </a:xfrm>
          <a:prstGeom prst="rect">
            <a:avLst/>
          </a:prstGeom>
          <a:noFill/>
          <a:ln>
            <a:noFill/>
          </a:ln>
        </p:spPr>
        <p:txBody>
          <a:bodyPr anchor="ctr">
            <a:normAutofit fontScale="28000"/>
          </a:bodyPr>
          <a:p>
            <a:pPr algn="ctr">
              <a:lnSpc>
                <a:spcPct val="100000"/>
              </a:lnSpc>
            </a:pPr>
            <a:r>
              <a:rPr b="1" i="1" lang="ru-RU" sz="4400" spc="-1" strike="noStrike">
                <a:solidFill>
                  <a:srgbClr val="ff0000"/>
                </a:solidFill>
                <a:latin typeface="Calibri"/>
              </a:rPr>
              <a:t>Методи ідентифікації алкалоїдів</a:t>
            </a:r>
            <a:endParaRPr b="0" lang="ru-RU" sz="4400" spc="-1" strike="noStrike">
              <a:solidFill>
                <a:srgbClr val="000000"/>
              </a:solidFill>
              <a:latin typeface="Calibri"/>
            </a:endParaRPr>
          </a:p>
        </p:txBody>
      </p:sp>
      <p:sp>
        <p:nvSpPr>
          <p:cNvPr id="313" name="CustomShape 2"/>
          <p:cNvSpPr/>
          <p:nvPr/>
        </p:nvSpPr>
        <p:spPr>
          <a:xfrm>
            <a:off x="285840" y="1071720"/>
            <a:ext cx="8643600" cy="5209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800" spc="-1" strike="noStrike">
                <a:solidFill>
                  <a:srgbClr val="000000"/>
                </a:solidFill>
                <a:latin typeface="Calibri"/>
              </a:rPr>
              <a:t>Для ідентифікації алкалоїдів використовують :</a:t>
            </a:r>
            <a:endParaRPr b="0" lang="ru-RU" sz="2800" spc="-1" strike="noStrike">
              <a:latin typeface="Arial"/>
            </a:endParaRPr>
          </a:p>
          <a:p>
            <a:pPr indent="-216000">
              <a:lnSpc>
                <a:spcPct val="100000"/>
              </a:lnSpc>
              <a:buClr>
                <a:srgbClr val="ff0000"/>
              </a:buClr>
              <a:buFont typeface="StarSymbol"/>
              <a:buChar char="-"/>
            </a:pPr>
            <a:r>
              <a:rPr b="1" lang="ru-RU" sz="2800" spc="-1" strike="noStrike">
                <a:solidFill>
                  <a:srgbClr val="ff0000"/>
                </a:solidFill>
                <a:latin typeface="Calibri"/>
              </a:rPr>
              <a:t>загальні, </a:t>
            </a:r>
            <a:endParaRPr b="0" lang="ru-RU" sz="2800" spc="-1" strike="noStrike">
              <a:latin typeface="Arial"/>
            </a:endParaRPr>
          </a:p>
          <a:p>
            <a:pPr indent="-216000">
              <a:lnSpc>
                <a:spcPct val="100000"/>
              </a:lnSpc>
              <a:buClr>
                <a:srgbClr val="ff0000"/>
              </a:buClr>
              <a:buFont typeface="StarSymbol"/>
              <a:buChar char="-"/>
            </a:pPr>
            <a:r>
              <a:rPr b="1" lang="ru-RU" sz="2800" spc="-1" strike="noStrike">
                <a:solidFill>
                  <a:srgbClr val="ff0000"/>
                </a:solidFill>
                <a:latin typeface="Calibri"/>
              </a:rPr>
              <a:t>-групові,</a:t>
            </a:r>
            <a:endParaRPr b="0" lang="ru-RU" sz="2800" spc="-1" strike="noStrike">
              <a:latin typeface="Arial"/>
            </a:endParaRPr>
          </a:p>
          <a:p>
            <a:pPr indent="-216000">
              <a:lnSpc>
                <a:spcPct val="100000"/>
              </a:lnSpc>
              <a:buClr>
                <a:srgbClr val="ff0000"/>
              </a:buClr>
              <a:buFont typeface="StarSymbol"/>
              <a:buChar char="-"/>
            </a:pPr>
            <a:r>
              <a:rPr b="1" lang="ru-RU" sz="2800" spc="-1" strike="noStrike">
                <a:solidFill>
                  <a:srgbClr val="ff0000"/>
                </a:solidFill>
                <a:latin typeface="Calibri"/>
              </a:rPr>
              <a:t>специфічні реакції (на окремі алкалоїди)</a:t>
            </a:r>
            <a:r>
              <a:rPr b="1" lang="ru-RU" sz="2800" spc="-1" strike="noStrike">
                <a:solidFill>
                  <a:srgbClr val="000000"/>
                </a:solidFill>
                <a:latin typeface="Calibri"/>
              </a:rPr>
              <a:t>.     </a:t>
            </a:r>
            <a:endParaRPr b="0" lang="ru-RU" sz="2800" spc="-1" strike="noStrike">
              <a:latin typeface="Arial"/>
            </a:endParaRPr>
          </a:p>
          <a:p>
            <a:pPr indent="-216000">
              <a:lnSpc>
                <a:spcPct val="100000"/>
              </a:lnSpc>
              <a:buClr>
                <a:srgbClr val="000000"/>
              </a:buClr>
              <a:buFont typeface="StarSymbol"/>
              <a:buChar char="-"/>
            </a:pPr>
            <a:r>
              <a:rPr b="1" lang="ru-RU" sz="2800" spc="-1" strike="noStrike">
                <a:solidFill>
                  <a:srgbClr val="000000"/>
                </a:solidFill>
                <a:latin typeface="Calibri"/>
              </a:rPr>
              <a:t>Загальні реакції проводять із загальноалкалоїдними осаджувальними і спеціальними реактивами.   Загальні осадові реакції грунтуються на здатності алкалоїдів як основ давати прості або комплексні солі з різноманітними, частіше комплексними кислотами, солями важких металів та ін. Ці продукти, як правило, не розчинні у воді, тому реактиви називають осаджувальними.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CustomShape 1"/>
          <p:cNvSpPr/>
          <p:nvPr/>
        </p:nvSpPr>
        <p:spPr>
          <a:xfrm>
            <a:off x="214200" y="214200"/>
            <a:ext cx="8929440" cy="6369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800" spc="-1" strike="noStrike">
                <a:solidFill>
                  <a:srgbClr val="ff0000"/>
                </a:solidFill>
                <a:latin typeface="Calibri"/>
              </a:rPr>
              <a:t>Загальноосадові реакції:</a:t>
            </a:r>
            <a:endParaRPr b="0" lang="ru-RU" sz="28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 Майєра </a:t>
            </a:r>
            <a:r>
              <a:rPr b="1" lang="ru-RU" sz="2400" spc="-1" strike="noStrike">
                <a:solidFill>
                  <a:srgbClr val="000000"/>
                </a:solidFill>
                <a:latin typeface="Calibri"/>
              </a:rPr>
              <a:t>(розчин ртуті дихлориду в розчині калію йодиду, HgI2 + 2KI↔K2[HgI4]).</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Реактиви Вагнера і Бушарда (Люголя) </a:t>
            </a:r>
            <a:r>
              <a:rPr b="1" lang="ru-RU" sz="2400" spc="-1" strike="noStrike">
                <a:solidFill>
                  <a:srgbClr val="000000"/>
                </a:solidFill>
                <a:latin typeface="Calibri"/>
              </a:rPr>
              <a:t>(розчин йоду в розчині калію йодиду).</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 Драгендорфа </a:t>
            </a:r>
            <a:r>
              <a:rPr b="1" lang="ru-RU" sz="2400" spc="-1" strike="noStrike">
                <a:solidFill>
                  <a:srgbClr val="000000"/>
                </a:solidFill>
                <a:latin typeface="Calibri"/>
              </a:rPr>
              <a:t>(розчин вісмуту нітрату основного, калію йодиду та оцтової кислоти, BiI3+KI↔K[BiI4]).</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 Марме </a:t>
            </a:r>
            <a:r>
              <a:rPr b="1" lang="ru-RU" sz="2400" spc="-1" strike="noStrike">
                <a:solidFill>
                  <a:srgbClr val="000000"/>
                </a:solidFill>
                <a:latin typeface="Calibri"/>
              </a:rPr>
              <a:t>(розчин кадмію йодиду в розчині калію йодиду, розчин CdI2 в KI) .</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Розчин таніну </a:t>
            </a:r>
            <a:r>
              <a:rPr b="1" lang="ru-RU" sz="2400" spc="-1" strike="noStrike">
                <a:solidFill>
                  <a:srgbClr val="000000"/>
                </a:solidFill>
                <a:latin typeface="Calibri"/>
              </a:rPr>
              <a:t>(свіжоприготований 5%).</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Розчин пікринової кислоти</a:t>
            </a:r>
            <a:r>
              <a:rPr b="1" lang="ru-RU" sz="2400" spc="-1" strike="noStrike">
                <a:solidFill>
                  <a:srgbClr val="000000"/>
                </a:solidFill>
                <a:latin typeface="Calibri"/>
              </a:rPr>
              <a:t> (1%-й водний).</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 Зонненшейна </a:t>
            </a:r>
            <a:r>
              <a:rPr b="1" lang="ru-RU" sz="2400" spc="-1" strike="noStrike">
                <a:solidFill>
                  <a:srgbClr val="000000"/>
                </a:solidFill>
                <a:latin typeface="Calibri"/>
              </a:rPr>
              <a:t>(розчин фосфорномолібденової кислоти, фосфорно-молібденова кислота Н3Р04 • 12Мо03 • 2Н20) .</a:t>
            </a:r>
            <a:endParaRPr b="0" lang="ru-RU" sz="2400" spc="-1" strike="noStrike">
              <a:latin typeface="Arial"/>
            </a:endParaRPr>
          </a:p>
          <a:p>
            <a:pPr indent="-216000">
              <a:lnSpc>
                <a:spcPct val="100000"/>
              </a:lnSpc>
              <a:buClr>
                <a:srgbClr val="000000"/>
              </a:buClr>
              <a:buFont typeface="StarSymbol"/>
              <a:buChar char="-"/>
            </a:pPr>
            <a:r>
              <a:rPr b="1" lang="ru-RU" sz="2400" spc="-1" strike="noStrike">
                <a:solidFill>
                  <a:srgbClr val="000000"/>
                </a:solidFill>
                <a:latin typeface="Calibri"/>
              </a:rPr>
              <a:t>Розчин кремневольфрамової кислоти (</a:t>
            </a:r>
            <a:r>
              <a:rPr b="1" lang="ru-RU" sz="2400" spc="-1" strike="noStrike">
                <a:solidFill>
                  <a:srgbClr val="7030a0"/>
                </a:solidFill>
                <a:latin typeface="Calibri"/>
              </a:rPr>
              <a:t>Реактив Бертрана</a:t>
            </a:r>
            <a:r>
              <a:rPr b="1" lang="ru-RU" sz="2400" spc="-1" strike="noStrike">
                <a:solidFill>
                  <a:srgbClr val="000000"/>
                </a:solidFill>
                <a:latin typeface="Calibri"/>
              </a:rPr>
              <a:t>, SiO2 • 12Wо03 • 4Н20).     </a:t>
            </a:r>
            <a:endParaRPr b="0" lang="ru-RU" sz="2400" spc="-1" strike="noStrike">
              <a:latin typeface="Arial"/>
            </a:endParaRPr>
          </a:p>
          <a:p>
            <a:pPr indent="-216000">
              <a:lnSpc>
                <a:spcPct val="100000"/>
              </a:lnSpc>
              <a:buClr>
                <a:srgbClr val="7030a0"/>
              </a:buClr>
              <a:buFont typeface="StarSymbol"/>
              <a:buChar char="-"/>
            </a:pPr>
            <a:r>
              <a:rPr b="1" lang="ru-RU" sz="2400" spc="-1" strike="noStrike">
                <a:solidFill>
                  <a:srgbClr val="7030a0"/>
                </a:solidFill>
                <a:latin typeface="Calibri"/>
              </a:rPr>
              <a:t>Реактив Шейблера </a:t>
            </a:r>
            <a:r>
              <a:rPr b="1" lang="ru-RU" sz="2400" spc="-1" strike="noStrike">
                <a:solidFill>
                  <a:srgbClr val="000000"/>
                </a:solidFill>
                <a:latin typeface="Calibri"/>
              </a:rPr>
              <a:t>- фосфорно-вольфрамова кислота Н3Р04 • 12WоО3 • 2Н20.</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CustomShape 1"/>
          <p:cNvSpPr/>
          <p:nvPr/>
        </p:nvSpPr>
        <p:spPr>
          <a:xfrm>
            <a:off x="214200" y="117720"/>
            <a:ext cx="8929440" cy="6674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Для виявлення алкалоїдів використовують також </a:t>
            </a:r>
            <a:r>
              <a:rPr b="1" lang="ru-RU" sz="2400" spc="-1" strike="noStrike">
                <a:solidFill>
                  <a:srgbClr val="ff0000"/>
                </a:solidFill>
                <a:latin typeface="Calibri"/>
              </a:rPr>
              <a:t>реакції забарвлення</a:t>
            </a:r>
            <a:r>
              <a:rPr b="1" lang="ru-RU" sz="2400" spc="-1" strike="noStrike">
                <a:solidFill>
                  <a:srgbClr val="000000"/>
                </a:solidFill>
                <a:latin typeface="Calibri"/>
              </a:rPr>
              <a:t> з концентрованими неорганічними кислотами — азотною, сірчаною або їх сумішами. В основу реакцій покладені особливості хімічної структури алкалоїдів, тому вони можуть виступати як специфічні для визначення груп алкалоїдів. Реакції забарвлення проводять як із чистими алкалоїдами, так і з їх сумішами в сухому вигляді. </a:t>
            </a:r>
            <a:endParaRPr b="0" lang="ru-RU" sz="2400" spc="-1" strike="noStrike">
              <a:latin typeface="Arial"/>
            </a:endParaRPr>
          </a:p>
          <a:p>
            <a:pPr>
              <a:lnSpc>
                <a:spcPct val="100000"/>
              </a:lnSpc>
            </a:pPr>
            <a:r>
              <a:rPr b="1" i="1" lang="ru-RU" sz="2400" spc="-1" strike="noStrike">
                <a:solidFill>
                  <a:srgbClr val="ff0000"/>
                </a:solidFill>
                <a:latin typeface="Calibri"/>
              </a:rPr>
              <a:t>Спеціальні (кольорові) реактиви: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Концентрована сульфатна кислота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Концентрована нітратна кислота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Реактив Ердмана </a:t>
            </a:r>
            <a:r>
              <a:rPr b="1" lang="ru-RU" sz="2400" spc="-1" strike="noStrike">
                <a:solidFill>
                  <a:srgbClr val="000000"/>
                </a:solidFill>
                <a:latin typeface="Calibri"/>
              </a:rPr>
              <a:t>(суміш кислот сульфатної і нітратної концентрованих)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Реактив Фреде </a:t>
            </a:r>
            <a:r>
              <a:rPr b="1" lang="ru-RU" sz="2400" spc="-1" strike="noStrike">
                <a:solidFill>
                  <a:srgbClr val="000000"/>
                </a:solidFill>
                <a:latin typeface="Calibri"/>
              </a:rPr>
              <a:t>(розчин амонію молібдату в кислоті сульфатній концентрованій)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Реактив Маркі </a:t>
            </a:r>
            <a:r>
              <a:rPr b="1" lang="ru-RU" sz="2400" spc="-1" strike="noStrike">
                <a:solidFill>
                  <a:srgbClr val="000000"/>
                </a:solidFill>
                <a:latin typeface="Calibri"/>
              </a:rPr>
              <a:t>(розчин формальдегіду в кислоті сульфатній концентрованій)     </a:t>
            </a:r>
            <a:endParaRPr b="0" lang="ru-RU" sz="2400" spc="-1" strike="noStrike">
              <a:latin typeface="Arial"/>
            </a:endParaRPr>
          </a:p>
          <a:p>
            <a:pPr>
              <a:lnSpc>
                <a:spcPct val="100000"/>
              </a:lnSpc>
            </a:pPr>
            <a:r>
              <a:rPr b="1" lang="ru-RU" sz="2400" spc="-1" strike="noStrike">
                <a:solidFill>
                  <a:srgbClr val="000000"/>
                </a:solidFill>
                <a:latin typeface="Calibri"/>
              </a:rPr>
              <a:t>-</a:t>
            </a:r>
            <a:r>
              <a:rPr b="1" lang="ru-RU" sz="2400" spc="-1" strike="noStrike">
                <a:solidFill>
                  <a:srgbClr val="7030a0"/>
                </a:solidFill>
                <a:latin typeface="Calibri"/>
              </a:rPr>
              <a:t>Реактив Вазіцкі </a:t>
            </a:r>
            <a:r>
              <a:rPr b="1" lang="ru-RU" sz="2400" spc="-1" strike="noStrike">
                <a:solidFill>
                  <a:srgbClr val="000000"/>
                </a:solidFill>
                <a:latin typeface="Calibri"/>
              </a:rPr>
              <a:t>(розчин n-диметиламінобензальдегіду в кислоті сульфатній концентрованій).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285840" y="0"/>
            <a:ext cx="8643600" cy="6369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1800" spc="-1" strike="noStrike">
                <a:solidFill>
                  <a:srgbClr val="000000"/>
                </a:solidFill>
                <a:latin typeface="Calibri"/>
              </a:rPr>
              <a:t> </a:t>
            </a:r>
            <a:r>
              <a:rPr b="1" lang="ru-RU" sz="2800" spc="-1" strike="noStrike">
                <a:solidFill>
                  <a:srgbClr val="ff0000"/>
                </a:solidFill>
                <a:latin typeface="Calibri"/>
              </a:rPr>
              <a:t>Методи кількісного визначення алкалоїдів: </a:t>
            </a:r>
            <a:r>
              <a:rPr b="1" lang="ru-RU" sz="2800" spc="-1" strike="noStrike">
                <a:solidFill>
                  <a:srgbClr val="000000"/>
                </a:solidFill>
                <a:latin typeface="Calibri"/>
              </a:rPr>
              <a:t> </a:t>
            </a:r>
            <a:endParaRPr b="0" lang="ru-RU" sz="2800" spc="-1" strike="noStrike">
              <a:latin typeface="Arial"/>
            </a:endParaRPr>
          </a:p>
          <a:p>
            <a:pPr>
              <a:lnSpc>
                <a:spcPct val="100000"/>
              </a:lnSpc>
            </a:pPr>
            <a:r>
              <a:rPr b="1" lang="ru-RU" sz="2400" spc="-1" strike="noStrike">
                <a:solidFill>
                  <a:srgbClr val="000000"/>
                </a:solidFill>
                <a:latin typeface="Calibri"/>
              </a:rPr>
              <a:t>Для кількісного визначення алкалоїдів у лікарській рослинній сировині застосовують здебільшого об’ємні і інструментальні методи. Для кожної сировини розробляють індивідуальну методику визначення вмісту алкалоїдів. Усі вони багатоетапні внаслідок тривалого очищення. Довгий час кількісне визначення алкалоїдів проводили ваговим або об’ємним способом, тепер кількість алкалоїдів у сировині визначають </a:t>
            </a:r>
            <a:r>
              <a:rPr b="1" lang="ru-RU" sz="2400" spc="-1" strike="noStrike">
                <a:solidFill>
                  <a:srgbClr val="ff0000"/>
                </a:solidFill>
                <a:latin typeface="Calibri"/>
              </a:rPr>
              <a:t>фізичними, фізико-хімічними та об’ємними методами</a:t>
            </a:r>
            <a:r>
              <a:rPr b="1" lang="ru-RU" sz="2400" spc="-1" strike="noStrike">
                <a:solidFill>
                  <a:srgbClr val="000000"/>
                </a:solidFill>
                <a:latin typeface="Calibri"/>
              </a:rPr>
              <a:t>. </a:t>
            </a:r>
            <a:endParaRPr b="0" lang="ru-RU" sz="2400" spc="-1" strike="noStrike">
              <a:latin typeface="Arial"/>
            </a:endParaRPr>
          </a:p>
          <a:p>
            <a:pPr>
              <a:lnSpc>
                <a:spcPct val="100000"/>
              </a:lnSpc>
            </a:pPr>
            <a:r>
              <a:rPr b="1" lang="ru-RU" sz="2400" spc="-1" strike="noStrike">
                <a:solidFill>
                  <a:srgbClr val="000000"/>
                </a:solidFill>
                <a:latin typeface="Calibri"/>
              </a:rPr>
              <a:t>Найбільш поширена титрометрія (кислотно-основне титрування):  </a:t>
            </a:r>
            <a:endParaRPr b="0" lang="ru-RU" sz="2400" spc="-1" strike="noStrike">
              <a:latin typeface="Arial"/>
            </a:endParaRPr>
          </a:p>
          <a:p>
            <a:pPr marL="457200" indent="-456840">
              <a:lnSpc>
                <a:spcPct val="100000"/>
              </a:lnSpc>
              <a:buClr>
                <a:srgbClr val="7030a0"/>
              </a:buClr>
              <a:buFont typeface="StarSymbol"/>
              <a:buAutoNum type="arabicParenR"/>
            </a:pPr>
            <a:r>
              <a:rPr b="1" lang="ru-RU" sz="2400" spc="-1" strike="noStrike">
                <a:solidFill>
                  <a:srgbClr val="7030a0"/>
                </a:solidFill>
                <a:latin typeface="Calibri"/>
              </a:rPr>
              <a:t>пряме титрування</a:t>
            </a:r>
            <a:r>
              <a:rPr b="1" lang="ru-RU" sz="2400" spc="-1" strike="noStrike">
                <a:solidFill>
                  <a:srgbClr val="000000"/>
                </a:solidFill>
                <a:latin typeface="Calibri"/>
              </a:rPr>
              <a:t> (ацидиметрія) алкалоїдів розчином кислоти;  </a:t>
            </a:r>
            <a:endParaRPr b="0" lang="ru-RU" sz="2400" spc="-1" strike="noStrike">
              <a:latin typeface="Arial"/>
            </a:endParaRPr>
          </a:p>
          <a:p>
            <a:pPr marL="457200" indent="-456840">
              <a:lnSpc>
                <a:spcPct val="100000"/>
              </a:lnSpc>
              <a:buClr>
                <a:srgbClr val="7030a0"/>
              </a:buClr>
              <a:buFont typeface="StarSymbol"/>
              <a:buAutoNum type="arabicParenR"/>
            </a:pPr>
            <a:r>
              <a:rPr b="1" lang="ru-RU" sz="2400" spc="-1" strike="noStrike">
                <a:solidFill>
                  <a:srgbClr val="7030a0"/>
                </a:solidFill>
                <a:latin typeface="Calibri"/>
              </a:rPr>
              <a:t>зворотне титрування </a:t>
            </a:r>
            <a:r>
              <a:rPr b="1" lang="ru-RU" sz="2400" spc="-1" strike="noStrike">
                <a:solidFill>
                  <a:srgbClr val="000000"/>
                </a:solidFill>
                <a:latin typeface="Calibri"/>
              </a:rPr>
              <a:t>надлишку кислоти розчином лугу;  </a:t>
            </a:r>
            <a:endParaRPr b="0" lang="ru-RU" sz="2400" spc="-1" strike="noStrike">
              <a:latin typeface="Arial"/>
            </a:endParaRPr>
          </a:p>
          <a:p>
            <a:pPr marL="457200" indent="-456840">
              <a:lnSpc>
                <a:spcPct val="100000"/>
              </a:lnSpc>
              <a:buClr>
                <a:srgbClr val="7030a0"/>
              </a:buClr>
              <a:buFont typeface="StarSymbol"/>
              <a:buAutoNum type="arabicParenR"/>
            </a:pPr>
            <a:r>
              <a:rPr b="1" lang="ru-RU" sz="2400" spc="-1" strike="noStrike">
                <a:solidFill>
                  <a:srgbClr val="7030a0"/>
                </a:solidFill>
                <a:latin typeface="Calibri"/>
              </a:rPr>
              <a:t>пряме титрування алкалоїдів розчином йоду або іншого комплексоутворюючого реактиву</a:t>
            </a:r>
            <a:r>
              <a:rPr b="1" lang="ru-RU" sz="2400" spc="-1" strike="noStrike">
                <a:solidFill>
                  <a:srgbClr val="000000"/>
                </a:solidFill>
                <a:latin typeface="Calibri"/>
              </a:rPr>
              <a:t>, при взаємодії з яким алкалоїди утворюють нерозчинні сполуки.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457200" y="332640"/>
            <a:ext cx="8400600" cy="6096240"/>
          </a:xfrm>
          <a:prstGeom prst="rect">
            <a:avLst/>
          </a:prstGeom>
          <a:noFill/>
          <a:ln>
            <a:noFill/>
          </a:ln>
        </p:spPr>
        <p:txBody>
          <a:bodyPr>
            <a:normAutofit fontScale="55000"/>
          </a:bodyPr>
          <a:p>
            <a:pPr marL="343080" indent="-342720" algn="ctr">
              <a:lnSpc>
                <a:spcPct val="100000"/>
              </a:lnSpc>
              <a:spcBef>
                <a:spcPts val="760"/>
              </a:spcBef>
            </a:pPr>
            <a:r>
              <a:rPr b="1" i="1" lang="ru-RU" sz="3800" spc="-1" strike="noStrike">
                <a:solidFill>
                  <a:srgbClr val="ff0000"/>
                </a:solidFill>
                <a:latin typeface="Times New Roman"/>
              </a:rPr>
              <a:t>За підсумками вивчення курсу студент повинен знати:</a:t>
            </a:r>
            <a:endParaRPr b="0" lang="ru-RU" sz="38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системи стандартизації лікарської рослинної сировини;   </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основні групи біологічно активних речовин природного походження та їх фізико-хімічні властивості;</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головні шляхи біосинтезу основних груп біологічно активних речовин;</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методи вилучення і очищення основних діючих речовин лікарської рослинної сировини;</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основні методи якісного та кількісного визначення діючих речовин у лікарській рослинній сировині;</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основні відомості про застосування в медицині лікарських препаратів рослинного походження.</a:t>
            </a:r>
            <a:endParaRPr b="0" lang="ru-RU" sz="3200" spc="-1" strike="noStrike">
              <a:solidFill>
                <a:srgbClr val="000000"/>
              </a:solidFill>
              <a:latin typeface="Calibri"/>
            </a:endParaRPr>
          </a:p>
          <a:p>
            <a:pPr>
              <a:lnSpc>
                <a:spcPct val="100000"/>
              </a:lnSpc>
              <a:spcBef>
                <a:spcPts val="641"/>
              </a:spcBef>
            </a:pPr>
            <a:endParaRPr b="0" lang="ru-RU"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357120" y="214200"/>
            <a:ext cx="8500680" cy="2559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ff0000"/>
                </a:solidFill>
                <a:latin typeface="Calibri"/>
              </a:rPr>
              <a:t>Біологічні та лікувальні властивості окремих алкалоїдів</a:t>
            </a:r>
            <a:endParaRPr b="0" lang="ru-RU" sz="2400" spc="-1" strike="noStrike">
              <a:latin typeface="Arial"/>
            </a:endParaRPr>
          </a:p>
          <a:p>
            <a:pPr>
              <a:lnSpc>
                <a:spcPct val="100000"/>
              </a:lnSpc>
            </a:pPr>
            <a:r>
              <a:rPr b="1" lang="ru-RU" sz="2400" spc="-1" strike="noStrike">
                <a:solidFill>
                  <a:srgbClr val="7030a0"/>
                </a:solidFill>
                <a:latin typeface="Calibri"/>
              </a:rPr>
              <a:t>- Знеболюючі засоби, наркотичні речовини (морфін, кодеїн, кокаїн). </a:t>
            </a:r>
            <a:r>
              <a:rPr b="1" lang="ru-RU" sz="2400" spc="-1" strike="noStrike">
                <a:solidFill>
                  <a:srgbClr val="000000"/>
                </a:solidFill>
                <a:latin typeface="Calibri"/>
              </a:rPr>
              <a:t>Лікарська рослинна сировина:  </a:t>
            </a:r>
            <a:r>
              <a:rPr b="1" i="1" lang="ru-RU" sz="2400" spc="-1" strike="noStrike">
                <a:solidFill>
                  <a:srgbClr val="000000"/>
                </a:solidFill>
                <a:latin typeface="Calibri"/>
              </a:rPr>
              <a:t>Морфін, кодеїн-опійні </a:t>
            </a:r>
            <a:r>
              <a:rPr b="1" lang="ru-RU" sz="2400" spc="-1" strike="noStrike">
                <a:solidFill>
                  <a:srgbClr val="000000"/>
                </a:solidFill>
                <a:latin typeface="Calibri"/>
              </a:rPr>
              <a:t>алкалоїди.  Відомо 28 алкалоїдів, виділених із опію - соку незрілих коробочок маку. </a:t>
            </a:r>
            <a:r>
              <a:rPr b="1" i="1" lang="ru-RU" sz="2400" spc="-1" strike="noStrike">
                <a:solidFill>
                  <a:srgbClr val="000000"/>
                </a:solidFill>
                <a:latin typeface="Calibri"/>
              </a:rPr>
              <a:t>Лікарський засіб:  </a:t>
            </a:r>
            <a:r>
              <a:rPr b="1" lang="ru-RU" sz="2400" spc="-1" strike="noStrike">
                <a:solidFill>
                  <a:srgbClr val="000000"/>
                </a:solidFill>
                <a:latin typeface="Calibri"/>
              </a:rPr>
              <a:t>розчини для ін'єкцій.</a:t>
            </a:r>
            <a:endParaRPr b="0" lang="ru-RU" sz="2400" spc="-1" strike="noStrike">
              <a:latin typeface="Arial"/>
            </a:endParaRPr>
          </a:p>
          <a:p>
            <a:pPr>
              <a:lnSpc>
                <a:spcPct val="100000"/>
              </a:lnSpc>
            </a:pPr>
            <a:endParaRPr b="0" lang="ru-RU" sz="2400" spc="-1" strike="noStrike">
              <a:latin typeface="Arial"/>
            </a:endParaRPr>
          </a:p>
        </p:txBody>
      </p:sp>
      <p:pic>
        <p:nvPicPr>
          <p:cNvPr id="318" name="Picture 2" descr=""/>
          <p:cNvPicPr/>
          <p:nvPr/>
        </p:nvPicPr>
        <p:blipFill>
          <a:blip r:embed="rId1"/>
          <a:stretch/>
        </p:blipFill>
        <p:spPr>
          <a:xfrm>
            <a:off x="357120" y="2839320"/>
            <a:ext cx="3857400" cy="3182760"/>
          </a:xfrm>
          <a:prstGeom prst="rect">
            <a:avLst/>
          </a:prstGeom>
          <a:ln>
            <a:noFill/>
          </a:ln>
        </p:spPr>
      </p:pic>
      <p:sp>
        <p:nvSpPr>
          <p:cNvPr id="319" name="CustomShape 2"/>
          <p:cNvSpPr/>
          <p:nvPr/>
        </p:nvSpPr>
        <p:spPr>
          <a:xfrm>
            <a:off x="571320" y="6215040"/>
            <a:ext cx="283284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Papaver somniferum</a:t>
            </a:r>
            <a:endParaRPr b="0" lang="ru-RU" sz="2400" spc="-1" strike="noStrike">
              <a:latin typeface="Arial"/>
            </a:endParaRPr>
          </a:p>
        </p:txBody>
      </p:sp>
      <p:sp>
        <p:nvSpPr>
          <p:cNvPr id="320" name="CustomShape 3"/>
          <p:cNvSpPr/>
          <p:nvPr/>
        </p:nvSpPr>
        <p:spPr>
          <a:xfrm>
            <a:off x="155520" y="-144360"/>
            <a:ext cx="304560" cy="304560"/>
          </a:xfrm>
          <a:prstGeom prst="rect">
            <a:avLst/>
          </a:prstGeom>
          <a:noFill/>
          <a:ln>
            <a:noFill/>
          </a:ln>
        </p:spPr>
        <p:style>
          <a:lnRef idx="0"/>
          <a:fillRef idx="0"/>
          <a:effectRef idx="0"/>
          <a:fontRef idx="minor"/>
        </p:style>
      </p:sp>
      <p:sp>
        <p:nvSpPr>
          <p:cNvPr id="321" name="CustomShape 4"/>
          <p:cNvSpPr/>
          <p:nvPr/>
        </p:nvSpPr>
        <p:spPr>
          <a:xfrm>
            <a:off x="155520" y="-144360"/>
            <a:ext cx="304560" cy="304560"/>
          </a:xfrm>
          <a:prstGeom prst="rect">
            <a:avLst/>
          </a:prstGeom>
          <a:noFill/>
          <a:ln>
            <a:noFill/>
          </a:ln>
        </p:spPr>
        <p:style>
          <a:lnRef idx="0"/>
          <a:fillRef idx="0"/>
          <a:effectRef idx="0"/>
          <a:fontRef idx="minor"/>
        </p:style>
      </p:sp>
      <p:pic>
        <p:nvPicPr>
          <p:cNvPr id="322" name="Picture 8" descr=""/>
          <p:cNvPicPr/>
          <p:nvPr/>
        </p:nvPicPr>
        <p:blipFill>
          <a:blip r:embed="rId2"/>
          <a:stretch/>
        </p:blipFill>
        <p:spPr>
          <a:xfrm>
            <a:off x="4786200" y="2500200"/>
            <a:ext cx="3706920" cy="3928680"/>
          </a:xfrm>
          <a:prstGeom prst="rect">
            <a:avLst/>
          </a:prstGeom>
          <a:ln>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214200" y="214200"/>
            <a:ext cx="892944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7030a0"/>
                </a:solidFill>
                <a:latin typeface="Calibri"/>
              </a:rPr>
              <a:t>- Стимулятори ЦНС (стрихнін, бруцин).</a:t>
            </a:r>
            <a:endParaRPr b="0" lang="ru-RU" sz="2400" spc="-1" strike="noStrike">
              <a:latin typeface="Arial"/>
            </a:endParaRPr>
          </a:p>
          <a:p>
            <a:pPr>
              <a:lnSpc>
                <a:spcPct val="100000"/>
              </a:lnSpc>
            </a:pPr>
            <a:r>
              <a:rPr b="1" lang="ru-RU" sz="2400" spc="-1" strike="noStrike">
                <a:solidFill>
                  <a:srgbClr val="000000"/>
                </a:solidFill>
                <a:latin typeface="Calibri"/>
              </a:rPr>
              <a:t>Містяться</a:t>
            </a:r>
            <a:r>
              <a:rPr b="1" lang="ru-RU" sz="2400" spc="-1" strike="noStrike">
                <a:solidFill>
                  <a:srgbClr val="ff0000"/>
                </a:solidFill>
                <a:latin typeface="Calibri"/>
              </a:rPr>
              <a:t> </a:t>
            </a:r>
            <a:r>
              <a:rPr b="1" lang="ru-RU" sz="2400" spc="-1" strike="noStrike">
                <a:solidFill>
                  <a:srgbClr val="000000"/>
                </a:solidFill>
                <a:latin typeface="Calibri"/>
              </a:rPr>
              <a:t>в листі блювотного горіху. Використовують сухий екстракт, настойку, таблетки.</a:t>
            </a:r>
            <a:endParaRPr b="0" lang="ru-RU" sz="2400" spc="-1" strike="noStrike">
              <a:latin typeface="Arial"/>
            </a:endParaRPr>
          </a:p>
        </p:txBody>
      </p:sp>
      <p:sp>
        <p:nvSpPr>
          <p:cNvPr id="324" name="CustomShape 2"/>
          <p:cNvSpPr/>
          <p:nvPr/>
        </p:nvSpPr>
        <p:spPr>
          <a:xfrm>
            <a:off x="642960" y="1643040"/>
            <a:ext cx="146556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стрихнін</a:t>
            </a:r>
            <a:endParaRPr b="0" lang="ru-RU" sz="2400" spc="-1" strike="noStrike">
              <a:latin typeface="Arial"/>
            </a:endParaRPr>
          </a:p>
        </p:txBody>
      </p:sp>
      <p:sp>
        <p:nvSpPr>
          <p:cNvPr id="325" name="CustomShape 3"/>
          <p:cNvSpPr/>
          <p:nvPr/>
        </p:nvSpPr>
        <p:spPr>
          <a:xfrm>
            <a:off x="785880" y="4071960"/>
            <a:ext cx="165168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бруцин</a:t>
            </a:r>
            <a:endParaRPr b="0" lang="ru-RU" sz="2400" spc="-1" strike="noStrike">
              <a:latin typeface="Arial"/>
            </a:endParaRPr>
          </a:p>
        </p:txBody>
      </p:sp>
      <p:pic>
        <p:nvPicPr>
          <p:cNvPr id="326" name="Picture 2" descr=""/>
          <p:cNvPicPr/>
          <p:nvPr/>
        </p:nvPicPr>
        <p:blipFill>
          <a:blip r:embed="rId1"/>
          <a:stretch/>
        </p:blipFill>
        <p:spPr>
          <a:xfrm>
            <a:off x="785880" y="1785960"/>
            <a:ext cx="2837520" cy="2437560"/>
          </a:xfrm>
          <a:prstGeom prst="rect">
            <a:avLst/>
          </a:prstGeom>
          <a:ln>
            <a:noFill/>
          </a:ln>
        </p:spPr>
      </p:pic>
      <p:pic>
        <p:nvPicPr>
          <p:cNvPr id="327" name="Picture 4" descr=""/>
          <p:cNvPicPr/>
          <p:nvPr/>
        </p:nvPicPr>
        <p:blipFill>
          <a:blip r:embed="rId2"/>
          <a:stretch/>
        </p:blipFill>
        <p:spPr>
          <a:xfrm>
            <a:off x="357120" y="4480560"/>
            <a:ext cx="3619080" cy="2377080"/>
          </a:xfrm>
          <a:prstGeom prst="rect">
            <a:avLst/>
          </a:prstGeom>
          <a:ln>
            <a:noFill/>
          </a:ln>
        </p:spPr>
      </p:pic>
      <p:sp>
        <p:nvSpPr>
          <p:cNvPr id="328" name="CustomShape 4"/>
          <p:cNvSpPr/>
          <p:nvPr/>
        </p:nvSpPr>
        <p:spPr>
          <a:xfrm>
            <a:off x="4714920" y="5643720"/>
            <a:ext cx="4214520" cy="8218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Чилібуха (блювотний горіх) (Strychnos nux-vomica L.)</a:t>
            </a:r>
            <a:endParaRPr b="0" lang="ru-RU" sz="2400" spc="-1" strike="noStrike">
              <a:latin typeface="Arial"/>
            </a:endParaRPr>
          </a:p>
        </p:txBody>
      </p:sp>
      <p:pic>
        <p:nvPicPr>
          <p:cNvPr id="329" name="Picture 8" descr=""/>
          <p:cNvPicPr/>
          <p:nvPr/>
        </p:nvPicPr>
        <p:blipFill>
          <a:blip r:embed="rId3"/>
          <a:srcRect l="4170" t="0" r="5556" b="0"/>
          <a:stretch/>
        </p:blipFill>
        <p:spPr>
          <a:xfrm>
            <a:off x="4000320" y="1785960"/>
            <a:ext cx="5000400" cy="3714480"/>
          </a:xfrm>
          <a:prstGeom prst="rect">
            <a:avLst/>
          </a:prstGeom>
          <a:ln>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285840" y="214200"/>
            <a:ext cx="8643600" cy="1553400"/>
          </a:xfrm>
          <a:prstGeom prst="rect">
            <a:avLst/>
          </a:prstGeom>
          <a:noFill/>
          <a:ln>
            <a:noFill/>
          </a:ln>
        </p:spPr>
        <p:style>
          <a:lnRef idx="0"/>
          <a:fillRef idx="0"/>
          <a:effectRef idx="0"/>
          <a:fontRef idx="minor"/>
        </p:style>
        <p:txBody>
          <a:bodyPr lIns="90000" rIns="90000" tIns="45000" bIns="45000">
            <a:spAutoFit/>
          </a:bodyPr>
          <a:p>
            <a:pPr indent="-216000">
              <a:lnSpc>
                <a:spcPct val="100000"/>
              </a:lnSpc>
              <a:buClr>
                <a:srgbClr val="7030a0"/>
              </a:buClr>
              <a:buFont typeface="StarSymbol"/>
              <a:buChar char="-"/>
            </a:pPr>
            <a:r>
              <a:rPr b="1" lang="ru-RU" sz="2400" spc="-1" strike="noStrike">
                <a:solidFill>
                  <a:srgbClr val="7030a0"/>
                </a:solidFill>
                <a:latin typeface="Calibri"/>
              </a:rPr>
              <a:t>Засіб для розширення зіниці ока, спазмо-, бронхолітичний, знеболюючий (</a:t>
            </a:r>
            <a:r>
              <a:rPr b="1" i="1" lang="ru-RU" sz="2400" spc="-1" strike="noStrike">
                <a:solidFill>
                  <a:srgbClr val="7030a0"/>
                </a:solidFill>
                <a:latin typeface="Calibri"/>
              </a:rPr>
              <a:t>атропін, гіосціамін, скополамін);</a:t>
            </a:r>
            <a:r>
              <a:rPr b="1" i="1" lang="ru-RU" sz="2400" spc="-1" strike="noStrike">
                <a:solidFill>
                  <a:srgbClr val="000000"/>
                </a:solidFill>
                <a:latin typeface="Calibri"/>
              </a:rPr>
              <a:t> </a:t>
            </a:r>
            <a:endParaRPr b="0" lang="ru-RU" sz="2400" spc="-1" strike="noStrike">
              <a:latin typeface="Arial"/>
            </a:endParaRPr>
          </a:p>
          <a:p>
            <a:pPr indent="-216000">
              <a:lnSpc>
                <a:spcPct val="100000"/>
              </a:lnSpc>
              <a:buClr>
                <a:srgbClr val="000000"/>
              </a:buClr>
              <a:buFont typeface="StarSymbol"/>
              <a:buChar char="-"/>
            </a:pPr>
            <a:r>
              <a:rPr b="1" i="1" lang="ru-RU" sz="2400" spc="-1" strike="noStrike">
                <a:solidFill>
                  <a:srgbClr val="000000"/>
                </a:solidFill>
                <a:latin typeface="Calibri"/>
              </a:rPr>
              <a:t>містяться</a:t>
            </a:r>
            <a:r>
              <a:rPr b="1" lang="ru-RU" sz="2400" spc="-1" strike="noStrike">
                <a:solidFill>
                  <a:srgbClr val="000000"/>
                </a:solidFill>
                <a:latin typeface="Calibri"/>
              </a:rPr>
              <a:t> в траві красавки, дурману, блекоти. Використовують сухий екстракт, настойку, таблетки.</a:t>
            </a:r>
            <a:endParaRPr b="0" lang="ru-RU" sz="2400" spc="-1" strike="noStrike">
              <a:latin typeface="Arial"/>
            </a:endParaRPr>
          </a:p>
        </p:txBody>
      </p:sp>
      <p:pic>
        <p:nvPicPr>
          <p:cNvPr id="331" name="Picture 2" descr=""/>
          <p:cNvPicPr/>
          <p:nvPr/>
        </p:nvPicPr>
        <p:blipFill>
          <a:blip r:embed="rId1"/>
          <a:stretch/>
        </p:blipFill>
        <p:spPr>
          <a:xfrm>
            <a:off x="3309840" y="1857240"/>
            <a:ext cx="5833800" cy="2884680"/>
          </a:xfrm>
          <a:prstGeom prst="rect">
            <a:avLst/>
          </a:prstGeom>
          <a:ln>
            <a:noFill/>
          </a:ln>
        </p:spPr>
      </p:pic>
      <p:sp>
        <p:nvSpPr>
          <p:cNvPr id="332" name="CustomShape 2"/>
          <p:cNvSpPr/>
          <p:nvPr/>
        </p:nvSpPr>
        <p:spPr>
          <a:xfrm>
            <a:off x="5715000" y="4214880"/>
            <a:ext cx="21427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Атропін</a:t>
            </a:r>
            <a:endParaRPr b="0" lang="ru-RU" sz="2400" spc="-1" strike="noStrike">
              <a:latin typeface="Arial"/>
            </a:endParaRPr>
          </a:p>
        </p:txBody>
      </p:sp>
      <p:pic>
        <p:nvPicPr>
          <p:cNvPr id="333" name="Picture 4" descr=""/>
          <p:cNvPicPr/>
          <p:nvPr/>
        </p:nvPicPr>
        <p:blipFill>
          <a:blip r:embed="rId2"/>
          <a:stretch/>
        </p:blipFill>
        <p:spPr>
          <a:xfrm>
            <a:off x="357120" y="3714840"/>
            <a:ext cx="2652480" cy="1498320"/>
          </a:xfrm>
          <a:prstGeom prst="rect">
            <a:avLst/>
          </a:prstGeom>
          <a:ln>
            <a:noFill/>
          </a:ln>
        </p:spPr>
      </p:pic>
      <p:sp>
        <p:nvSpPr>
          <p:cNvPr id="334" name="CustomShape 3"/>
          <p:cNvSpPr/>
          <p:nvPr/>
        </p:nvSpPr>
        <p:spPr>
          <a:xfrm>
            <a:off x="865800" y="2928960"/>
            <a:ext cx="153432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i="1" lang="ru-RU" sz="2400" spc="-1" strike="noStrike">
                <a:solidFill>
                  <a:srgbClr val="ff0000"/>
                </a:solidFill>
                <a:latin typeface="Calibri"/>
              </a:rPr>
              <a:t>Гіосціамін</a:t>
            </a:r>
            <a:endParaRPr b="0" lang="ru-RU" sz="2400" spc="-1" strike="noStrike">
              <a:latin typeface="Arial"/>
            </a:endParaRPr>
          </a:p>
        </p:txBody>
      </p:sp>
      <p:pic>
        <p:nvPicPr>
          <p:cNvPr id="335" name="Picture 6" descr=""/>
          <p:cNvPicPr/>
          <p:nvPr/>
        </p:nvPicPr>
        <p:blipFill>
          <a:blip r:embed="rId3"/>
          <a:stretch/>
        </p:blipFill>
        <p:spPr>
          <a:xfrm>
            <a:off x="3857760" y="5000760"/>
            <a:ext cx="2899440" cy="1638000"/>
          </a:xfrm>
          <a:prstGeom prst="rect">
            <a:avLst/>
          </a:prstGeom>
          <a:ln>
            <a:noFill/>
          </a:ln>
        </p:spPr>
      </p:pic>
      <p:sp>
        <p:nvSpPr>
          <p:cNvPr id="336" name="CustomShape 4"/>
          <p:cNvSpPr/>
          <p:nvPr/>
        </p:nvSpPr>
        <p:spPr>
          <a:xfrm>
            <a:off x="6795000" y="6143760"/>
            <a:ext cx="174636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i="1" lang="ru-RU" sz="2400" spc="-1" strike="noStrike">
                <a:solidFill>
                  <a:srgbClr val="ff0000"/>
                </a:solidFill>
                <a:latin typeface="Calibri"/>
              </a:rPr>
              <a:t>Скополамін</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7" name="Picture 2" descr=""/>
          <p:cNvPicPr/>
          <p:nvPr/>
        </p:nvPicPr>
        <p:blipFill>
          <a:blip r:embed="rId1"/>
          <a:stretch/>
        </p:blipFill>
        <p:spPr>
          <a:xfrm>
            <a:off x="142920" y="428760"/>
            <a:ext cx="3285720" cy="5153040"/>
          </a:xfrm>
          <a:prstGeom prst="rect">
            <a:avLst/>
          </a:prstGeom>
          <a:ln>
            <a:noFill/>
          </a:ln>
        </p:spPr>
      </p:pic>
      <p:sp>
        <p:nvSpPr>
          <p:cNvPr id="338" name="CustomShape 1"/>
          <p:cNvSpPr/>
          <p:nvPr/>
        </p:nvSpPr>
        <p:spPr>
          <a:xfrm>
            <a:off x="500040" y="5786280"/>
            <a:ext cx="3275640" cy="8218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Atrópa belladónna</a:t>
            </a:r>
            <a:endParaRPr b="0" lang="ru-RU" sz="2400" spc="-1" strike="noStrike">
              <a:latin typeface="Arial"/>
            </a:endParaRPr>
          </a:p>
          <a:p>
            <a:pPr>
              <a:lnSpc>
                <a:spcPct val="100000"/>
              </a:lnSpc>
            </a:pPr>
            <a:r>
              <a:rPr b="1" i="1" lang="ru-RU" sz="2400" spc="-1" strike="noStrike">
                <a:solidFill>
                  <a:srgbClr val="ff0000"/>
                </a:solidFill>
                <a:latin typeface="Calibri"/>
              </a:rPr>
              <a:t>(красавка, беладонна)</a:t>
            </a:r>
            <a:endParaRPr b="0" lang="ru-RU" sz="2400" spc="-1" strike="noStrike">
              <a:latin typeface="Arial"/>
            </a:endParaRPr>
          </a:p>
        </p:txBody>
      </p:sp>
      <p:pic>
        <p:nvPicPr>
          <p:cNvPr id="339" name="Picture 4" descr=""/>
          <p:cNvPicPr/>
          <p:nvPr/>
        </p:nvPicPr>
        <p:blipFill>
          <a:blip r:embed="rId2"/>
          <a:stretch/>
        </p:blipFill>
        <p:spPr>
          <a:xfrm>
            <a:off x="3500280" y="357120"/>
            <a:ext cx="2619000" cy="3495240"/>
          </a:xfrm>
          <a:prstGeom prst="rect">
            <a:avLst/>
          </a:prstGeom>
          <a:ln>
            <a:noFill/>
          </a:ln>
        </p:spPr>
      </p:pic>
      <p:pic>
        <p:nvPicPr>
          <p:cNvPr id="340" name="Picture 6" descr=""/>
          <p:cNvPicPr/>
          <p:nvPr/>
        </p:nvPicPr>
        <p:blipFill>
          <a:blip r:embed="rId3"/>
          <a:stretch/>
        </p:blipFill>
        <p:spPr>
          <a:xfrm>
            <a:off x="3786120" y="4000680"/>
            <a:ext cx="2095200" cy="1571400"/>
          </a:xfrm>
          <a:prstGeom prst="rect">
            <a:avLst/>
          </a:prstGeom>
          <a:ln>
            <a:noFill/>
          </a:ln>
        </p:spPr>
      </p:pic>
      <p:sp>
        <p:nvSpPr>
          <p:cNvPr id="341" name="CustomShape 2"/>
          <p:cNvSpPr/>
          <p:nvPr/>
        </p:nvSpPr>
        <p:spPr>
          <a:xfrm>
            <a:off x="4293000" y="5786280"/>
            <a:ext cx="1382040" cy="821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i="1" lang="ru-RU" sz="2400" spc="-1" strike="noStrike">
                <a:solidFill>
                  <a:srgbClr val="ff0000"/>
                </a:solidFill>
                <a:latin typeface="Calibri"/>
              </a:rPr>
              <a:t>Datúra </a:t>
            </a:r>
            <a:endParaRPr b="0" lang="ru-RU" sz="2400" spc="-1" strike="noStrike">
              <a:latin typeface="Arial"/>
            </a:endParaRPr>
          </a:p>
          <a:p>
            <a:pPr>
              <a:lnSpc>
                <a:spcPct val="100000"/>
              </a:lnSpc>
            </a:pPr>
            <a:r>
              <a:rPr b="1" i="1" lang="ru-RU" sz="2400" spc="-1" strike="noStrike">
                <a:solidFill>
                  <a:srgbClr val="ff0000"/>
                </a:solidFill>
                <a:latin typeface="Calibri"/>
              </a:rPr>
              <a:t>(дурман)</a:t>
            </a:r>
            <a:endParaRPr b="0" lang="ru-RU" sz="2400" spc="-1" strike="noStrike">
              <a:latin typeface="Arial"/>
            </a:endParaRPr>
          </a:p>
        </p:txBody>
      </p:sp>
      <p:pic>
        <p:nvPicPr>
          <p:cNvPr id="342" name="Picture 8" descr=""/>
          <p:cNvPicPr/>
          <p:nvPr/>
        </p:nvPicPr>
        <p:blipFill>
          <a:blip r:embed="rId4"/>
          <a:stretch/>
        </p:blipFill>
        <p:spPr>
          <a:xfrm>
            <a:off x="6286680" y="857160"/>
            <a:ext cx="2619000" cy="4123800"/>
          </a:xfrm>
          <a:prstGeom prst="rect">
            <a:avLst/>
          </a:prstGeom>
          <a:ln>
            <a:noFill/>
          </a:ln>
        </p:spPr>
      </p:pic>
      <p:sp>
        <p:nvSpPr>
          <p:cNvPr id="343" name="CustomShape 3"/>
          <p:cNvSpPr/>
          <p:nvPr/>
        </p:nvSpPr>
        <p:spPr>
          <a:xfrm>
            <a:off x="6715080" y="5429160"/>
            <a:ext cx="183852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Hyoscýamus </a:t>
            </a:r>
            <a:endParaRPr b="0" lang="ru-RU" sz="2400" spc="-1" strike="noStrike">
              <a:latin typeface="Arial"/>
            </a:endParaRPr>
          </a:p>
          <a:p>
            <a:pPr>
              <a:lnSpc>
                <a:spcPct val="100000"/>
              </a:lnSpc>
            </a:pPr>
            <a:r>
              <a:rPr b="1" i="1" lang="ru-RU" sz="2400" spc="-1" strike="noStrike">
                <a:solidFill>
                  <a:srgbClr val="ff0000"/>
                </a:solidFill>
                <a:latin typeface="Calibri"/>
              </a:rPr>
              <a:t>(блекота,</a:t>
            </a:r>
            <a:endParaRPr b="0" lang="ru-RU" sz="2400" spc="-1" strike="noStrike">
              <a:latin typeface="Arial"/>
            </a:endParaRPr>
          </a:p>
          <a:p>
            <a:pPr>
              <a:lnSpc>
                <a:spcPct val="100000"/>
              </a:lnSpc>
            </a:pPr>
            <a:r>
              <a:rPr b="1" i="1" lang="ru-RU" sz="2400" spc="-1" strike="noStrike">
                <a:solidFill>
                  <a:srgbClr val="ff0000"/>
                </a:solidFill>
                <a:latin typeface="Calibri"/>
              </a:rPr>
              <a:t>белена)</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214200" y="214200"/>
            <a:ext cx="8572320" cy="228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7030a0"/>
                </a:solidFill>
                <a:latin typeface="Calibri"/>
              </a:rPr>
              <a:t>Кофеїн, теобромін, теофілін</a:t>
            </a:r>
            <a:r>
              <a:rPr b="1" i="1" lang="ru-RU" sz="2400" spc="-1" strike="noStrike">
                <a:solidFill>
                  <a:srgbClr val="000000"/>
                </a:solidFill>
                <a:latin typeface="Calibri"/>
              </a:rPr>
              <a:t> </a:t>
            </a:r>
            <a:r>
              <a:rPr b="1" lang="ru-RU" sz="2400" spc="-1" strike="noStrike">
                <a:solidFill>
                  <a:srgbClr val="000000"/>
                </a:solidFill>
                <a:latin typeface="Calibri"/>
              </a:rPr>
              <a:t>володіє збуджуючою дією на центральну нервову та серцево-судинну системи; використовується для стимуляції серцевої діяльності, дихання і як протиотрута при отруєнні морфіном і барбітуратами. Міститься у листках чаю, зернах кави, плодах какао. Використовують розчини для ін'єкцій, напої чай, каву.</a:t>
            </a:r>
            <a:endParaRPr b="0" lang="ru-RU" sz="2400" spc="-1" strike="noStrike">
              <a:latin typeface="Arial"/>
            </a:endParaRPr>
          </a:p>
        </p:txBody>
      </p:sp>
      <p:pic>
        <p:nvPicPr>
          <p:cNvPr id="345" name="Picture 2" descr=""/>
          <p:cNvPicPr/>
          <p:nvPr/>
        </p:nvPicPr>
        <p:blipFill>
          <a:blip r:embed="rId1"/>
          <a:srcRect l="7020" t="7902" r="7020" b="11811"/>
          <a:stretch/>
        </p:blipFill>
        <p:spPr>
          <a:xfrm>
            <a:off x="0" y="4913280"/>
            <a:ext cx="2802600" cy="1944360"/>
          </a:xfrm>
          <a:prstGeom prst="rect">
            <a:avLst/>
          </a:prstGeom>
          <a:ln>
            <a:noFill/>
          </a:ln>
        </p:spPr>
      </p:pic>
      <p:pic>
        <p:nvPicPr>
          <p:cNvPr id="346" name="Picture 6" descr=""/>
          <p:cNvPicPr/>
          <p:nvPr/>
        </p:nvPicPr>
        <p:blipFill>
          <a:blip r:embed="rId2"/>
          <a:stretch/>
        </p:blipFill>
        <p:spPr>
          <a:xfrm>
            <a:off x="3286080" y="4929120"/>
            <a:ext cx="2857320" cy="2142720"/>
          </a:xfrm>
          <a:prstGeom prst="rect">
            <a:avLst/>
          </a:prstGeom>
          <a:ln>
            <a:noFill/>
          </a:ln>
        </p:spPr>
      </p:pic>
      <p:pic>
        <p:nvPicPr>
          <p:cNvPr id="347" name="Picture 8" descr=""/>
          <p:cNvPicPr/>
          <p:nvPr/>
        </p:nvPicPr>
        <p:blipFill>
          <a:blip r:embed="rId3"/>
          <a:stretch/>
        </p:blipFill>
        <p:spPr>
          <a:xfrm>
            <a:off x="6072120" y="4896000"/>
            <a:ext cx="2785680" cy="1961640"/>
          </a:xfrm>
          <a:prstGeom prst="rect">
            <a:avLst/>
          </a:prstGeom>
          <a:ln>
            <a:noFill/>
          </a:ln>
        </p:spPr>
      </p:pic>
      <p:pic>
        <p:nvPicPr>
          <p:cNvPr id="348" name="Picture 10" descr=""/>
          <p:cNvPicPr/>
          <p:nvPr/>
        </p:nvPicPr>
        <p:blipFill>
          <a:blip r:embed="rId4"/>
          <a:stretch/>
        </p:blipFill>
        <p:spPr>
          <a:xfrm>
            <a:off x="428760" y="3143160"/>
            <a:ext cx="2095200" cy="1723680"/>
          </a:xfrm>
          <a:prstGeom prst="rect">
            <a:avLst/>
          </a:prstGeom>
          <a:ln>
            <a:noFill/>
          </a:ln>
        </p:spPr>
      </p:pic>
      <p:sp>
        <p:nvSpPr>
          <p:cNvPr id="349" name="CustomShape 2"/>
          <p:cNvSpPr/>
          <p:nvPr/>
        </p:nvSpPr>
        <p:spPr>
          <a:xfrm>
            <a:off x="857160" y="2571840"/>
            <a:ext cx="118260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Кофеїн</a:t>
            </a:r>
            <a:endParaRPr b="0" lang="ru-RU" sz="2400" spc="-1" strike="noStrike">
              <a:latin typeface="Arial"/>
            </a:endParaRPr>
          </a:p>
        </p:txBody>
      </p:sp>
      <p:pic>
        <p:nvPicPr>
          <p:cNvPr id="350" name="Picture 12" descr=""/>
          <p:cNvPicPr/>
          <p:nvPr/>
        </p:nvPicPr>
        <p:blipFill>
          <a:blip r:embed="rId5"/>
          <a:stretch/>
        </p:blipFill>
        <p:spPr>
          <a:xfrm>
            <a:off x="3571920" y="3071880"/>
            <a:ext cx="1847520" cy="1723680"/>
          </a:xfrm>
          <a:prstGeom prst="rect">
            <a:avLst/>
          </a:prstGeom>
          <a:ln>
            <a:noFill/>
          </a:ln>
        </p:spPr>
      </p:pic>
      <p:sp>
        <p:nvSpPr>
          <p:cNvPr id="351" name="CustomShape 3"/>
          <p:cNvSpPr/>
          <p:nvPr/>
        </p:nvSpPr>
        <p:spPr>
          <a:xfrm>
            <a:off x="3714840" y="2571840"/>
            <a:ext cx="171864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Теобромін</a:t>
            </a:r>
            <a:endParaRPr b="0" lang="ru-RU" sz="2400" spc="-1" strike="noStrike">
              <a:latin typeface="Arial"/>
            </a:endParaRPr>
          </a:p>
        </p:txBody>
      </p:sp>
      <p:sp>
        <p:nvSpPr>
          <p:cNvPr id="352" name="CustomShape 4"/>
          <p:cNvSpPr/>
          <p:nvPr/>
        </p:nvSpPr>
        <p:spPr>
          <a:xfrm>
            <a:off x="6715080" y="2571840"/>
            <a:ext cx="132156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Calibri"/>
              </a:rPr>
              <a:t>Теофілін</a:t>
            </a:r>
            <a:endParaRPr b="0" lang="ru-RU" sz="2400" spc="-1" strike="noStrike">
              <a:latin typeface="Arial"/>
            </a:endParaRPr>
          </a:p>
        </p:txBody>
      </p:sp>
      <p:pic>
        <p:nvPicPr>
          <p:cNvPr id="353" name="Picture 14" descr=""/>
          <p:cNvPicPr/>
          <p:nvPr/>
        </p:nvPicPr>
        <p:blipFill>
          <a:blip r:embed="rId6"/>
          <a:stretch/>
        </p:blipFill>
        <p:spPr>
          <a:xfrm>
            <a:off x="6429240" y="3071880"/>
            <a:ext cx="1895040" cy="1723680"/>
          </a:xfrm>
          <a:prstGeom prst="rect">
            <a:avLst/>
          </a:prstGeom>
          <a:ln>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4" name="Picture 5" descr=""/>
          <p:cNvPicPr/>
          <p:nvPr/>
        </p:nvPicPr>
        <p:blipFill>
          <a:blip r:embed="rId1"/>
          <a:stretch/>
        </p:blipFill>
        <p:spPr>
          <a:xfrm>
            <a:off x="1571760" y="3071880"/>
            <a:ext cx="5393880" cy="3539880"/>
          </a:xfrm>
          <a:prstGeom prst="rect">
            <a:avLst/>
          </a:prstGeom>
          <a:ln w="9360">
            <a:noFill/>
          </a:ln>
        </p:spPr>
      </p:pic>
      <p:sp>
        <p:nvSpPr>
          <p:cNvPr id="355" name="CustomShape 1"/>
          <p:cNvSpPr/>
          <p:nvPr/>
        </p:nvSpPr>
        <p:spPr>
          <a:xfrm>
            <a:off x="228600" y="304920"/>
            <a:ext cx="8534160" cy="2558160"/>
          </a:xfrm>
          <a:prstGeom prst="rect">
            <a:avLst/>
          </a:prstGeom>
          <a:noFill/>
          <a:ln w="9360">
            <a:noFill/>
          </a:ln>
        </p:spPr>
        <p:style>
          <a:lnRef idx="0"/>
          <a:fillRef idx="0"/>
          <a:effectRef idx="0"/>
          <a:fontRef idx="minor"/>
        </p:style>
        <p:txBody>
          <a:bodyPr lIns="90000" rIns="90000" tIns="45000" bIns="45000">
            <a:spAutoFit/>
          </a:bodyPr>
          <a:p>
            <a:pPr algn="just">
              <a:lnSpc>
                <a:spcPct val="90000"/>
              </a:lnSpc>
              <a:spcBef>
                <a:spcPts val="720"/>
              </a:spcBef>
            </a:pPr>
            <a:r>
              <a:rPr b="1" i="1" lang="ru-RU" sz="3600" spc="-1" strike="noStrike">
                <a:solidFill>
                  <a:srgbClr val="ff3300"/>
                </a:solidFill>
                <a:latin typeface="Times New Roman"/>
              </a:rPr>
              <a:t>Кардіостероїди</a:t>
            </a:r>
            <a:r>
              <a:rPr b="1" lang="ru-RU" sz="3600" spc="-1" strike="noStrike">
                <a:solidFill>
                  <a:srgbClr val="000000"/>
                </a:solidFill>
                <a:latin typeface="Times New Roman"/>
              </a:rPr>
              <a:t> </a:t>
            </a:r>
            <a:r>
              <a:rPr b="0" lang="ru-RU" sz="3600" spc="-1" strike="noStrike">
                <a:solidFill>
                  <a:srgbClr val="000000"/>
                </a:solidFill>
                <a:latin typeface="Times New Roman"/>
              </a:rPr>
              <a:t>(</a:t>
            </a:r>
            <a:r>
              <a:rPr b="1" lang="ru-RU" sz="3600" spc="-1" strike="noStrike">
                <a:solidFill>
                  <a:srgbClr val="7030a0"/>
                </a:solidFill>
                <a:latin typeface="Times New Roman"/>
              </a:rPr>
              <a:t>кардіоглікони або серцеві глікозиди</a:t>
            </a:r>
            <a:r>
              <a:rPr b="0" lang="ru-RU" sz="3600" spc="-1" strike="noStrike">
                <a:solidFill>
                  <a:srgbClr val="000000"/>
                </a:solidFill>
                <a:latin typeface="Times New Roman"/>
              </a:rPr>
              <a:t>) – група глікозидів, аглікони яких представлені похідними циклопентанпергідрофенантрену і мають у С-17 ненасичений лактонний цикл</a:t>
            </a: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TextShape 1"/>
          <p:cNvSpPr txBox="1"/>
          <p:nvPr/>
        </p:nvSpPr>
        <p:spPr>
          <a:xfrm>
            <a:off x="457200" y="274680"/>
            <a:ext cx="8229240" cy="1142640"/>
          </a:xfrm>
          <a:prstGeom prst="rect">
            <a:avLst/>
          </a:prstGeom>
          <a:noFill/>
          <a:ln>
            <a:noFill/>
          </a:ln>
        </p:spPr>
        <p:txBody>
          <a:bodyPr anchor="ctr">
            <a:noAutofit/>
          </a:bodyPr>
          <a:p>
            <a:pPr algn="ctr">
              <a:lnSpc>
                <a:spcPct val="100000"/>
              </a:lnSpc>
            </a:pPr>
            <a:r>
              <a:rPr b="1" lang="ru-RU" sz="4000" spc="-1" strike="noStrike">
                <a:solidFill>
                  <a:srgbClr val="000000"/>
                </a:solidFill>
                <a:latin typeface="Times New Roman"/>
              </a:rPr>
              <a:t>Кардіостероїди </a:t>
            </a:r>
            <a:r>
              <a:rPr b="0" lang="ru-RU" sz="4000" spc="-1" strike="noStrike">
                <a:solidFill>
                  <a:srgbClr val="000000"/>
                </a:solidFill>
                <a:latin typeface="Times New Roman"/>
              </a:rPr>
              <a:t>:</a:t>
            </a:r>
            <a:endParaRPr b="0" lang="ru-RU" sz="4000" spc="-1" strike="noStrike">
              <a:solidFill>
                <a:srgbClr val="000000"/>
              </a:solidFill>
              <a:latin typeface="Calibri"/>
            </a:endParaRPr>
          </a:p>
        </p:txBody>
      </p:sp>
      <p:sp>
        <p:nvSpPr>
          <p:cNvPr id="357" name="TextShape 2"/>
          <p:cNvSpPr txBox="1"/>
          <p:nvPr/>
        </p:nvSpPr>
        <p:spPr>
          <a:xfrm>
            <a:off x="457200" y="1371600"/>
            <a:ext cx="8229240" cy="4530240"/>
          </a:xfrm>
          <a:prstGeom prst="rect">
            <a:avLst/>
          </a:prstGeom>
          <a:noFill/>
          <a:ln>
            <a:noFill/>
          </a:ln>
        </p:spPr>
        <p:txBody>
          <a:bodyPr>
            <a:noAutofit/>
          </a:bodyPr>
          <a:p>
            <a:pPr marL="343080" indent="-342720">
              <a:lnSpc>
                <a:spcPct val="100000"/>
              </a:lnSpc>
              <a:spcBef>
                <a:spcPts val="641"/>
              </a:spcBef>
            </a:pPr>
            <a:endParaRPr b="0" lang="ru-RU" sz="3200" spc="-1" strike="noStrike">
              <a:solidFill>
                <a:srgbClr val="000000"/>
              </a:solidFill>
              <a:latin typeface="Calibri"/>
            </a:endParaRPr>
          </a:p>
          <a:p>
            <a:pPr marL="343080" indent="-342720" algn="just">
              <a:lnSpc>
                <a:spcPct val="100000"/>
              </a:lnSpc>
              <a:spcBef>
                <a:spcPts val="720"/>
              </a:spcBef>
              <a:buClr>
                <a:srgbClr val="ff3300"/>
              </a:buClr>
              <a:buFont typeface="Wingdings" charset="2"/>
              <a:buChar char=""/>
            </a:pPr>
            <a:r>
              <a:rPr b="1" i="1" lang="ru-RU" sz="3600" spc="-1" strike="noStrike">
                <a:solidFill>
                  <a:srgbClr val="ff3300"/>
                </a:solidFill>
                <a:latin typeface="Times New Roman"/>
              </a:rPr>
              <a:t>Карденоліди </a:t>
            </a:r>
            <a:endParaRPr b="0" lang="ru-RU" sz="3600" spc="-1" strike="noStrike">
              <a:solidFill>
                <a:srgbClr val="000000"/>
              </a:solidFill>
              <a:latin typeface="Calibri"/>
            </a:endParaRPr>
          </a:p>
          <a:p>
            <a:pPr marL="343080" indent="-342720" algn="just">
              <a:lnSpc>
                <a:spcPct val="100000"/>
              </a:lnSpc>
              <a:spcBef>
                <a:spcPts val="720"/>
              </a:spcBef>
            </a:pPr>
            <a:r>
              <a:rPr b="1" lang="ru-RU" sz="3600" spc="-1" strike="noStrike">
                <a:solidFill>
                  <a:srgbClr val="000000"/>
                </a:solidFill>
                <a:latin typeface="Times New Roman"/>
              </a:rPr>
              <a:t>(</a:t>
            </a:r>
            <a:r>
              <a:rPr b="0" lang="ru-RU" sz="3600" spc="-1" strike="noStrike">
                <a:solidFill>
                  <a:srgbClr val="000000"/>
                </a:solidFill>
                <a:latin typeface="Times New Roman"/>
              </a:rPr>
              <a:t>п’ятичленне лактонне кільце)</a:t>
            </a:r>
            <a:endParaRPr b="0" lang="ru-RU" sz="3600" spc="-1" strike="noStrike">
              <a:solidFill>
                <a:srgbClr val="000000"/>
              </a:solidFill>
              <a:latin typeface="Calibri"/>
            </a:endParaRPr>
          </a:p>
          <a:p>
            <a:pPr marL="343080" indent="-342720">
              <a:lnSpc>
                <a:spcPct val="100000"/>
              </a:lnSpc>
              <a:spcBef>
                <a:spcPts val="720"/>
              </a:spcBef>
              <a:buClr>
                <a:srgbClr val="000000"/>
              </a:buClr>
              <a:buFont typeface="Wingdings" charset="2"/>
              <a:buChar char=""/>
            </a:pPr>
            <a:r>
              <a:rPr b="1" i="1" lang="ru-RU" sz="3600" spc="-1" strike="noStrike">
                <a:solidFill>
                  <a:srgbClr val="ff3300"/>
                </a:solidFill>
                <a:latin typeface="Times New Roman"/>
              </a:rPr>
              <a:t>Буфадієноліди</a:t>
            </a:r>
            <a:r>
              <a:rPr b="0" lang="ru-RU" sz="3600" spc="-1" strike="noStrike">
                <a:solidFill>
                  <a:srgbClr val="ff3300"/>
                </a:solidFill>
                <a:latin typeface="Times New Roman"/>
              </a:rPr>
              <a:t> </a:t>
            </a:r>
            <a:endParaRPr b="0" lang="ru-RU" sz="3600" spc="-1" strike="noStrike">
              <a:solidFill>
                <a:srgbClr val="000000"/>
              </a:solidFill>
              <a:latin typeface="Calibri"/>
            </a:endParaRPr>
          </a:p>
          <a:p>
            <a:pPr marL="343080" indent="-342720">
              <a:lnSpc>
                <a:spcPct val="100000"/>
              </a:lnSpc>
              <a:spcBef>
                <a:spcPts val="720"/>
              </a:spcBef>
            </a:pPr>
            <a:r>
              <a:rPr b="0" lang="ru-RU" sz="3600" spc="-1" strike="noStrike">
                <a:solidFill>
                  <a:srgbClr val="000000"/>
                </a:solidFill>
                <a:latin typeface="Times New Roman"/>
              </a:rPr>
              <a:t>(шестичленне лактонне кільце</a:t>
            </a:r>
            <a:r>
              <a:rPr b="1" lang="ru-RU" sz="3600" spc="-1" strike="noStrike">
                <a:solidFill>
                  <a:srgbClr val="000000"/>
                </a:solidFill>
                <a:latin typeface="Times New Roman"/>
              </a:rPr>
              <a:t>)</a:t>
            </a:r>
            <a:endParaRPr b="0" lang="ru-RU" sz="3600" spc="-1" strike="noStrike">
              <a:solidFill>
                <a:srgbClr val="000000"/>
              </a:solidFill>
              <a:latin typeface="Calibri"/>
            </a:endParaRPr>
          </a:p>
          <a:p>
            <a:pPr marL="343080" indent="-342720" algn="just">
              <a:lnSpc>
                <a:spcPct val="100000"/>
              </a:lnSpc>
              <a:spcBef>
                <a:spcPts val="720"/>
              </a:spcBef>
            </a:pPr>
            <a:endParaRPr b="0" lang="ru-RU" sz="3600" spc="-1" strike="noStrike">
              <a:solidFill>
                <a:srgbClr val="000000"/>
              </a:solidFill>
              <a:latin typeface="Calibri"/>
            </a:endParaRPr>
          </a:p>
        </p:txBody>
      </p:sp>
      <p:pic>
        <p:nvPicPr>
          <p:cNvPr id="358" name="Picture 5" descr=""/>
          <p:cNvPicPr/>
          <p:nvPr/>
        </p:nvPicPr>
        <p:blipFill>
          <a:blip r:embed="rId1"/>
          <a:stretch/>
        </p:blipFill>
        <p:spPr>
          <a:xfrm>
            <a:off x="6058080" y="4640400"/>
            <a:ext cx="3085920" cy="2217240"/>
          </a:xfrm>
          <a:prstGeom prst="rect">
            <a:avLst/>
          </a:prstGeom>
          <a:ln w="936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graphicFrame>
        <p:nvGraphicFramePr>
          <p:cNvPr id="360" name="Object 2"/>
          <p:cNvGraphicFramePr/>
          <p:nvPr/>
        </p:nvGraphicFramePr>
        <p:xfrm>
          <a:off x="2786040" y="3357720"/>
          <a:ext cx="6086160" cy="3311280"/>
        </p:xfrm>
        <a:graphic>
          <a:graphicData uri="http://schemas.openxmlformats.org/presentationml/2006/ole">
            <p:oleObj progId="Paint.Picture" r:id="rId1" spid="">
              <p:embed/>
              <p:pic>
                <p:nvPicPr>
                  <p:cNvPr id="361" name="Object 3" descr=""/>
                  <p:cNvPicPr/>
                  <p:nvPr/>
                </p:nvPicPr>
                <p:blipFill>
                  <a:blip r:embed="rId2"/>
                  <a:stretch/>
                </p:blipFill>
                <p:spPr>
                  <a:xfrm>
                    <a:off x="2786040" y="3357720"/>
                    <a:ext cx="6086160" cy="3311280"/>
                  </a:xfrm>
                  <a:prstGeom prst="rect">
                    <a:avLst/>
                  </a:prstGeom>
                  <a:ln>
                    <a:noFill/>
                  </a:ln>
                </p:spPr>
              </p:pic>
            </p:oleObj>
          </a:graphicData>
        </a:graphic>
      </p:graphicFrame>
      <p:graphicFrame>
        <p:nvGraphicFramePr>
          <p:cNvPr id="362" name="Object 3"/>
          <p:cNvGraphicFramePr/>
          <p:nvPr/>
        </p:nvGraphicFramePr>
        <p:xfrm>
          <a:off x="428760" y="357120"/>
          <a:ext cx="5333760" cy="3266640"/>
        </p:xfrm>
        <a:graphic>
          <a:graphicData uri="http://schemas.openxmlformats.org/presentationml/2006/ole">
            <p:oleObj progId="Paint.Picture" r:id="rId3" spid="">
              <p:embed/>
              <p:pic>
                <p:nvPicPr>
                  <p:cNvPr id="363" name="Object 4" descr=""/>
                  <p:cNvPicPr/>
                  <p:nvPr/>
                </p:nvPicPr>
                <p:blipFill>
                  <a:blip r:embed="rId4"/>
                  <a:stretch/>
                </p:blipFill>
                <p:spPr>
                  <a:xfrm>
                    <a:off x="428760" y="357120"/>
                    <a:ext cx="5333760" cy="3266640"/>
                  </a:xfrm>
                  <a:prstGeom prst="rect">
                    <a:avLst/>
                  </a:prstGeom>
                  <a:ln>
                    <a:noFill/>
                  </a:ln>
                </p:spPr>
              </p:pic>
            </p:oleObj>
          </a:graphicData>
        </a:graphic>
      </p:graphicFrame>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pic>
        <p:nvPicPr>
          <p:cNvPr id="365" name="Picture 7" descr=""/>
          <p:cNvPicPr/>
          <p:nvPr/>
        </p:nvPicPr>
        <p:blipFill>
          <a:blip r:embed="rId1"/>
          <a:srcRect l="0" t="0" r="4820" b="0"/>
          <a:stretch/>
        </p:blipFill>
        <p:spPr>
          <a:xfrm>
            <a:off x="0" y="549360"/>
            <a:ext cx="9062640" cy="5094000"/>
          </a:xfrm>
          <a:prstGeom prst="rect">
            <a:avLst/>
          </a:prstGeom>
          <a:ln w="936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367" name="CustomShape 2"/>
          <p:cNvSpPr/>
          <p:nvPr/>
        </p:nvSpPr>
        <p:spPr>
          <a:xfrm>
            <a:off x="0" y="1994040"/>
            <a:ext cx="9143640" cy="2869920"/>
          </a:xfrm>
          <a:prstGeom prst="rect">
            <a:avLst/>
          </a:prstGeom>
          <a:blipFill rotWithShape="0">
            <a:blip r:embed="rId1"/>
            <a:stretch>
              <a:fillRect/>
            </a:stretch>
          </a:blipFill>
          <a:ln w="9360">
            <a:solidFill>
              <a:schemeClr val="tx1"/>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extShape 1"/>
          <p:cNvSpPr txBox="1"/>
          <p:nvPr/>
        </p:nvSpPr>
        <p:spPr>
          <a:xfrm>
            <a:off x="457200" y="476640"/>
            <a:ext cx="8229240" cy="5649120"/>
          </a:xfrm>
          <a:prstGeom prst="rect">
            <a:avLst/>
          </a:prstGeom>
          <a:noFill/>
          <a:ln>
            <a:noFill/>
          </a:ln>
        </p:spPr>
        <p:txBody>
          <a:bodyPr>
            <a:normAutofit/>
          </a:bodyPr>
          <a:p>
            <a:pPr marL="343080" indent="-342720" algn="ctr">
              <a:lnSpc>
                <a:spcPct val="100000"/>
              </a:lnSpc>
              <a:spcBef>
                <a:spcPts val="720"/>
              </a:spcBef>
            </a:pPr>
            <a:r>
              <a:rPr b="1" i="1" lang="ru-RU" sz="3600" spc="-1" strike="noStrike">
                <a:solidFill>
                  <a:srgbClr val="ff0000"/>
                </a:solidFill>
                <a:latin typeface="Times New Roman"/>
              </a:rPr>
              <a:t>Студент повинен уміти:</a:t>
            </a:r>
            <a:endParaRPr b="0" lang="ru-RU" sz="36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користування аналітично-нормативною документацією;</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виділяти біологічно активні речовини з лікарської рослинної сировини;</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проводити якісне та кількісне визначення діючих речовин у лікарській рослинній сировині;</a:t>
            </a:r>
            <a:endParaRPr b="0" lang="ru-RU"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ru-RU" sz="3200" spc="-1" strike="noStrike">
                <a:solidFill>
                  <a:srgbClr val="000000"/>
                </a:solidFill>
                <a:latin typeface="Times New Roman"/>
              </a:rPr>
              <a:t>застосовувати прийоми аналітичної та графічної обробки результатів експериментальних вимірювань.</a:t>
            </a:r>
            <a:endParaRPr b="0" lang="ru-RU" sz="3200" spc="-1" strike="noStrike">
              <a:solidFill>
                <a:srgbClr val="000000"/>
              </a:solidFill>
              <a:latin typeface="Calibri"/>
            </a:endParaRPr>
          </a:p>
          <a:p>
            <a:pPr marL="343080" indent="-342720">
              <a:lnSpc>
                <a:spcPct val="100000"/>
              </a:lnSpc>
              <a:spcBef>
                <a:spcPts val="641"/>
              </a:spcBef>
            </a:pPr>
            <a:endParaRPr b="0" lang="ru-RU"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8" name="Picture 2" descr=""/>
          <p:cNvPicPr/>
          <p:nvPr/>
        </p:nvPicPr>
        <p:blipFill>
          <a:blip r:embed="rId1">
            <a:lum bright="70000" contrast="-70000"/>
          </a:blip>
          <a:stretch/>
        </p:blipFill>
        <p:spPr>
          <a:xfrm>
            <a:off x="0" y="0"/>
            <a:ext cx="9143640" cy="6857640"/>
          </a:xfrm>
          <a:prstGeom prst="rect">
            <a:avLst/>
          </a:prstGeom>
          <a:ln w="9360">
            <a:noFill/>
          </a:ln>
        </p:spPr>
      </p:pic>
      <p:sp>
        <p:nvSpPr>
          <p:cNvPr id="369" name="TextShape 1"/>
          <p:cNvSpPr txBox="1"/>
          <p:nvPr/>
        </p:nvSpPr>
        <p:spPr>
          <a:xfrm>
            <a:off x="324000" y="404640"/>
            <a:ext cx="8496000" cy="6119280"/>
          </a:xfrm>
          <a:prstGeom prst="rect">
            <a:avLst/>
          </a:prstGeom>
          <a:noFill/>
          <a:ln>
            <a:noFill/>
          </a:ln>
        </p:spPr>
        <p:txBody>
          <a:bodyPr>
            <a:noAutofit/>
          </a:bodyPr>
          <a:p>
            <a:pPr marL="343080" indent="-342720">
              <a:lnSpc>
                <a:spcPct val="100000"/>
              </a:lnSpc>
              <a:spcBef>
                <a:spcPts val="641"/>
              </a:spcBef>
            </a:pPr>
            <a:endParaRPr b="0" lang="ru-RU" sz="3200" spc="-1" strike="noStrike">
              <a:solidFill>
                <a:srgbClr val="000000"/>
              </a:solidFill>
              <a:latin typeface="Calibri"/>
            </a:endParaRPr>
          </a:p>
          <a:p>
            <a:pPr>
              <a:lnSpc>
                <a:spcPct val="100000"/>
              </a:lnSpc>
              <a:spcBef>
                <a:spcPts val="641"/>
              </a:spcBef>
            </a:pPr>
            <a:endParaRPr b="0" lang="ru-RU" sz="3200" spc="-1" strike="noStrike">
              <a:solidFill>
                <a:srgbClr val="000000"/>
              </a:solidFill>
              <a:latin typeface="Calibri"/>
            </a:endParaRPr>
          </a:p>
        </p:txBody>
      </p:sp>
      <p:sp>
        <p:nvSpPr>
          <p:cNvPr id="370" name="CustomShape 2"/>
          <p:cNvSpPr/>
          <p:nvPr/>
        </p:nvSpPr>
        <p:spPr>
          <a:xfrm>
            <a:off x="250920" y="2349360"/>
            <a:ext cx="8713440" cy="4508280"/>
          </a:xfrm>
          <a:prstGeom prst="horizontalScroll">
            <a:avLst>
              <a:gd name="adj" fmla="val 12500"/>
            </a:avLst>
          </a:prstGeom>
          <a:solidFill>
            <a:srgbClr val="ffff99"/>
          </a:solidFill>
          <a:ln w="9360">
            <a:solidFill>
              <a:schemeClr val="bg1"/>
            </a:solidFill>
            <a:round/>
          </a:ln>
        </p:spPr>
        <p:style>
          <a:lnRef idx="0"/>
          <a:fillRef idx="0"/>
          <a:effectRef idx="0"/>
          <a:fontRef idx="minor"/>
        </p:style>
      </p:sp>
      <p:sp>
        <p:nvSpPr>
          <p:cNvPr id="371" name="CustomShape 3"/>
          <p:cNvSpPr/>
          <p:nvPr/>
        </p:nvSpPr>
        <p:spPr>
          <a:xfrm>
            <a:off x="571680" y="3429000"/>
            <a:ext cx="8064000" cy="2528280"/>
          </a:xfrm>
          <a:prstGeom prst="rect">
            <a:avLst/>
          </a:prstGeom>
          <a:noFill/>
          <a:ln w="9360">
            <a:noFill/>
          </a:ln>
        </p:spPr>
        <p:style>
          <a:lnRef idx="0"/>
          <a:fillRef idx="0"/>
          <a:effectRef idx="0"/>
          <a:fontRef idx="minor"/>
        </p:style>
        <p:txBody>
          <a:bodyPr lIns="90000" rIns="90000" tIns="45000" bIns="45000">
            <a:spAutoFit/>
          </a:bodyPr>
          <a:p>
            <a:pPr algn="just">
              <a:lnSpc>
                <a:spcPct val="100000"/>
              </a:lnSpc>
              <a:spcBef>
                <a:spcPts val="799"/>
              </a:spcBef>
            </a:pPr>
            <a:r>
              <a:rPr b="1" i="1" lang="ru-RU" sz="4000" spc="-1" strike="noStrike">
                <a:solidFill>
                  <a:srgbClr val="ff3300"/>
                </a:solidFill>
                <a:latin typeface="Calibri"/>
              </a:rPr>
              <a:t>Сировину зберігають за списком Б; насіння строфанта, серцеві глікозиди та більшість їх препаратів – списком А.</a:t>
            </a:r>
            <a:r>
              <a:rPr b="1" lang="ru-RU" sz="4000" spc="-1" strike="noStrike">
                <a:solidFill>
                  <a:srgbClr val="ff3300"/>
                </a:solidFill>
                <a:latin typeface="Calibri"/>
              </a:rPr>
              <a:t> </a:t>
            </a:r>
            <a:endParaRPr b="0" lang="ru-RU" sz="4000" spc="-1" strike="noStrike">
              <a:latin typeface="Arial"/>
            </a:endParaRPr>
          </a:p>
        </p:txBody>
      </p:sp>
      <p:pic>
        <p:nvPicPr>
          <p:cNvPr id="372" name="Picture 6" descr=""/>
          <p:cNvPicPr/>
          <p:nvPr/>
        </p:nvPicPr>
        <p:blipFill>
          <a:blip r:embed="rId2"/>
          <a:stretch/>
        </p:blipFill>
        <p:spPr>
          <a:xfrm>
            <a:off x="0" y="0"/>
            <a:ext cx="3009600" cy="2568240"/>
          </a:xfrm>
          <a:prstGeom prst="rect">
            <a:avLst/>
          </a:prstGeom>
          <a:ln w="9360">
            <a:noFill/>
          </a:ln>
        </p:spPr>
      </p:pic>
      <p:pic>
        <p:nvPicPr>
          <p:cNvPr id="373" name="Picture 7" descr=""/>
          <p:cNvPicPr/>
          <p:nvPr/>
        </p:nvPicPr>
        <p:blipFill>
          <a:blip r:embed="rId3"/>
          <a:stretch/>
        </p:blipFill>
        <p:spPr>
          <a:xfrm>
            <a:off x="6962760" y="0"/>
            <a:ext cx="2180880" cy="2180880"/>
          </a:xfrm>
          <a:prstGeom prst="rect">
            <a:avLst/>
          </a:prstGeom>
          <a:ln w="9360">
            <a:noFill/>
          </a:ln>
        </p:spPr>
      </p:pic>
      <p:pic>
        <p:nvPicPr>
          <p:cNvPr id="374" name="Picture 8" descr=""/>
          <p:cNvPicPr/>
          <p:nvPr/>
        </p:nvPicPr>
        <p:blipFill>
          <a:blip r:embed="rId4"/>
          <a:stretch/>
        </p:blipFill>
        <p:spPr>
          <a:xfrm>
            <a:off x="5334120" y="1295280"/>
            <a:ext cx="2469960" cy="1847520"/>
          </a:xfrm>
          <a:prstGeom prst="rect">
            <a:avLst/>
          </a:prstGeom>
          <a:ln w="9360">
            <a:noFill/>
          </a:ln>
        </p:spPr>
      </p:pic>
      <p:pic>
        <p:nvPicPr>
          <p:cNvPr id="375" name="Picture 9" descr=""/>
          <p:cNvPicPr/>
          <p:nvPr/>
        </p:nvPicPr>
        <p:blipFill>
          <a:blip r:embed="rId5"/>
          <a:stretch/>
        </p:blipFill>
        <p:spPr>
          <a:xfrm>
            <a:off x="3048120" y="685800"/>
            <a:ext cx="2487240" cy="1874520"/>
          </a:xfrm>
          <a:prstGeom prst="rect">
            <a:avLst/>
          </a:prstGeom>
          <a:ln w="936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6" name="Picture 4" descr=""/>
          <p:cNvPicPr/>
          <p:nvPr/>
        </p:nvPicPr>
        <p:blipFill>
          <a:blip r:embed="rId1">
            <a:lum bright="70000" contrast="-70000"/>
          </a:blip>
          <a:stretch/>
        </p:blipFill>
        <p:spPr>
          <a:xfrm>
            <a:off x="0" y="-285840"/>
            <a:ext cx="9143640" cy="6857640"/>
          </a:xfrm>
          <a:prstGeom prst="rect">
            <a:avLst/>
          </a:prstGeom>
          <a:ln w="9360">
            <a:noFill/>
          </a:ln>
        </p:spPr>
      </p:pic>
      <p:sp>
        <p:nvSpPr>
          <p:cNvPr id="377" name="CustomShape 1"/>
          <p:cNvSpPr/>
          <p:nvPr/>
        </p:nvSpPr>
        <p:spPr>
          <a:xfrm>
            <a:off x="304920" y="262080"/>
            <a:ext cx="8610120" cy="7607160"/>
          </a:xfrm>
          <a:prstGeom prst="rect">
            <a:avLst/>
          </a:prstGeom>
          <a:noFill/>
          <a:ln w="9360">
            <a:noFill/>
          </a:ln>
        </p:spPr>
        <p:style>
          <a:lnRef idx="0"/>
          <a:fillRef idx="0"/>
          <a:effectRef idx="0"/>
          <a:fontRef idx="minor"/>
        </p:style>
        <p:txBody>
          <a:bodyPr lIns="90000" rIns="90000" tIns="45000" bIns="45000">
            <a:spAutoFit/>
          </a:bodyPr>
          <a:p>
            <a:pPr algn="just">
              <a:lnSpc>
                <a:spcPct val="100000"/>
              </a:lnSpc>
            </a:pPr>
            <a:r>
              <a:rPr b="0" lang="ru-RU" sz="4400" spc="-1" strike="noStrike">
                <a:solidFill>
                  <a:srgbClr val="231f20"/>
                </a:solidFill>
                <a:latin typeface="Calibri"/>
              </a:rPr>
              <a:t>Для проявлення кардіотонічної активності</a:t>
            </a:r>
            <a:r>
              <a:rPr b="0" lang="ru-RU" sz="3600" spc="-1" strike="noStrike">
                <a:solidFill>
                  <a:srgbClr val="231f20"/>
                </a:solidFill>
                <a:latin typeface="Calibri"/>
              </a:rPr>
              <a:t> </a:t>
            </a:r>
            <a:endParaRPr b="0" lang="ru-RU" sz="3600" spc="-1" strike="noStrike">
              <a:latin typeface="Arial"/>
            </a:endParaRPr>
          </a:p>
          <a:p>
            <a:pPr algn="just">
              <a:lnSpc>
                <a:spcPct val="100000"/>
              </a:lnSpc>
            </a:pPr>
            <a:endParaRPr b="0" lang="ru-RU" sz="3600" spc="-1" strike="noStrike">
              <a:latin typeface="Arial"/>
            </a:endParaRPr>
          </a:p>
          <a:p>
            <a:pPr indent="-216000" algn="just">
              <a:lnSpc>
                <a:spcPct val="100000"/>
              </a:lnSpc>
              <a:buClr>
                <a:srgbClr val="231f20"/>
              </a:buClr>
              <a:buFont typeface="Wingdings" charset="2"/>
              <a:buChar char=""/>
            </a:pPr>
            <a:r>
              <a:rPr b="0" lang="ru-RU" sz="3600" spc="-1" strike="noStrike">
                <a:solidFill>
                  <a:srgbClr val="231f20"/>
                </a:solidFill>
                <a:latin typeface="Monotype Corsiva"/>
              </a:rPr>
              <a:t>в молекулі обов’язкова стероїдна структура, в якій цикли С/D мають цис-сполучення, а також наявність таких функціональних груп як: </a:t>
            </a:r>
            <a:endParaRPr b="0" lang="ru-RU" sz="3600" spc="-1" strike="noStrike">
              <a:latin typeface="Arial"/>
            </a:endParaRPr>
          </a:p>
          <a:p>
            <a:pPr algn="just">
              <a:lnSpc>
                <a:spcPct val="100000"/>
              </a:lnSpc>
            </a:pPr>
            <a:endParaRPr b="0" lang="ru-RU" sz="3600" spc="-1" strike="noStrike">
              <a:latin typeface="Arial"/>
            </a:endParaRPr>
          </a:p>
          <a:p>
            <a:pPr indent="-216000" algn="just">
              <a:lnSpc>
                <a:spcPct val="100000"/>
              </a:lnSpc>
              <a:buClr>
                <a:srgbClr val="231f20"/>
              </a:buClr>
              <a:buFont typeface="Wingdings" charset="2"/>
              <a:buChar char=""/>
            </a:pPr>
            <a:r>
              <a:rPr b="0" lang="ru-RU" sz="3600" spc="-1" strike="noStrike">
                <a:solidFill>
                  <a:srgbClr val="231f20"/>
                </a:solidFill>
                <a:latin typeface="Monotype Corsiva"/>
              </a:rPr>
              <a:t>ненасичений лактонний цикл при С17 і</a:t>
            </a:r>
            <a:endParaRPr b="0" lang="ru-RU" sz="3600" spc="-1" strike="noStrike">
              <a:latin typeface="Arial"/>
            </a:endParaRPr>
          </a:p>
          <a:p>
            <a:pPr algn="just">
              <a:lnSpc>
                <a:spcPct val="100000"/>
              </a:lnSpc>
            </a:pPr>
            <a:endParaRPr b="0" lang="ru-RU" sz="3600" spc="-1" strike="noStrike">
              <a:latin typeface="Arial"/>
            </a:endParaRPr>
          </a:p>
          <a:p>
            <a:pPr indent="-216000" algn="just">
              <a:lnSpc>
                <a:spcPct val="100000"/>
              </a:lnSpc>
              <a:buClr>
                <a:srgbClr val="231f20"/>
              </a:buClr>
              <a:buFont typeface="Wingdings" charset="2"/>
              <a:buChar char=""/>
            </a:pPr>
            <a:r>
              <a:rPr b="0" lang="ru-RU" sz="3600" spc="-1" strike="noStrike">
                <a:solidFill>
                  <a:srgbClr val="231f20"/>
                </a:solidFill>
                <a:latin typeface="Monotype Corsiva"/>
              </a:rPr>
              <a:t>β-ОН-група при С14</a:t>
            </a:r>
            <a:endParaRPr b="0" lang="ru-RU" sz="3600" spc="-1" strike="noStrike">
              <a:latin typeface="Arial"/>
            </a:endParaRPr>
          </a:p>
          <a:p>
            <a:pPr>
              <a:lnSpc>
                <a:spcPct val="100000"/>
              </a:lnSpc>
              <a:spcBef>
                <a:spcPts val="1599"/>
              </a:spcBef>
            </a:pP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379" name="CustomShape 2"/>
          <p:cNvSpPr/>
          <p:nvPr/>
        </p:nvSpPr>
        <p:spPr>
          <a:xfrm>
            <a:off x="4495680" y="228600"/>
            <a:ext cx="4647960" cy="82188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a:solidFill>
                  <a:srgbClr val="000000"/>
                </a:solidFill>
                <a:latin typeface="Times New Roman"/>
              </a:rPr>
              <a:t>Наперстянка пурпурова Digitalis purpurea L.</a:t>
            </a:r>
            <a:endParaRPr b="0" lang="ru-RU" sz="2400" spc="-1" strike="noStrike">
              <a:latin typeface="Arial"/>
            </a:endParaRPr>
          </a:p>
        </p:txBody>
      </p:sp>
      <p:sp>
        <p:nvSpPr>
          <p:cNvPr id="380" name="CustomShape 3"/>
          <p:cNvSpPr/>
          <p:nvPr/>
        </p:nvSpPr>
        <p:spPr>
          <a:xfrm>
            <a:off x="0" y="5638680"/>
            <a:ext cx="5943240" cy="97416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a:solidFill>
                  <a:srgbClr val="000000"/>
                </a:solidFill>
                <a:latin typeface="Times New Roman"/>
              </a:rPr>
              <a:t>Наперстянки листя – Digitalis folia</a:t>
            </a:r>
            <a:endParaRPr b="0" lang="ru-RU" sz="2400" spc="-1" strike="noStrike">
              <a:latin typeface="Arial"/>
            </a:endParaRPr>
          </a:p>
          <a:p>
            <a:pPr>
              <a:lnSpc>
                <a:spcPct val="100000"/>
              </a:lnSpc>
              <a:spcBef>
                <a:spcPts val="1199"/>
              </a:spcBef>
            </a:pPr>
            <a:r>
              <a:rPr b="1" lang="ru-RU" sz="2400" spc="-1" strike="noStrike">
                <a:solidFill>
                  <a:srgbClr val="000000"/>
                </a:solidFill>
                <a:latin typeface="Times New Roman"/>
              </a:rPr>
              <a:t>Родина Ранникові Scrophulariaceae</a:t>
            </a:r>
            <a:endParaRPr b="0" lang="ru-RU" sz="2400" spc="-1" strike="noStrike">
              <a:latin typeface="Arial"/>
            </a:endParaRPr>
          </a:p>
        </p:txBody>
      </p:sp>
      <p:pic>
        <p:nvPicPr>
          <p:cNvPr id="381" name="Picture 14" descr=""/>
          <p:cNvPicPr/>
          <p:nvPr/>
        </p:nvPicPr>
        <p:blipFill>
          <a:blip r:embed="rId1"/>
          <a:stretch/>
        </p:blipFill>
        <p:spPr>
          <a:xfrm>
            <a:off x="304920" y="1447920"/>
            <a:ext cx="5235120" cy="3450960"/>
          </a:xfrm>
          <a:prstGeom prst="rect">
            <a:avLst/>
          </a:prstGeom>
          <a:ln w="9360">
            <a:noFill/>
          </a:ln>
        </p:spPr>
      </p:pic>
      <p:pic>
        <p:nvPicPr>
          <p:cNvPr id="382" name="Picture 15" descr=""/>
          <p:cNvPicPr/>
          <p:nvPr/>
        </p:nvPicPr>
        <p:blipFill>
          <a:blip r:embed="rId2"/>
          <a:srcRect l="0" t="0" r="0" b="9116"/>
          <a:stretch/>
        </p:blipFill>
        <p:spPr>
          <a:xfrm>
            <a:off x="5477040" y="1066680"/>
            <a:ext cx="3666600" cy="5384520"/>
          </a:xfrm>
          <a:prstGeom prst="rect">
            <a:avLst/>
          </a:prstGeom>
          <a:ln w="936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Picture 4" descr=""/>
          <p:cNvPicPr/>
          <p:nvPr/>
        </p:nvPicPr>
        <p:blipFill>
          <a:blip r:embed="rId1"/>
          <a:stretch/>
        </p:blipFill>
        <p:spPr>
          <a:xfrm>
            <a:off x="5486400" y="457200"/>
            <a:ext cx="3389040" cy="5943240"/>
          </a:xfrm>
          <a:prstGeom prst="rect">
            <a:avLst/>
          </a:prstGeom>
          <a:ln>
            <a:noFill/>
          </a:ln>
        </p:spPr>
      </p:pic>
      <p:sp>
        <p:nvSpPr>
          <p:cNvPr id="384" name="CustomShape 1"/>
          <p:cNvSpPr/>
          <p:nvPr/>
        </p:nvSpPr>
        <p:spPr>
          <a:xfrm>
            <a:off x="0" y="304920"/>
            <a:ext cx="4800240" cy="82188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Times New Roman"/>
              </a:rPr>
              <a:t>Наперстянка великоквіткова</a:t>
            </a:r>
            <a:endParaRPr b="0" lang="ru-RU" sz="2400" spc="-1" strike="noStrike">
              <a:latin typeface="Arial"/>
            </a:endParaRPr>
          </a:p>
          <a:p>
            <a:pPr>
              <a:lnSpc>
                <a:spcPct val="100000"/>
              </a:lnSpc>
            </a:pPr>
            <a:r>
              <a:rPr b="1" lang="ru-RU" sz="2400" spc="-1" strike="noStrike">
                <a:solidFill>
                  <a:srgbClr val="000000"/>
                </a:solidFill>
                <a:latin typeface="Times New Roman"/>
              </a:rPr>
              <a:t>Digitalis grandiflora Mill.</a:t>
            </a:r>
            <a:endParaRPr b="0" lang="ru-RU" sz="2400" spc="-1" strike="noStrike">
              <a:latin typeface="Arial"/>
            </a:endParaRPr>
          </a:p>
        </p:txBody>
      </p:sp>
      <p:sp>
        <p:nvSpPr>
          <p:cNvPr id="385" name="CustomShape 2"/>
          <p:cNvSpPr/>
          <p:nvPr/>
        </p:nvSpPr>
        <p:spPr>
          <a:xfrm>
            <a:off x="304920" y="1143000"/>
            <a:ext cx="5943240" cy="97416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a:solidFill>
                  <a:srgbClr val="000000"/>
                </a:solidFill>
                <a:latin typeface="Times New Roman"/>
              </a:rPr>
              <a:t>Наперстянки листя – Digitalis folia</a:t>
            </a:r>
            <a:endParaRPr b="0" lang="ru-RU" sz="2400" spc="-1" strike="noStrike">
              <a:latin typeface="Arial"/>
            </a:endParaRPr>
          </a:p>
          <a:p>
            <a:pPr>
              <a:lnSpc>
                <a:spcPct val="100000"/>
              </a:lnSpc>
              <a:spcBef>
                <a:spcPts val="1199"/>
              </a:spcBef>
            </a:pPr>
            <a:r>
              <a:rPr b="1" lang="ru-RU" sz="2400" spc="-1" strike="noStrike">
                <a:solidFill>
                  <a:srgbClr val="000000"/>
                </a:solidFill>
                <a:latin typeface="Times New Roman"/>
              </a:rPr>
              <a:t>Родина Ранникові Scrophulariaceae</a:t>
            </a:r>
            <a:endParaRPr b="0" lang="ru-RU" sz="2400" spc="-1" strike="noStrike">
              <a:latin typeface="Arial"/>
            </a:endParaRPr>
          </a:p>
        </p:txBody>
      </p:sp>
      <p:pic>
        <p:nvPicPr>
          <p:cNvPr id="386" name="Picture 8" descr=""/>
          <p:cNvPicPr/>
          <p:nvPr/>
        </p:nvPicPr>
        <p:blipFill>
          <a:blip r:embed="rId2"/>
          <a:stretch/>
        </p:blipFill>
        <p:spPr>
          <a:xfrm>
            <a:off x="304920" y="2362320"/>
            <a:ext cx="5235120" cy="3931920"/>
          </a:xfrm>
          <a:prstGeom prst="rect">
            <a:avLst/>
          </a:prstGeom>
          <a:ln w="936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7" name="Picture 5" descr=""/>
          <p:cNvPicPr/>
          <p:nvPr/>
        </p:nvPicPr>
        <p:blipFill>
          <a:blip r:embed="rId1">
            <a:lum bright="70000" contrast="-70000"/>
          </a:blip>
          <a:stretch/>
        </p:blipFill>
        <p:spPr>
          <a:xfrm>
            <a:off x="0" y="0"/>
            <a:ext cx="9143640" cy="6857640"/>
          </a:xfrm>
          <a:prstGeom prst="rect">
            <a:avLst/>
          </a:prstGeom>
          <a:ln w="9360">
            <a:noFill/>
          </a:ln>
        </p:spPr>
      </p:pic>
      <p:sp>
        <p:nvSpPr>
          <p:cNvPr id="388" name="CustomShape 1"/>
          <p:cNvSpPr/>
          <p:nvPr/>
        </p:nvSpPr>
        <p:spPr>
          <a:xfrm>
            <a:off x="0" y="304920"/>
            <a:ext cx="5214600" cy="155340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u="sng">
                <a:solidFill>
                  <a:srgbClr val="000000"/>
                </a:solidFill>
                <a:uFillTx/>
                <a:latin typeface="Times New Roman"/>
              </a:rPr>
              <a:t>БАР:</a:t>
            </a:r>
            <a:r>
              <a:rPr b="1" lang="ru-RU" sz="2400" spc="-1" strike="noStrike">
                <a:solidFill>
                  <a:srgbClr val="000000"/>
                </a:solidFill>
                <a:latin typeface="Times New Roman"/>
              </a:rPr>
              <a:t>  пурпуреаглікозид А, пурпуреаглікозид В, глюкогіталоксин, стероїдні сапоніни</a:t>
            </a:r>
            <a:endParaRPr b="0" lang="ru-RU" sz="2400" spc="-1" strike="noStrike">
              <a:latin typeface="Arial"/>
            </a:endParaRPr>
          </a:p>
        </p:txBody>
      </p:sp>
      <p:graphicFrame>
        <p:nvGraphicFramePr>
          <p:cNvPr id="389" name="Object 2"/>
          <p:cNvGraphicFramePr/>
          <p:nvPr/>
        </p:nvGraphicFramePr>
        <p:xfrm>
          <a:off x="5357880" y="285840"/>
          <a:ext cx="3552480" cy="4114440"/>
        </p:xfrm>
        <a:graphic>
          <a:graphicData uri="http://schemas.openxmlformats.org/presentationml/2006/ole">
            <p:oleObj progId="Paint.Picture" r:id="rId2" spid="">
              <p:embed/>
              <p:pic>
                <p:nvPicPr>
                  <p:cNvPr id="390" name="Object 7" descr=""/>
                  <p:cNvPicPr/>
                  <p:nvPr/>
                </p:nvPicPr>
                <p:blipFill>
                  <a:blip r:embed="rId3"/>
                  <a:stretch/>
                </p:blipFill>
                <p:spPr>
                  <a:xfrm>
                    <a:off x="5357880" y="285840"/>
                    <a:ext cx="3552480" cy="4114440"/>
                  </a:xfrm>
                  <a:prstGeom prst="rect">
                    <a:avLst/>
                  </a:prstGeom>
                  <a:ln>
                    <a:noFill/>
                  </a:ln>
                </p:spPr>
              </p:pic>
            </p:oleObj>
          </a:graphicData>
        </a:graphic>
      </p:graphicFrame>
      <p:graphicFrame>
        <p:nvGraphicFramePr>
          <p:cNvPr id="391" name="Object 3"/>
          <p:cNvGraphicFramePr/>
          <p:nvPr/>
        </p:nvGraphicFramePr>
        <p:xfrm>
          <a:off x="304920" y="1905120"/>
          <a:ext cx="3606480" cy="4038120"/>
        </p:xfrm>
        <a:graphic>
          <a:graphicData uri="http://schemas.openxmlformats.org/presentationml/2006/ole">
            <p:oleObj progId="Paint.Picture" r:id="rId4" spid="">
              <p:embed/>
              <p:pic>
                <p:nvPicPr>
                  <p:cNvPr id="392" name="Object 8" descr=""/>
                  <p:cNvPicPr/>
                  <p:nvPr/>
                </p:nvPicPr>
                <p:blipFill>
                  <a:blip r:embed="rId5"/>
                  <a:stretch/>
                </p:blipFill>
                <p:spPr>
                  <a:xfrm>
                    <a:off x="304920" y="1905120"/>
                    <a:ext cx="3606480" cy="4038120"/>
                  </a:xfrm>
                  <a:prstGeom prst="rect">
                    <a:avLst/>
                  </a:prstGeom>
                  <a:ln>
                    <a:noFill/>
                  </a:ln>
                </p:spPr>
              </p:pic>
            </p:oleObj>
          </a:graphicData>
        </a:graphic>
      </p:graphicFrame>
      <p:sp>
        <p:nvSpPr>
          <p:cNvPr id="393" name="CustomShape 4"/>
          <p:cNvSpPr/>
          <p:nvPr/>
        </p:nvSpPr>
        <p:spPr>
          <a:xfrm>
            <a:off x="4038480" y="4343400"/>
            <a:ext cx="5105160" cy="246024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a:solidFill>
                  <a:srgbClr val="000000"/>
                </a:solidFill>
                <a:latin typeface="Times New Roman"/>
              </a:rPr>
              <a:t>Кардіотонічна дія – при хронічній (рідше гострій) серцевій недостатності ІІ та ІІІ ступеня.</a:t>
            </a:r>
            <a:endParaRPr b="0" lang="ru-RU" sz="2400" spc="-1" strike="noStrike">
              <a:latin typeface="Arial"/>
            </a:endParaRPr>
          </a:p>
          <a:p>
            <a:pPr>
              <a:lnSpc>
                <a:spcPct val="100000"/>
              </a:lnSpc>
              <a:spcBef>
                <a:spcPts val="1199"/>
              </a:spcBef>
            </a:pPr>
            <a:r>
              <a:rPr b="1" lang="ru-RU" sz="2400" spc="-1" strike="noStrike">
                <a:solidFill>
                  <a:srgbClr val="000000"/>
                </a:solidFill>
                <a:latin typeface="Times New Roman"/>
              </a:rPr>
              <a:t>Лікарські засоби– дигітоксин, гітоксин, кордигіт</a:t>
            </a:r>
            <a:endParaRPr b="0" lang="ru-RU" sz="2400" spc="-1" strike="noStrike">
              <a:latin typeface="Arial"/>
            </a:endParaRPr>
          </a:p>
          <a:p>
            <a:pPr>
              <a:lnSpc>
                <a:spcPct val="100000"/>
              </a:lnSpc>
              <a:spcBef>
                <a:spcPts val="901"/>
              </a:spcBef>
            </a:pP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395" name="CustomShape 2"/>
          <p:cNvSpPr/>
          <p:nvPr/>
        </p:nvSpPr>
        <p:spPr>
          <a:xfrm>
            <a:off x="214200" y="750240"/>
            <a:ext cx="4285800" cy="569808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lang="ru-RU" sz="2800" spc="-1" strike="noStrike">
                <a:solidFill>
                  <a:srgbClr val="000000"/>
                </a:solidFill>
                <a:latin typeface="Calibri"/>
              </a:rPr>
              <a:t>Наперстянки шерстистої листя –Digitalis lanatae folia</a:t>
            </a:r>
            <a:endParaRPr b="0" lang="ru-RU" sz="2800" spc="-1" strike="noStrike">
              <a:latin typeface="Arial"/>
            </a:endParaRPr>
          </a:p>
          <a:p>
            <a:pPr>
              <a:lnSpc>
                <a:spcPct val="100000"/>
              </a:lnSpc>
            </a:pPr>
            <a:r>
              <a:rPr b="1" lang="ru-RU" sz="2800" spc="-1" strike="noStrike">
                <a:solidFill>
                  <a:srgbClr val="000000"/>
                </a:solidFill>
                <a:latin typeface="Calibri"/>
              </a:rPr>
              <a:t>Наперстянка шерстиста – Digitalis lanata</a:t>
            </a:r>
            <a:endParaRPr b="0" lang="ru-RU" sz="2800" spc="-1" strike="noStrike">
              <a:latin typeface="Arial"/>
            </a:endParaRPr>
          </a:p>
          <a:p>
            <a:pPr>
              <a:lnSpc>
                <a:spcPct val="100000"/>
              </a:lnSpc>
            </a:pPr>
            <a:r>
              <a:rPr b="1" lang="ru-RU" sz="2800" spc="-1" strike="noStrike">
                <a:solidFill>
                  <a:srgbClr val="000000"/>
                </a:solidFill>
                <a:latin typeface="Calibri"/>
              </a:rPr>
              <a:t>Родина Ранникові - Scrophulariaceae</a:t>
            </a:r>
            <a:endParaRPr b="0" lang="ru-RU" sz="2800" spc="-1" strike="noStrike">
              <a:latin typeface="Arial"/>
            </a:endParaRPr>
          </a:p>
          <a:p>
            <a:pPr>
              <a:lnSpc>
                <a:spcPct val="100000"/>
              </a:lnSpc>
            </a:pPr>
            <a:r>
              <a:rPr b="1" lang="ru-RU" sz="2800" spc="-1" strike="noStrike" u="sng">
                <a:solidFill>
                  <a:srgbClr val="000000"/>
                </a:solidFill>
                <a:uFillTx/>
                <a:latin typeface="Calibri"/>
              </a:rPr>
              <a:t> </a:t>
            </a:r>
            <a:endParaRPr b="0" lang="ru-RU" sz="2800" spc="-1" strike="noStrike">
              <a:latin typeface="Arial"/>
            </a:endParaRPr>
          </a:p>
          <a:p>
            <a:pPr>
              <a:lnSpc>
                <a:spcPct val="100000"/>
              </a:lnSpc>
            </a:pPr>
            <a:r>
              <a:rPr b="1" lang="ru-RU" sz="2400" spc="-1" strike="noStrike" u="sng">
                <a:solidFill>
                  <a:srgbClr val="000000"/>
                </a:solidFill>
                <a:uFillTx/>
                <a:latin typeface="Calibri"/>
              </a:rPr>
              <a:t>БАР:</a:t>
            </a:r>
            <a:r>
              <a:rPr b="1" lang="ru-RU" sz="2400" spc="-1" strike="noStrike">
                <a:solidFill>
                  <a:srgbClr val="000000"/>
                </a:solidFill>
                <a:latin typeface="Calibri"/>
              </a:rPr>
              <a:t> </a:t>
            </a:r>
            <a:r>
              <a:rPr b="0" lang="ru-RU" sz="2400" spc="-1" strike="noStrike">
                <a:solidFill>
                  <a:srgbClr val="000000"/>
                </a:solidFill>
                <a:latin typeface="Calibri"/>
              </a:rPr>
              <a:t>ланатозиди А, В, С, D і Е, флавоноїди, стероїдні сапоніни</a:t>
            </a:r>
            <a:endParaRPr b="0" lang="ru-RU" sz="2400" spc="-1" strike="noStrike">
              <a:latin typeface="Arial"/>
            </a:endParaRPr>
          </a:p>
          <a:p>
            <a:pPr>
              <a:lnSpc>
                <a:spcPct val="100000"/>
              </a:lnSpc>
            </a:pPr>
            <a:r>
              <a:rPr b="0" lang="ru-RU" sz="2400" spc="-1" strike="noStrike">
                <a:solidFill>
                  <a:srgbClr val="000000"/>
                </a:solidFill>
                <a:latin typeface="Calibri"/>
              </a:rPr>
              <a:t>Кардіотонічна дія</a:t>
            </a:r>
            <a:endParaRPr b="0" lang="ru-RU" sz="2400" spc="-1" strike="noStrike">
              <a:latin typeface="Arial"/>
            </a:endParaRPr>
          </a:p>
          <a:p>
            <a:pPr>
              <a:lnSpc>
                <a:spcPct val="100000"/>
              </a:lnSpc>
            </a:pPr>
            <a:r>
              <a:rPr b="0" lang="ru-RU" sz="2400" spc="-1" strike="noStrike">
                <a:solidFill>
                  <a:srgbClr val="000000"/>
                </a:solidFill>
                <a:latin typeface="Calibri"/>
              </a:rPr>
              <a:t>Лікарські засоби – дигоксин, целанід, ізоланід, ланатозид, ланатозид С</a:t>
            </a:r>
            <a:endParaRPr b="0" lang="ru-RU" sz="2400" spc="-1" strike="noStrike">
              <a:latin typeface="Arial"/>
            </a:endParaRPr>
          </a:p>
        </p:txBody>
      </p:sp>
      <p:pic>
        <p:nvPicPr>
          <p:cNvPr id="396" name="Picture 8" descr=""/>
          <p:cNvPicPr/>
          <p:nvPr/>
        </p:nvPicPr>
        <p:blipFill>
          <a:blip r:embed="rId1"/>
          <a:stretch/>
        </p:blipFill>
        <p:spPr>
          <a:xfrm>
            <a:off x="4702320" y="0"/>
            <a:ext cx="4441320" cy="6857640"/>
          </a:xfrm>
          <a:prstGeom prst="rect">
            <a:avLst/>
          </a:prstGeom>
          <a:ln w="936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7" name="Picture 4" descr=""/>
          <p:cNvPicPr/>
          <p:nvPr/>
        </p:nvPicPr>
        <p:blipFill>
          <a:blip r:embed="rId1"/>
          <a:stretch/>
        </p:blipFill>
        <p:spPr>
          <a:xfrm>
            <a:off x="1143000" y="3886200"/>
            <a:ext cx="2971440" cy="2971440"/>
          </a:xfrm>
          <a:prstGeom prst="rect">
            <a:avLst/>
          </a:prstGeom>
          <a:ln w="9360">
            <a:noFill/>
          </a:ln>
        </p:spPr>
      </p:pic>
      <p:sp>
        <p:nvSpPr>
          <p:cNvPr id="398" name="CustomShape 1"/>
          <p:cNvSpPr/>
          <p:nvPr/>
        </p:nvSpPr>
        <p:spPr>
          <a:xfrm>
            <a:off x="0" y="0"/>
            <a:ext cx="4952520" cy="3683520"/>
          </a:xfrm>
          <a:prstGeom prst="foldedCorner">
            <a:avLst>
              <a:gd name="adj" fmla="val 12500"/>
            </a:avLst>
          </a:prstGeom>
          <a:solidFill>
            <a:srgbClr val="ccecff"/>
          </a:solidFill>
          <a:ln w="9360">
            <a:solidFill>
              <a:schemeClr val="tx1"/>
            </a:solidFill>
            <a:round/>
          </a:ln>
        </p:spPr>
        <p:style>
          <a:lnRef idx="0"/>
          <a:fillRef idx="0"/>
          <a:effectRef idx="0"/>
          <a:fontRef idx="minor"/>
        </p:style>
        <p:txBody>
          <a:bodyPr lIns="90000" rIns="90000" tIns="45000" bIns="45000">
            <a:spAutoFit/>
          </a:bodyPr>
          <a:p>
            <a:pPr>
              <a:lnSpc>
                <a:spcPct val="100000"/>
              </a:lnSpc>
              <a:spcBef>
                <a:spcPts val="1199"/>
              </a:spcBef>
            </a:pPr>
            <a:r>
              <a:rPr b="1" lang="ru-RU" sz="2400" spc="-1" strike="noStrike">
                <a:solidFill>
                  <a:srgbClr val="000000"/>
                </a:solidFill>
                <a:latin typeface="Times New Roman"/>
              </a:rPr>
              <a:t>Застосовується препарат:</a:t>
            </a:r>
            <a:endParaRPr b="0" lang="ru-RU" sz="2400" spc="-1" strike="noStrike">
              <a:latin typeface="Arial"/>
            </a:endParaRPr>
          </a:p>
          <a:p>
            <a:pPr indent="-216000">
              <a:lnSpc>
                <a:spcPct val="100000"/>
              </a:lnSpc>
              <a:spcBef>
                <a:spcPts val="901"/>
              </a:spcBef>
              <a:buClr>
                <a:srgbClr val="000000"/>
              </a:buClr>
              <a:buFont typeface="Symbol" charset="2"/>
              <a:buChar char=""/>
            </a:pPr>
            <a:r>
              <a:rPr b="0" lang="ru-RU" sz="1800" spc="-1" strike="noStrike">
                <a:solidFill>
                  <a:srgbClr val="000000"/>
                </a:solidFill>
                <a:latin typeface="Calibri"/>
              </a:rPr>
              <a:t>при хронічній серцевій недостатності;</a:t>
            </a:r>
            <a:endParaRPr b="0" lang="ru-RU" sz="1800" spc="-1" strike="noStrike">
              <a:latin typeface="Arial"/>
            </a:endParaRPr>
          </a:p>
          <a:p>
            <a:pPr indent="-216000">
              <a:lnSpc>
                <a:spcPct val="100000"/>
              </a:lnSpc>
              <a:spcBef>
                <a:spcPts val="901"/>
              </a:spcBef>
              <a:buClr>
                <a:srgbClr val="000000"/>
              </a:buClr>
              <a:buFont typeface="Symbol" charset="2"/>
              <a:buChar char=""/>
            </a:pPr>
            <a:r>
              <a:rPr b="0" lang="ru-RU" sz="1800" spc="-1" strike="noStrike">
                <a:solidFill>
                  <a:srgbClr val="000000"/>
                </a:solidFill>
                <a:latin typeface="Calibri"/>
              </a:rPr>
              <a:t>порушенні серцевого ритму</a:t>
            </a:r>
            <a:endParaRPr b="0" lang="ru-RU" sz="1800" spc="-1" strike="noStrike">
              <a:latin typeface="Arial"/>
            </a:endParaRPr>
          </a:p>
          <a:p>
            <a:pPr algn="just">
              <a:lnSpc>
                <a:spcPct val="100000"/>
              </a:lnSpc>
              <a:spcBef>
                <a:spcPts val="901"/>
              </a:spcBef>
            </a:pPr>
            <a:endParaRPr b="0" lang="ru-RU" sz="1800" spc="-1" strike="noStrike">
              <a:latin typeface="Arial"/>
            </a:endParaRPr>
          </a:p>
          <a:p>
            <a:pPr algn="just">
              <a:lnSpc>
                <a:spcPct val="100000"/>
              </a:lnSpc>
              <a:spcBef>
                <a:spcPts val="901"/>
              </a:spcBef>
            </a:pPr>
            <a:r>
              <a:rPr b="0" lang="ru-RU" sz="1800" spc="-1" strike="noStrike">
                <a:solidFill>
                  <a:srgbClr val="000000"/>
                </a:solidFill>
                <a:latin typeface="Calibri"/>
              </a:rPr>
              <a:t>Препарат збільшує силу серцевих скорочень, проявляє помірну діуретичну дію.</a:t>
            </a:r>
            <a:endParaRPr b="0" lang="ru-RU" sz="1800" spc="-1" strike="noStrike">
              <a:latin typeface="Arial"/>
            </a:endParaRPr>
          </a:p>
          <a:p>
            <a:pPr algn="just">
              <a:lnSpc>
                <a:spcPct val="100000"/>
              </a:lnSpc>
              <a:spcBef>
                <a:spcPts val="901"/>
              </a:spcBef>
            </a:pPr>
            <a:r>
              <a:rPr b="0" lang="ru-RU" sz="1800" spc="-1" strike="noStrike">
                <a:solidFill>
                  <a:srgbClr val="000000"/>
                </a:solidFill>
                <a:latin typeface="Calibri"/>
              </a:rPr>
              <a:t>Дія препарату починається через 0,5-2 год. після приймання, максимальний ефект розпочинається через 2-6 год.</a:t>
            </a:r>
            <a:endParaRPr b="0" lang="ru-RU" sz="1800" spc="-1" strike="noStrike">
              <a:latin typeface="Arial"/>
            </a:endParaRPr>
          </a:p>
        </p:txBody>
      </p:sp>
      <p:pic>
        <p:nvPicPr>
          <p:cNvPr id="399" name="Picture 15" descr=""/>
          <p:cNvPicPr/>
          <p:nvPr/>
        </p:nvPicPr>
        <p:blipFill>
          <a:blip r:embed="rId2"/>
          <a:stretch/>
        </p:blipFill>
        <p:spPr>
          <a:xfrm>
            <a:off x="5410080" y="2209680"/>
            <a:ext cx="3371400" cy="4492440"/>
          </a:xfrm>
          <a:prstGeom prst="rect">
            <a:avLst/>
          </a:prstGeom>
          <a:ln w="9360">
            <a:noFill/>
          </a:ln>
        </p:spPr>
      </p:pic>
      <p:pic>
        <p:nvPicPr>
          <p:cNvPr id="400" name="Picture 16" descr=""/>
          <p:cNvPicPr/>
          <p:nvPr/>
        </p:nvPicPr>
        <p:blipFill>
          <a:blip r:embed="rId3"/>
          <a:srcRect l="0" t="18896" r="0" b="18896"/>
          <a:stretch/>
        </p:blipFill>
        <p:spPr>
          <a:xfrm>
            <a:off x="5715000" y="228600"/>
            <a:ext cx="2819160" cy="1753920"/>
          </a:xfrm>
          <a:prstGeom prst="rect">
            <a:avLst/>
          </a:prstGeom>
          <a:ln w="9360">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402" name="CustomShape 2"/>
          <p:cNvSpPr/>
          <p:nvPr/>
        </p:nvSpPr>
        <p:spPr>
          <a:xfrm>
            <a:off x="609480" y="31320"/>
            <a:ext cx="4343040" cy="582048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endParaRPr b="0" lang="ru-RU" sz="1800" spc="-1" strike="noStrike">
              <a:latin typeface="Arial"/>
            </a:endParaRPr>
          </a:p>
          <a:p>
            <a:pPr>
              <a:lnSpc>
                <a:spcPct val="100000"/>
              </a:lnSpc>
            </a:pPr>
            <a:r>
              <a:rPr b="1" lang="ru-RU" sz="2800" spc="-1" strike="noStrike">
                <a:solidFill>
                  <a:srgbClr val="ff0000"/>
                </a:solidFill>
                <a:latin typeface="Calibri"/>
              </a:rPr>
              <a:t>Строфанта насіння –Strophanthi semina </a:t>
            </a:r>
            <a:endParaRPr b="0" lang="ru-RU" sz="2800" spc="-1" strike="noStrike">
              <a:latin typeface="Arial"/>
            </a:endParaRPr>
          </a:p>
          <a:p>
            <a:pPr>
              <a:lnSpc>
                <a:spcPct val="100000"/>
              </a:lnSpc>
            </a:pPr>
            <a:r>
              <a:rPr b="1" lang="ru-RU" sz="2800" spc="-1" strike="noStrike">
                <a:solidFill>
                  <a:srgbClr val="ff0000"/>
                </a:solidFill>
                <a:latin typeface="Calibri"/>
              </a:rPr>
              <a:t>Строфант Комбе – Strophanthus kombe</a:t>
            </a:r>
            <a:endParaRPr b="0" lang="ru-RU" sz="2800" spc="-1" strike="noStrike">
              <a:latin typeface="Arial"/>
            </a:endParaRPr>
          </a:p>
          <a:p>
            <a:pPr>
              <a:lnSpc>
                <a:spcPct val="100000"/>
              </a:lnSpc>
            </a:pPr>
            <a:endParaRPr b="0" lang="ru-RU" sz="2800" spc="-1" strike="noStrike">
              <a:latin typeface="Arial"/>
            </a:endParaRPr>
          </a:p>
          <a:p>
            <a:pPr>
              <a:lnSpc>
                <a:spcPct val="100000"/>
              </a:lnSpc>
            </a:pPr>
            <a:r>
              <a:rPr b="1" lang="ru-RU" sz="2400" spc="-1" strike="noStrike">
                <a:solidFill>
                  <a:srgbClr val="231f20"/>
                </a:solidFill>
                <a:latin typeface="Calibri"/>
              </a:rPr>
              <a:t>Строфант привабливий — </a:t>
            </a:r>
            <a:r>
              <a:rPr b="1" lang="ru-RU" sz="2400" spc="-1" strike="noStrike">
                <a:solidFill>
                  <a:srgbClr val="000000"/>
                </a:solidFill>
                <a:latin typeface="Calibri"/>
              </a:rPr>
              <a:t>Strophanthus </a:t>
            </a:r>
            <a:r>
              <a:rPr b="1" lang="ru-RU" sz="2400" spc="-1" strike="noStrike">
                <a:solidFill>
                  <a:srgbClr val="231f20"/>
                </a:solidFill>
                <a:latin typeface="Calibri"/>
              </a:rPr>
              <a:t>gratus (Hook) Franch.</a:t>
            </a:r>
            <a:endParaRPr b="0" lang="ru-RU" sz="2400" spc="-1" strike="noStrike">
              <a:latin typeface="Arial"/>
            </a:endParaRPr>
          </a:p>
          <a:p>
            <a:pPr>
              <a:lnSpc>
                <a:spcPct val="100000"/>
              </a:lnSpc>
            </a:pPr>
            <a:r>
              <a:rPr b="1" lang="ru-RU" sz="2400" spc="-1" strike="noStrike">
                <a:solidFill>
                  <a:srgbClr val="231f20"/>
                </a:solidFill>
                <a:latin typeface="Calibri"/>
              </a:rPr>
              <a:t>Строфант щетинистий — </a:t>
            </a:r>
            <a:r>
              <a:rPr b="1" lang="ru-RU" sz="2400" spc="-1" strike="noStrike">
                <a:solidFill>
                  <a:srgbClr val="000000"/>
                </a:solidFill>
                <a:latin typeface="Calibri"/>
              </a:rPr>
              <a:t>Strophanthus </a:t>
            </a:r>
            <a:r>
              <a:rPr b="1" lang="ru-RU" sz="2400" spc="-1" strike="noStrike">
                <a:solidFill>
                  <a:srgbClr val="231f20"/>
                </a:solidFill>
                <a:latin typeface="Calibri"/>
              </a:rPr>
              <a:t>hispidus DC.</a:t>
            </a:r>
            <a:endParaRPr b="0" lang="ru-RU" sz="2400" spc="-1" strike="noStrike">
              <a:latin typeface="Arial"/>
            </a:endParaRPr>
          </a:p>
          <a:p>
            <a:pPr>
              <a:lnSpc>
                <a:spcPct val="100000"/>
              </a:lnSpc>
            </a:pPr>
            <a:r>
              <a:rPr b="1" lang="ru-RU" sz="2400" spc="-1" strike="noStrike">
                <a:solidFill>
                  <a:srgbClr val="000000"/>
                </a:solidFill>
                <a:latin typeface="Calibri"/>
              </a:rPr>
              <a:t>Родина Кутрові – Apocynaceae</a:t>
            </a:r>
            <a:endParaRPr b="0" lang="ru-RU" sz="2400" spc="-1" strike="noStrike">
              <a:latin typeface="Arial"/>
            </a:endParaRPr>
          </a:p>
          <a:p>
            <a:pPr>
              <a:lnSpc>
                <a:spcPct val="100000"/>
              </a:lnSpc>
            </a:pPr>
            <a:r>
              <a:rPr b="1" lang="ru-RU" sz="2400" spc="-1" strike="noStrike" u="sng">
                <a:solidFill>
                  <a:srgbClr val="000000"/>
                </a:solidFill>
                <a:uFillTx/>
                <a:latin typeface="Calibri"/>
              </a:rPr>
              <a:t>БАР</a:t>
            </a:r>
            <a:r>
              <a:rPr b="0" lang="ru-RU" sz="2400" spc="-1" strike="noStrike">
                <a:solidFill>
                  <a:srgbClr val="000000"/>
                </a:solidFill>
                <a:latin typeface="Calibri"/>
              </a:rPr>
              <a:t>: К-строфантозид, К-строфантин-β, цимарил, цимарол, сапоніни, холін.</a:t>
            </a:r>
            <a:endParaRPr b="0" lang="ru-RU" sz="2400" spc="-1" strike="noStrike">
              <a:latin typeface="Arial"/>
            </a:endParaRPr>
          </a:p>
        </p:txBody>
      </p:sp>
      <p:pic>
        <p:nvPicPr>
          <p:cNvPr id="403" name="Picture 5" descr=""/>
          <p:cNvPicPr/>
          <p:nvPr/>
        </p:nvPicPr>
        <p:blipFill>
          <a:blip r:embed="rId1"/>
          <a:srcRect l="0" t="0" r="0" b="6516"/>
          <a:stretch/>
        </p:blipFill>
        <p:spPr>
          <a:xfrm>
            <a:off x="4800600" y="685800"/>
            <a:ext cx="3752640" cy="5229000"/>
          </a:xfrm>
          <a:prstGeom prst="rect">
            <a:avLst/>
          </a:prstGeom>
          <a:ln w="9360">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4" name="Picture 4" descr=""/>
          <p:cNvPicPr/>
          <p:nvPr/>
        </p:nvPicPr>
        <p:blipFill>
          <a:blip r:embed="rId1"/>
          <a:stretch/>
        </p:blipFill>
        <p:spPr>
          <a:xfrm>
            <a:off x="5500800" y="2036880"/>
            <a:ext cx="3642840" cy="4820760"/>
          </a:xfrm>
          <a:prstGeom prst="rect">
            <a:avLst/>
          </a:prstGeom>
          <a:ln w="9360">
            <a:noFill/>
          </a:ln>
        </p:spPr>
      </p:pic>
      <p:sp>
        <p:nvSpPr>
          <p:cNvPr id="405" name="CustomShape 1"/>
          <p:cNvSpPr/>
          <p:nvPr/>
        </p:nvSpPr>
        <p:spPr>
          <a:xfrm>
            <a:off x="0" y="4873680"/>
            <a:ext cx="4866840" cy="15764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Calibri"/>
              </a:rPr>
              <a:t>При гострій серцевій недостатності</a:t>
            </a:r>
            <a:endParaRPr b="0" lang="ru-RU" sz="2400" spc="-1" strike="noStrike">
              <a:latin typeface="Arial"/>
            </a:endParaRPr>
          </a:p>
          <a:p>
            <a:pPr>
              <a:lnSpc>
                <a:spcPct val="100000"/>
              </a:lnSpc>
            </a:pPr>
            <a:r>
              <a:rPr b="1" lang="ru-RU" sz="2400" spc="-1" strike="noStrike">
                <a:solidFill>
                  <a:srgbClr val="000000"/>
                </a:solidFill>
                <a:latin typeface="Calibri"/>
              </a:rPr>
              <a:t>Лікарські засоби - строфантин-К, строфантин-G, </a:t>
            </a:r>
            <a:endParaRPr b="0" lang="ru-RU" sz="2400" spc="-1" strike="noStrike">
              <a:latin typeface="Arial"/>
            </a:endParaRPr>
          </a:p>
          <a:p>
            <a:pPr>
              <a:lnSpc>
                <a:spcPct val="100000"/>
              </a:lnSpc>
              <a:spcBef>
                <a:spcPts val="901"/>
              </a:spcBef>
            </a:pPr>
            <a:endParaRPr b="0" lang="ru-RU" sz="2400" spc="-1" strike="noStrike">
              <a:latin typeface="Arial"/>
            </a:endParaRPr>
          </a:p>
        </p:txBody>
      </p:sp>
      <p:pic>
        <p:nvPicPr>
          <p:cNvPr id="406" name="Picture 8" descr=""/>
          <p:cNvPicPr/>
          <p:nvPr/>
        </p:nvPicPr>
        <p:blipFill>
          <a:blip r:embed="rId2"/>
          <a:stretch/>
        </p:blipFill>
        <p:spPr>
          <a:xfrm>
            <a:off x="214200" y="142920"/>
            <a:ext cx="5071680" cy="2642760"/>
          </a:xfrm>
          <a:prstGeom prst="rect">
            <a:avLst/>
          </a:prstGeom>
          <a:ln w="9360">
            <a:noFill/>
          </a:ln>
        </p:spPr>
      </p:pic>
      <p:sp>
        <p:nvSpPr>
          <p:cNvPr id="407" name="CustomShape 2"/>
          <p:cNvSpPr/>
          <p:nvPr/>
        </p:nvSpPr>
        <p:spPr>
          <a:xfrm>
            <a:off x="304920" y="3429000"/>
            <a:ext cx="4838400" cy="1187640"/>
          </a:xfrm>
          <a:prstGeom prst="rect">
            <a:avLst/>
          </a:prstGeom>
          <a:noFill/>
          <a:ln w="9360">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000000"/>
                </a:solidFill>
                <a:latin typeface="MSTT31613b9446O41616200"/>
              </a:rPr>
              <a:t>Заготовляють стигле насіння</a:t>
            </a:r>
            <a:endParaRPr b="0" lang="ru-RU" sz="2400" spc="-1" strike="noStrike">
              <a:latin typeface="Arial"/>
            </a:endParaRPr>
          </a:p>
          <a:p>
            <a:pPr>
              <a:lnSpc>
                <a:spcPct val="100000"/>
              </a:lnSpc>
            </a:pPr>
            <a:endParaRPr b="0" lang="ru-RU" sz="2400" spc="-1" strike="noStrike">
              <a:latin typeface="Arial"/>
            </a:endParaRPr>
          </a:p>
          <a:p>
            <a:pPr>
              <a:lnSpc>
                <a:spcPct val="100000"/>
              </a:lnSpc>
            </a:pPr>
            <a:r>
              <a:rPr b="0" lang="ru-RU" sz="2400" spc="-1" strike="noStrike">
                <a:solidFill>
                  <a:srgbClr val="000000"/>
                </a:solidFill>
                <a:latin typeface="MSTT31613b9446O41616200"/>
              </a:rPr>
              <a:t>	</a:t>
            </a:r>
            <a:r>
              <a:rPr b="1" lang="ru-RU" sz="2400" spc="-1" strike="noStrike">
                <a:solidFill>
                  <a:srgbClr val="ff0000"/>
                </a:solidFill>
                <a:latin typeface="MSTT31613b9446O41616200"/>
              </a:rPr>
              <a:t>Рослина отруйна!</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CustomShape 1"/>
          <p:cNvSpPr/>
          <p:nvPr/>
        </p:nvSpPr>
        <p:spPr>
          <a:xfrm>
            <a:off x="142920" y="0"/>
            <a:ext cx="3704760" cy="4238280"/>
          </a:xfrm>
          <a:prstGeom prst="flowChartAlternateProcess">
            <a:avLst/>
          </a:prstGeom>
          <a:solidFill>
            <a:srgbClr val="ccffff"/>
          </a:solidFill>
          <a:ln w="9360">
            <a:solidFill>
              <a:schemeClr val="tx1"/>
            </a:solidFill>
            <a:miter/>
          </a:ln>
        </p:spPr>
        <p:style>
          <a:lnRef idx="0"/>
          <a:fillRef idx="0"/>
          <a:effectRef idx="0"/>
          <a:fontRef idx="minor"/>
        </p:style>
        <p:txBody>
          <a:bodyPr lIns="90000" rIns="90000" tIns="45000" bIns="45000">
            <a:spAutoFit/>
          </a:bodyPr>
          <a:p>
            <a:pPr algn="just">
              <a:lnSpc>
                <a:spcPct val="100000"/>
              </a:lnSpc>
              <a:spcBef>
                <a:spcPts val="1001"/>
              </a:spcBef>
            </a:pPr>
            <a:r>
              <a:rPr b="1" i="1" lang="ru-RU" sz="2000" spc="-1" strike="noStrike">
                <a:solidFill>
                  <a:srgbClr val="231f20"/>
                </a:solidFill>
                <a:latin typeface="Calibri"/>
              </a:rPr>
              <a:t>Строфантин-G</a:t>
            </a:r>
            <a:r>
              <a:rPr b="1" lang="ru-RU" sz="2000" spc="-1" strike="noStrike">
                <a:solidFill>
                  <a:srgbClr val="231f20"/>
                </a:solidFill>
                <a:latin typeface="Calibri"/>
              </a:rPr>
              <a:t> </a:t>
            </a:r>
            <a:r>
              <a:rPr b="0" lang="ru-RU" sz="2000" spc="-1" strike="noStrike">
                <a:solidFill>
                  <a:srgbClr val="231f20"/>
                </a:solidFill>
                <a:latin typeface="Calibri"/>
              </a:rPr>
              <a:t>використовують як стандарт при біологічній оцінці сировини та препаратів, в яких містяться кардіостероїди</a:t>
            </a:r>
            <a:endParaRPr b="0" lang="ru-RU" sz="2000" spc="-1" strike="noStrike">
              <a:latin typeface="Arial"/>
            </a:endParaRPr>
          </a:p>
          <a:p>
            <a:pPr algn="just">
              <a:lnSpc>
                <a:spcPct val="100000"/>
              </a:lnSpc>
              <a:spcBef>
                <a:spcPts val="1001"/>
              </a:spcBef>
            </a:pPr>
            <a:r>
              <a:rPr b="1" lang="ru-RU" sz="2000" spc="-1" strike="noStrike">
                <a:solidFill>
                  <a:srgbClr val="000000"/>
                </a:solidFill>
                <a:latin typeface="Times New Roman"/>
              </a:rPr>
              <a:t>Показання для застосування. </a:t>
            </a:r>
            <a:r>
              <a:rPr b="0" lang="ru-RU" sz="2000" spc="-1" strike="noStrike">
                <a:solidFill>
                  <a:srgbClr val="000000"/>
                </a:solidFill>
                <a:latin typeface="Times New Roman"/>
              </a:rPr>
              <a:t>Гостра серцева недостатність та застійна хронічна серцева недостатність у стадії декомпенсації.</a:t>
            </a:r>
            <a:endParaRPr b="0" lang="ru-RU" sz="2000" spc="-1" strike="noStrike">
              <a:latin typeface="Arial"/>
            </a:endParaRPr>
          </a:p>
        </p:txBody>
      </p:sp>
      <p:sp>
        <p:nvSpPr>
          <p:cNvPr id="409" name="CustomShape 2"/>
          <p:cNvSpPr/>
          <p:nvPr/>
        </p:nvSpPr>
        <p:spPr>
          <a:xfrm>
            <a:off x="3809880" y="4038480"/>
            <a:ext cx="5038200" cy="2267640"/>
          </a:xfrm>
          <a:prstGeom prst="flowChartAlternateProcess">
            <a:avLst/>
          </a:prstGeom>
          <a:solidFill>
            <a:srgbClr val="99ccff"/>
          </a:solidFill>
          <a:ln w="9360">
            <a:solidFill>
              <a:schemeClr val="tx1"/>
            </a:solidFill>
            <a:miter/>
          </a:ln>
        </p:spPr>
        <p:style>
          <a:lnRef idx="0"/>
          <a:fillRef idx="0"/>
          <a:effectRef idx="0"/>
          <a:fontRef idx="minor"/>
        </p:style>
        <p:txBody>
          <a:bodyPr lIns="90000" rIns="90000" tIns="45000" bIns="45000">
            <a:spAutoFit/>
          </a:bodyPr>
          <a:p>
            <a:pPr>
              <a:lnSpc>
                <a:spcPct val="100000"/>
              </a:lnSpc>
              <a:spcBef>
                <a:spcPts val="1199"/>
              </a:spcBef>
            </a:pPr>
            <a:endParaRPr b="0" lang="ru-RU" sz="1800" spc="-1" strike="noStrike">
              <a:latin typeface="Arial"/>
            </a:endParaRPr>
          </a:p>
          <a:p>
            <a:pPr>
              <a:lnSpc>
                <a:spcPct val="100000"/>
              </a:lnSpc>
              <a:spcBef>
                <a:spcPts val="1001"/>
              </a:spcBef>
            </a:pPr>
            <a:r>
              <a:rPr b="1" lang="ru-RU" sz="2000" spc="-1" strike="noStrike">
                <a:solidFill>
                  <a:srgbClr val="000000"/>
                </a:solidFill>
                <a:latin typeface="Calibri"/>
              </a:rPr>
              <a:t>Гостра серцево-судинна недостатність, декомпенсовані форми хронічної недостатності кровообігу II та III ступеню</a:t>
            </a:r>
            <a:br/>
            <a:br/>
            <a:endParaRPr b="0" lang="ru-RU" sz="2000" spc="-1" strike="noStrike">
              <a:latin typeface="Arial"/>
            </a:endParaRPr>
          </a:p>
        </p:txBody>
      </p:sp>
      <p:pic>
        <p:nvPicPr>
          <p:cNvPr id="410" name="Picture 10" descr=""/>
          <p:cNvPicPr/>
          <p:nvPr/>
        </p:nvPicPr>
        <p:blipFill>
          <a:blip r:embed="rId1"/>
          <a:srcRect l="0" t="22443" r="12989" b="0"/>
          <a:stretch/>
        </p:blipFill>
        <p:spPr>
          <a:xfrm>
            <a:off x="4857840" y="285840"/>
            <a:ext cx="4071600" cy="2715840"/>
          </a:xfrm>
          <a:prstGeom prst="rect">
            <a:avLst/>
          </a:prstGeom>
          <a:ln w="9360">
            <a:noFill/>
          </a:ln>
        </p:spPr>
      </p:pic>
      <p:pic>
        <p:nvPicPr>
          <p:cNvPr id="411" name="Picture 11" descr=""/>
          <p:cNvPicPr/>
          <p:nvPr/>
        </p:nvPicPr>
        <p:blipFill>
          <a:blip r:embed="rId2"/>
          <a:srcRect l="0" t="0" r="0" b="9086"/>
          <a:stretch/>
        </p:blipFill>
        <p:spPr>
          <a:xfrm>
            <a:off x="4214880" y="2428920"/>
            <a:ext cx="3333240" cy="1714320"/>
          </a:xfrm>
          <a:prstGeom prst="rect">
            <a:avLst/>
          </a:prstGeom>
          <a:ln w="9360">
            <a:noFill/>
          </a:ln>
        </p:spPr>
      </p:pic>
      <p:pic>
        <p:nvPicPr>
          <p:cNvPr id="412" name="Picture 13" descr=""/>
          <p:cNvPicPr/>
          <p:nvPr/>
        </p:nvPicPr>
        <p:blipFill>
          <a:blip r:embed="rId3"/>
          <a:stretch/>
        </p:blipFill>
        <p:spPr>
          <a:xfrm>
            <a:off x="304920" y="4419720"/>
            <a:ext cx="2949120" cy="2228400"/>
          </a:xfrm>
          <a:prstGeom prst="rect">
            <a:avLst/>
          </a:prstGeom>
          <a:ln w="936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214200" y="274680"/>
            <a:ext cx="8472240" cy="1142640"/>
          </a:xfrm>
          <a:prstGeom prst="rect">
            <a:avLst/>
          </a:prstGeom>
          <a:noFill/>
          <a:ln>
            <a:noFill/>
          </a:ln>
        </p:spPr>
        <p:txBody>
          <a:bodyPr anchor="ctr">
            <a:normAutofit fontScale="31000"/>
          </a:bodyPr>
          <a:p>
            <a:pPr algn="ctr">
              <a:lnSpc>
                <a:spcPct val="100000"/>
              </a:lnSpc>
            </a:pPr>
            <a:br/>
            <a:r>
              <a:rPr b="1" lang="ru-RU" sz="3100" spc="-1" strike="noStrike">
                <a:solidFill>
                  <a:srgbClr val="ff0000"/>
                </a:solidFill>
                <a:latin typeface="Times New Roman"/>
              </a:rPr>
              <a:t>Змістовий модуль І. Загальні положення з фармакогнозії, методи роботи з лікарськими рослинами в медицині.</a:t>
            </a:r>
            <a:br/>
            <a:endParaRPr b="0" lang="ru-RU" sz="3100" spc="-1" strike="noStrike">
              <a:solidFill>
                <a:srgbClr val="000000"/>
              </a:solidFill>
              <a:latin typeface="Calibri"/>
            </a:endParaRPr>
          </a:p>
        </p:txBody>
      </p:sp>
      <p:pic>
        <p:nvPicPr>
          <p:cNvPr id="215" name="Picture 2" descr=""/>
          <p:cNvPicPr/>
          <p:nvPr/>
        </p:nvPicPr>
        <p:blipFill>
          <a:blip r:embed="rId1"/>
          <a:stretch/>
        </p:blipFill>
        <p:spPr>
          <a:xfrm>
            <a:off x="457200" y="1484640"/>
            <a:ext cx="8229240" cy="5040360"/>
          </a:xfrm>
          <a:prstGeom prst="rect">
            <a:avLst/>
          </a:prstGeom>
          <a:ln>
            <a:noFill/>
          </a:ln>
        </p:spPr>
      </p:pic>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414" name="CustomShape 2"/>
          <p:cNvSpPr/>
          <p:nvPr/>
        </p:nvSpPr>
        <p:spPr>
          <a:xfrm>
            <a:off x="228600" y="417240"/>
            <a:ext cx="4190760" cy="380988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endParaRPr b="0" lang="ru-RU" sz="1800" spc="-1" strike="noStrike">
              <a:latin typeface="Arial"/>
            </a:endParaRPr>
          </a:p>
          <a:p>
            <a:pPr>
              <a:lnSpc>
                <a:spcPct val="100000"/>
              </a:lnSpc>
            </a:pPr>
            <a:r>
              <a:rPr b="1" lang="ru-RU" sz="2400" spc="-1" strike="noStrike">
                <a:solidFill>
                  <a:srgbClr val="ff0000"/>
                </a:solidFill>
                <a:latin typeface="Calibri"/>
              </a:rPr>
              <a:t>Горицвіту весняного трава–Adonidis vernalis herba</a:t>
            </a:r>
            <a:endParaRPr b="0" lang="ru-RU" sz="2400" spc="-1" strike="noStrike">
              <a:latin typeface="Arial"/>
            </a:endParaRPr>
          </a:p>
          <a:p>
            <a:pPr>
              <a:lnSpc>
                <a:spcPct val="100000"/>
              </a:lnSpc>
            </a:pPr>
            <a:r>
              <a:rPr b="1" lang="ru-RU" sz="2400" spc="-1" strike="noStrike">
                <a:solidFill>
                  <a:srgbClr val="ff0000"/>
                </a:solidFill>
                <a:latin typeface="Calibri"/>
              </a:rPr>
              <a:t>Горицвіт весняний – Adonis vernalis</a:t>
            </a:r>
            <a:endParaRPr b="0" lang="ru-RU" sz="2400" spc="-1" strike="noStrike">
              <a:latin typeface="Arial"/>
            </a:endParaRPr>
          </a:p>
          <a:p>
            <a:pPr>
              <a:lnSpc>
                <a:spcPct val="100000"/>
              </a:lnSpc>
            </a:pPr>
            <a:r>
              <a:rPr b="1" lang="ru-RU" sz="2400" spc="-1" strike="noStrike">
                <a:solidFill>
                  <a:srgbClr val="ff0000"/>
                </a:solidFill>
                <a:latin typeface="Calibri"/>
              </a:rPr>
              <a:t>Родина Жовтецеві – Ranunculaceae</a:t>
            </a:r>
            <a:endParaRPr b="0" lang="ru-RU" sz="2400" spc="-1" strike="noStrike">
              <a:latin typeface="Arial"/>
            </a:endParaRPr>
          </a:p>
          <a:p>
            <a:pPr>
              <a:lnSpc>
                <a:spcPct val="100000"/>
              </a:lnSpc>
            </a:pPr>
            <a:endParaRPr b="0" lang="ru-RU" sz="2400" spc="-1" strike="noStrike">
              <a:latin typeface="Arial"/>
            </a:endParaRPr>
          </a:p>
          <a:p>
            <a:pPr>
              <a:lnSpc>
                <a:spcPct val="100000"/>
              </a:lnSpc>
            </a:pPr>
            <a:r>
              <a:rPr b="1" lang="ru-RU" sz="2000" spc="-1" strike="noStrike" u="sng">
                <a:solidFill>
                  <a:srgbClr val="000000"/>
                </a:solidFill>
                <a:uFillTx/>
                <a:latin typeface="Calibri"/>
              </a:rPr>
              <a:t>БАР: </a:t>
            </a:r>
            <a:r>
              <a:rPr b="0" lang="ru-RU" sz="2000" spc="-1" strike="noStrike">
                <a:solidFill>
                  <a:srgbClr val="000000"/>
                </a:solidFill>
                <a:latin typeface="Calibri"/>
              </a:rPr>
              <a:t>адонітоксин, цимарин, К-строфантин-β, флавоноїди, сапоніни.</a:t>
            </a:r>
            <a:endParaRPr b="0" lang="ru-RU" sz="2000" spc="-1" strike="noStrike">
              <a:latin typeface="Arial"/>
            </a:endParaRPr>
          </a:p>
        </p:txBody>
      </p:sp>
      <p:pic>
        <p:nvPicPr>
          <p:cNvPr id="415" name="Picture 12" descr=""/>
          <p:cNvPicPr/>
          <p:nvPr/>
        </p:nvPicPr>
        <p:blipFill>
          <a:blip r:embed="rId1"/>
          <a:stretch/>
        </p:blipFill>
        <p:spPr>
          <a:xfrm>
            <a:off x="4357800" y="896760"/>
            <a:ext cx="4495320" cy="5960880"/>
          </a:xfrm>
          <a:prstGeom prst="rect">
            <a:avLst/>
          </a:prstGeom>
          <a:ln w="9360">
            <a:noFill/>
          </a:ln>
        </p:spPr>
      </p:pic>
      <p:pic>
        <p:nvPicPr>
          <p:cNvPr id="416" name="Picture 13" descr=""/>
          <p:cNvPicPr/>
          <p:nvPr/>
        </p:nvPicPr>
        <p:blipFill>
          <a:blip r:embed="rId2"/>
          <a:stretch/>
        </p:blipFill>
        <p:spPr>
          <a:xfrm>
            <a:off x="380880" y="4778280"/>
            <a:ext cx="3760560" cy="2079360"/>
          </a:xfrm>
          <a:prstGeom prst="rect">
            <a:avLst/>
          </a:prstGeom>
          <a:ln w="936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7" name="Picture 7" descr=""/>
          <p:cNvPicPr/>
          <p:nvPr/>
        </p:nvPicPr>
        <p:blipFill>
          <a:blip r:embed="rId1"/>
          <a:stretch/>
        </p:blipFill>
        <p:spPr>
          <a:xfrm>
            <a:off x="4299120" y="5010120"/>
            <a:ext cx="4844520" cy="1847520"/>
          </a:xfrm>
          <a:prstGeom prst="rect">
            <a:avLst/>
          </a:prstGeom>
          <a:ln w="9360">
            <a:noFill/>
          </a:ln>
        </p:spPr>
      </p:pic>
      <p:pic>
        <p:nvPicPr>
          <p:cNvPr id="418" name="Picture 10" descr=""/>
          <p:cNvPicPr/>
          <p:nvPr/>
        </p:nvPicPr>
        <p:blipFill>
          <a:blip r:embed="rId2"/>
          <a:stretch/>
        </p:blipFill>
        <p:spPr>
          <a:xfrm>
            <a:off x="5257800" y="0"/>
            <a:ext cx="3885840" cy="2587320"/>
          </a:xfrm>
          <a:prstGeom prst="rect">
            <a:avLst/>
          </a:prstGeom>
          <a:ln w="9360">
            <a:noFill/>
          </a:ln>
        </p:spPr>
      </p:pic>
      <p:sp>
        <p:nvSpPr>
          <p:cNvPr id="419" name="CustomShape 1"/>
          <p:cNvSpPr/>
          <p:nvPr/>
        </p:nvSpPr>
        <p:spPr>
          <a:xfrm>
            <a:off x="0" y="1071720"/>
            <a:ext cx="6286320" cy="5118480"/>
          </a:xfrm>
          <a:prstGeom prst="rect">
            <a:avLst/>
          </a:prstGeom>
          <a:noFill/>
          <a:ln w="9360">
            <a:noFill/>
          </a:ln>
        </p:spPr>
        <p:style>
          <a:lnRef idx="0"/>
          <a:fillRef idx="0"/>
          <a:effectRef idx="0"/>
          <a:fontRef idx="minor"/>
        </p:style>
        <p:txBody>
          <a:bodyPr lIns="90000" rIns="90000" tIns="45000" bIns="45000">
            <a:spAutoFit/>
          </a:bodyPr>
          <a:p>
            <a:pPr>
              <a:lnSpc>
                <a:spcPct val="100000"/>
              </a:lnSpc>
              <a:spcBef>
                <a:spcPts val="1199"/>
              </a:spcBef>
            </a:pPr>
            <a:r>
              <a:rPr b="1" i="1" lang="ru-RU" sz="2400" spc="-1" strike="noStrike">
                <a:solidFill>
                  <a:srgbClr val="ff0000"/>
                </a:solidFill>
                <a:latin typeface="Calibri"/>
              </a:rPr>
              <a:t>Кардіотонічна дія, </a:t>
            </a:r>
            <a:endParaRPr b="0" lang="ru-RU" sz="2400" spc="-1" strike="noStrike">
              <a:latin typeface="Arial"/>
            </a:endParaRPr>
          </a:p>
          <a:p>
            <a:pPr>
              <a:lnSpc>
                <a:spcPct val="100000"/>
              </a:lnSpc>
              <a:spcBef>
                <a:spcPts val="1199"/>
              </a:spcBef>
            </a:pPr>
            <a:r>
              <a:rPr b="1" i="1" lang="ru-RU" sz="2400" spc="-1" strike="noStrike">
                <a:solidFill>
                  <a:srgbClr val="ff0000"/>
                </a:solidFill>
                <a:latin typeface="Calibri"/>
              </a:rPr>
              <a:t>заспокійлива на ЦНС.</a:t>
            </a:r>
            <a:endParaRPr b="0" lang="ru-RU" sz="2400" spc="-1" strike="noStrike">
              <a:latin typeface="Arial"/>
            </a:endParaRPr>
          </a:p>
          <a:p>
            <a:pPr>
              <a:lnSpc>
                <a:spcPct val="100000"/>
              </a:lnSpc>
              <a:spcBef>
                <a:spcPts val="1199"/>
              </a:spcBef>
            </a:pPr>
            <a:r>
              <a:rPr b="1" i="1" lang="ru-RU" sz="2400" spc="-1" strike="noStrike">
                <a:solidFill>
                  <a:srgbClr val="000000"/>
                </a:solidFill>
                <a:latin typeface="Calibri"/>
              </a:rPr>
              <a:t>Лікарські засоби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настій входить до мікстури Бехтєрєва,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екстракт горицвіту сухий,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таблетки “Адоніс-бром”,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галеновий препарат “Адонізид”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входить до складу “Кардіовалену”,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адонізид сухий, </a:t>
            </a:r>
            <a:endParaRPr b="0" lang="ru-RU" sz="2400" spc="-1" strike="noStrike">
              <a:latin typeface="Arial"/>
            </a:endParaRPr>
          </a:p>
          <a:p>
            <a:pPr indent="-216000">
              <a:lnSpc>
                <a:spcPct val="100000"/>
              </a:lnSpc>
              <a:spcBef>
                <a:spcPts val="1199"/>
              </a:spcBef>
              <a:buClr>
                <a:srgbClr val="000000"/>
              </a:buClr>
              <a:buFont typeface="Wingdings" charset="2"/>
              <a:buChar char=""/>
            </a:pPr>
            <a:r>
              <a:rPr b="0" lang="ru-RU" sz="2400" spc="-1" strike="noStrike">
                <a:solidFill>
                  <a:srgbClr val="000000"/>
                </a:solidFill>
                <a:latin typeface="Calibri"/>
              </a:rPr>
              <a:t>“</a:t>
            </a:r>
            <a:r>
              <a:rPr b="0" lang="ru-RU" sz="2400" spc="-1" strike="noStrike">
                <a:solidFill>
                  <a:srgbClr val="000000"/>
                </a:solidFill>
                <a:latin typeface="Calibri"/>
              </a:rPr>
              <a:t>Кардіофіт”.</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0" name="Picture 6" descr=""/>
          <p:cNvPicPr/>
          <p:nvPr/>
        </p:nvPicPr>
        <p:blipFill>
          <a:blip r:embed="rId1"/>
          <a:stretch/>
        </p:blipFill>
        <p:spPr>
          <a:xfrm>
            <a:off x="5508720" y="189000"/>
            <a:ext cx="3360240" cy="3360240"/>
          </a:xfrm>
          <a:prstGeom prst="rect">
            <a:avLst/>
          </a:prstGeom>
          <a:ln w="9360">
            <a:noFill/>
          </a:ln>
        </p:spPr>
      </p:pic>
      <p:pic>
        <p:nvPicPr>
          <p:cNvPr id="421" name="Picture 8" descr=""/>
          <p:cNvPicPr/>
          <p:nvPr/>
        </p:nvPicPr>
        <p:blipFill>
          <a:blip r:embed="rId2"/>
          <a:stretch/>
        </p:blipFill>
        <p:spPr>
          <a:xfrm>
            <a:off x="179280" y="3338640"/>
            <a:ext cx="3096720" cy="3096720"/>
          </a:xfrm>
          <a:prstGeom prst="rect">
            <a:avLst/>
          </a:prstGeom>
          <a:ln w="9360">
            <a:noFill/>
          </a:ln>
        </p:spPr>
      </p:pic>
      <p:sp>
        <p:nvSpPr>
          <p:cNvPr id="422" name="CustomShape 1"/>
          <p:cNvSpPr/>
          <p:nvPr/>
        </p:nvSpPr>
        <p:spPr>
          <a:xfrm>
            <a:off x="3419640" y="3573360"/>
            <a:ext cx="5113080" cy="2923920"/>
          </a:xfrm>
          <a:prstGeom prst="flowChartPunchedTape">
            <a:avLst/>
          </a:prstGeom>
          <a:solidFill>
            <a:srgbClr val="ffcc00"/>
          </a:solidFill>
          <a:ln w="9360">
            <a:solidFill>
              <a:schemeClr val="tx1"/>
            </a:solidFill>
            <a:miter/>
          </a:ln>
        </p:spPr>
        <p:style>
          <a:lnRef idx="0"/>
          <a:fillRef idx="0"/>
          <a:effectRef idx="0"/>
          <a:fontRef idx="minor"/>
        </p:style>
        <p:txBody>
          <a:bodyPr wrap="none" lIns="90000" rIns="90000" tIns="45000" bIns="45000" anchor="ctr">
            <a:noAutofit/>
          </a:bodyPr>
          <a:p>
            <a:pPr>
              <a:lnSpc>
                <a:spcPct val="100000"/>
              </a:lnSpc>
            </a:pPr>
            <a:r>
              <a:rPr b="1" i="1" lang="ru-RU" sz="1800" spc="-1" strike="noStrike">
                <a:solidFill>
                  <a:srgbClr val="000000"/>
                </a:solidFill>
                <a:latin typeface="Calibri"/>
              </a:rPr>
              <a:t>застосовується при ревматичних </a:t>
            </a:r>
            <a:endParaRPr b="0" lang="ru-RU" sz="1800" spc="-1" strike="noStrike">
              <a:latin typeface="Arial"/>
            </a:endParaRPr>
          </a:p>
          <a:p>
            <a:pPr>
              <a:lnSpc>
                <a:spcPct val="100000"/>
              </a:lnSpc>
            </a:pPr>
            <a:r>
              <a:rPr b="1" i="1" lang="ru-RU" sz="1800" spc="-1" strike="noStrike">
                <a:solidFill>
                  <a:srgbClr val="000000"/>
                </a:solidFill>
                <a:latin typeface="Calibri"/>
              </a:rPr>
              <a:t>пороках серця, кардіосклерозі з </a:t>
            </a:r>
            <a:endParaRPr b="0" lang="ru-RU" sz="1800" spc="-1" strike="noStrike">
              <a:latin typeface="Arial"/>
            </a:endParaRPr>
          </a:p>
          <a:p>
            <a:pPr>
              <a:lnSpc>
                <a:spcPct val="100000"/>
              </a:lnSpc>
            </a:pPr>
            <a:r>
              <a:rPr b="1" i="1" lang="ru-RU" sz="1800" spc="-1" strike="noStrike">
                <a:solidFill>
                  <a:srgbClr val="000000"/>
                </a:solidFill>
                <a:latin typeface="Calibri"/>
              </a:rPr>
              <a:t>порушенням кровообігу, </a:t>
            </a:r>
            <a:endParaRPr b="0" lang="ru-RU" sz="1800" spc="-1" strike="noStrike">
              <a:latin typeface="Arial"/>
            </a:endParaRPr>
          </a:p>
          <a:p>
            <a:pPr>
              <a:lnSpc>
                <a:spcPct val="100000"/>
              </a:lnSpc>
            </a:pPr>
            <a:r>
              <a:rPr b="1" i="1" lang="ru-RU" sz="1800" spc="-1" strike="noStrike">
                <a:solidFill>
                  <a:srgbClr val="000000"/>
                </a:solidFill>
                <a:latin typeface="Calibri"/>
              </a:rPr>
              <a:t>стенокардії, вегетативних неврозах</a:t>
            </a:r>
            <a:endParaRPr b="0" lang="ru-RU" sz="1800" spc="-1" strike="noStrike">
              <a:latin typeface="Arial"/>
            </a:endParaRPr>
          </a:p>
        </p:txBody>
      </p:sp>
      <p:sp>
        <p:nvSpPr>
          <p:cNvPr id="423" name="CustomShape 2"/>
          <p:cNvSpPr/>
          <p:nvPr/>
        </p:nvSpPr>
        <p:spPr>
          <a:xfrm>
            <a:off x="1042920" y="836640"/>
            <a:ext cx="4897080" cy="2087280"/>
          </a:xfrm>
          <a:prstGeom prst="homePlate">
            <a:avLst>
              <a:gd name="adj" fmla="val 58650"/>
            </a:avLst>
          </a:prstGeom>
          <a:solidFill>
            <a:srgbClr val="ffffcc"/>
          </a:solidFill>
          <a:ln w="9360">
            <a:solidFill>
              <a:schemeClr val="tx1"/>
            </a:solidFill>
            <a:miter/>
          </a:ln>
        </p:spPr>
        <p:style>
          <a:lnRef idx="0"/>
          <a:fillRef idx="0"/>
          <a:effectRef idx="0"/>
          <a:fontRef idx="minor"/>
        </p:style>
        <p:txBody>
          <a:bodyPr wrap="none" lIns="90000" rIns="90000" tIns="45000" bIns="45000" anchor="ctr">
            <a:noAutofit/>
          </a:bodyPr>
          <a:p>
            <a:pPr>
              <a:lnSpc>
                <a:spcPct val="100000"/>
              </a:lnSpc>
            </a:pPr>
            <a:r>
              <a:rPr b="1" i="1" lang="ru-RU" sz="1800" spc="-1" strike="noStrike">
                <a:solidFill>
                  <a:srgbClr val="000000"/>
                </a:solidFill>
                <a:latin typeface="Calibri"/>
              </a:rPr>
              <a:t>застосовується при лікуванні</a:t>
            </a:r>
            <a:endParaRPr b="0" lang="ru-RU" sz="1800" spc="-1" strike="noStrike">
              <a:latin typeface="Arial"/>
            </a:endParaRPr>
          </a:p>
          <a:p>
            <a:pPr>
              <a:lnSpc>
                <a:spcPct val="100000"/>
              </a:lnSpc>
            </a:pPr>
            <a:r>
              <a:rPr b="1" i="1" lang="ru-RU" sz="1800" spc="-1" strike="noStrike">
                <a:solidFill>
                  <a:srgbClr val="000000"/>
                </a:solidFill>
                <a:latin typeface="Calibri"/>
              </a:rPr>
              <a:t> </a:t>
            </a:r>
            <a:r>
              <a:rPr b="1" i="1" lang="ru-RU" sz="1800" spc="-1" strike="noStrike">
                <a:solidFill>
                  <a:srgbClr val="000000"/>
                </a:solidFill>
                <a:latin typeface="Calibri"/>
              </a:rPr>
              <a:t>нейроциркулярної дистонії, </a:t>
            </a:r>
            <a:endParaRPr b="0" lang="ru-RU" sz="1800" spc="-1" strike="noStrike">
              <a:latin typeface="Arial"/>
            </a:endParaRPr>
          </a:p>
          <a:p>
            <a:pPr>
              <a:lnSpc>
                <a:spcPct val="100000"/>
              </a:lnSpc>
            </a:pPr>
            <a:r>
              <a:rPr b="1" i="1" lang="ru-RU" sz="1800" spc="-1" strike="noStrike">
                <a:solidFill>
                  <a:srgbClr val="000000"/>
                </a:solidFill>
                <a:latin typeface="Calibri"/>
              </a:rPr>
              <a:t>неврозів серця, ішемічної хвороби </a:t>
            </a:r>
            <a:endParaRPr b="0" lang="ru-RU" sz="1800" spc="-1" strike="noStrike">
              <a:latin typeface="Arial"/>
            </a:endParaRPr>
          </a:p>
          <a:p>
            <a:pPr>
              <a:lnSpc>
                <a:spcPct val="100000"/>
              </a:lnSpc>
            </a:pPr>
            <a:r>
              <a:rPr b="1" i="1" lang="ru-RU" sz="1800" spc="-1" strike="noStrike">
                <a:solidFill>
                  <a:srgbClr val="000000"/>
                </a:solidFill>
                <a:latin typeface="Calibri"/>
              </a:rPr>
              <a:t>серця, гіпертонічній хворобі</a:t>
            </a:r>
            <a:endParaRPr b="0" lang="ru-RU" sz="1800" spc="-1" strike="noStrike">
              <a:latin typeface="Arial"/>
            </a:endParaRPr>
          </a:p>
          <a:p>
            <a:pPr>
              <a:lnSpc>
                <a:spcPct val="100000"/>
              </a:lnSpc>
            </a:pPr>
            <a:r>
              <a:rPr b="1" i="1" lang="ru-RU" sz="1800" spc="-1" strike="noStrike">
                <a:solidFill>
                  <a:srgbClr val="000000"/>
                </a:solidFill>
                <a:latin typeface="Calibri"/>
              </a:rPr>
              <a:t> </a:t>
            </a:r>
            <a:r>
              <a:rPr b="1" i="1" lang="ru-RU" sz="1800" spc="-1" strike="noStrike">
                <a:solidFill>
                  <a:srgbClr val="000000"/>
                </a:solidFill>
                <a:latin typeface="Calibri"/>
              </a:rPr>
              <a:t>(І-ІІ стадія)</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425" name="CustomShape 2"/>
          <p:cNvSpPr/>
          <p:nvPr/>
        </p:nvSpPr>
        <p:spPr>
          <a:xfrm>
            <a:off x="0" y="205200"/>
            <a:ext cx="5219280" cy="649152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endParaRPr b="0" lang="ru-RU" sz="1800" spc="-1" strike="noStrike">
              <a:latin typeface="Arial"/>
            </a:endParaRPr>
          </a:p>
          <a:p>
            <a:pPr>
              <a:lnSpc>
                <a:spcPct val="100000"/>
              </a:lnSpc>
            </a:pPr>
            <a:r>
              <a:rPr b="1" lang="ru-RU" sz="2000" spc="-1" strike="noStrike">
                <a:solidFill>
                  <a:srgbClr val="ff3300"/>
                </a:solidFill>
                <a:latin typeface="Calibri"/>
              </a:rPr>
              <a:t>Конвалії трава–Convallariae herba</a:t>
            </a:r>
            <a:endParaRPr b="0" lang="ru-RU" sz="2000" spc="-1" strike="noStrike">
              <a:latin typeface="Arial"/>
            </a:endParaRPr>
          </a:p>
          <a:p>
            <a:pPr>
              <a:lnSpc>
                <a:spcPct val="100000"/>
              </a:lnSpc>
            </a:pPr>
            <a:r>
              <a:rPr b="1" lang="ru-RU" sz="2000" spc="-1" strike="noStrike">
                <a:solidFill>
                  <a:srgbClr val="ff3300"/>
                </a:solidFill>
                <a:latin typeface="Calibri"/>
              </a:rPr>
              <a:t>Конвалії листя–Convallariae folia</a:t>
            </a:r>
            <a:endParaRPr b="0" lang="ru-RU" sz="2000" spc="-1" strike="noStrike">
              <a:latin typeface="Arial"/>
            </a:endParaRPr>
          </a:p>
          <a:p>
            <a:pPr>
              <a:lnSpc>
                <a:spcPct val="100000"/>
              </a:lnSpc>
            </a:pPr>
            <a:r>
              <a:rPr b="1" lang="ru-RU" sz="2000" spc="-1" strike="noStrike">
                <a:solidFill>
                  <a:srgbClr val="ff3300"/>
                </a:solidFill>
                <a:latin typeface="Calibri"/>
              </a:rPr>
              <a:t>Конвалії квітки–Convallariae flores</a:t>
            </a:r>
            <a:endParaRPr b="0" lang="ru-RU" sz="2000" spc="-1" strike="noStrike">
              <a:latin typeface="Arial"/>
            </a:endParaRPr>
          </a:p>
          <a:p>
            <a:pPr>
              <a:lnSpc>
                <a:spcPct val="100000"/>
              </a:lnSpc>
            </a:pPr>
            <a:r>
              <a:rPr b="1" lang="ru-RU" sz="2000" spc="-1" strike="noStrike">
                <a:solidFill>
                  <a:srgbClr val="ff3300"/>
                </a:solidFill>
                <a:latin typeface="Calibri"/>
              </a:rPr>
              <a:t>Конвалія звичайна – Convallaria majalis </a:t>
            </a:r>
            <a:endParaRPr b="0" lang="ru-RU" sz="2000" spc="-1" strike="noStrike">
              <a:latin typeface="Arial"/>
            </a:endParaRPr>
          </a:p>
          <a:p>
            <a:pPr>
              <a:lnSpc>
                <a:spcPct val="100000"/>
              </a:lnSpc>
            </a:pPr>
            <a:r>
              <a:rPr b="1" lang="ru-RU" sz="2000" spc="-1" strike="noStrike">
                <a:solidFill>
                  <a:srgbClr val="ff3300"/>
                </a:solidFill>
                <a:latin typeface="Calibri"/>
              </a:rPr>
              <a:t>Конвалія закавказька – Convallaria transcaucasia Utkin ex Grossh.</a:t>
            </a:r>
            <a:endParaRPr b="0" lang="ru-RU" sz="2000" spc="-1" strike="noStrike">
              <a:latin typeface="Arial"/>
            </a:endParaRPr>
          </a:p>
          <a:p>
            <a:pPr>
              <a:lnSpc>
                <a:spcPct val="100000"/>
              </a:lnSpc>
            </a:pPr>
            <a:r>
              <a:rPr b="1" lang="ru-RU" sz="2000" spc="-1" strike="noStrike">
                <a:solidFill>
                  <a:srgbClr val="ff3300"/>
                </a:solidFill>
                <a:latin typeface="Calibri"/>
              </a:rPr>
              <a:t>Конвалія Кейске (японська) – Convallaria keiskei Mig.</a:t>
            </a:r>
            <a:endParaRPr b="0" lang="ru-RU" sz="2000" spc="-1" strike="noStrike">
              <a:latin typeface="Arial"/>
            </a:endParaRPr>
          </a:p>
          <a:p>
            <a:pPr>
              <a:lnSpc>
                <a:spcPct val="100000"/>
              </a:lnSpc>
            </a:pPr>
            <a:r>
              <a:rPr b="1" lang="ru-RU" sz="2000" spc="-1" strike="noStrike">
                <a:solidFill>
                  <a:srgbClr val="ff3300"/>
                </a:solidFill>
                <a:latin typeface="Calibri"/>
              </a:rPr>
              <a:t>Родина Конвалієві – Convallariaceae</a:t>
            </a:r>
            <a:endParaRPr b="0" lang="ru-RU" sz="2000" spc="-1" strike="noStrike">
              <a:latin typeface="Arial"/>
            </a:endParaRPr>
          </a:p>
          <a:p>
            <a:pPr>
              <a:lnSpc>
                <a:spcPct val="100000"/>
              </a:lnSpc>
            </a:pPr>
            <a:endParaRPr b="0" lang="ru-RU" sz="2000" spc="-1" strike="noStrike">
              <a:latin typeface="Arial"/>
            </a:endParaRPr>
          </a:p>
          <a:p>
            <a:pPr>
              <a:lnSpc>
                <a:spcPct val="100000"/>
              </a:lnSpc>
            </a:pPr>
            <a:r>
              <a:rPr b="0" lang="ru-RU" sz="2200" spc="-1" strike="noStrike">
                <a:solidFill>
                  <a:srgbClr val="000000"/>
                </a:solidFill>
                <a:latin typeface="Calibri"/>
              </a:rPr>
              <a:t>БАР: конвалотоксин, конвалотоксол, конвалозид, кумарини, терпеноїди, стероїдні сапоніни</a:t>
            </a:r>
            <a:endParaRPr b="0" lang="ru-RU" sz="2200" spc="-1" strike="noStrike">
              <a:latin typeface="Arial"/>
            </a:endParaRPr>
          </a:p>
          <a:p>
            <a:pPr>
              <a:lnSpc>
                <a:spcPct val="100000"/>
              </a:lnSpc>
            </a:pPr>
            <a:r>
              <a:rPr b="0" lang="ru-RU" sz="2200" spc="-1" strike="noStrike">
                <a:solidFill>
                  <a:srgbClr val="000000"/>
                </a:solidFill>
                <a:latin typeface="Calibri"/>
              </a:rPr>
              <a:t>Кардіотонічна дія.</a:t>
            </a:r>
            <a:endParaRPr b="0" lang="ru-RU" sz="2200" spc="-1" strike="noStrike">
              <a:latin typeface="Arial"/>
            </a:endParaRPr>
          </a:p>
          <a:p>
            <a:pPr>
              <a:lnSpc>
                <a:spcPct val="100000"/>
              </a:lnSpc>
            </a:pPr>
            <a:r>
              <a:rPr b="0" lang="ru-RU" sz="2200" spc="-1" strike="noStrike">
                <a:solidFill>
                  <a:srgbClr val="000000"/>
                </a:solidFill>
                <a:latin typeface="Calibri"/>
              </a:rPr>
              <a:t>Лікарські засоби – настойка конвалії </a:t>
            </a:r>
            <a:endParaRPr b="0" lang="ru-RU" sz="2200" spc="-1" strike="noStrike">
              <a:latin typeface="Arial"/>
            </a:endParaRPr>
          </a:p>
          <a:p>
            <a:pPr>
              <a:lnSpc>
                <a:spcPct val="100000"/>
              </a:lnSpc>
            </a:pPr>
            <a:r>
              <a:rPr b="0" lang="ru-RU" sz="2200" spc="-1" strike="noStrike">
                <a:solidFill>
                  <a:srgbClr val="000000"/>
                </a:solidFill>
                <a:latin typeface="Calibri"/>
              </a:rPr>
              <a:t>( з трави), ”Корглікон” (з листя), краплі Зеленіна, “Конвафлавін” – жовчогінний засіб та у складі літолітичного препарату “Марелін”</a:t>
            </a:r>
            <a:endParaRPr b="0" lang="ru-RU" sz="2200" spc="-1" strike="noStrike">
              <a:latin typeface="Arial"/>
            </a:endParaRPr>
          </a:p>
        </p:txBody>
      </p:sp>
      <p:pic>
        <p:nvPicPr>
          <p:cNvPr id="426" name="Picture 8" descr=""/>
          <p:cNvPicPr/>
          <p:nvPr/>
        </p:nvPicPr>
        <p:blipFill>
          <a:blip r:embed="rId1"/>
          <a:stretch/>
        </p:blipFill>
        <p:spPr>
          <a:xfrm>
            <a:off x="5148360" y="0"/>
            <a:ext cx="3995280" cy="6597360"/>
          </a:xfrm>
          <a:prstGeom prst="rect">
            <a:avLst/>
          </a:prstGeom>
          <a:ln w="9360">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CustomShape 1"/>
          <p:cNvSpPr/>
          <p:nvPr/>
        </p:nvSpPr>
        <p:spPr>
          <a:xfrm>
            <a:off x="4267080" y="533520"/>
            <a:ext cx="3657240" cy="913320"/>
          </a:xfrm>
          <a:prstGeom prst="rect">
            <a:avLst/>
          </a:prstGeom>
          <a:solidFill>
            <a:srgbClr val="ffff00"/>
          </a:solidFill>
          <a:ln w="9360">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Tahoma"/>
              </a:rPr>
              <a:t>Фармакотерапевтична група. </a:t>
            </a:r>
            <a:r>
              <a:rPr b="0" lang="ru-RU" sz="1800" spc="-1" strike="noStrike">
                <a:solidFill>
                  <a:srgbClr val="000000"/>
                </a:solidFill>
                <a:latin typeface="Tahoma"/>
              </a:rPr>
              <a:t>Снодійні та седативні засоби.</a:t>
            </a:r>
            <a:r>
              <a:rPr b="1" lang="ru-RU" sz="1800" spc="-1" strike="noStrike">
                <a:solidFill>
                  <a:srgbClr val="000000"/>
                </a:solidFill>
                <a:latin typeface="Tahoma"/>
              </a:rPr>
              <a:t> </a:t>
            </a:r>
            <a:endParaRPr b="0" lang="ru-RU" sz="1800" spc="-1" strike="noStrike">
              <a:latin typeface="Arial"/>
            </a:endParaRPr>
          </a:p>
        </p:txBody>
      </p:sp>
      <p:sp>
        <p:nvSpPr>
          <p:cNvPr id="428" name="CustomShape 2"/>
          <p:cNvSpPr/>
          <p:nvPr/>
        </p:nvSpPr>
        <p:spPr>
          <a:xfrm>
            <a:off x="0" y="4390920"/>
            <a:ext cx="9143640" cy="364680"/>
          </a:xfrm>
          <a:prstGeom prst="rect">
            <a:avLst/>
          </a:prstGeom>
          <a:noFill/>
          <a:ln w="9360">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Tahoma"/>
              </a:rPr>
              <a:t> </a:t>
            </a:r>
            <a:endParaRPr b="0" lang="ru-RU" sz="1800" spc="-1" strike="noStrike">
              <a:latin typeface="Arial"/>
            </a:endParaRPr>
          </a:p>
        </p:txBody>
      </p:sp>
      <p:sp>
        <p:nvSpPr>
          <p:cNvPr id="429" name="CustomShape 3"/>
          <p:cNvSpPr/>
          <p:nvPr/>
        </p:nvSpPr>
        <p:spPr>
          <a:xfrm>
            <a:off x="1752480" y="6019920"/>
            <a:ext cx="7391160" cy="639000"/>
          </a:xfrm>
          <a:prstGeom prst="rect">
            <a:avLst/>
          </a:prstGeom>
          <a:solidFill>
            <a:srgbClr val="ffcc00"/>
          </a:solidFill>
          <a:ln w="9360">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Tahoma"/>
              </a:rPr>
              <a:t>Показання для застосування.</a:t>
            </a:r>
            <a:r>
              <a:rPr b="0" lang="ru-RU" sz="1800" spc="-1" strike="noStrike">
                <a:solidFill>
                  <a:srgbClr val="000000"/>
                </a:solidFill>
                <a:latin typeface="Tahoma"/>
              </a:rPr>
              <a:t> Серцево-судинні неврози, що супроводжуються брадикардією.</a:t>
            </a:r>
            <a:endParaRPr b="0" lang="ru-RU" sz="1800" spc="-1" strike="noStrike">
              <a:latin typeface="Arial"/>
            </a:endParaRPr>
          </a:p>
        </p:txBody>
      </p:sp>
      <p:pic>
        <p:nvPicPr>
          <p:cNvPr id="430" name="Picture 9" descr=""/>
          <p:cNvPicPr/>
          <p:nvPr/>
        </p:nvPicPr>
        <p:blipFill>
          <a:blip r:embed="rId1"/>
          <a:srcRect l="31957" t="0" r="31957" b="0"/>
          <a:stretch/>
        </p:blipFill>
        <p:spPr>
          <a:xfrm>
            <a:off x="7396200" y="2438280"/>
            <a:ext cx="1747440" cy="3225600"/>
          </a:xfrm>
          <a:prstGeom prst="rect">
            <a:avLst/>
          </a:prstGeom>
          <a:ln w="9360">
            <a:noFill/>
          </a:ln>
        </p:spPr>
      </p:pic>
      <p:pic>
        <p:nvPicPr>
          <p:cNvPr id="431" name="Picture 11" descr=""/>
          <p:cNvPicPr/>
          <p:nvPr/>
        </p:nvPicPr>
        <p:blipFill>
          <a:blip r:embed="rId2"/>
          <a:stretch/>
        </p:blipFill>
        <p:spPr>
          <a:xfrm>
            <a:off x="457200" y="152280"/>
            <a:ext cx="2819160" cy="2117520"/>
          </a:xfrm>
          <a:prstGeom prst="rect">
            <a:avLst/>
          </a:prstGeom>
          <a:ln w="9360">
            <a:noFill/>
          </a:ln>
        </p:spPr>
      </p:pic>
      <p:sp>
        <p:nvSpPr>
          <p:cNvPr id="432" name="CustomShape 4"/>
          <p:cNvSpPr/>
          <p:nvPr/>
        </p:nvSpPr>
        <p:spPr>
          <a:xfrm>
            <a:off x="228600" y="2362320"/>
            <a:ext cx="7009920" cy="3656520"/>
          </a:xfrm>
          <a:prstGeom prst="rect">
            <a:avLst/>
          </a:prstGeom>
          <a:noFill/>
          <a:ln w="9360">
            <a:solidFill>
              <a:schemeClr val="accent3"/>
            </a:solidFill>
            <a:miter/>
          </a:ln>
        </p:spPr>
        <p:style>
          <a:lnRef idx="0"/>
          <a:fillRef idx="0"/>
          <a:effectRef idx="0"/>
          <a:fontRef idx="minor"/>
        </p:style>
        <p:txBody>
          <a:bodyPr lIns="90000" rIns="90000" tIns="45000" bIns="45000">
            <a:spAutoFit/>
          </a:bodyPr>
          <a:p>
            <a:pPr algn="just">
              <a:lnSpc>
                <a:spcPct val="100000"/>
              </a:lnSpc>
            </a:pPr>
            <a:r>
              <a:rPr b="0" lang="ru-RU" sz="1800" spc="-1" strike="noStrike">
                <a:solidFill>
                  <a:srgbClr val="000000"/>
                </a:solidFill>
                <a:latin typeface="Tahoma"/>
              </a:rPr>
              <a:t>Валокормід чинить заспокійливу та спазмолітичну</a:t>
            </a:r>
            <a:r>
              <a:rPr b="0" i="1" lang="ru-RU" sz="1800" spc="-1" strike="noStrike">
                <a:solidFill>
                  <a:srgbClr val="000000"/>
                </a:solidFill>
                <a:latin typeface="Tahoma"/>
              </a:rPr>
              <a:t> </a:t>
            </a:r>
            <a:r>
              <a:rPr b="0" lang="ru-RU" sz="1800" spc="-1" strike="noStrike">
                <a:solidFill>
                  <a:srgbClr val="000000"/>
                </a:solidFill>
                <a:latin typeface="Tahoma"/>
              </a:rPr>
              <a:t>дію. Специфічна дія препарату обумовлена речовинами, що входять до його складу. Валеріанова кислота обумовлює заспокійливу дію на центральну нервову систему. Настойка красавки блокує М-холінорецептори гладеньких м’язів внутрішніх органів, внаслідок чого чинить пазмолітичну дію. </a:t>
            </a:r>
            <a:r>
              <a:rPr b="1" lang="ru-RU" sz="1800" spc="-1" strike="noStrike">
                <a:solidFill>
                  <a:srgbClr val="000000"/>
                </a:solidFill>
                <a:latin typeface="Tahoma"/>
              </a:rPr>
              <a:t>Настойка конвалії підвищує скорочувальну властивість міокарда, збільшує ударний і хвилинний об’єм крові. </a:t>
            </a:r>
            <a:r>
              <a:rPr b="0" lang="ru-RU" sz="1800" spc="-1" strike="noStrike">
                <a:solidFill>
                  <a:srgbClr val="000000"/>
                </a:solidFill>
                <a:latin typeface="Tahoma"/>
              </a:rPr>
              <a:t>Натрію бромід посилює процеси гальмування у корі головного мозку; відновлює рівновагу між процесами збудження і гальмування при підвищеній збудливості. Ментол, подразнюючи слизову оболонку ротової порожнини, рефлекторно розширює коронарні судини.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TextShape 1"/>
          <p:cNvSpPr txBox="1"/>
          <p:nvPr/>
        </p:nvSpPr>
        <p:spPr>
          <a:xfrm>
            <a:off x="457200" y="274680"/>
            <a:ext cx="8229240" cy="1142640"/>
          </a:xfrm>
          <a:prstGeom prst="rect">
            <a:avLst/>
          </a:prstGeom>
          <a:noFill/>
          <a:ln>
            <a:noFill/>
          </a:ln>
        </p:spPr>
        <p:txBody>
          <a:bodyPr anchor="ctr">
            <a:noAutofit/>
          </a:bodyPr>
          <a:p>
            <a:endParaRPr b="0" lang="ru-RU" sz="1800" spc="-1" strike="noStrike">
              <a:solidFill>
                <a:srgbClr val="000000"/>
              </a:solidFill>
              <a:latin typeface="Calibri"/>
            </a:endParaRPr>
          </a:p>
        </p:txBody>
      </p:sp>
      <p:sp>
        <p:nvSpPr>
          <p:cNvPr id="434" name="CustomShape 2"/>
          <p:cNvSpPr/>
          <p:nvPr/>
        </p:nvSpPr>
        <p:spPr>
          <a:xfrm>
            <a:off x="0" y="1037520"/>
            <a:ext cx="4858920" cy="484632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lang="ru-RU" sz="2400" spc="-1" strike="noStrike">
                <a:solidFill>
                  <a:srgbClr val="ff3300"/>
                </a:solidFill>
                <a:latin typeface="Calibri"/>
              </a:rPr>
              <a:t>Жовтушника сивіючого свіжа трава–Erysimi canescentis recens herba</a:t>
            </a:r>
            <a:endParaRPr b="0" lang="ru-RU" sz="2400" spc="-1" strike="noStrike">
              <a:latin typeface="Arial"/>
            </a:endParaRPr>
          </a:p>
          <a:p>
            <a:pPr>
              <a:lnSpc>
                <a:spcPct val="100000"/>
              </a:lnSpc>
            </a:pPr>
            <a:r>
              <a:rPr b="1" lang="ru-RU" sz="2400" spc="-1" strike="noStrike">
                <a:solidFill>
                  <a:srgbClr val="ff3300"/>
                </a:solidFill>
                <a:latin typeface="Calibri"/>
              </a:rPr>
              <a:t>Жовтушник сивіючий – Erysimum canescens Roth. син. Ж. розлогий –  E. diffusum Ehrh.</a:t>
            </a:r>
            <a:endParaRPr b="0" lang="ru-RU" sz="2400" spc="-1" strike="noStrike">
              <a:latin typeface="Arial"/>
            </a:endParaRPr>
          </a:p>
          <a:p>
            <a:pPr>
              <a:lnSpc>
                <a:spcPct val="100000"/>
              </a:lnSpc>
            </a:pPr>
            <a:r>
              <a:rPr b="1" lang="ru-RU" sz="2400" spc="-1" strike="noStrike">
                <a:solidFill>
                  <a:srgbClr val="ff3300"/>
                </a:solidFill>
                <a:latin typeface="Calibri"/>
              </a:rPr>
              <a:t>Родина Капустяні – Brassicaceae</a:t>
            </a:r>
            <a:endParaRPr b="0" lang="ru-RU" sz="2400" spc="-1" strike="noStrike">
              <a:latin typeface="Arial"/>
            </a:endParaRPr>
          </a:p>
          <a:p>
            <a:pPr>
              <a:lnSpc>
                <a:spcPct val="100000"/>
              </a:lnSpc>
            </a:pPr>
            <a:endParaRPr b="0" lang="ru-RU" sz="2400" spc="-1" strike="noStrike">
              <a:latin typeface="Arial"/>
            </a:endParaRPr>
          </a:p>
          <a:p>
            <a:pPr>
              <a:lnSpc>
                <a:spcPct val="100000"/>
              </a:lnSpc>
            </a:pPr>
            <a:r>
              <a:rPr b="1" lang="ru-RU" sz="2000" spc="-1" strike="noStrike" u="sng">
                <a:solidFill>
                  <a:srgbClr val="000000"/>
                </a:solidFill>
                <a:uFillTx/>
                <a:latin typeface="Calibri"/>
              </a:rPr>
              <a:t>БАР</a:t>
            </a:r>
            <a:r>
              <a:rPr b="0" lang="ru-RU" sz="2000" spc="-1" strike="noStrike">
                <a:solidFill>
                  <a:srgbClr val="000000"/>
                </a:solidFill>
                <a:latin typeface="Calibri"/>
              </a:rPr>
              <a:t>: еризимін, еризимозид, нейротоксин, флавоноїди</a:t>
            </a:r>
            <a:endParaRPr b="0" lang="ru-RU" sz="2000" spc="-1" strike="noStrike">
              <a:latin typeface="Arial"/>
            </a:endParaRPr>
          </a:p>
          <a:p>
            <a:pPr>
              <a:lnSpc>
                <a:spcPct val="100000"/>
              </a:lnSpc>
            </a:pPr>
            <a:r>
              <a:rPr b="0" lang="ru-RU" sz="2000" spc="-1" strike="noStrike">
                <a:solidFill>
                  <a:srgbClr val="000000"/>
                </a:solidFill>
                <a:latin typeface="Calibri"/>
              </a:rPr>
              <a:t>Кардіотонічна, седативна, діуретична дія</a:t>
            </a:r>
            <a:endParaRPr b="0" lang="ru-RU" sz="2000" spc="-1" strike="noStrike">
              <a:latin typeface="Arial"/>
            </a:endParaRPr>
          </a:p>
          <a:p>
            <a:pPr>
              <a:lnSpc>
                <a:spcPct val="100000"/>
              </a:lnSpc>
            </a:pPr>
            <a:r>
              <a:rPr b="0" lang="ru-RU" sz="2000" spc="-1" strike="noStrike">
                <a:solidFill>
                  <a:srgbClr val="000000"/>
                </a:solidFill>
                <a:latin typeface="Calibri"/>
              </a:rPr>
              <a:t>Лікарські засоби – свіжий сік входить до “Кардіовалену”</a:t>
            </a:r>
            <a:endParaRPr b="0" lang="ru-RU" sz="2000" spc="-1" strike="noStrike">
              <a:latin typeface="Arial"/>
            </a:endParaRPr>
          </a:p>
          <a:p>
            <a:pPr>
              <a:lnSpc>
                <a:spcPct val="100000"/>
              </a:lnSpc>
            </a:pPr>
            <a:endParaRPr b="0" lang="ru-RU" sz="2000" spc="-1" strike="noStrike">
              <a:latin typeface="Arial"/>
            </a:endParaRPr>
          </a:p>
        </p:txBody>
      </p:sp>
      <p:pic>
        <p:nvPicPr>
          <p:cNvPr id="435" name="Picture 6" descr=""/>
          <p:cNvPicPr/>
          <p:nvPr/>
        </p:nvPicPr>
        <p:blipFill>
          <a:blip r:embed="rId1"/>
          <a:stretch/>
        </p:blipFill>
        <p:spPr>
          <a:xfrm>
            <a:off x="4788000" y="189000"/>
            <a:ext cx="4320720" cy="6192360"/>
          </a:xfrm>
          <a:prstGeom prst="rect">
            <a:avLst/>
          </a:prstGeom>
          <a:ln w="936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CustomShape 1"/>
          <p:cNvSpPr/>
          <p:nvPr/>
        </p:nvSpPr>
        <p:spPr>
          <a:xfrm>
            <a:off x="0" y="285840"/>
            <a:ext cx="9143640" cy="642996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i="1" lang="ru-RU" sz="3200" spc="-1" strike="noStrike">
                <a:solidFill>
                  <a:srgbClr val="7030a0"/>
                </a:solidFill>
                <a:latin typeface="Arial"/>
              </a:rPr>
              <a:t>Дубильні  речовини </a:t>
            </a:r>
            <a:r>
              <a:rPr b="1" lang="ru-RU" sz="2400" spc="-1" strike="noStrike">
                <a:solidFill>
                  <a:srgbClr val="000000"/>
                </a:solidFill>
                <a:latin typeface="Arial"/>
              </a:rPr>
              <a:t>– комплекс низько- та високомолекулярних поліфенолів, генетично зв'язаних між собою,в’яжучих на смак і здатних ущільнювати тканини, таким чином перетворюючи шкіру на шкуру.</a:t>
            </a:r>
            <a:endParaRPr b="0" lang="ru-RU" sz="2400" spc="-1" strike="noStrike">
              <a:latin typeface="Arial"/>
            </a:endParaRPr>
          </a:p>
          <a:p>
            <a:pPr algn="ctr">
              <a:lnSpc>
                <a:spcPct val="100000"/>
              </a:lnSpc>
            </a:pPr>
            <a:r>
              <a:rPr b="1" lang="ru-RU" sz="2400" spc="-1" strike="noStrike">
                <a:solidFill>
                  <a:srgbClr val="ff0000"/>
                </a:solidFill>
                <a:latin typeface="Arial"/>
              </a:rPr>
              <a:t>Класифікація (За Фрейденбергом)</a:t>
            </a:r>
            <a:endParaRPr b="0" lang="ru-RU" sz="2400" spc="-1" strike="noStrike">
              <a:latin typeface="Arial"/>
            </a:endParaRPr>
          </a:p>
          <a:p>
            <a:pPr>
              <a:lnSpc>
                <a:spcPct val="100000"/>
              </a:lnSpc>
            </a:pPr>
            <a:r>
              <a:rPr b="1" lang="ru-RU" sz="2400" spc="-1" strike="noStrike">
                <a:solidFill>
                  <a:srgbClr val="002060"/>
                </a:solidFill>
                <a:latin typeface="Arial"/>
              </a:rPr>
              <a:t>1. Дубильні речовини, що гідролізуються ( пірогалові):</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галотаніни – складні ефіри галової кислоти і моносахаридів;</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елаготаніни – складні ефіри гексагідроксидифенової кислоти та моносахаридів;</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складні ефіри фенолкарбонових кислот, у яких роль цукрів виконують інші природні сполуки (наприклад, хінна кислота).</a:t>
            </a:r>
            <a:endParaRPr b="0" lang="ru-RU" sz="2400" spc="-1" strike="noStrike">
              <a:latin typeface="Arial"/>
            </a:endParaRPr>
          </a:p>
          <a:p>
            <a:pPr>
              <a:lnSpc>
                <a:spcPct val="100000"/>
              </a:lnSpc>
            </a:pPr>
            <a:r>
              <a:rPr b="1" lang="ru-RU" sz="2400" spc="-1" strike="noStrike">
                <a:solidFill>
                  <a:srgbClr val="002060"/>
                </a:solidFill>
                <a:latin typeface="Arial"/>
              </a:rPr>
              <a:t>2. Конденсовані дубильні речовини (пірокатехіни): </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похідні флаван -3-олів (катехіни);</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флаван-3,4-діолів (лейкоантоціани);</a:t>
            </a:r>
            <a:endParaRPr b="0" lang="ru-RU" sz="2400" spc="-1" strike="noStrike">
              <a:latin typeface="Arial"/>
            </a:endParaRPr>
          </a:p>
          <a:p>
            <a:pPr>
              <a:lnSpc>
                <a:spcPct val="100000"/>
              </a:lnSpc>
            </a:pPr>
            <a:r>
              <a:rPr b="1" lang="ru-RU" sz="2400" spc="-1" strike="noStrike">
                <a:solidFill>
                  <a:srgbClr val="000000"/>
                </a:solidFill>
                <a:latin typeface="Arial"/>
              </a:rPr>
              <a:t> </a:t>
            </a:r>
            <a:r>
              <a:rPr b="1" lang="ru-RU" sz="2400" spc="-1" strike="noStrike">
                <a:solidFill>
                  <a:srgbClr val="000000"/>
                </a:solidFill>
                <a:latin typeface="Arial"/>
              </a:rPr>
              <a:t>- оксистільбени.</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7" name="Picture 5" descr=""/>
          <p:cNvPicPr/>
          <p:nvPr/>
        </p:nvPicPr>
        <p:blipFill>
          <a:blip r:embed="rId1"/>
          <a:stretch/>
        </p:blipFill>
        <p:spPr>
          <a:xfrm>
            <a:off x="914400" y="1905120"/>
            <a:ext cx="3200040" cy="3123720"/>
          </a:xfrm>
          <a:prstGeom prst="rect">
            <a:avLst/>
          </a:prstGeom>
          <a:ln w="9360">
            <a:noFill/>
          </a:ln>
        </p:spPr>
      </p:pic>
      <p:pic>
        <p:nvPicPr>
          <p:cNvPr id="438" name="Picture 6" descr=""/>
          <p:cNvPicPr/>
          <p:nvPr/>
        </p:nvPicPr>
        <p:blipFill>
          <a:blip r:embed="rId2"/>
          <a:stretch/>
        </p:blipFill>
        <p:spPr>
          <a:xfrm>
            <a:off x="5791320" y="1905120"/>
            <a:ext cx="2514240" cy="3123720"/>
          </a:xfrm>
          <a:prstGeom prst="rect">
            <a:avLst/>
          </a:prstGeom>
          <a:ln w="9360">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9" name="Picture 5" descr=""/>
          <p:cNvPicPr/>
          <p:nvPr/>
        </p:nvPicPr>
        <p:blipFill>
          <a:blip r:embed="rId1"/>
          <a:stretch/>
        </p:blipFill>
        <p:spPr>
          <a:xfrm>
            <a:off x="428760" y="357120"/>
            <a:ext cx="3642840" cy="3195360"/>
          </a:xfrm>
          <a:prstGeom prst="rect">
            <a:avLst/>
          </a:prstGeom>
          <a:ln w="9360">
            <a:noFill/>
          </a:ln>
        </p:spPr>
      </p:pic>
      <p:pic>
        <p:nvPicPr>
          <p:cNvPr id="440" name="Picture 5" descr=""/>
          <p:cNvPicPr/>
          <p:nvPr/>
        </p:nvPicPr>
        <p:blipFill>
          <a:blip r:embed="rId2"/>
          <a:stretch/>
        </p:blipFill>
        <p:spPr>
          <a:xfrm>
            <a:off x="4714920" y="2786040"/>
            <a:ext cx="4428720" cy="3749400"/>
          </a:xfrm>
          <a:prstGeom prst="rect">
            <a:avLst/>
          </a:prstGeom>
          <a:ln w="936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TextShape 1"/>
          <p:cNvSpPr txBox="1"/>
          <p:nvPr/>
        </p:nvSpPr>
        <p:spPr>
          <a:xfrm>
            <a:off x="285840" y="285840"/>
            <a:ext cx="8857800" cy="428400"/>
          </a:xfrm>
          <a:prstGeom prst="rect">
            <a:avLst/>
          </a:prstGeom>
          <a:noFill/>
          <a:ln>
            <a:noFill/>
          </a:ln>
        </p:spPr>
        <p:txBody>
          <a:bodyPr anchor="ctr">
            <a:noAutofit/>
          </a:bodyPr>
          <a:p>
            <a:pPr algn="ctr">
              <a:lnSpc>
                <a:spcPct val="100000"/>
              </a:lnSpc>
            </a:pPr>
            <a:r>
              <a:rPr b="1" i="1" lang="ru-RU" sz="3200" spc="-1" strike="noStrike">
                <a:solidFill>
                  <a:srgbClr val="ff0000"/>
                </a:solidFill>
                <a:latin typeface="Times New Roman"/>
              </a:rPr>
              <a:t>Методи виділення і аналіз дубильних речовин</a:t>
            </a:r>
            <a:r>
              <a:rPr b="0" lang="ru-RU" sz="3200" spc="-1" strike="noStrike">
                <a:solidFill>
                  <a:srgbClr val="ff0000"/>
                </a:solidFill>
                <a:latin typeface="Times New Roman"/>
              </a:rPr>
              <a:t> </a:t>
            </a:r>
            <a:endParaRPr b="0" lang="ru-RU" sz="3200" spc="-1" strike="noStrike">
              <a:solidFill>
                <a:srgbClr val="000000"/>
              </a:solidFill>
              <a:latin typeface="Calibri"/>
            </a:endParaRPr>
          </a:p>
        </p:txBody>
      </p:sp>
      <p:sp>
        <p:nvSpPr>
          <p:cNvPr id="442" name="CustomShape 2"/>
          <p:cNvSpPr/>
          <p:nvPr/>
        </p:nvSpPr>
        <p:spPr>
          <a:xfrm>
            <a:off x="714240" y="953640"/>
            <a:ext cx="7786440" cy="52743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231f20"/>
                </a:solidFill>
                <a:latin typeface="Arial Black"/>
              </a:rPr>
              <a:t>Із сировини дубильні речовини екстрагують гарячою водою, а потім екстракт очищають від супутніх сполук послідовною обробкою його петролейним ефіром, бензолом, сумішшю бензол — хлороформ (1:1), діетиловим ефіром і етилацетатом.</a:t>
            </a:r>
            <a:endParaRPr b="0" lang="ru-RU" sz="2000" spc="-1" strike="noStrike">
              <a:latin typeface="Arial"/>
            </a:endParaRPr>
          </a:p>
          <a:p>
            <a:pPr algn="just">
              <a:lnSpc>
                <a:spcPct val="100000"/>
              </a:lnSpc>
            </a:pPr>
            <a:r>
              <a:rPr b="1" lang="ru-RU" sz="2000" spc="-1" strike="noStrike">
                <a:solidFill>
                  <a:srgbClr val="231f20"/>
                </a:solidFill>
                <a:latin typeface="Arial Black"/>
              </a:rPr>
              <a:t>Часто застосовують попередню екстракцію сировини органічними розчинниками — неполярними або малополярними (щоб видалити хлорофіл, ліпіди, терпеноїди), а для виділення дубильних речовин сировину екстрагують етанолом.</a:t>
            </a:r>
            <a:endParaRPr b="0" lang="ru-RU" sz="2000" spc="-1" strike="noStrike">
              <a:latin typeface="Arial"/>
            </a:endParaRPr>
          </a:p>
          <a:p>
            <a:pPr algn="just">
              <a:lnSpc>
                <a:spcPct val="100000"/>
              </a:lnSpc>
            </a:pPr>
            <a:r>
              <a:rPr b="1" lang="ru-RU" sz="2000" spc="-1" strike="noStrike">
                <a:solidFill>
                  <a:srgbClr val="231f20"/>
                </a:solidFill>
                <a:latin typeface="Arial Black"/>
              </a:rPr>
              <a:t>Низькомолекулярні дубильні речовини (катехіни, лейкоантоціанідини, оксистільбени тощо) виділяють колонковою хроматографією із застосуванням сорбентів — силікагелю, поліаміду, целюлози та ін.</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457200" y="0"/>
            <a:ext cx="8229240" cy="499680"/>
          </a:xfrm>
          <a:prstGeom prst="rect">
            <a:avLst/>
          </a:prstGeom>
          <a:noFill/>
          <a:ln>
            <a:noFill/>
          </a:ln>
        </p:spPr>
        <p:txBody>
          <a:bodyPr anchor="ctr">
            <a:noAutofit/>
          </a:bodyPr>
          <a:p>
            <a:pPr algn="ctr">
              <a:lnSpc>
                <a:spcPct val="100000"/>
              </a:lnSpc>
            </a:pPr>
            <a:r>
              <a:rPr b="1" lang="ru-RU" sz="2800" spc="-1" strike="noStrike">
                <a:solidFill>
                  <a:srgbClr val="ff0000"/>
                </a:solidFill>
                <a:latin typeface="Calibri"/>
              </a:rPr>
              <a:t>Поняття про лікарські рослини</a:t>
            </a:r>
            <a:endParaRPr b="0" lang="ru-RU" sz="2800" spc="-1" strike="noStrike">
              <a:solidFill>
                <a:srgbClr val="000000"/>
              </a:solidFill>
              <a:latin typeface="Calibri"/>
            </a:endParaRPr>
          </a:p>
        </p:txBody>
      </p:sp>
      <p:pic>
        <p:nvPicPr>
          <p:cNvPr id="217" name="Рисунок 3" descr=""/>
          <p:cNvPicPr/>
          <p:nvPr/>
        </p:nvPicPr>
        <p:blipFill>
          <a:blip r:embed="rId1"/>
          <a:srcRect l="27984" t="29724" r="52972" b="10846"/>
          <a:stretch/>
        </p:blipFill>
        <p:spPr>
          <a:xfrm>
            <a:off x="2143080" y="428760"/>
            <a:ext cx="4857480" cy="6428880"/>
          </a:xfrm>
          <a:prstGeom prst="rect">
            <a:avLst/>
          </a:prstGeom>
          <a:ln w="9360">
            <a:noFill/>
          </a:ln>
        </p:spPr>
      </p:pic>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TextShape 1"/>
          <p:cNvSpPr txBox="1"/>
          <p:nvPr/>
        </p:nvSpPr>
        <p:spPr>
          <a:xfrm>
            <a:off x="457200" y="228600"/>
            <a:ext cx="8229240" cy="342360"/>
          </a:xfrm>
          <a:prstGeom prst="rect">
            <a:avLst/>
          </a:prstGeom>
          <a:noFill/>
          <a:ln>
            <a:noFill/>
          </a:ln>
        </p:spPr>
        <p:txBody>
          <a:bodyPr anchor="ctr">
            <a:normAutofit fontScale="28000"/>
          </a:bodyPr>
          <a:p>
            <a:pPr algn="ctr">
              <a:lnSpc>
                <a:spcPct val="100000"/>
              </a:lnSpc>
            </a:pPr>
            <a:r>
              <a:rPr b="1" lang="ru-RU" sz="4400" spc="-1" strike="noStrike">
                <a:solidFill>
                  <a:srgbClr val="ff0000"/>
                </a:solidFill>
                <a:latin typeface="Calibri"/>
              </a:rPr>
              <a:t>Якісні реакції</a:t>
            </a:r>
            <a:endParaRPr b="0" lang="ru-RU" sz="4400" spc="-1" strike="noStrike">
              <a:solidFill>
                <a:srgbClr val="000000"/>
              </a:solidFill>
              <a:latin typeface="Calibri"/>
            </a:endParaRPr>
          </a:p>
        </p:txBody>
      </p:sp>
      <p:sp>
        <p:nvSpPr>
          <p:cNvPr id="444" name="CustomShape 2"/>
          <p:cNvSpPr/>
          <p:nvPr/>
        </p:nvSpPr>
        <p:spPr>
          <a:xfrm>
            <a:off x="285840" y="742320"/>
            <a:ext cx="8714880" cy="605232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i="1" lang="ru-RU" sz="1700" spc="-1" strike="noStrike">
                <a:solidFill>
                  <a:srgbClr val="ff0000"/>
                </a:solidFill>
                <a:latin typeface="Arial Black"/>
              </a:rPr>
              <a:t>Реакція з желатиною.</a:t>
            </a:r>
            <a:r>
              <a:rPr b="1" lang="ru-RU" sz="1700" spc="-1" strike="noStrike">
                <a:solidFill>
                  <a:srgbClr val="231f20"/>
                </a:solidFill>
                <a:latin typeface="Arial Black"/>
              </a:rPr>
              <a:t> До 2 мл очищеного витягу додають краплями 1 %-й розчин желатини; з’являється каламуть, яка зникає при додаванні надлишку желатини.</a:t>
            </a:r>
            <a:endParaRPr b="0" lang="ru-RU" sz="1700" spc="-1" strike="noStrike">
              <a:latin typeface="Arial"/>
            </a:endParaRPr>
          </a:p>
          <a:p>
            <a:pPr>
              <a:lnSpc>
                <a:spcPct val="100000"/>
              </a:lnSpc>
            </a:pPr>
            <a:r>
              <a:rPr b="1" i="1" lang="ru-RU" sz="1700" spc="-1" strike="noStrike">
                <a:solidFill>
                  <a:srgbClr val="ff0000"/>
                </a:solidFill>
                <a:latin typeface="Arial Black"/>
              </a:rPr>
              <a:t>Реакція з солями алкалоїдів.</a:t>
            </a:r>
            <a:r>
              <a:rPr b="1" lang="ru-RU" sz="1700" spc="-1" strike="noStrike">
                <a:solidFill>
                  <a:srgbClr val="ff0000"/>
                </a:solidFill>
                <a:latin typeface="Arial Black"/>
              </a:rPr>
              <a:t> </a:t>
            </a:r>
            <a:r>
              <a:rPr b="1" lang="ru-RU" sz="1700" spc="-1" strike="noStrike">
                <a:solidFill>
                  <a:srgbClr val="231f20"/>
                </a:solidFill>
                <a:latin typeface="Arial Black"/>
              </a:rPr>
              <a:t>До 2 мл витягу додають кілька крапель 1 %-го розчину хініну гідрохлориду (або сіль іншого алкалоїду); з’являється аморфний осад.</a:t>
            </a:r>
            <a:endParaRPr b="0" lang="ru-RU" sz="1700" spc="-1" strike="noStrike">
              <a:latin typeface="Arial"/>
            </a:endParaRPr>
          </a:p>
          <a:p>
            <a:pPr>
              <a:lnSpc>
                <a:spcPct val="100000"/>
              </a:lnSpc>
            </a:pPr>
            <a:r>
              <a:rPr b="1" i="1" lang="ru-RU" sz="1700" spc="-1" strike="noStrike">
                <a:solidFill>
                  <a:srgbClr val="ff0000"/>
                </a:solidFill>
                <a:latin typeface="Arial Black"/>
              </a:rPr>
              <a:t>Реакція із залізоамонієвими галунами.</a:t>
            </a:r>
            <a:r>
              <a:rPr b="1" lang="ru-RU" sz="1700" spc="-1" strike="noStrike">
                <a:solidFill>
                  <a:srgbClr val="ff0000"/>
                </a:solidFill>
                <a:latin typeface="Arial Black"/>
              </a:rPr>
              <a:t> </a:t>
            </a:r>
            <a:r>
              <a:rPr b="1" lang="ru-RU" sz="1700" spc="-1" strike="noStrike">
                <a:solidFill>
                  <a:srgbClr val="231f20"/>
                </a:solidFill>
                <a:latin typeface="Arial Black"/>
              </a:rPr>
              <a:t>До 2 – 3 мл витягу додають 2 – 3 краплі розчину залізоамонієвих галунів.</a:t>
            </a:r>
            <a:r>
              <a:rPr b="1" lang="ru-RU" sz="1700" spc="-1" strike="noStrike">
                <a:solidFill>
                  <a:srgbClr val="000000"/>
                </a:solidFill>
                <a:latin typeface="Arial Black"/>
              </a:rPr>
              <a:t> </a:t>
            </a:r>
            <a:r>
              <a:rPr b="1" lang="ru-RU" sz="1700" spc="-1" strike="noStrike">
                <a:solidFill>
                  <a:srgbClr val="231f20"/>
                </a:solidFill>
                <a:latin typeface="Arial Black"/>
              </a:rPr>
              <a:t>В присутності дубильних речовин, які гідролізуються, з’являється чорно-синє забарвлення, а конденсованих — чорно-зелене.</a:t>
            </a:r>
            <a:endParaRPr b="0" lang="ru-RU" sz="1700" spc="-1" strike="noStrike">
              <a:latin typeface="Arial"/>
            </a:endParaRPr>
          </a:p>
          <a:p>
            <a:pPr>
              <a:lnSpc>
                <a:spcPct val="100000"/>
              </a:lnSpc>
            </a:pPr>
            <a:r>
              <a:rPr b="1" i="1" lang="ru-RU" sz="1700" spc="-1" strike="noStrike">
                <a:solidFill>
                  <a:srgbClr val="ff0000"/>
                </a:solidFill>
                <a:latin typeface="Arial Black"/>
              </a:rPr>
              <a:t>Реакції відмінності конденсованої групи дубильних речовин від дубильних речовин, що гідролізуються. </a:t>
            </a:r>
            <a:r>
              <a:rPr b="1" lang="ru-RU" sz="1700" spc="-1" strike="noStrike">
                <a:solidFill>
                  <a:srgbClr val="000000"/>
                </a:solidFill>
                <a:latin typeface="Arial Black"/>
              </a:rPr>
              <a:t>До 1</a:t>
            </a:r>
            <a:r>
              <a:rPr b="1" lang="ru-RU" sz="1700" spc="-1" strike="noStrike">
                <a:solidFill>
                  <a:srgbClr val="231f20"/>
                </a:solidFill>
                <a:latin typeface="Arial Black"/>
              </a:rPr>
              <a:t> мл витягу додають 2 мл10 %-ї оцтової кислоти і 1 мл 10 %-го розчину середньої солі свинцю ацетату.</a:t>
            </a:r>
            <a:r>
              <a:rPr b="1" lang="ru-RU" sz="1700" spc="-1" strike="noStrike">
                <a:solidFill>
                  <a:srgbClr val="000000"/>
                </a:solidFill>
                <a:latin typeface="Arial Black"/>
              </a:rPr>
              <a:t> </a:t>
            </a:r>
            <a:r>
              <a:rPr b="1" lang="ru-RU" sz="1700" spc="-1" strike="noStrike">
                <a:solidFill>
                  <a:srgbClr val="231f20"/>
                </a:solidFill>
                <a:latin typeface="Arial Black"/>
              </a:rPr>
              <a:t>В присутності групи дубильних речовин, які гідролізуються, утворюється осад. Осад відфільтровують. До фільтрату додають 5 крапель 1 %-го розчину залізоамонієвих галунівта 0,1 г кристалічного натрію ацетату. В присутності конденсованих дубильних речовин з’являється чорно-зелене забарвлення.</a:t>
            </a:r>
            <a:endParaRPr b="0" lang="ru-RU" sz="1700" spc="-1" strike="noStrike">
              <a:latin typeface="Arial"/>
            </a:endParaRPr>
          </a:p>
          <a:p>
            <a:pPr>
              <a:lnSpc>
                <a:spcPct val="100000"/>
              </a:lnSpc>
            </a:pPr>
            <a:r>
              <a:rPr b="1" i="1" lang="ru-RU" sz="1700" spc="-1" strike="noStrike">
                <a:solidFill>
                  <a:srgbClr val="ff0000"/>
                </a:solidFill>
                <a:latin typeface="Arial Black"/>
              </a:rPr>
              <a:t>Реакція з бромною водою</a:t>
            </a:r>
            <a:r>
              <a:rPr b="1" i="1" lang="ru-RU" sz="1700" spc="-1" strike="noStrike">
                <a:solidFill>
                  <a:srgbClr val="231f20"/>
                </a:solidFill>
                <a:latin typeface="Arial Black"/>
              </a:rPr>
              <a:t>.</a:t>
            </a:r>
            <a:r>
              <a:rPr b="1" lang="ru-RU" sz="1700" spc="-1" strike="noStrike">
                <a:solidFill>
                  <a:srgbClr val="231f20"/>
                </a:solidFill>
                <a:latin typeface="Arial Black"/>
              </a:rPr>
              <a:t> До 2 мл витягу додають краплями бромну воду (5 г брому в 1 л води) до появи запаху брому.</a:t>
            </a:r>
            <a:r>
              <a:rPr b="1" lang="ru-RU" sz="1700" spc="-1" strike="noStrike">
                <a:solidFill>
                  <a:srgbClr val="000000"/>
                </a:solidFill>
                <a:latin typeface="Arial Black"/>
              </a:rPr>
              <a:t> </a:t>
            </a:r>
            <a:r>
              <a:rPr b="1" lang="ru-RU" sz="1700" spc="-1" strike="noStrike">
                <a:solidFill>
                  <a:srgbClr val="231f20"/>
                </a:solidFill>
                <a:latin typeface="Arial Black"/>
              </a:rPr>
              <a:t>В присутності конденсованих дубильних речовин одразу утворюється осад.</a:t>
            </a:r>
            <a:endParaRPr b="0" lang="ru-RU" sz="17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TextShape 1"/>
          <p:cNvSpPr txBox="1"/>
          <p:nvPr/>
        </p:nvSpPr>
        <p:spPr>
          <a:xfrm>
            <a:off x="457200" y="274680"/>
            <a:ext cx="8229240" cy="1142640"/>
          </a:xfrm>
          <a:prstGeom prst="rect">
            <a:avLst/>
          </a:prstGeom>
          <a:noFill/>
          <a:ln>
            <a:noFill/>
          </a:ln>
        </p:spPr>
        <p:txBody>
          <a:bodyPr anchor="ctr">
            <a:noAutofit/>
          </a:bodyPr>
          <a:p>
            <a:pPr algn="ctr">
              <a:lnSpc>
                <a:spcPct val="100000"/>
              </a:lnSpc>
            </a:pPr>
            <a:r>
              <a:rPr b="1" lang="ru-RU" sz="3600" spc="-1" strike="noStrike">
                <a:solidFill>
                  <a:srgbClr val="ff0000"/>
                </a:solidFill>
                <a:latin typeface="Calibri"/>
              </a:rPr>
              <a:t>Кількісне визначення</a:t>
            </a:r>
            <a:endParaRPr b="0" lang="ru-RU" sz="3600" spc="-1" strike="noStrike">
              <a:solidFill>
                <a:srgbClr val="000000"/>
              </a:solidFill>
              <a:latin typeface="Calibri"/>
            </a:endParaRPr>
          </a:p>
        </p:txBody>
      </p:sp>
      <p:sp>
        <p:nvSpPr>
          <p:cNvPr id="446" name="CustomShape 2"/>
          <p:cNvSpPr/>
          <p:nvPr/>
        </p:nvSpPr>
        <p:spPr>
          <a:xfrm>
            <a:off x="571680" y="1522080"/>
            <a:ext cx="8000640" cy="447984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lang="ru-RU" sz="3600" spc="-1" strike="noStrike">
                <a:solidFill>
                  <a:srgbClr val="231f20"/>
                </a:solidFill>
                <a:latin typeface="Calibri"/>
              </a:rPr>
              <a:t>для кількісного визначення дубильних речовин у сировині застосовують різні фізико-хімічні методи: </a:t>
            </a:r>
            <a:endParaRPr b="0" lang="ru-RU" sz="3600" spc="-1" strike="noStrike">
              <a:latin typeface="Arial"/>
            </a:endParaRPr>
          </a:p>
          <a:p>
            <a:pPr>
              <a:lnSpc>
                <a:spcPct val="100000"/>
              </a:lnSpc>
            </a:pPr>
            <a:r>
              <a:rPr b="1" lang="ru-RU" sz="3600" spc="-1" strike="noStrike">
                <a:solidFill>
                  <a:srgbClr val="231f20"/>
                </a:solidFill>
                <a:latin typeface="Calibri"/>
              </a:rPr>
              <a:t>гравіметричний, </a:t>
            </a:r>
            <a:endParaRPr b="0" lang="ru-RU" sz="3600" spc="-1" strike="noStrike">
              <a:latin typeface="Arial"/>
            </a:endParaRPr>
          </a:p>
          <a:p>
            <a:pPr>
              <a:lnSpc>
                <a:spcPct val="100000"/>
              </a:lnSpc>
            </a:pPr>
            <a:r>
              <a:rPr b="1" lang="ru-RU" sz="3600" spc="-1" strike="noStrike">
                <a:solidFill>
                  <a:srgbClr val="231f20"/>
                </a:solidFill>
                <a:latin typeface="Calibri"/>
              </a:rPr>
              <a:t>окислювально-відновлювальний, </a:t>
            </a:r>
            <a:endParaRPr b="0" lang="ru-RU" sz="3600" spc="-1" strike="noStrike">
              <a:latin typeface="Arial"/>
            </a:endParaRPr>
          </a:p>
          <a:p>
            <a:pPr>
              <a:lnSpc>
                <a:spcPct val="100000"/>
              </a:lnSpc>
            </a:pPr>
            <a:r>
              <a:rPr b="1" lang="ru-RU" sz="3600" spc="-1" strike="noStrike">
                <a:solidFill>
                  <a:srgbClr val="231f20"/>
                </a:solidFill>
                <a:latin typeface="Calibri"/>
              </a:rPr>
              <a:t>комплексонометричний, </a:t>
            </a:r>
            <a:endParaRPr b="0" lang="ru-RU" sz="3600" spc="-1" strike="noStrike">
              <a:latin typeface="Arial"/>
            </a:endParaRPr>
          </a:p>
          <a:p>
            <a:pPr>
              <a:lnSpc>
                <a:spcPct val="100000"/>
              </a:lnSpc>
            </a:pPr>
            <a:r>
              <a:rPr b="1" lang="ru-RU" sz="3600" spc="-1" strike="noStrike">
                <a:solidFill>
                  <a:srgbClr val="231f20"/>
                </a:solidFill>
                <a:latin typeface="Calibri"/>
              </a:rPr>
              <a:t>фотоколориметричний.</a:t>
            </a: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TextShape 1"/>
          <p:cNvSpPr txBox="1"/>
          <p:nvPr/>
        </p:nvSpPr>
        <p:spPr>
          <a:xfrm>
            <a:off x="457200" y="228600"/>
            <a:ext cx="8229240" cy="628200"/>
          </a:xfrm>
          <a:prstGeom prst="rect">
            <a:avLst/>
          </a:prstGeom>
          <a:noFill/>
          <a:ln>
            <a:noFill/>
          </a:ln>
        </p:spPr>
        <p:txBody>
          <a:bodyPr anchor="ctr">
            <a:normAutofit fontScale="93000"/>
          </a:bodyPr>
          <a:p>
            <a:pPr algn="ctr">
              <a:lnSpc>
                <a:spcPct val="100000"/>
              </a:lnSpc>
            </a:pPr>
            <a:r>
              <a:rPr b="1" lang="ru-RU" sz="4400" spc="-1" strike="noStrike">
                <a:solidFill>
                  <a:srgbClr val="ff0000"/>
                </a:solidFill>
                <a:latin typeface="Calibri"/>
              </a:rPr>
              <a:t>Біологічна дія</a:t>
            </a:r>
            <a:endParaRPr b="0" lang="ru-RU" sz="4400" spc="-1" strike="noStrike">
              <a:solidFill>
                <a:srgbClr val="000000"/>
              </a:solidFill>
              <a:latin typeface="Calibri"/>
            </a:endParaRPr>
          </a:p>
        </p:txBody>
      </p:sp>
      <p:sp>
        <p:nvSpPr>
          <p:cNvPr id="448" name="CustomShape 2"/>
          <p:cNvSpPr/>
          <p:nvPr/>
        </p:nvSpPr>
        <p:spPr>
          <a:xfrm>
            <a:off x="428760" y="955080"/>
            <a:ext cx="8143560" cy="557928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lang="ru-RU" sz="2000" spc="-1" strike="noStrike">
                <a:solidFill>
                  <a:srgbClr val="000000"/>
                </a:solidFill>
                <a:latin typeface="Arial Black"/>
              </a:rPr>
              <a:t>Вони виявляють </a:t>
            </a:r>
            <a:r>
              <a:rPr b="1" lang="ru-RU" sz="2000" spc="-1" strike="noStrike">
                <a:solidFill>
                  <a:srgbClr val="ff0000"/>
                </a:solidFill>
                <a:latin typeface="Arial Black"/>
              </a:rPr>
              <a:t>в’яжучу, протизапальну і антимікробну дію</a:t>
            </a:r>
            <a:r>
              <a:rPr b="1" lang="ru-RU" sz="2000" spc="-1" strike="noStrike">
                <a:solidFill>
                  <a:srgbClr val="000000"/>
                </a:solidFill>
                <a:latin typeface="Arial Black"/>
              </a:rPr>
              <a:t>. Препарати, що містять дубильні речовини, застосовують внутрішньо при гострих і хронічних колітах, ентеритах, гастритах, іноді як кровоспинний засіб при маткових та гемороїдальних кровотечах. Широко використовують дубильні речовини при запальнихпроцесах ротової порожнини, гортані, носа у вигляді полоскань,а також при опіках, пролежнях, виразках у вигляді зрошень та змащувань. Хоча властивість зміцнювати капіляри мають всі поліфеноли, протигеморагічний ефект рослинних речовин, можливо,зумовлений не тільки їхнім впливом на судини, а й пов’язанийз посиленням згортання крові.</a:t>
            </a:r>
            <a:endParaRPr b="0" lang="ru-RU" sz="2000" spc="-1" strike="noStrike">
              <a:latin typeface="Arial"/>
            </a:endParaRPr>
          </a:p>
          <a:p>
            <a:pPr>
              <a:lnSpc>
                <a:spcPct val="100000"/>
              </a:lnSpc>
            </a:pPr>
            <a:r>
              <a:rPr b="1" lang="ru-RU" sz="2000" spc="-1" strike="noStrike">
                <a:solidFill>
                  <a:srgbClr val="000000"/>
                </a:solidFill>
                <a:latin typeface="Arial Black"/>
              </a:rPr>
              <a:t>Катехіни призначають як </a:t>
            </a:r>
            <a:r>
              <a:rPr b="1" lang="ru-RU" sz="2000" spc="-1" strike="noStrike">
                <a:solidFill>
                  <a:srgbClr val="ff0000"/>
                </a:solidFill>
                <a:latin typeface="Arial Black"/>
              </a:rPr>
              <a:t>Р-вітамінні засоби</a:t>
            </a:r>
            <a:r>
              <a:rPr b="1" lang="ru-RU" sz="2000" spc="-1" strike="noStrike">
                <a:solidFill>
                  <a:srgbClr val="000000"/>
                </a:solidFill>
                <a:latin typeface="Arial Black"/>
              </a:rPr>
              <a:t>. Встановлена радіопротекторна дія більшості дубильних речовин, а такожздатність їх до видалення з організму радіоактивних ізотопів цезію та стронцію.</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TextShape 1"/>
          <p:cNvSpPr txBox="1"/>
          <p:nvPr/>
        </p:nvSpPr>
        <p:spPr>
          <a:xfrm>
            <a:off x="457200" y="0"/>
            <a:ext cx="8229240" cy="499680"/>
          </a:xfrm>
          <a:prstGeom prst="rect">
            <a:avLst/>
          </a:prstGeom>
          <a:noFill/>
          <a:ln>
            <a:noFill/>
          </a:ln>
        </p:spPr>
        <p:txBody>
          <a:bodyPr anchor="ctr">
            <a:normAutofit fontScale="61000"/>
          </a:bodyPr>
          <a:p>
            <a:pPr algn="ctr">
              <a:lnSpc>
                <a:spcPct val="100000"/>
              </a:lnSpc>
            </a:pPr>
            <a:r>
              <a:rPr b="1" lang="ru-RU" sz="4400" spc="-1" strike="noStrike">
                <a:solidFill>
                  <a:srgbClr val="ff0000"/>
                </a:solidFill>
                <a:latin typeface="Calibri"/>
              </a:rPr>
              <a:t>Джерела танінів</a:t>
            </a:r>
            <a:endParaRPr b="0" lang="ru-RU" sz="4400" spc="-1" strike="noStrike">
              <a:solidFill>
                <a:srgbClr val="000000"/>
              </a:solidFill>
              <a:latin typeface="Calibri"/>
            </a:endParaRPr>
          </a:p>
        </p:txBody>
      </p:sp>
      <p:sp>
        <p:nvSpPr>
          <p:cNvPr id="450" name="CustomShape 2"/>
          <p:cNvSpPr/>
          <p:nvPr/>
        </p:nvSpPr>
        <p:spPr>
          <a:xfrm>
            <a:off x="142920" y="458280"/>
            <a:ext cx="9000720" cy="6311520"/>
          </a:xfrm>
          <a:prstGeom prst="rect">
            <a:avLst/>
          </a:prstGeom>
          <a:noFill/>
          <a:ln w="9360">
            <a:noFill/>
          </a:ln>
        </p:spPr>
        <p:style>
          <a:lnRef idx="0"/>
          <a:fillRef idx="0"/>
          <a:effectRef idx="0"/>
          <a:fontRef idx="minor"/>
        </p:style>
        <p:txBody>
          <a:bodyPr lIns="90000" rIns="90000" tIns="45000" bIns="45000" anchor="ctr">
            <a:spAutoFit/>
          </a:bodyPr>
          <a:p>
            <a:pPr>
              <a:lnSpc>
                <a:spcPct val="100000"/>
              </a:lnSpc>
            </a:pPr>
            <a:r>
              <a:rPr b="1" i="1" lang="ru-RU" sz="1700" spc="-1" strike="noStrike">
                <a:solidFill>
                  <a:srgbClr val="ff0000"/>
                </a:solidFill>
                <a:latin typeface="Arial Black"/>
              </a:rPr>
              <a:t>катеху</a:t>
            </a:r>
            <a:r>
              <a:rPr b="1" lang="ru-RU" sz="1700" spc="-1" strike="noStrike">
                <a:solidFill>
                  <a:srgbClr val="ff0000"/>
                </a:solidFill>
                <a:latin typeface="Arial Black"/>
              </a:rPr>
              <a:t> </a:t>
            </a:r>
            <a:r>
              <a:rPr b="1" lang="ru-RU" sz="1700" spc="-1" strike="noStrike">
                <a:solidFill>
                  <a:srgbClr val="000000"/>
                </a:solidFill>
                <a:latin typeface="Arial Black"/>
              </a:rPr>
              <a:t>— сухий екстракт з деревини індійської акації (Acacia catechu, род. Fabaceae) та інших видів. Катеху — це нерівномірні шматки темно-брунатного кольору, в’яжучого та гіркого смаку, які цілком розчиняються у воді та спирті. Містять дубильні речовини конденсованої групи. Застосовують внутрішньо як в’яжуче; </a:t>
            </a:r>
            <a:endParaRPr b="0" lang="ru-RU" sz="1700" spc="-1" strike="noStrike">
              <a:latin typeface="Arial"/>
            </a:endParaRPr>
          </a:p>
          <a:p>
            <a:pPr>
              <a:lnSpc>
                <a:spcPct val="100000"/>
              </a:lnSpc>
            </a:pPr>
            <a:r>
              <a:rPr b="1" i="1" lang="ru-RU" sz="1700" spc="-1" strike="noStrike">
                <a:solidFill>
                  <a:srgbClr val="ff0000"/>
                </a:solidFill>
                <a:latin typeface="Arial Black"/>
              </a:rPr>
              <a:t>плоди міробалану</a:t>
            </a:r>
            <a:r>
              <a:rPr b="1" lang="ru-RU" sz="1700" spc="-1" strike="noStrike">
                <a:solidFill>
                  <a:srgbClr val="ff0000"/>
                </a:solidFill>
                <a:latin typeface="Arial Black"/>
              </a:rPr>
              <a:t> </a:t>
            </a:r>
            <a:r>
              <a:rPr b="1" lang="ru-RU" sz="1700" spc="-1" strike="noStrike">
                <a:solidFill>
                  <a:srgbClr val="000000"/>
                </a:solidFill>
                <a:latin typeface="Arial Black"/>
              </a:rPr>
              <a:t>(Terminalia chedula, род.Anacardiaceae), які містять близько 40 % танідів, використовують при шлунково-кишкових розладах і дизентерії;</a:t>
            </a:r>
            <a:endParaRPr b="0" lang="ru-RU" sz="1700" spc="-1" strike="noStrike">
              <a:latin typeface="Arial"/>
            </a:endParaRPr>
          </a:p>
          <a:p>
            <a:pPr>
              <a:lnSpc>
                <a:spcPct val="100000"/>
              </a:lnSpc>
            </a:pPr>
            <a:r>
              <a:rPr b="1" i="1" lang="ru-RU" sz="1700" spc="-1" strike="noStrike">
                <a:solidFill>
                  <a:srgbClr val="ff0000"/>
                </a:solidFill>
                <a:latin typeface="Arial Black"/>
              </a:rPr>
              <a:t>гамбір</a:t>
            </a:r>
            <a:r>
              <a:rPr b="1" lang="ru-RU" sz="1700" spc="-1" strike="noStrike">
                <a:solidFill>
                  <a:srgbClr val="000000"/>
                </a:solidFill>
                <a:latin typeface="Arial Black"/>
              </a:rPr>
              <a:t>— сухий екстракт з листя та молодих пагонів Uncaria gambir, род. Rubiaceae, який одержують шляхом екстракції сировини водою. Містить дубильні речовини конденсованої групи; використовується внутрішньо як в’яжуче;</a:t>
            </a:r>
            <a:endParaRPr b="0" lang="ru-RU" sz="1700" spc="-1" strike="noStrike">
              <a:latin typeface="Arial"/>
            </a:endParaRPr>
          </a:p>
          <a:p>
            <a:pPr>
              <a:lnSpc>
                <a:spcPct val="100000"/>
              </a:lnSpc>
            </a:pPr>
            <a:r>
              <a:rPr b="1" i="1" lang="ru-RU" sz="1700" spc="-1" strike="noStrike">
                <a:solidFill>
                  <a:srgbClr val="ff0000"/>
                </a:solidFill>
                <a:latin typeface="Arial Black"/>
              </a:rPr>
              <a:t>кіно</a:t>
            </a:r>
            <a:r>
              <a:rPr b="1" lang="ru-RU" sz="1700" spc="-1" strike="noStrike">
                <a:solidFill>
                  <a:srgbClr val="ff0000"/>
                </a:solidFill>
                <a:latin typeface="Arial Black"/>
              </a:rPr>
              <a:t> </a:t>
            </a:r>
            <a:r>
              <a:rPr b="1" lang="ru-RU" sz="1700" spc="-1" strike="noStrike">
                <a:solidFill>
                  <a:srgbClr val="000000"/>
                </a:solidFill>
                <a:latin typeface="Arial Black"/>
              </a:rPr>
              <a:t>— сухий сік різних тропічних рослин, що містить дубильні речовини та барвники. У країнах Південної Азії його одержують з Pterocarpus marsupium, род. Fabaceae, в Австралії — з Eucalуptus rostrata, род. Myrtaceae, в Центральній Америці — з Butea frondоsa, род. Fabaceae, При надрізанні з кори витікає темно-червоний сік, який збирають і висушують на сонці. Сік розчиняється у гарячій воді та спирті. Містить дубильні речовини конденсованої групи. Застосовується внутрішньо і зовнішньо як в’яжуче; </a:t>
            </a:r>
            <a:endParaRPr b="0" lang="ru-RU" sz="1700" spc="-1" strike="noStrike">
              <a:latin typeface="Arial"/>
            </a:endParaRPr>
          </a:p>
          <a:p>
            <a:pPr>
              <a:lnSpc>
                <a:spcPct val="100000"/>
              </a:lnSpc>
            </a:pPr>
            <a:r>
              <a:rPr b="1" i="1" lang="ru-RU" sz="1700" spc="-1" strike="noStrike">
                <a:solidFill>
                  <a:srgbClr val="ff0000"/>
                </a:solidFill>
                <a:latin typeface="Arial Black"/>
              </a:rPr>
              <a:t>корінь ратанії</a:t>
            </a:r>
            <a:r>
              <a:rPr b="1" lang="ru-RU" sz="1700" spc="-1" strike="noStrike">
                <a:solidFill>
                  <a:srgbClr val="000000"/>
                </a:solidFill>
                <a:latin typeface="Arial Black"/>
              </a:rPr>
              <a:t> з Krameria briandra, род. Fabaceae, який містить близько 20 % конденсованих дубильних речовин і велику кількість ратанієвої красені (флобафенів), яка нерозчинна у воді. Використовують зовнішньо.</a:t>
            </a:r>
            <a:endParaRPr b="0" lang="ru-RU" sz="1700" spc="-1" strike="noStrike">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TextShape 1"/>
          <p:cNvSpPr txBox="1"/>
          <p:nvPr/>
        </p:nvSpPr>
        <p:spPr>
          <a:xfrm>
            <a:off x="0" y="0"/>
            <a:ext cx="4876560" cy="6857640"/>
          </a:xfrm>
          <a:prstGeom prst="rect">
            <a:avLst/>
          </a:prstGeom>
          <a:noFill/>
          <a:ln>
            <a:noFill/>
          </a:ln>
        </p:spPr>
        <p:txBody>
          <a:bodyPr>
            <a:normAutofit fontScale="78000"/>
          </a:bodyPr>
          <a:p>
            <a:pPr marL="343080" indent="-342720">
              <a:lnSpc>
                <a:spcPct val="80000"/>
              </a:lnSpc>
              <a:spcBef>
                <a:spcPts val="479"/>
              </a:spcBef>
            </a:pPr>
            <a:r>
              <a:rPr b="1" lang="ru-RU" sz="2400" spc="-1" strike="noStrike">
                <a:solidFill>
                  <a:srgbClr val="ff0000"/>
                </a:solidFill>
                <a:latin typeface="Calibri"/>
              </a:rPr>
              <a:t>КОРА ДУБА – CORTEX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QUERCUS</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ДУБ ЗВИЧАЙНИЙ</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QUERCUS ROBUR</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РОДИНА БУКОВІ – FAGACEAE</a:t>
            </a:r>
            <a:endParaRPr b="0" lang="ru-RU" sz="2400" spc="-1" strike="noStrike">
              <a:solidFill>
                <a:srgbClr val="000000"/>
              </a:solidFill>
              <a:latin typeface="Calibri"/>
            </a:endParaRPr>
          </a:p>
          <a:p>
            <a:pPr marL="343080" indent="-342720">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641"/>
              </a:spcBef>
            </a:pPr>
            <a:r>
              <a:rPr b="1" lang="ru-RU" sz="3200" spc="-1" strike="noStrike" u="sng">
                <a:solidFill>
                  <a:srgbClr val="000000"/>
                </a:solidFill>
                <a:uFillTx/>
                <a:latin typeface="Calibri"/>
              </a:rPr>
              <a:t>БАР</a:t>
            </a:r>
            <a:r>
              <a:rPr b="0" lang="ru-RU" sz="3200" spc="-1" strike="noStrike">
                <a:solidFill>
                  <a:srgbClr val="000000"/>
                </a:solidFill>
                <a:latin typeface="Calibri"/>
              </a:rPr>
              <a:t>: конденсовані дубильні </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речовини (12 %), галова та </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елагова кислоти, сапоніни,</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флавоноїди, вуглеводи</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Фармакологічна дія: в'яжучий, </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протизапальний засіб</a:t>
            </a:r>
            <a:endParaRPr b="0" lang="ru-RU" sz="3200" spc="-1" strike="noStrike">
              <a:solidFill>
                <a:srgbClr val="000000"/>
              </a:solidFill>
              <a:latin typeface="Calibri"/>
            </a:endParaRPr>
          </a:p>
          <a:p>
            <a:pPr marL="343080" indent="-342720">
              <a:lnSpc>
                <a:spcPct val="80000"/>
              </a:lnSpc>
              <a:spcBef>
                <a:spcPts val="641"/>
              </a:spcBef>
            </a:pP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Відвар,  протигемороїдальний </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збір, комплексний препарат –</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a:t>
            </a:r>
            <a:r>
              <a:rPr b="0" lang="ru-RU" sz="3200" spc="-1" strike="noStrike">
                <a:solidFill>
                  <a:srgbClr val="000000"/>
                </a:solidFill>
                <a:latin typeface="Calibri"/>
              </a:rPr>
              <a:t>Поліфітол - 1”, фітобальзами</a:t>
            </a:r>
            <a:endParaRPr b="0" lang="ru-RU" sz="3200" spc="-1" strike="noStrike">
              <a:solidFill>
                <a:srgbClr val="000000"/>
              </a:solidFill>
              <a:latin typeface="Calibri"/>
            </a:endParaRPr>
          </a:p>
          <a:p>
            <a:pPr marL="343080" indent="-342720">
              <a:lnSpc>
                <a:spcPct val="80000"/>
              </a:lnSpc>
              <a:spcBef>
                <a:spcPts val="641"/>
              </a:spcBef>
            </a:pPr>
            <a:r>
              <a:rPr b="0" lang="ru-RU" sz="3200" spc="-1" strike="noStrike">
                <a:solidFill>
                  <a:srgbClr val="000000"/>
                </a:solidFill>
                <a:latin typeface="Calibri"/>
              </a:rPr>
              <a:t>“</a:t>
            </a:r>
            <a:r>
              <a:rPr b="0" lang="ru-RU" sz="3200" spc="-1" strike="noStrike">
                <a:solidFill>
                  <a:srgbClr val="000000"/>
                </a:solidFill>
                <a:latin typeface="Calibri"/>
              </a:rPr>
              <a:t>Фітулвент” та “Грааль”</a:t>
            </a:r>
            <a:endParaRPr b="0" lang="ru-RU" sz="3200" spc="-1" strike="noStrike">
              <a:solidFill>
                <a:srgbClr val="000000"/>
              </a:solidFill>
              <a:latin typeface="Calibri"/>
            </a:endParaRPr>
          </a:p>
        </p:txBody>
      </p:sp>
      <p:pic>
        <p:nvPicPr>
          <p:cNvPr id="452" name="Picture 4" descr=""/>
          <p:cNvPicPr/>
          <p:nvPr/>
        </p:nvPicPr>
        <p:blipFill>
          <a:blip r:embed="rId1"/>
          <a:stretch/>
        </p:blipFill>
        <p:spPr>
          <a:xfrm>
            <a:off x="5105520" y="152280"/>
            <a:ext cx="4038120" cy="5866920"/>
          </a:xfrm>
          <a:prstGeom prst="rect">
            <a:avLst/>
          </a:prstGeom>
          <a:ln w="9360">
            <a:noFill/>
          </a:ln>
        </p:spPr>
      </p:pic>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TextShape 1"/>
          <p:cNvSpPr txBox="1"/>
          <p:nvPr/>
        </p:nvSpPr>
        <p:spPr>
          <a:xfrm>
            <a:off x="0" y="0"/>
            <a:ext cx="4952520" cy="6857640"/>
          </a:xfrm>
          <a:prstGeom prst="rect">
            <a:avLst/>
          </a:prstGeom>
          <a:noFill/>
          <a:ln>
            <a:noFill/>
          </a:ln>
        </p:spPr>
        <p:txBody>
          <a:bodyPr>
            <a:noAutofit/>
          </a:bodyPr>
          <a:p>
            <a:pPr marL="343080" indent="-342720">
              <a:lnSpc>
                <a:spcPct val="80000"/>
              </a:lnSpc>
              <a:spcBef>
                <a:spcPts val="400"/>
              </a:spcBef>
            </a:pPr>
            <a:endParaRPr b="0" lang="ru-RU" sz="3200" spc="-1" strike="noStrike">
              <a:solidFill>
                <a:srgbClr val="000000"/>
              </a:solidFill>
              <a:latin typeface="Calibri"/>
            </a:endParaRPr>
          </a:p>
          <a:p>
            <a:pPr marL="343080" indent="-342720">
              <a:lnSpc>
                <a:spcPct val="80000"/>
              </a:lnSpc>
              <a:spcBef>
                <a:spcPts val="400"/>
              </a:spcBef>
            </a:pPr>
            <a:endParaRPr b="0" lang="ru-RU" sz="3200" spc="-1" strike="noStrike">
              <a:solidFill>
                <a:srgbClr val="000000"/>
              </a:solidFill>
              <a:latin typeface="Calibri"/>
            </a:endParaRPr>
          </a:p>
          <a:p>
            <a:pPr marL="343080" indent="-342720">
              <a:lnSpc>
                <a:spcPct val="80000"/>
              </a:lnSpc>
              <a:spcBef>
                <a:spcPts val="400"/>
              </a:spcBef>
            </a:pPr>
            <a:endParaRPr b="0" lang="ru-RU" sz="32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КОРЕНЕВИЩА ТА КОРЕНІ</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РОДОВИКА -  RHIZOMATA</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ET RADICES SANGUISORBAE</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РОДОВИК ЛІКАРСЬКИЙ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SANGUISORBA OFFICINALIS</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РОДИНА РОЗОВІ – ROSACEAE</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pPr>
            <a:r>
              <a:rPr b="1" lang="ru-RU" sz="2400" spc="-1" strike="noStrike" u="sng">
                <a:solidFill>
                  <a:srgbClr val="000000"/>
                </a:solidFill>
                <a:uFillTx/>
                <a:latin typeface="Calibri"/>
              </a:rPr>
              <a:t>БАР</a:t>
            </a:r>
            <a:r>
              <a:rPr b="0" lang="ru-RU" sz="2400" spc="-1" strike="noStrike">
                <a:solidFill>
                  <a:srgbClr val="000000"/>
                </a:solidFill>
                <a:latin typeface="Calibri"/>
              </a:rPr>
              <a:t>:  таніни (20 %), галова та</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елагова кислоти, сапоніни, стерини</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Фармакологічна дія:</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протизапальний, кровоспинний</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засіб.</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Відвар, рідкий екстракт</a:t>
            </a:r>
            <a:br/>
            <a:br/>
            <a:endParaRPr b="0" lang="ru-RU" sz="2400" spc="-1" strike="noStrike">
              <a:solidFill>
                <a:srgbClr val="000000"/>
              </a:solidFill>
              <a:latin typeface="Calibri"/>
            </a:endParaRPr>
          </a:p>
        </p:txBody>
      </p:sp>
      <p:pic>
        <p:nvPicPr>
          <p:cNvPr id="454" name="Picture 5" descr=""/>
          <p:cNvPicPr/>
          <p:nvPr/>
        </p:nvPicPr>
        <p:blipFill>
          <a:blip r:embed="rId1"/>
          <a:stretch/>
        </p:blipFill>
        <p:spPr>
          <a:xfrm>
            <a:off x="4572000" y="857160"/>
            <a:ext cx="4293720" cy="5111280"/>
          </a:xfrm>
          <a:prstGeom prst="rect">
            <a:avLst/>
          </a:prstGeom>
          <a:ln w="9360">
            <a:noFill/>
          </a:ln>
        </p:spPr>
      </p:pic>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TextShape 1"/>
          <p:cNvSpPr txBox="1"/>
          <p:nvPr/>
        </p:nvSpPr>
        <p:spPr>
          <a:xfrm>
            <a:off x="0" y="0"/>
            <a:ext cx="5028840" cy="6857640"/>
          </a:xfrm>
          <a:prstGeom prst="rect">
            <a:avLst/>
          </a:prstGeom>
          <a:noFill/>
          <a:ln>
            <a:noFill/>
          </a:ln>
        </p:spPr>
        <p:txBody>
          <a:bodyPr>
            <a:noAutofit/>
          </a:bodyPr>
          <a:p>
            <a:pPr marL="343080" indent="-342720">
              <a:lnSpc>
                <a:spcPct val="80000"/>
              </a:lnSpc>
              <a:spcBef>
                <a:spcPts val="400"/>
              </a:spcBef>
            </a:pPr>
            <a:endParaRPr b="0" lang="ru-RU" sz="3200" spc="-1" strike="noStrike">
              <a:solidFill>
                <a:srgbClr val="000000"/>
              </a:solidFill>
              <a:latin typeface="Calibri"/>
            </a:endParaRPr>
          </a:p>
          <a:p>
            <a:pPr marL="343080" indent="-342720">
              <a:lnSpc>
                <a:spcPct val="80000"/>
              </a:lnSpc>
              <a:spcBef>
                <a:spcPts val="400"/>
              </a:spcBef>
            </a:pPr>
            <a:endParaRPr b="0" lang="ru-RU" sz="32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КОРЕНЕВИЩА БАДАНУ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RHIZOMATA ВERGENIAE</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БАДАН ТОВСТОЛИСТИЙ</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BERGENIA CRASSIFOLIA</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РОДИНА ЛОМИКАМЕНЕВІ  SAXIFRAGACEAE</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pPr>
            <a:r>
              <a:rPr b="1" lang="ru-RU" sz="2400" spc="-1" strike="noStrike" u="sng">
                <a:solidFill>
                  <a:srgbClr val="000000"/>
                </a:solidFill>
                <a:uFillTx/>
                <a:latin typeface="Calibri"/>
              </a:rPr>
              <a:t>БАР: </a:t>
            </a:r>
            <a:r>
              <a:rPr b="0" lang="ru-RU" sz="2400" spc="-1" strike="noStrike">
                <a:solidFill>
                  <a:srgbClr val="000000"/>
                </a:solidFill>
                <a:latin typeface="Calibri"/>
              </a:rPr>
              <a:t>галотанін та конденсовані</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 </a:t>
            </a:r>
            <a:r>
              <a:rPr b="0" lang="ru-RU" sz="2400" spc="-1" strike="noStrike">
                <a:solidFill>
                  <a:srgbClr val="000000"/>
                </a:solidFill>
                <a:latin typeface="Calibri"/>
              </a:rPr>
              <a:t>дубильні речовини (до 25 %),</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 </a:t>
            </a:r>
            <a:r>
              <a:rPr b="0" lang="ru-RU" sz="2400" spc="-1" strike="noStrike">
                <a:solidFill>
                  <a:srgbClr val="000000"/>
                </a:solidFill>
                <a:latin typeface="Calibri"/>
              </a:rPr>
              <a:t>арбутин, катехін, галова кислота,</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сліди рутину та кверцетину</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000000"/>
                </a:solidFill>
                <a:latin typeface="Calibri"/>
              </a:rPr>
              <a:t>Фармакологічна дія:</a:t>
            </a:r>
            <a:r>
              <a:rPr b="0" lang="ru-RU" sz="2400" spc="-1" strike="noStrike">
                <a:solidFill>
                  <a:srgbClr val="000000"/>
                </a:solidFill>
                <a:latin typeface="Calibri"/>
              </a:rPr>
              <a:t> в'яжучий</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антимікробний, протизапальний</a:t>
            </a: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засіб. </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pPr>
            <a:r>
              <a:rPr b="0" lang="ru-RU" sz="2400" spc="-1" strike="noStrike">
                <a:solidFill>
                  <a:srgbClr val="000000"/>
                </a:solidFill>
                <a:latin typeface="Calibri"/>
              </a:rPr>
              <a:t>Відвар</a:t>
            </a:r>
            <a:endParaRPr b="0" lang="ru-RU" sz="2400" spc="-1" strike="noStrike">
              <a:solidFill>
                <a:srgbClr val="000000"/>
              </a:solidFill>
              <a:latin typeface="Calibri"/>
            </a:endParaRPr>
          </a:p>
        </p:txBody>
      </p:sp>
      <p:pic>
        <p:nvPicPr>
          <p:cNvPr id="456" name="Picture 5" descr=""/>
          <p:cNvPicPr/>
          <p:nvPr/>
        </p:nvPicPr>
        <p:blipFill>
          <a:blip r:embed="rId1"/>
          <a:stretch/>
        </p:blipFill>
        <p:spPr>
          <a:xfrm>
            <a:off x="4788000" y="981000"/>
            <a:ext cx="4236840" cy="5543280"/>
          </a:xfrm>
          <a:prstGeom prst="rect">
            <a:avLst/>
          </a:prstGeom>
          <a:ln w="9360">
            <a:noFill/>
          </a:ln>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TextShape 1"/>
          <p:cNvSpPr txBox="1"/>
          <p:nvPr/>
        </p:nvSpPr>
        <p:spPr>
          <a:xfrm>
            <a:off x="0" y="0"/>
            <a:ext cx="4800240" cy="6857640"/>
          </a:xfrm>
          <a:prstGeom prst="rect">
            <a:avLst/>
          </a:prstGeom>
          <a:noFill/>
          <a:ln>
            <a:noFill/>
          </a:ln>
        </p:spPr>
        <p:txBody>
          <a:bodyPr>
            <a:noAutofit/>
          </a:bodyPr>
          <a:p>
            <a:pPr marL="717480" algn="ctr">
              <a:lnSpc>
                <a:spcPct val="90000"/>
              </a:lnSpc>
              <a:spcBef>
                <a:spcPts val="400"/>
              </a:spcBef>
            </a:pPr>
            <a:endParaRPr b="0" lang="ru-RU" sz="3200" spc="-1" strike="noStrike">
              <a:solidFill>
                <a:srgbClr val="000000"/>
              </a:solidFill>
              <a:latin typeface="Calibri"/>
            </a:endParaRPr>
          </a:p>
          <a:p>
            <a:pPr marL="717480" algn="ctr">
              <a:lnSpc>
                <a:spcPct val="90000"/>
              </a:lnSpc>
              <a:spcBef>
                <a:spcPts val="400"/>
              </a:spcBef>
            </a:pPr>
            <a:r>
              <a:rPr b="1" lang="ru-RU" sz="2000" spc="-1" strike="noStrike">
                <a:solidFill>
                  <a:srgbClr val="ff0000"/>
                </a:solidFill>
                <a:latin typeface="Calibri"/>
              </a:rPr>
              <a:t>ЛИСТЯ СКУМПІЇ –  FOLIA COTINI СOGGYGRIAE</a:t>
            </a:r>
            <a:endParaRPr b="0" lang="ru-RU" sz="2000" spc="-1" strike="noStrike">
              <a:solidFill>
                <a:srgbClr val="000000"/>
              </a:solidFill>
              <a:latin typeface="Calibri"/>
            </a:endParaRPr>
          </a:p>
          <a:p>
            <a:pPr marL="717480" algn="ctr">
              <a:lnSpc>
                <a:spcPct val="90000"/>
              </a:lnSpc>
              <a:spcBef>
                <a:spcPts val="400"/>
              </a:spcBef>
            </a:pPr>
            <a:endParaRPr b="0" lang="ru-RU" sz="2000" spc="-1" strike="noStrike">
              <a:solidFill>
                <a:srgbClr val="000000"/>
              </a:solidFill>
              <a:latin typeface="Calibri"/>
            </a:endParaRPr>
          </a:p>
          <a:p>
            <a:pPr>
              <a:lnSpc>
                <a:spcPct val="90000"/>
              </a:lnSpc>
              <a:spcBef>
                <a:spcPts val="400"/>
              </a:spcBef>
            </a:pPr>
            <a:r>
              <a:rPr b="1" lang="ru-RU" sz="2000" spc="-1" strike="noStrike">
                <a:solidFill>
                  <a:srgbClr val="ff0000"/>
                </a:solidFill>
                <a:latin typeface="Calibri"/>
              </a:rPr>
              <a:t>СКУМПІЯ ЗВИЧАЙНА – COTINUS COGGYIGRIA</a:t>
            </a:r>
            <a:endParaRPr b="0" lang="ru-RU" sz="2000" spc="-1" strike="noStrike">
              <a:solidFill>
                <a:srgbClr val="000000"/>
              </a:solidFill>
              <a:latin typeface="Calibri"/>
            </a:endParaRPr>
          </a:p>
          <a:p>
            <a:pPr>
              <a:lnSpc>
                <a:spcPct val="90000"/>
              </a:lnSpc>
              <a:spcBef>
                <a:spcPts val="400"/>
              </a:spcBef>
            </a:pPr>
            <a:r>
              <a:rPr b="1" lang="ru-RU" sz="2000" spc="-1" strike="noStrike">
                <a:solidFill>
                  <a:srgbClr val="ff0000"/>
                </a:solidFill>
                <a:latin typeface="Calibri"/>
              </a:rPr>
              <a:t>РОДИНА СУМАХОВІ ANACARDIACEAE</a:t>
            </a:r>
            <a:r>
              <a:rPr b="1" lang="ru-RU" sz="2000" spc="-1" strike="noStrike">
                <a:solidFill>
                  <a:srgbClr val="000000"/>
                </a:solidFill>
                <a:latin typeface="Calibri"/>
              </a:rPr>
              <a:t> </a:t>
            </a:r>
            <a:endParaRPr b="0" lang="ru-RU" sz="2000" spc="-1" strike="noStrike">
              <a:solidFill>
                <a:srgbClr val="000000"/>
              </a:solidFill>
              <a:latin typeface="Calibri"/>
            </a:endParaRPr>
          </a:p>
          <a:p>
            <a:pPr>
              <a:lnSpc>
                <a:spcPct val="90000"/>
              </a:lnSpc>
              <a:spcBef>
                <a:spcPts val="400"/>
              </a:spcBef>
            </a:pPr>
            <a:r>
              <a:rPr b="1" lang="ru-RU" sz="2000" spc="-1" strike="noStrike">
                <a:solidFill>
                  <a:srgbClr val="000000"/>
                </a:solidFill>
                <a:latin typeface="Calibri"/>
              </a:rPr>
              <a:t> </a:t>
            </a:r>
            <a:endParaRPr b="0" lang="ru-RU" sz="2000" spc="-1" strike="noStrike">
              <a:solidFill>
                <a:srgbClr val="000000"/>
              </a:solidFill>
              <a:latin typeface="Calibri"/>
            </a:endParaRPr>
          </a:p>
          <a:p>
            <a:pPr>
              <a:lnSpc>
                <a:spcPct val="90000"/>
              </a:lnSpc>
              <a:spcBef>
                <a:spcPts val="400"/>
              </a:spcBef>
            </a:pPr>
            <a:r>
              <a:rPr b="1" lang="ru-RU" sz="2000" spc="-1" strike="noStrike" u="sng">
                <a:solidFill>
                  <a:srgbClr val="000000"/>
                </a:solidFill>
                <a:uFillTx/>
                <a:latin typeface="Calibri"/>
              </a:rPr>
              <a:t>БАР</a:t>
            </a:r>
            <a:r>
              <a:rPr b="0" lang="ru-RU" sz="2000" spc="-1" strike="noStrike">
                <a:solidFill>
                  <a:srgbClr val="000000"/>
                </a:solidFill>
                <a:latin typeface="Calibri"/>
              </a:rPr>
              <a:t>: дубильні речовини- галотанін, галова кислота, флавоноїди, ефірна олія, вітамін С.</a:t>
            </a:r>
            <a:endParaRPr b="0" lang="ru-RU" sz="2000" spc="-1" strike="noStrike">
              <a:solidFill>
                <a:srgbClr val="000000"/>
              </a:solidFill>
              <a:latin typeface="Calibri"/>
            </a:endParaRPr>
          </a:p>
          <a:p>
            <a:pPr>
              <a:lnSpc>
                <a:spcPct val="90000"/>
              </a:lnSpc>
              <a:spcBef>
                <a:spcPts val="400"/>
              </a:spcBef>
            </a:pPr>
            <a:r>
              <a:rPr b="1" lang="ru-RU" sz="2000" spc="-1" strike="noStrike">
                <a:solidFill>
                  <a:srgbClr val="000000"/>
                </a:solidFill>
                <a:latin typeface="Calibri"/>
              </a:rPr>
              <a:t>Фармакологічна дія:</a:t>
            </a:r>
            <a:r>
              <a:rPr b="0" lang="ru-RU" sz="2000" spc="-1" strike="noStrike">
                <a:solidFill>
                  <a:srgbClr val="000000"/>
                </a:solidFill>
                <a:latin typeface="Calibri"/>
              </a:rPr>
              <a:t> в'яжучий, протизапальний, капілярозміцнювальний, репаративний засіб</a:t>
            </a:r>
            <a:endParaRPr b="0" lang="ru-RU" sz="2000" spc="-1" strike="noStrike">
              <a:solidFill>
                <a:srgbClr val="000000"/>
              </a:solidFill>
              <a:latin typeface="Calibri"/>
            </a:endParaRPr>
          </a:p>
          <a:p>
            <a:pPr>
              <a:lnSpc>
                <a:spcPct val="90000"/>
              </a:lnSpc>
              <a:spcBef>
                <a:spcPts val="400"/>
              </a:spcBef>
            </a:pPr>
            <a:endParaRPr b="0" lang="ru-RU" sz="2000" spc="-1" strike="noStrike">
              <a:solidFill>
                <a:srgbClr val="000000"/>
              </a:solidFill>
              <a:latin typeface="Calibri"/>
            </a:endParaRPr>
          </a:p>
          <a:p>
            <a:pPr>
              <a:lnSpc>
                <a:spcPct val="90000"/>
              </a:lnSpc>
              <a:spcBef>
                <a:spcPts val="400"/>
              </a:spcBef>
            </a:pPr>
            <a:r>
              <a:rPr b="0" lang="ru-RU" sz="2000" spc="-1" strike="noStrike">
                <a:solidFill>
                  <a:srgbClr val="000000"/>
                </a:solidFill>
                <a:latin typeface="Calibri"/>
              </a:rPr>
              <a:t> </a:t>
            </a:r>
            <a:r>
              <a:rPr b="0" lang="ru-RU" sz="2000" spc="-1" strike="noStrike">
                <a:solidFill>
                  <a:srgbClr val="000000"/>
                </a:solidFill>
                <a:latin typeface="Calibri"/>
              </a:rPr>
              <a:t>Промислове джерело таніну</a:t>
            </a:r>
            <a:endParaRPr b="0" lang="ru-RU" sz="2000" spc="-1" strike="noStrike">
              <a:solidFill>
                <a:srgbClr val="000000"/>
              </a:solidFill>
              <a:latin typeface="Calibri"/>
            </a:endParaRPr>
          </a:p>
          <a:p>
            <a:pPr>
              <a:lnSpc>
                <a:spcPct val="90000"/>
              </a:lnSpc>
              <a:spcBef>
                <a:spcPts val="400"/>
              </a:spcBef>
            </a:pPr>
            <a:r>
              <a:rPr b="0" lang="ru-RU" sz="2000" spc="-1" strike="noStrike">
                <a:solidFill>
                  <a:srgbClr val="000000"/>
                </a:solidFill>
                <a:latin typeface="Calibri"/>
              </a:rPr>
              <a:t>“</a:t>
            </a:r>
            <a:r>
              <a:rPr b="0" lang="ru-RU" sz="2000" spc="-1" strike="noStrike">
                <a:solidFill>
                  <a:srgbClr val="000000"/>
                </a:solidFill>
                <a:latin typeface="Calibri"/>
              </a:rPr>
              <a:t>Тансал”, “Танальбін”, </a:t>
            </a:r>
            <a:endParaRPr b="0" lang="ru-RU" sz="2000" spc="-1" strike="noStrike">
              <a:solidFill>
                <a:srgbClr val="000000"/>
              </a:solidFill>
              <a:latin typeface="Calibri"/>
            </a:endParaRPr>
          </a:p>
          <a:p>
            <a:pPr>
              <a:lnSpc>
                <a:spcPct val="90000"/>
              </a:lnSpc>
              <a:spcBef>
                <a:spcPts val="400"/>
              </a:spcBef>
            </a:pPr>
            <a:r>
              <a:rPr b="0" lang="ru-RU" sz="2000" spc="-1" strike="noStrike">
                <a:solidFill>
                  <a:srgbClr val="000000"/>
                </a:solidFill>
                <a:latin typeface="Calibri"/>
              </a:rPr>
              <a:t>Галаскорбін</a:t>
            </a:r>
            <a:endParaRPr b="0" lang="ru-RU" sz="2000" spc="-1" strike="noStrike">
              <a:solidFill>
                <a:srgbClr val="000000"/>
              </a:solidFill>
              <a:latin typeface="Calibri"/>
            </a:endParaRPr>
          </a:p>
          <a:p>
            <a:pPr>
              <a:lnSpc>
                <a:spcPct val="90000"/>
              </a:lnSpc>
              <a:spcBef>
                <a:spcPts val="400"/>
              </a:spcBef>
            </a:pPr>
            <a:r>
              <a:rPr b="0" lang="ru-RU" sz="2000" spc="-1" strike="noStrike">
                <a:solidFill>
                  <a:srgbClr val="000000"/>
                </a:solidFill>
                <a:latin typeface="Calibri"/>
              </a:rPr>
              <a:t>“</a:t>
            </a:r>
            <a:r>
              <a:rPr b="0" lang="ru-RU" sz="2000" spc="-1" strike="noStrike">
                <a:solidFill>
                  <a:srgbClr val="000000"/>
                </a:solidFill>
                <a:latin typeface="Calibri"/>
              </a:rPr>
              <a:t>Флакумін” – жовчогінний і гепатопротекторний засіб </a:t>
            </a:r>
            <a:endParaRPr b="0" lang="ru-RU" sz="2000" spc="-1" strike="noStrike">
              <a:solidFill>
                <a:srgbClr val="000000"/>
              </a:solidFill>
              <a:latin typeface="Calibri"/>
            </a:endParaRPr>
          </a:p>
          <a:p>
            <a:pPr>
              <a:lnSpc>
                <a:spcPct val="90000"/>
              </a:lnSpc>
              <a:spcBef>
                <a:spcPts val="400"/>
              </a:spcBef>
            </a:pPr>
            <a:endParaRPr b="0" lang="ru-RU" sz="2000" spc="-1" strike="noStrike">
              <a:solidFill>
                <a:srgbClr val="000000"/>
              </a:solidFill>
              <a:latin typeface="Calibri"/>
            </a:endParaRPr>
          </a:p>
        </p:txBody>
      </p:sp>
      <p:pic>
        <p:nvPicPr>
          <p:cNvPr id="458" name="Picture 6" descr=""/>
          <p:cNvPicPr/>
          <p:nvPr/>
        </p:nvPicPr>
        <p:blipFill>
          <a:blip r:embed="rId1"/>
          <a:stretch/>
        </p:blipFill>
        <p:spPr>
          <a:xfrm>
            <a:off x="4815000" y="620640"/>
            <a:ext cx="4328640" cy="6048000"/>
          </a:xfrm>
          <a:prstGeom prst="rect">
            <a:avLst/>
          </a:prstGeom>
          <a:ln w="9360">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TextShape 1"/>
          <p:cNvSpPr txBox="1"/>
          <p:nvPr/>
        </p:nvSpPr>
        <p:spPr>
          <a:xfrm>
            <a:off x="0" y="0"/>
            <a:ext cx="4876560" cy="7100640"/>
          </a:xfrm>
          <a:prstGeom prst="rect">
            <a:avLst/>
          </a:prstGeom>
          <a:noFill/>
          <a:ln>
            <a:noFill/>
          </a:ln>
        </p:spPr>
        <p:txBody>
          <a:bodyPr>
            <a:noAutofit/>
          </a:bodyPr>
          <a:p>
            <a:pPr marL="343080" indent="-342720">
              <a:lnSpc>
                <a:spcPct val="80000"/>
              </a:lnSpc>
              <a:spcBef>
                <a:spcPts val="479"/>
              </a:spcBef>
            </a:pPr>
            <a:r>
              <a:rPr b="1" lang="ru-RU" sz="2400" spc="-1" strike="noStrike">
                <a:solidFill>
                  <a:srgbClr val="ff0000"/>
                </a:solidFill>
                <a:latin typeface="Calibri"/>
              </a:rPr>
              <a:t>КОРЕНЕВИЩА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ЗМІЙОВИКА –RHIZOMATA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BISTORTAE</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ГІРЧАК ЗМІЇНИЙ </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POLYGONUM BISTORTA</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РОДИНА ГРЕЧКОВІ</a:t>
            </a:r>
            <a:endParaRPr b="0" lang="ru-RU" sz="2400" spc="-1" strike="noStrike">
              <a:solidFill>
                <a:srgbClr val="000000"/>
              </a:solidFill>
              <a:latin typeface="Calibri"/>
            </a:endParaRPr>
          </a:p>
          <a:p>
            <a:pPr marL="343080" indent="-342720">
              <a:lnSpc>
                <a:spcPct val="80000"/>
              </a:lnSpc>
              <a:spcBef>
                <a:spcPts val="479"/>
              </a:spcBef>
            </a:pPr>
            <a:r>
              <a:rPr b="1" lang="ru-RU" sz="2400" spc="-1" strike="noStrike">
                <a:solidFill>
                  <a:srgbClr val="ff0000"/>
                </a:solidFill>
                <a:latin typeface="Calibri"/>
              </a:rPr>
              <a:t>POLYGONACEAE</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561"/>
              </a:spcBef>
            </a:pPr>
            <a:r>
              <a:rPr b="1" lang="ru-RU" sz="2800" spc="-1" strike="noStrike" u="sng">
                <a:solidFill>
                  <a:srgbClr val="000000"/>
                </a:solidFill>
                <a:uFillTx/>
                <a:latin typeface="Calibri"/>
              </a:rPr>
              <a:t>БАР:</a:t>
            </a:r>
            <a:r>
              <a:rPr b="0" lang="ru-RU" sz="2800" spc="-1" strike="noStrike">
                <a:solidFill>
                  <a:srgbClr val="000000"/>
                </a:solidFill>
                <a:latin typeface="Calibri"/>
              </a:rPr>
              <a:t> таніни (25 %), галова,</a:t>
            </a:r>
            <a:endParaRPr b="0" lang="ru-RU" sz="2800" spc="-1" strike="noStrike">
              <a:solidFill>
                <a:srgbClr val="000000"/>
              </a:solidFill>
              <a:latin typeface="Calibri"/>
            </a:endParaRPr>
          </a:p>
          <a:p>
            <a:pPr marL="343080" indent="-342720">
              <a:lnSpc>
                <a:spcPct val="80000"/>
              </a:lnSpc>
              <a:spcBef>
                <a:spcPts val="561"/>
              </a:spcBef>
            </a:pPr>
            <a:r>
              <a:rPr b="0" lang="ru-RU" sz="2800" spc="-1" strike="noStrike">
                <a:solidFill>
                  <a:srgbClr val="000000"/>
                </a:solidFill>
                <a:latin typeface="Calibri"/>
              </a:rPr>
              <a:t>елагова кислоти, катехіни</a:t>
            </a:r>
            <a:endParaRPr b="0" lang="ru-RU" sz="2800" spc="-1" strike="noStrike">
              <a:solidFill>
                <a:srgbClr val="000000"/>
              </a:solidFill>
              <a:latin typeface="Calibri"/>
            </a:endParaRPr>
          </a:p>
          <a:p>
            <a:pPr marL="343080" indent="-342720">
              <a:lnSpc>
                <a:spcPct val="80000"/>
              </a:lnSpc>
              <a:spcBef>
                <a:spcPts val="561"/>
              </a:spcBef>
            </a:pPr>
            <a:endParaRPr b="0" lang="ru-RU" sz="2800" spc="-1" strike="noStrike">
              <a:solidFill>
                <a:srgbClr val="000000"/>
              </a:solidFill>
              <a:latin typeface="Calibri"/>
            </a:endParaRPr>
          </a:p>
          <a:p>
            <a:pPr marL="343080" indent="-342720">
              <a:lnSpc>
                <a:spcPct val="80000"/>
              </a:lnSpc>
              <a:spcBef>
                <a:spcPts val="561"/>
              </a:spcBef>
            </a:pPr>
            <a:r>
              <a:rPr b="1" lang="ru-RU" sz="2800" spc="-1" strike="noStrike">
                <a:solidFill>
                  <a:srgbClr val="000000"/>
                </a:solidFill>
                <a:latin typeface="Calibri"/>
              </a:rPr>
              <a:t>Фармакологічна дія:</a:t>
            </a:r>
            <a:endParaRPr b="0" lang="ru-RU" sz="2800" spc="-1" strike="noStrike">
              <a:solidFill>
                <a:srgbClr val="000000"/>
              </a:solidFill>
              <a:latin typeface="Calibri"/>
            </a:endParaRPr>
          </a:p>
          <a:p>
            <a:pPr marL="343080" indent="-342720">
              <a:lnSpc>
                <a:spcPct val="80000"/>
              </a:lnSpc>
              <a:spcBef>
                <a:spcPts val="561"/>
              </a:spcBef>
            </a:pPr>
            <a:r>
              <a:rPr b="0" lang="ru-RU" sz="2800" spc="-1" strike="noStrike">
                <a:solidFill>
                  <a:srgbClr val="000000"/>
                </a:solidFill>
                <a:latin typeface="Calibri"/>
              </a:rPr>
              <a:t>в'яжучий, протизапальний, </a:t>
            </a:r>
            <a:endParaRPr b="0" lang="ru-RU" sz="2800" spc="-1" strike="noStrike">
              <a:solidFill>
                <a:srgbClr val="000000"/>
              </a:solidFill>
              <a:latin typeface="Calibri"/>
            </a:endParaRPr>
          </a:p>
          <a:p>
            <a:pPr marL="343080" indent="-342720">
              <a:lnSpc>
                <a:spcPct val="80000"/>
              </a:lnSpc>
              <a:spcBef>
                <a:spcPts val="561"/>
              </a:spcBef>
            </a:pPr>
            <a:r>
              <a:rPr b="0" lang="ru-RU" sz="2800" spc="-1" strike="noStrike">
                <a:solidFill>
                  <a:srgbClr val="000000"/>
                </a:solidFill>
                <a:latin typeface="Calibri"/>
              </a:rPr>
              <a:t>кровоспинний засіб </a:t>
            </a:r>
            <a:endParaRPr b="0" lang="ru-RU" sz="2800" spc="-1" strike="noStrike">
              <a:solidFill>
                <a:srgbClr val="000000"/>
              </a:solidFill>
              <a:latin typeface="Calibri"/>
            </a:endParaRPr>
          </a:p>
          <a:p>
            <a:pPr>
              <a:lnSpc>
                <a:spcPct val="80000"/>
              </a:lnSpc>
              <a:spcBef>
                <a:spcPts val="561"/>
              </a:spcBef>
            </a:pPr>
            <a:endParaRPr b="0" lang="ru-RU" sz="2800" spc="-1" strike="noStrike">
              <a:solidFill>
                <a:srgbClr val="000000"/>
              </a:solidFill>
              <a:latin typeface="Calibri"/>
            </a:endParaRPr>
          </a:p>
          <a:p>
            <a:pPr marL="343080" indent="-342720">
              <a:lnSpc>
                <a:spcPct val="80000"/>
              </a:lnSpc>
              <a:spcBef>
                <a:spcPts val="561"/>
              </a:spcBef>
            </a:pPr>
            <a:r>
              <a:rPr b="0" lang="ru-RU" sz="2800" spc="-1" strike="noStrike">
                <a:solidFill>
                  <a:srgbClr val="000000"/>
                </a:solidFill>
                <a:latin typeface="Calibri"/>
              </a:rPr>
              <a:t>Відвар, рідкий екстракт,</a:t>
            </a:r>
            <a:endParaRPr b="0" lang="ru-RU" sz="2800" spc="-1" strike="noStrike">
              <a:solidFill>
                <a:srgbClr val="000000"/>
              </a:solidFill>
              <a:latin typeface="Calibri"/>
            </a:endParaRPr>
          </a:p>
          <a:p>
            <a:pPr marL="343080" indent="-342720">
              <a:lnSpc>
                <a:spcPct val="80000"/>
              </a:lnSpc>
              <a:spcBef>
                <a:spcPts val="561"/>
              </a:spcBef>
            </a:pPr>
            <a:r>
              <a:rPr b="0" lang="ru-RU" sz="2800" spc="-1" strike="noStrike">
                <a:solidFill>
                  <a:srgbClr val="000000"/>
                </a:solidFill>
                <a:latin typeface="Calibri"/>
              </a:rPr>
              <a:t>шлункові збори.</a:t>
            </a:r>
            <a:endParaRPr b="0" lang="ru-RU" sz="2800" spc="-1" strike="noStrike">
              <a:solidFill>
                <a:srgbClr val="000000"/>
              </a:solidFill>
              <a:latin typeface="Calibri"/>
            </a:endParaRPr>
          </a:p>
        </p:txBody>
      </p:sp>
      <p:pic>
        <p:nvPicPr>
          <p:cNvPr id="460" name="Picture 5" descr=""/>
          <p:cNvPicPr/>
          <p:nvPr/>
        </p:nvPicPr>
        <p:blipFill>
          <a:blip r:embed="rId1"/>
          <a:stretch/>
        </p:blipFill>
        <p:spPr>
          <a:xfrm>
            <a:off x="5508720" y="836640"/>
            <a:ext cx="2557080" cy="5616360"/>
          </a:xfrm>
          <a:prstGeom prst="rect">
            <a:avLst/>
          </a:prstGeom>
          <a:ln w="9360">
            <a:noFill/>
          </a:ln>
        </p:spPr>
      </p:pic>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TextShape 1"/>
          <p:cNvSpPr txBox="1"/>
          <p:nvPr/>
        </p:nvSpPr>
        <p:spPr>
          <a:xfrm>
            <a:off x="0" y="0"/>
            <a:ext cx="4500360" cy="6857640"/>
          </a:xfrm>
          <a:prstGeom prst="rect">
            <a:avLst/>
          </a:prstGeom>
          <a:noFill/>
          <a:ln>
            <a:noFill/>
          </a:ln>
        </p:spPr>
        <p:txBody>
          <a:bodyPr>
            <a:noAutofit/>
          </a:bodyPr>
          <a:p>
            <a:pPr marL="343080" indent="-342720">
              <a:lnSpc>
                <a:spcPct val="80000"/>
              </a:lnSpc>
              <a:spcBef>
                <a:spcPts val="479"/>
              </a:spcBef>
              <a:buClr>
                <a:srgbClr val="ff0000"/>
              </a:buClr>
              <a:buFont typeface="Arial"/>
              <a:buChar char="•"/>
            </a:pPr>
            <a:r>
              <a:rPr b="1" lang="ru-RU" sz="2400" spc="-1" strike="noStrike">
                <a:solidFill>
                  <a:srgbClr val="ff0000"/>
                </a:solidFill>
                <a:latin typeface="Calibri"/>
              </a:rPr>
              <a:t>СУПЛІДДЯ ВІЛЬХИ – FRUCTUS ALNI</a:t>
            </a:r>
            <a:endParaRPr b="0" lang="ru-RU" sz="2400" spc="-1" strike="noStrike">
              <a:solidFill>
                <a:srgbClr val="000000"/>
              </a:solidFill>
              <a:latin typeface="Calibri"/>
            </a:endParaRPr>
          </a:p>
          <a:p>
            <a:pPr marL="343080" indent="-342720">
              <a:lnSpc>
                <a:spcPct val="80000"/>
              </a:lnSpc>
              <a:spcBef>
                <a:spcPts val="479"/>
              </a:spcBef>
              <a:buClr>
                <a:srgbClr val="ff0000"/>
              </a:buClr>
              <a:buFont typeface="Arial"/>
              <a:buChar char="•"/>
            </a:pPr>
            <a:r>
              <a:rPr b="1" lang="ru-RU" sz="2400" spc="-1" strike="noStrike">
                <a:solidFill>
                  <a:srgbClr val="ff0000"/>
                </a:solidFill>
                <a:latin typeface="Calibri"/>
              </a:rPr>
              <a:t>ВІЛЬХА СІРА – ALNUS INCANA</a:t>
            </a:r>
            <a:endParaRPr b="0" lang="ru-RU" sz="2400" spc="-1" strike="noStrike">
              <a:solidFill>
                <a:srgbClr val="000000"/>
              </a:solidFill>
              <a:latin typeface="Calibri"/>
            </a:endParaRPr>
          </a:p>
          <a:p>
            <a:pPr marL="343080" indent="-342720">
              <a:lnSpc>
                <a:spcPct val="80000"/>
              </a:lnSpc>
              <a:spcBef>
                <a:spcPts val="479"/>
              </a:spcBef>
              <a:buClr>
                <a:srgbClr val="ff0000"/>
              </a:buClr>
              <a:buFont typeface="Arial"/>
              <a:buChar char="•"/>
            </a:pPr>
            <a:r>
              <a:rPr b="1" lang="ru-RU" sz="2400" spc="-1" strike="noStrike">
                <a:solidFill>
                  <a:srgbClr val="ff0000"/>
                </a:solidFill>
                <a:latin typeface="Calibri"/>
              </a:rPr>
              <a:t>ВІЛЬХА КЛЕЙКА – ALNUS GLUTINOSA </a:t>
            </a:r>
            <a:endParaRPr b="0" lang="ru-RU" sz="2400" spc="-1" strike="noStrike">
              <a:solidFill>
                <a:srgbClr val="000000"/>
              </a:solidFill>
              <a:latin typeface="Calibri"/>
            </a:endParaRPr>
          </a:p>
          <a:p>
            <a:pPr marL="343080" indent="-342720">
              <a:lnSpc>
                <a:spcPct val="80000"/>
              </a:lnSpc>
              <a:spcBef>
                <a:spcPts val="479"/>
              </a:spcBef>
              <a:buClr>
                <a:srgbClr val="ff0000"/>
              </a:buClr>
              <a:buFont typeface="Arial"/>
              <a:buChar char="•"/>
            </a:pPr>
            <a:r>
              <a:rPr b="1" lang="ru-RU" sz="2400" spc="-1" strike="noStrike">
                <a:solidFill>
                  <a:srgbClr val="ff0000"/>
                </a:solidFill>
                <a:latin typeface="Calibri"/>
              </a:rPr>
              <a:t>РОДИНА БЕРЕЗОВІ – BETULACEAE</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343080" indent="-342720">
              <a:lnSpc>
                <a:spcPct val="80000"/>
              </a:lnSpc>
              <a:spcBef>
                <a:spcPts val="479"/>
              </a:spcBef>
              <a:buClr>
                <a:srgbClr val="000000"/>
              </a:buClr>
              <a:buFont typeface="Arial"/>
              <a:buChar char="•"/>
            </a:pPr>
            <a:r>
              <a:rPr b="1" lang="ru-RU" sz="2000" spc="-1" strike="noStrike" u="sng">
                <a:solidFill>
                  <a:srgbClr val="000000"/>
                </a:solidFill>
                <a:uFillTx/>
                <a:latin typeface="Calibri"/>
              </a:rPr>
              <a:t>БАР</a:t>
            </a:r>
            <a:r>
              <a:rPr b="0" lang="ru-RU" sz="2000" spc="-1" strike="noStrike">
                <a:solidFill>
                  <a:srgbClr val="000000"/>
                </a:solidFill>
                <a:latin typeface="Calibri"/>
              </a:rPr>
              <a:t>: </a:t>
            </a:r>
            <a:r>
              <a:rPr b="0" lang="ru-RU" sz="2400" spc="-1" strike="noStrike">
                <a:solidFill>
                  <a:srgbClr val="000000"/>
                </a:solidFill>
                <a:latin typeface="Calibri"/>
              </a:rPr>
              <a:t>елаготаніни, галотаніни, галова та елагова кислоти.</a:t>
            </a:r>
            <a:endParaRPr b="0" lang="ru-RU" sz="2400" spc="-1" strike="noStrike">
              <a:solidFill>
                <a:srgbClr val="000000"/>
              </a:solidFill>
              <a:latin typeface="Calibri"/>
            </a:endParaRPr>
          </a:p>
          <a:p>
            <a:pPr marL="343080" indent="-342720">
              <a:lnSpc>
                <a:spcPct val="80000"/>
              </a:lnSpc>
              <a:spcBef>
                <a:spcPts val="479"/>
              </a:spcBef>
              <a:buClr>
                <a:srgbClr val="000000"/>
              </a:buClr>
              <a:buFont typeface="Arial"/>
              <a:buChar char="•"/>
            </a:pPr>
            <a:r>
              <a:rPr b="0" lang="ru-RU" sz="2400" spc="-1" strike="noStrike">
                <a:solidFill>
                  <a:srgbClr val="000000"/>
                </a:solidFill>
                <a:latin typeface="Calibri"/>
              </a:rPr>
              <a:t> </a:t>
            </a:r>
            <a:endParaRPr b="0" lang="ru-RU" sz="2400" spc="-1" strike="noStrike">
              <a:solidFill>
                <a:srgbClr val="000000"/>
              </a:solidFill>
              <a:latin typeface="Calibri"/>
            </a:endParaRPr>
          </a:p>
          <a:p>
            <a:pPr marL="343080" indent="-342720">
              <a:lnSpc>
                <a:spcPct val="80000"/>
              </a:lnSpc>
              <a:spcBef>
                <a:spcPts val="400"/>
              </a:spcBef>
              <a:buClr>
                <a:srgbClr val="000000"/>
              </a:buClr>
              <a:buFont typeface="Arial"/>
              <a:buChar char="•"/>
            </a:pPr>
            <a:r>
              <a:rPr b="1" lang="ru-RU" sz="2000" spc="-1" strike="noStrike">
                <a:solidFill>
                  <a:srgbClr val="000000"/>
                </a:solidFill>
                <a:latin typeface="Calibri"/>
              </a:rPr>
              <a:t>Фармакологічна дія:</a:t>
            </a:r>
            <a:r>
              <a:rPr b="0" lang="ru-RU" sz="2000" spc="-1" strike="noStrike">
                <a:solidFill>
                  <a:srgbClr val="000000"/>
                </a:solidFill>
                <a:latin typeface="Calibri"/>
              </a:rPr>
              <a:t> в'яжучий, протизапальний, ранозагоювальний, антиоксидантний, кровоспинний засіб.</a:t>
            </a:r>
            <a:endParaRPr b="0" lang="ru-RU" sz="2000" spc="-1" strike="noStrike">
              <a:solidFill>
                <a:srgbClr val="000000"/>
              </a:solidFill>
              <a:latin typeface="Calibri"/>
            </a:endParaRPr>
          </a:p>
          <a:p>
            <a:pPr>
              <a:lnSpc>
                <a:spcPct val="80000"/>
              </a:lnSpc>
              <a:spcBef>
                <a:spcPts val="400"/>
              </a:spcBef>
            </a:pPr>
            <a:endParaRPr b="0" lang="ru-RU" sz="2000" spc="-1" strike="noStrike">
              <a:solidFill>
                <a:srgbClr val="000000"/>
              </a:solidFill>
              <a:latin typeface="Calibri"/>
            </a:endParaRPr>
          </a:p>
          <a:p>
            <a:pPr marL="343080" indent="-342720">
              <a:lnSpc>
                <a:spcPct val="80000"/>
              </a:lnSpc>
              <a:spcBef>
                <a:spcPts val="400"/>
              </a:spcBef>
              <a:buClr>
                <a:srgbClr val="000000"/>
              </a:buClr>
              <a:buFont typeface="Arial"/>
              <a:buChar char="•"/>
            </a:pPr>
            <a:r>
              <a:rPr b="1" lang="ru-RU" sz="2000" spc="-1" strike="noStrike" u="sng">
                <a:solidFill>
                  <a:srgbClr val="000000"/>
                </a:solidFill>
                <a:uFillTx/>
                <a:latin typeface="Calibri"/>
              </a:rPr>
              <a:t>Відвар, “Альтан”</a:t>
            </a:r>
            <a:r>
              <a:rPr b="0" lang="ru-RU" sz="2000" spc="-1" strike="noStrike">
                <a:solidFill>
                  <a:srgbClr val="000000"/>
                </a:solidFill>
                <a:latin typeface="Calibri"/>
              </a:rPr>
              <a:t> (таблетки, мазь), </a:t>
            </a:r>
            <a:r>
              <a:rPr b="1" lang="ru-RU" sz="2000" spc="-1" strike="noStrike">
                <a:solidFill>
                  <a:srgbClr val="000000"/>
                </a:solidFill>
                <a:latin typeface="Calibri"/>
              </a:rPr>
              <a:t>К</a:t>
            </a:r>
            <a:r>
              <a:rPr b="1" lang="ru-RU" sz="2000" spc="-1" strike="noStrike" u="sng">
                <a:solidFill>
                  <a:srgbClr val="000000"/>
                </a:solidFill>
                <a:uFillTx/>
                <a:latin typeface="Calibri"/>
              </a:rPr>
              <a:t>амілаль</a:t>
            </a:r>
            <a:r>
              <a:rPr b="0" lang="ru-RU" sz="2000" spc="-1" strike="noStrike">
                <a:solidFill>
                  <a:srgbClr val="000000"/>
                </a:solidFill>
                <a:latin typeface="Calibri"/>
              </a:rPr>
              <a:t> (супозиторії), </a:t>
            </a:r>
            <a:r>
              <a:rPr b="1" lang="ru-RU" sz="2000" spc="-1" strike="noStrike" u="sng">
                <a:solidFill>
                  <a:srgbClr val="000000"/>
                </a:solidFill>
                <a:uFillTx/>
                <a:latin typeface="Calibri"/>
              </a:rPr>
              <a:t> шлункові збори.</a:t>
            </a:r>
            <a:endParaRPr b="0" lang="ru-RU" sz="2000" spc="-1" strike="noStrike">
              <a:solidFill>
                <a:srgbClr val="000000"/>
              </a:solidFill>
              <a:latin typeface="Calibri"/>
            </a:endParaRPr>
          </a:p>
        </p:txBody>
      </p:sp>
      <p:pic>
        <p:nvPicPr>
          <p:cNvPr id="462" name="Picture 4" descr=""/>
          <p:cNvPicPr/>
          <p:nvPr/>
        </p:nvPicPr>
        <p:blipFill>
          <a:blip r:embed="rId1"/>
          <a:stretch/>
        </p:blipFill>
        <p:spPr>
          <a:xfrm>
            <a:off x="5072040" y="1197000"/>
            <a:ext cx="3777840" cy="5124240"/>
          </a:xfrm>
          <a:prstGeom prst="rect">
            <a:avLst/>
          </a:prstGeom>
          <a:ln w="936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Рисунок 3" descr=""/>
          <p:cNvPicPr/>
          <p:nvPr/>
        </p:nvPicPr>
        <p:blipFill>
          <a:blip r:embed="rId1"/>
          <a:srcRect l="17102" t="36954" r="39309" b="12249"/>
          <a:stretch/>
        </p:blipFill>
        <p:spPr>
          <a:xfrm>
            <a:off x="0" y="142920"/>
            <a:ext cx="9143640" cy="6500520"/>
          </a:xfrm>
          <a:prstGeom prst="rect">
            <a:avLst/>
          </a:prstGeom>
          <a:ln w="9360">
            <a:noFill/>
          </a:ln>
        </p:spPr>
      </p:pic>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TextShape 1"/>
          <p:cNvSpPr txBox="1"/>
          <p:nvPr/>
        </p:nvSpPr>
        <p:spPr>
          <a:xfrm>
            <a:off x="285840" y="0"/>
            <a:ext cx="5006520" cy="6857640"/>
          </a:xfrm>
          <a:prstGeom prst="rect">
            <a:avLst/>
          </a:prstGeom>
          <a:noFill/>
          <a:ln>
            <a:noFill/>
          </a:ln>
        </p:spPr>
        <p:txBody>
          <a:bodyPr>
            <a:normAutofit/>
          </a:bodyPr>
          <a:p>
            <a:pPr marL="274320" indent="-273960">
              <a:lnSpc>
                <a:spcPct val="80000"/>
              </a:lnSpc>
              <a:spcBef>
                <a:spcPts val="360"/>
              </a:spcBef>
            </a:pPr>
            <a:r>
              <a:rPr b="1" lang="ru-RU" sz="1800" spc="-1" strike="noStrike">
                <a:solidFill>
                  <a:srgbClr val="ff0000"/>
                </a:solidFill>
                <a:latin typeface="Calibri"/>
              </a:rPr>
              <a:t>ПЛОДИ ЧОРНИЦІ – FRUCTUS </a:t>
            </a:r>
            <a:endParaRPr b="0" lang="ru-RU" sz="1800" spc="-1" strike="noStrike">
              <a:solidFill>
                <a:srgbClr val="000000"/>
              </a:solidFill>
              <a:latin typeface="Calibri"/>
            </a:endParaRPr>
          </a:p>
          <a:p>
            <a:pPr marL="274320" indent="-273960">
              <a:lnSpc>
                <a:spcPct val="80000"/>
              </a:lnSpc>
              <a:spcBef>
                <a:spcPts val="360"/>
              </a:spcBef>
            </a:pPr>
            <a:r>
              <a:rPr b="1" lang="ru-RU" sz="1800" spc="-1" strike="noStrike">
                <a:solidFill>
                  <a:srgbClr val="ff0000"/>
                </a:solidFill>
                <a:latin typeface="Calibri"/>
              </a:rPr>
              <a:t>MYRTILLI</a:t>
            </a:r>
            <a:endParaRPr b="0" lang="ru-RU" sz="1800" spc="-1" strike="noStrike">
              <a:solidFill>
                <a:srgbClr val="000000"/>
              </a:solidFill>
              <a:latin typeface="Calibri"/>
            </a:endParaRPr>
          </a:p>
          <a:p>
            <a:pPr marL="274320" indent="-273960">
              <a:lnSpc>
                <a:spcPct val="80000"/>
              </a:lnSpc>
              <a:spcBef>
                <a:spcPts val="360"/>
              </a:spcBef>
            </a:pPr>
            <a:r>
              <a:rPr b="1" lang="ru-RU" sz="1800" spc="-1" strike="noStrike">
                <a:solidFill>
                  <a:srgbClr val="ff0000"/>
                </a:solidFill>
                <a:latin typeface="Calibri"/>
              </a:rPr>
              <a:t>ПАГОНИ ЧОРНИЦІ – CORMI </a:t>
            </a:r>
            <a:endParaRPr b="0" lang="ru-RU" sz="1800" spc="-1" strike="noStrike">
              <a:solidFill>
                <a:srgbClr val="000000"/>
              </a:solidFill>
              <a:latin typeface="Calibri"/>
            </a:endParaRPr>
          </a:p>
          <a:p>
            <a:pPr marL="274320" indent="-273960">
              <a:lnSpc>
                <a:spcPct val="80000"/>
              </a:lnSpc>
              <a:spcBef>
                <a:spcPts val="360"/>
              </a:spcBef>
            </a:pPr>
            <a:r>
              <a:rPr b="1" lang="ru-RU" sz="1800" spc="-1" strike="noStrike">
                <a:solidFill>
                  <a:srgbClr val="ff0000"/>
                </a:solidFill>
                <a:latin typeface="Calibri"/>
              </a:rPr>
              <a:t>VACCINII MYRTILLI</a:t>
            </a:r>
            <a:endParaRPr b="0" lang="ru-RU" sz="1800" spc="-1" strike="noStrike">
              <a:solidFill>
                <a:srgbClr val="000000"/>
              </a:solidFill>
              <a:latin typeface="Calibri"/>
            </a:endParaRPr>
          </a:p>
          <a:p>
            <a:pPr marL="274320" indent="-273960">
              <a:lnSpc>
                <a:spcPct val="80000"/>
              </a:lnSpc>
              <a:spcBef>
                <a:spcPts val="360"/>
              </a:spcBef>
            </a:pPr>
            <a:r>
              <a:rPr b="1" lang="ru-RU" sz="1800" spc="-1" strike="noStrike">
                <a:solidFill>
                  <a:srgbClr val="ff0000"/>
                </a:solidFill>
                <a:latin typeface="Calibri"/>
              </a:rPr>
              <a:t>VACCINIUM MYRTILLUS</a:t>
            </a:r>
            <a:endParaRPr b="0" lang="ru-RU" sz="1800" spc="-1" strike="noStrike">
              <a:solidFill>
                <a:srgbClr val="000000"/>
              </a:solidFill>
              <a:latin typeface="Calibri"/>
            </a:endParaRPr>
          </a:p>
          <a:p>
            <a:pPr marL="274320" indent="-273960">
              <a:lnSpc>
                <a:spcPct val="80000"/>
              </a:lnSpc>
              <a:spcBef>
                <a:spcPts val="360"/>
              </a:spcBef>
            </a:pPr>
            <a:r>
              <a:rPr b="1" lang="ru-RU" sz="1800" spc="-1" strike="noStrike">
                <a:solidFill>
                  <a:srgbClr val="ff0000"/>
                </a:solidFill>
                <a:latin typeface="Calibri"/>
              </a:rPr>
              <a:t>ERICACEAE</a:t>
            </a:r>
            <a:endParaRPr b="0" lang="ru-RU" sz="1800" spc="-1" strike="noStrike">
              <a:solidFill>
                <a:srgbClr val="000000"/>
              </a:solidFill>
              <a:latin typeface="Calibri"/>
            </a:endParaRPr>
          </a:p>
          <a:p>
            <a:pPr>
              <a:lnSpc>
                <a:spcPct val="80000"/>
              </a:lnSpc>
              <a:spcBef>
                <a:spcPts val="360"/>
              </a:spcBef>
            </a:pPr>
            <a:endParaRPr b="0" lang="ru-RU" sz="1800" spc="-1" strike="noStrike">
              <a:solidFill>
                <a:srgbClr val="000000"/>
              </a:solidFill>
              <a:latin typeface="Calibri"/>
            </a:endParaRPr>
          </a:p>
          <a:p>
            <a:pPr marL="274320" indent="-273960">
              <a:lnSpc>
                <a:spcPct val="80000"/>
              </a:lnSpc>
              <a:spcBef>
                <a:spcPts val="479"/>
              </a:spcBef>
            </a:pPr>
            <a:r>
              <a:rPr b="1" lang="ru-RU" sz="2400" spc="-1" strike="noStrike" u="sng">
                <a:solidFill>
                  <a:srgbClr val="000000"/>
                </a:solidFill>
                <a:uFillTx/>
                <a:latin typeface="Calibri"/>
              </a:rPr>
              <a:t>БАР</a:t>
            </a:r>
            <a:r>
              <a:rPr b="0" lang="ru-RU" sz="2400" spc="-1" strike="noStrike">
                <a:solidFill>
                  <a:srgbClr val="000000"/>
                </a:solidFill>
                <a:latin typeface="Calibri"/>
              </a:rPr>
              <a:t>:   листки</a:t>
            </a:r>
            <a:r>
              <a:rPr b="1" lang="ru-RU" sz="2400" spc="-1" strike="noStrike">
                <a:solidFill>
                  <a:srgbClr val="000000"/>
                </a:solidFill>
                <a:latin typeface="Calibri"/>
              </a:rPr>
              <a:t> -</a:t>
            </a:r>
            <a:r>
              <a:rPr b="0" lang="ru-RU" sz="2400" spc="-1" strike="noStrike">
                <a:solidFill>
                  <a:srgbClr val="000000"/>
                </a:solidFill>
                <a:latin typeface="Calibri"/>
              </a:rPr>
              <a:t>конденсовані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дубильні речовини (7-20 %),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фенольні сполуки – міртилін,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арбутин; флавоноїди – кверцетин,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гіперозид.Плоди –  конденсовані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дубильні речовини (12 %), органічні</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кислоти, вітамін С, каротин,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пектинові  речовини</a:t>
            </a:r>
            <a:endParaRPr b="0" lang="ru-RU" sz="2400" spc="-1" strike="noStrike">
              <a:solidFill>
                <a:srgbClr val="000000"/>
              </a:solidFill>
              <a:latin typeface="Calibri"/>
            </a:endParaRPr>
          </a:p>
          <a:p>
            <a:pPr>
              <a:lnSpc>
                <a:spcPct val="80000"/>
              </a:lnSpc>
              <a:spcBef>
                <a:spcPts val="479"/>
              </a:spcBef>
            </a:pPr>
            <a:endParaRPr b="0" lang="ru-RU" sz="2400" spc="-1" strike="noStrike">
              <a:solidFill>
                <a:srgbClr val="000000"/>
              </a:solidFill>
              <a:latin typeface="Calibri"/>
            </a:endParaRPr>
          </a:p>
          <a:p>
            <a:pPr marL="274320" indent="-273960">
              <a:lnSpc>
                <a:spcPct val="80000"/>
              </a:lnSpc>
              <a:spcBef>
                <a:spcPts val="479"/>
              </a:spcBef>
            </a:pPr>
            <a:r>
              <a:rPr b="1" lang="ru-RU" sz="2400" spc="-1" strike="noStrike">
                <a:solidFill>
                  <a:srgbClr val="000000"/>
                </a:solidFill>
                <a:latin typeface="Calibri"/>
              </a:rPr>
              <a:t>Фармакологічна дія:</a:t>
            </a:r>
            <a:r>
              <a:rPr b="0" lang="ru-RU" sz="2400" spc="-1" strike="noStrike">
                <a:solidFill>
                  <a:srgbClr val="000000"/>
                </a:solidFill>
                <a:latin typeface="Calibri"/>
              </a:rPr>
              <a:t> плоди – </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в'яжучий і дієтичний засіб; пагони</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входять до складу протидіабетичного</a:t>
            </a:r>
            <a:endParaRPr b="0" lang="ru-RU" sz="2400" spc="-1" strike="noStrike">
              <a:solidFill>
                <a:srgbClr val="000000"/>
              </a:solidFill>
              <a:latin typeface="Calibri"/>
            </a:endParaRPr>
          </a:p>
          <a:p>
            <a:pPr marL="274320" indent="-273960">
              <a:lnSpc>
                <a:spcPct val="80000"/>
              </a:lnSpc>
              <a:spcBef>
                <a:spcPts val="479"/>
              </a:spcBef>
            </a:pPr>
            <a:r>
              <a:rPr b="0" lang="ru-RU" sz="2400" spc="-1" strike="noStrike">
                <a:solidFill>
                  <a:srgbClr val="000000"/>
                </a:solidFill>
                <a:latin typeface="Calibri"/>
              </a:rPr>
              <a:t>збору </a:t>
            </a:r>
            <a:r>
              <a:rPr b="1" lang="ru-RU" sz="2400" spc="-1" strike="noStrike">
                <a:solidFill>
                  <a:srgbClr val="000000"/>
                </a:solidFill>
                <a:latin typeface="Calibri"/>
              </a:rPr>
              <a:t> „Арфазетин”</a:t>
            </a:r>
            <a:endParaRPr b="0" lang="ru-RU" sz="2400" spc="-1" strike="noStrike">
              <a:solidFill>
                <a:srgbClr val="000000"/>
              </a:solidFill>
              <a:latin typeface="Calibri"/>
            </a:endParaRPr>
          </a:p>
        </p:txBody>
      </p:sp>
      <p:pic>
        <p:nvPicPr>
          <p:cNvPr id="464" name="Picture 5" descr=""/>
          <p:cNvPicPr/>
          <p:nvPr/>
        </p:nvPicPr>
        <p:blipFill>
          <a:blip r:embed="rId1"/>
          <a:stretch/>
        </p:blipFill>
        <p:spPr>
          <a:xfrm>
            <a:off x="5429160" y="571680"/>
            <a:ext cx="3328560" cy="5760720"/>
          </a:xfrm>
          <a:prstGeom prst="rect">
            <a:avLst/>
          </a:prstGeom>
          <a:ln w="9360">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TextShape 1"/>
          <p:cNvSpPr txBox="1"/>
          <p:nvPr/>
        </p:nvSpPr>
        <p:spPr>
          <a:xfrm>
            <a:off x="457200" y="2214720"/>
            <a:ext cx="8229240" cy="2499840"/>
          </a:xfrm>
          <a:prstGeom prst="rect">
            <a:avLst/>
          </a:prstGeom>
          <a:noFill/>
          <a:ln>
            <a:noFill/>
          </a:ln>
        </p:spPr>
        <p:txBody>
          <a:bodyPr anchor="ctr">
            <a:noAutofit/>
          </a:bodyPr>
          <a:p>
            <a:pPr algn="ctr">
              <a:lnSpc>
                <a:spcPct val="100000"/>
              </a:lnSpc>
            </a:pPr>
            <a:r>
              <a:rPr b="1" i="1" lang="ru-RU" sz="4400" spc="-1" strike="noStrike">
                <a:solidFill>
                  <a:srgbClr val="7030a0"/>
                </a:solidFill>
                <a:latin typeface="Calibri"/>
              </a:rPr>
              <a:t>Дякую за увагу!</a:t>
            </a:r>
            <a:endParaRPr b="0" lang="ru-RU"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TotalTime>
  <Application>LibreOffice/6.2.2.2$Windows_X86_64 LibreOffice_project/2b840030fec2aae0fd2658d8d4f9548af4e3518d</Application>
  <Words>4226</Words>
  <Paragraphs>485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2017-01-13T11:46:20Z</dcterms:created>
  <dc:creator>user</dc:creator>
  <dc:description/>
  <dc:language>ru-RU</dc:language>
  <cp:lastModifiedBy/>
  <dcterms:modified xsi:type="dcterms:W3CDTF">2021-12-07T14:22:30Z</dcterms:modified>
  <cp:revision>9</cp:revision>
  <dc:subject/>
  <dc:title>Слайд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0</vt:bool>
  </property>
  <property fmtid="{D5CDD505-2E9C-101B-9397-08002B2CF9AE}" pid="10" name="ShareDoc">
    <vt:bool>0</vt:bool>
  </property>
  <property fmtid="{D5CDD505-2E9C-101B-9397-08002B2CF9AE}" pid="11" name="Slides">
    <vt:i4>91</vt:i4>
  </property>
</Properties>
</file>