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6" r:id="rId2"/>
    <p:sldId id="257" r:id="rId3"/>
    <p:sldId id="259" r:id="rId4"/>
    <p:sldId id="260" r:id="rId5"/>
    <p:sldId id="333" r:id="rId6"/>
    <p:sldId id="297" r:id="rId7"/>
    <p:sldId id="298" r:id="rId8"/>
    <p:sldId id="299" r:id="rId9"/>
    <p:sldId id="300" r:id="rId10"/>
    <p:sldId id="334" r:id="rId11"/>
    <p:sldId id="301" r:id="rId12"/>
    <p:sldId id="302" r:id="rId13"/>
    <p:sldId id="303" r:id="rId14"/>
    <p:sldId id="304" r:id="rId15"/>
    <p:sldId id="335" r:id="rId16"/>
    <p:sldId id="305" r:id="rId17"/>
    <p:sldId id="306" r:id="rId18"/>
    <p:sldId id="307" r:id="rId19"/>
    <p:sldId id="308" r:id="rId20"/>
    <p:sldId id="309" r:id="rId21"/>
    <p:sldId id="310" r:id="rId22"/>
    <p:sldId id="311" r:id="rId23"/>
    <p:sldId id="312" r:id="rId24"/>
    <p:sldId id="313" r:id="rId25"/>
    <p:sldId id="314" r:id="rId26"/>
    <p:sldId id="315" r:id="rId27"/>
    <p:sldId id="316" r:id="rId28"/>
    <p:sldId id="336" r:id="rId29"/>
    <p:sldId id="317" r:id="rId30"/>
    <p:sldId id="318" r:id="rId31"/>
    <p:sldId id="319" r:id="rId32"/>
    <p:sldId id="320" r:id="rId33"/>
    <p:sldId id="321" r:id="rId34"/>
    <p:sldId id="322" r:id="rId35"/>
    <p:sldId id="323" r:id="rId36"/>
    <p:sldId id="337" r:id="rId37"/>
    <p:sldId id="324" r:id="rId38"/>
    <p:sldId id="325" r:id="rId39"/>
    <p:sldId id="326" r:id="rId40"/>
    <p:sldId id="327" r:id="rId41"/>
    <p:sldId id="328" r:id="rId42"/>
    <p:sldId id="329" r:id="rId43"/>
    <p:sldId id="330" r:id="rId44"/>
    <p:sldId id="331" r:id="rId45"/>
    <p:sldId id="332" r:id="rId46"/>
    <p:sldId id="296" r:id="rId47"/>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3" d="100"/>
          <a:sy n="103" d="100"/>
        </p:scale>
        <p:origin x="7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1/29/2024</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4083071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1/29/2024</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59144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1/29/2024</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5901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1/29/2024</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504482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1/29/2024</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822926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1/29/2024</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263842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1/29/2024</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963773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1/29/2024</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96464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1/29/2024</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10544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1/29/2024</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467483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1/29/2024</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358700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1/29/2024</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331805850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jpeg"/><Relationship Id="rId7"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3.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jpeg"/><Relationship Id="rId7" Type="http://schemas.openxmlformats.org/officeDocument/2006/relationships/image" Target="../media/image23.sv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49.jpeg"/><Relationship Id="rId4" Type="http://schemas.openxmlformats.org/officeDocument/2006/relationships/image" Target="../media/image20.png"/><Relationship Id="rId9"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F57B0F3-A8E0-41BC-8EE0-80EDA7439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Облачно, нефтяной Paint Art">
            <a:extLst>
              <a:ext uri="{FF2B5EF4-FFF2-40B4-BE49-F238E27FC236}">
                <a16:creationId xmlns:a16="http://schemas.microsoft.com/office/drawing/2014/main" id="{3C74F552-9B88-AA3C-072F-B54938020246}"/>
              </a:ext>
            </a:extLst>
          </p:cNvPr>
          <p:cNvPicPr>
            <a:picLocks noChangeAspect="1"/>
          </p:cNvPicPr>
          <p:nvPr/>
        </p:nvPicPr>
        <p:blipFill rotWithShape="1">
          <a:blip r:embed="rId2"/>
          <a:srcRect t="7865" b="7865"/>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042BD0CA-AB68-4EF2-9E2A-C4E24BD45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43200" y="2057400"/>
            <a:ext cx="6781800" cy="27432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54CDDD2-AA22-4828-D52E-A99CF12AFDA1}"/>
              </a:ext>
            </a:extLst>
          </p:cNvPr>
          <p:cNvSpPr>
            <a:spLocks noGrp="1"/>
          </p:cNvSpPr>
          <p:nvPr>
            <p:ph type="ctrTitle"/>
          </p:nvPr>
        </p:nvSpPr>
        <p:spPr>
          <a:xfrm>
            <a:off x="3390900" y="2516094"/>
            <a:ext cx="5448300" cy="1057099"/>
          </a:xfrm>
        </p:spPr>
        <p:txBody>
          <a:bodyPr>
            <a:normAutofit/>
          </a:bodyPr>
          <a:lstStyle/>
          <a:p>
            <a:r>
              <a:rPr lang="uk-UA" sz="3200" dirty="0">
                <a:solidFill>
                  <a:schemeClr val="bg2"/>
                </a:solidFill>
              </a:rPr>
              <a:t>Фізіологія рослин</a:t>
            </a:r>
            <a:endParaRPr lang="ru-UA" sz="3200" dirty="0">
              <a:solidFill>
                <a:schemeClr val="bg2"/>
              </a:solidFill>
            </a:endParaRPr>
          </a:p>
        </p:txBody>
      </p:sp>
      <p:sp>
        <p:nvSpPr>
          <p:cNvPr id="3" name="Подзаголовок 2">
            <a:extLst>
              <a:ext uri="{FF2B5EF4-FFF2-40B4-BE49-F238E27FC236}">
                <a16:creationId xmlns:a16="http://schemas.microsoft.com/office/drawing/2014/main" id="{34CD8D67-D42A-2F9C-84CB-E3E35BF2FFF4}"/>
              </a:ext>
            </a:extLst>
          </p:cNvPr>
          <p:cNvSpPr>
            <a:spLocks noGrp="1"/>
          </p:cNvSpPr>
          <p:nvPr>
            <p:ph type="subTitle" idx="1"/>
          </p:nvPr>
        </p:nvSpPr>
        <p:spPr>
          <a:xfrm>
            <a:off x="3390900" y="3713871"/>
            <a:ext cx="5448300" cy="750554"/>
          </a:xfrm>
        </p:spPr>
        <p:txBody>
          <a:bodyPr>
            <a:normAutofit/>
          </a:bodyPr>
          <a:lstStyle/>
          <a:p>
            <a:r>
              <a:rPr lang="uk-UA" sz="2000" dirty="0">
                <a:solidFill>
                  <a:schemeClr val="bg1"/>
                </a:solidFill>
              </a:rPr>
              <a:t>Лекція 1. Фізіологія водного обміну</a:t>
            </a:r>
            <a:endParaRPr lang="ru-UA" sz="2000" dirty="0">
              <a:solidFill>
                <a:schemeClr val="bg1"/>
              </a:solidFill>
            </a:endParaRPr>
          </a:p>
        </p:txBody>
      </p:sp>
      <p:pic>
        <p:nvPicPr>
          <p:cNvPr id="5"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57242804-30DF-612B-3768-21C2F763F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9790" y="5984621"/>
            <a:ext cx="1802190" cy="873369"/>
          </a:xfrm>
          <a:prstGeom prst="rect">
            <a:avLst/>
          </a:prstGeom>
        </p:spPr>
      </p:pic>
    </p:spTree>
    <p:extLst>
      <p:ext uri="{BB962C8B-B14F-4D97-AF65-F5344CB8AC3E}">
        <p14:creationId xmlns:p14="http://schemas.microsoft.com/office/powerpoint/2010/main" val="1181908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pic>
        <p:nvPicPr>
          <p:cNvPr id="5122" name="Picture 2" descr="Різні представлення молекул води H2O . Стоковий вектор ©inkoly 159614090">
            <a:extLst>
              <a:ext uri="{FF2B5EF4-FFF2-40B4-BE49-F238E27FC236}">
                <a16:creationId xmlns:a16="http://schemas.microsoft.com/office/drawing/2014/main" id="{D0A77FC1-D4C0-6679-D8BB-C698FAB96B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556" y="1097279"/>
            <a:ext cx="4007667" cy="426116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Мембранний потенціал">
            <a:extLst>
              <a:ext uri="{FF2B5EF4-FFF2-40B4-BE49-F238E27FC236}">
                <a16:creationId xmlns:a16="http://schemas.microsoft.com/office/drawing/2014/main" id="{A7198CE4-8124-73F1-473D-B8ADDF881B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806" y="1097279"/>
            <a:ext cx="7812973" cy="434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568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8AB83667-3E1B-5CB6-D00B-BEAB6ED4663E}"/>
              </a:ext>
            </a:extLst>
          </p:cNvPr>
          <p:cNvSpPr txBox="1"/>
          <p:nvPr/>
        </p:nvSpPr>
        <p:spPr>
          <a:xfrm>
            <a:off x="134353" y="197425"/>
            <a:ext cx="11923294" cy="6224012"/>
          </a:xfrm>
          <a:prstGeom prst="rect">
            <a:avLst/>
          </a:prstGeom>
          <a:noFill/>
        </p:spPr>
        <p:txBody>
          <a:bodyPr wrap="square">
            <a:spAutoFit/>
          </a:bodyPr>
          <a:lstStyle/>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Розрізняють таку внутрішньоклітинну воду:</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1. </a:t>
            </a:r>
            <a:r>
              <a:rPr lang="uk-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Осмотично</a:t>
            </a: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-зв’язану – вода, зв’язана іонами та низькомолекулярними сполуками.</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2. Капілярно-зв’язану – вода, яка знаходиться в клітинних стінках та судинах.</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3. </a:t>
            </a:r>
            <a:r>
              <a:rPr lang="uk-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Імобілізовану</a:t>
            </a: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 (структурно-зв’язана) – вода, молекули якої є механічно захоплені іншими молекулами (така вода в насінні).</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4. </a:t>
            </a:r>
            <a:r>
              <a:rPr lang="uk-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Колоїдно</a:t>
            </a: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-зв’язану – вода, зв’язана як з внутрішніми, так і з розташованими на поверхні групами біополімерів (ця вода забезпечує стійкість в стресових ситуаціях).</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5. Вільну – чиста, без будь-який домішок вода з високою рухливістю</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Активним учасником фізіологічних процесів є </a:t>
            </a:r>
            <a:r>
              <a:rPr lang="uk-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осмотично</a:t>
            </a: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-зв’язана та так звана вільна вода.</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5423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77F6D06D-CC07-B1F8-C18B-6886FB1D8466}"/>
              </a:ext>
            </a:extLst>
          </p:cNvPr>
          <p:cNvSpPr txBox="1"/>
          <p:nvPr/>
        </p:nvSpPr>
        <p:spPr>
          <a:xfrm>
            <a:off x="326755" y="0"/>
            <a:ext cx="11865225" cy="1261564"/>
          </a:xfrm>
          <a:prstGeom prst="rect">
            <a:avLst/>
          </a:prstGeom>
          <a:noFill/>
        </p:spPr>
        <p:txBody>
          <a:bodyPr wrap="square">
            <a:spAutoFit/>
          </a:bodyPr>
          <a:lstStyle/>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Переміщення води по рослинних клітинах і тканинах підкоряється законам термодинаміки, в основі яких лежать процеси дифузії і осмосу.</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4B10675-A2B6-61BD-F0B9-61D87A6EDB4A}"/>
              </a:ext>
            </a:extLst>
          </p:cNvPr>
          <p:cNvSpPr txBox="1"/>
          <p:nvPr/>
        </p:nvSpPr>
        <p:spPr>
          <a:xfrm>
            <a:off x="326615" y="1129905"/>
            <a:ext cx="11865225" cy="1261564"/>
          </a:xfrm>
          <a:prstGeom prst="rect">
            <a:avLst/>
          </a:prstGeom>
          <a:noFill/>
        </p:spPr>
        <p:txBody>
          <a:bodyPr wrap="square">
            <a:spAutoFit/>
          </a:bodyPr>
          <a:lstStyle/>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Дифузія – спонтанний процес, що зумовлює переміщення будь-якої речовини з однієї області в сусідню, де концентрація даної речовини менша.</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CCD2ABA-0DE6-CF25-707B-AD7251B0D056}"/>
              </a:ext>
            </a:extLst>
          </p:cNvPr>
          <p:cNvSpPr txBox="1"/>
          <p:nvPr/>
        </p:nvSpPr>
        <p:spPr>
          <a:xfrm>
            <a:off x="326455" y="2330850"/>
            <a:ext cx="11865225" cy="4524315"/>
          </a:xfrm>
          <a:prstGeom prst="rect">
            <a:avLst/>
          </a:prstGeom>
          <a:noFill/>
        </p:spPr>
        <p:txBody>
          <a:bodyPr wrap="square">
            <a:spAutoFit/>
          </a:bodyPr>
          <a:lstStyle/>
          <a:p>
            <a:pPr algn="just"/>
            <a:r>
              <a:rPr lang="uk-UA" sz="2400" b="1" dirty="0">
                <a:effectLst/>
                <a:latin typeface="Bookman Old Style" panose="02050604050505020204" pitchFamily="18" charset="0"/>
                <a:ea typeface="Aptos" panose="020B0004020202020204" pitchFamily="34" charset="0"/>
                <a:cs typeface="Times New Roman" panose="02020603050405020304" pitchFamily="18" charset="0"/>
              </a:rPr>
              <a:t>На шляху в клітину вода чи інші розчинники проникають крізь мембрану, а у вакуоль – через </a:t>
            </a:r>
            <a:r>
              <a:rPr lang="uk-UA" sz="2400" b="1" dirty="0" err="1">
                <a:effectLst/>
                <a:latin typeface="Bookman Old Style" panose="02050604050505020204" pitchFamily="18" charset="0"/>
                <a:ea typeface="Aptos" panose="020B0004020202020204" pitchFamily="34" charset="0"/>
                <a:cs typeface="Times New Roman" panose="02020603050405020304" pitchFamily="18" charset="0"/>
              </a:rPr>
              <a:t>тонопласт</a:t>
            </a:r>
            <a:r>
              <a:rPr lang="uk-UA" sz="2400" b="1" dirty="0">
                <a:effectLst/>
                <a:latin typeface="Bookman Old Style" panose="02050604050505020204" pitchFamily="18" charset="0"/>
                <a:ea typeface="Aptos" panose="020B0004020202020204" pitchFamily="34" charset="0"/>
                <a:cs typeface="Times New Roman" panose="02020603050405020304" pitchFamily="18" charset="0"/>
              </a:rPr>
              <a:t>. Вони як відомо, характеризуються вибірковою проникністю або </a:t>
            </a:r>
            <a:r>
              <a:rPr lang="uk-UA" sz="2400" b="1" dirty="0" err="1">
                <a:effectLst/>
                <a:latin typeface="Bookman Old Style" panose="02050604050505020204" pitchFamily="18" charset="0"/>
                <a:ea typeface="Aptos" panose="020B0004020202020204" pitchFamily="34" charset="0"/>
                <a:cs typeface="Times New Roman" panose="02020603050405020304" pitchFamily="18" charset="0"/>
              </a:rPr>
              <a:t>напівпроникністю</a:t>
            </a:r>
            <a:r>
              <a:rPr lang="uk-UA" sz="2400" b="1" dirty="0">
                <a:effectLst/>
                <a:latin typeface="Bookman Old Style" panose="02050604050505020204" pitchFamily="18" charset="0"/>
                <a:ea typeface="Aptos" panose="020B0004020202020204" pitchFamily="34" charset="0"/>
                <a:cs typeface="Times New Roman" panose="02020603050405020304" pitchFamily="18" charset="0"/>
              </a:rPr>
              <a:t>. Рух води через напівпроникну мембрану називають осмосом. Причиною осмосу є різниця концентрацій розчинів по обидва боки мембрани. Водний розчин з високою концентрацією розчиненої речовини називається гіпертонічним, низьким – гіпотонічним. Вода в результаті осмосу переходить крізь мембрану з гіпотонічного розчину в гіпертонічний, тобто в бік розчину з більшою концентрацією розчиненої речовини. Цей процес </a:t>
            </a:r>
            <a:r>
              <a:rPr lang="uk-UA" sz="2400" b="1" dirty="0" err="1">
                <a:effectLst/>
                <a:latin typeface="Bookman Old Style" panose="02050604050505020204" pitchFamily="18" charset="0"/>
                <a:ea typeface="Aptos" panose="020B0004020202020204" pitchFamily="34" charset="0"/>
                <a:cs typeface="Times New Roman" panose="02020603050405020304" pitchFamily="18" charset="0"/>
              </a:rPr>
              <a:t>йтиме</a:t>
            </a:r>
            <a:r>
              <a:rPr lang="uk-UA" sz="2400" b="1" dirty="0">
                <a:effectLst/>
                <a:latin typeface="Bookman Old Style" panose="02050604050505020204" pitchFamily="18" charset="0"/>
                <a:ea typeface="Aptos" panose="020B0004020202020204" pitchFamily="34" charset="0"/>
                <a:cs typeface="Times New Roman" panose="02020603050405020304" pitchFamily="18" charset="0"/>
              </a:rPr>
              <a:t> до тих пір поки концентрація обох розчинів не вирівняється. Концентрація розчинів за умов рівноваги називається ізотонічною. </a:t>
            </a:r>
            <a:endParaRPr lang="ru-UA" sz="2400" b="1" dirty="0"/>
          </a:p>
        </p:txBody>
      </p:sp>
    </p:spTree>
    <p:extLst>
      <p:ext uri="{BB962C8B-B14F-4D97-AF65-F5344CB8AC3E}">
        <p14:creationId xmlns:p14="http://schemas.microsoft.com/office/powerpoint/2010/main" val="1516416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22F8E705-59DB-FD1A-231A-1C0F8D6BEF3C}"/>
              </a:ext>
            </a:extLst>
          </p:cNvPr>
          <p:cNvSpPr txBox="1"/>
          <p:nvPr/>
        </p:nvSpPr>
        <p:spPr>
          <a:xfrm>
            <a:off x="144399" y="102063"/>
            <a:ext cx="12095727" cy="2613344"/>
          </a:xfrm>
          <a:prstGeom prst="rect">
            <a:avLst/>
          </a:prstGeom>
          <a:noFill/>
        </p:spPr>
        <p:txBody>
          <a:bodyPr wrap="square">
            <a:spAutoFit/>
          </a:bodyPr>
          <a:lstStyle/>
          <a:p>
            <a:pPr indent="457200" algn="just">
              <a:lnSpc>
                <a:spcPct val="107000"/>
              </a:lnSpc>
              <a:spcAft>
                <a:spcPts val="800"/>
              </a:spcAft>
            </a:pPr>
            <a:r>
              <a:rPr lang="uk-UA" sz="2200" b="1" kern="100" dirty="0">
                <a:effectLst/>
                <a:latin typeface="Bookman Old Style" panose="02050604050505020204" pitchFamily="18" charset="0"/>
                <a:ea typeface="Aptos" panose="020B0004020202020204" pitchFamily="34" charset="0"/>
                <a:cs typeface="Times New Roman" panose="02020603050405020304" pitchFamily="18" charset="0"/>
              </a:rPr>
              <a:t>Для досягнення рівноваги необхідно прикласти до розчину розділеного мембраною, певний тиск – це так званий осмотичний тиск. Осмотичний тиск розчинів визначається концентрацією частинок (молекул, іонів) розчиненої речовини. Чим </a:t>
            </a:r>
            <a:r>
              <a:rPr lang="uk-UA" sz="2200" b="1" kern="100" dirty="0" err="1">
                <a:effectLst/>
                <a:latin typeface="Bookman Old Style" panose="02050604050505020204" pitchFamily="18" charset="0"/>
                <a:ea typeface="Aptos" panose="020B0004020202020204" pitchFamily="34" charset="0"/>
                <a:cs typeface="Times New Roman" panose="02020603050405020304" pitchFamily="18" charset="0"/>
              </a:rPr>
              <a:t>концентрованіший</a:t>
            </a:r>
            <a:r>
              <a:rPr lang="uk-UA" sz="2200" b="1" kern="100" dirty="0">
                <a:effectLst/>
                <a:latin typeface="Bookman Old Style" panose="02050604050505020204" pitchFamily="18" charset="0"/>
                <a:ea typeface="Aptos" panose="020B0004020202020204" pitchFamily="34" charset="0"/>
                <a:cs typeface="Times New Roman" panose="02020603050405020304" pitchFamily="18" charset="0"/>
              </a:rPr>
              <a:t> розчин, тим вищий осмотичний тиск. Речовини, які впливають на осмотичний тиск розчину називають </a:t>
            </a:r>
            <a:r>
              <a:rPr lang="uk-UA" sz="2200" b="1" kern="100" dirty="0" err="1">
                <a:effectLst/>
                <a:latin typeface="Bookman Old Style" panose="02050604050505020204" pitchFamily="18" charset="0"/>
                <a:ea typeface="Aptos" panose="020B0004020202020204" pitchFamily="34" charset="0"/>
                <a:cs typeface="Times New Roman" panose="02020603050405020304" pitchFamily="18" charset="0"/>
              </a:rPr>
              <a:t>осмотично</a:t>
            </a:r>
            <a:r>
              <a:rPr lang="uk-UA" sz="2200" b="1" kern="100" dirty="0">
                <a:effectLst/>
                <a:latin typeface="Bookman Old Style" panose="02050604050505020204" pitchFamily="18" charset="0"/>
                <a:ea typeface="Aptos" panose="020B0004020202020204" pitchFamily="34" charset="0"/>
                <a:cs typeface="Times New Roman" panose="02020603050405020304" pitchFamily="18" charset="0"/>
              </a:rPr>
              <a:t> активними – це органічні кислоти, амінокислоти, цукри, солі.</a:t>
            </a:r>
            <a:endParaRPr lang="ru-UA" sz="22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EEA4A1C-8D44-6889-EBA5-D69108EB8E63}"/>
              </a:ext>
            </a:extLst>
          </p:cNvPr>
          <p:cNvSpPr txBox="1"/>
          <p:nvPr/>
        </p:nvSpPr>
        <p:spPr>
          <a:xfrm>
            <a:off x="48146" y="2608481"/>
            <a:ext cx="12191980" cy="4062459"/>
          </a:xfrm>
          <a:prstGeom prst="rect">
            <a:avLst/>
          </a:prstGeom>
          <a:noFill/>
        </p:spPr>
        <p:txBody>
          <a:bodyPr wrap="square">
            <a:spAutoFit/>
          </a:bodyPr>
          <a:lstStyle/>
          <a:p>
            <a:pPr indent="457200" algn="just">
              <a:lnSpc>
                <a:spcPct val="107000"/>
              </a:lnSpc>
              <a:spcAft>
                <a:spcPts val="800"/>
              </a:spcAft>
            </a:pPr>
            <a:r>
              <a:rPr lang="uk-UA" sz="2200" b="1" kern="100" dirty="0">
                <a:effectLst/>
                <a:latin typeface="Bookman Old Style" panose="02050604050505020204" pitchFamily="18" charset="0"/>
                <a:ea typeface="Aptos" panose="020B0004020202020204" pitchFamily="34" charset="0"/>
                <a:cs typeface="Times New Roman" panose="02020603050405020304" pitchFamily="18" charset="0"/>
              </a:rPr>
              <a:t>Надходження води в клітину залежить не лише від різниці осмотичного тиску внутрішнього та зовнішнього розчинів. Надходячи в клітину та вакуоль вода цим самим збільшує об’єм останньої, яка тисне на цитоплазму, змушуючи протопласт притискатись до клітинної оболонки. Клітинна оболонка розтягується, клітина при цьому переходить в напружений стан – тургор. Тиск протопласту на клітинну оболонку отримав назву </a:t>
            </a:r>
            <a:r>
              <a:rPr lang="uk-UA" sz="2200" b="1" kern="100" dirty="0" err="1">
                <a:effectLst/>
                <a:latin typeface="Bookman Old Style" panose="02050604050505020204" pitchFamily="18" charset="0"/>
                <a:ea typeface="Aptos" panose="020B0004020202020204" pitchFamily="34" charset="0"/>
                <a:cs typeface="Times New Roman" panose="02020603050405020304" pitchFamily="18" charset="0"/>
              </a:rPr>
              <a:t>тургорного</a:t>
            </a:r>
            <a:r>
              <a:rPr lang="uk-UA" sz="2200" b="1" kern="100" dirty="0">
                <a:effectLst/>
                <a:latin typeface="Bookman Old Style" panose="02050604050505020204" pitchFamily="18" charset="0"/>
                <a:ea typeface="Aptos" panose="020B0004020202020204" pitchFamily="34" charset="0"/>
                <a:cs typeface="Times New Roman" panose="02020603050405020304" pitchFamily="18" charset="0"/>
              </a:rPr>
              <a:t>. Водночас виникає однакова за величиною протидія клітинної оболонки на протопласт – це потенціал тиску. Потенціал тиску по абсолютній величині дорівнює </a:t>
            </a:r>
            <a:r>
              <a:rPr lang="uk-UA" sz="2200" b="1" kern="100" dirty="0" err="1">
                <a:effectLst/>
                <a:latin typeface="Bookman Old Style" panose="02050604050505020204" pitchFamily="18" charset="0"/>
                <a:ea typeface="Aptos" panose="020B0004020202020204" pitchFamily="34" charset="0"/>
                <a:cs typeface="Times New Roman" panose="02020603050405020304" pitchFamily="18" charset="0"/>
              </a:rPr>
              <a:t>тургорному</a:t>
            </a:r>
            <a:r>
              <a:rPr lang="uk-UA" sz="2200" b="1" kern="100" dirty="0">
                <a:effectLst/>
                <a:latin typeface="Bookman Old Style" panose="02050604050505020204" pitchFamily="18" charset="0"/>
                <a:ea typeface="Aptos" panose="020B0004020202020204" pitchFamily="34" charset="0"/>
                <a:cs typeface="Times New Roman" panose="02020603050405020304" pitchFamily="18" charset="0"/>
              </a:rPr>
              <a:t> тиску, але протилежна йому за знаком. Тиск клітинної оболонки на протопласт протидіє подальшому надходженню води в клітину.</a:t>
            </a:r>
            <a:endParaRPr lang="ru-UA" sz="22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98976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451B0119-E555-C1F5-6691-081F82B4AED5}"/>
              </a:ext>
            </a:extLst>
          </p:cNvPr>
          <p:cNvSpPr txBox="1"/>
          <p:nvPr/>
        </p:nvSpPr>
        <p:spPr>
          <a:xfrm>
            <a:off x="132358" y="169544"/>
            <a:ext cx="11927284" cy="1656736"/>
          </a:xfrm>
          <a:prstGeom prst="rect">
            <a:avLst/>
          </a:prstGeom>
          <a:noFill/>
        </p:spPr>
        <p:txBody>
          <a:bodyPr wrap="square">
            <a:spAutoFit/>
          </a:bodyPr>
          <a:lstStyle/>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Таким чином, різниця між осмотичним тиском клітинного соку і протидією клітинної оболонки (</a:t>
            </a:r>
            <a:r>
              <a:rPr lang="uk-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тургорним</a:t>
            </a: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 тиском) визначає надходження води в клітину в кожний даний момент. Це всисна сила: S=P-T.</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F794BB3-7D41-751A-F474-35A5CD397B69}"/>
              </a:ext>
            </a:extLst>
          </p:cNvPr>
          <p:cNvSpPr txBox="1"/>
          <p:nvPr/>
        </p:nvSpPr>
        <p:spPr>
          <a:xfrm>
            <a:off x="132358" y="1905349"/>
            <a:ext cx="11927284" cy="2000228"/>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Осмос води з однієї системи в іншу залежить від різниці їх у вільній енергії.</a:t>
            </a:r>
            <a:endParaRPr lang="ru-UA" sz="2400" b="1" dirty="0">
              <a:effectLst/>
              <a:latin typeface="Times New Roman" panose="02020603050405020304" pitchFamily="18" charset="0"/>
              <a:ea typeface="Times New Roman" panose="02020603050405020304" pitchFamily="18" charset="0"/>
            </a:endParaRPr>
          </a:p>
          <a:p>
            <a:pPr indent="457200" algn="just">
              <a:lnSpc>
                <a:spcPct val="107000"/>
              </a:lnSpc>
              <a:spcAft>
                <a:spcPts val="800"/>
              </a:spcAft>
            </a:pPr>
            <a:r>
              <a:rPr lang="uk-UA" sz="2400" b="1" i="1" kern="100" dirty="0">
                <a:effectLst/>
                <a:latin typeface="Bookman Old Style" panose="02050604050505020204" pitchFamily="18" charset="0"/>
                <a:ea typeface="Aptos" panose="020B0004020202020204" pitchFamily="34" charset="0"/>
                <a:cs typeface="Times New Roman" panose="02020603050405020304" pitchFamily="18" charset="0"/>
              </a:rPr>
              <a:t>Вільною енергією </a:t>
            </a: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називають частину внутрішньої системи енергії, яка може бути використана для виконання роботи. Вільна енергія 1 моля речовини має назву </a:t>
            </a:r>
            <a:r>
              <a:rPr lang="uk-UA" sz="2400" b="1" i="1" kern="100" dirty="0">
                <a:effectLst/>
                <a:latin typeface="Bookman Old Style" panose="02050604050505020204" pitchFamily="18" charset="0"/>
                <a:ea typeface="Aptos" panose="020B0004020202020204" pitchFamily="34" charset="0"/>
                <a:cs typeface="Times New Roman" panose="02020603050405020304" pitchFamily="18" charset="0"/>
              </a:rPr>
              <a:t>хімічний потенціал</a:t>
            </a: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a:t>
            </a:r>
            <a:endParaRPr lang="uk-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148" name="Picture 4" descr="Осмос — Вікіпедія">
            <a:extLst>
              <a:ext uri="{FF2B5EF4-FFF2-40B4-BE49-F238E27FC236}">
                <a16:creationId xmlns:a16="http://schemas.microsoft.com/office/drawing/2014/main" id="{762601AB-0746-F298-3406-11348DAF23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0695" y="3945072"/>
            <a:ext cx="7256145" cy="2873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588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pic>
        <p:nvPicPr>
          <p:cNvPr id="7170" name="Picture 2" descr="Осмос - Природничі науки. 2 частина. 11 клас. Гільберг">
            <a:extLst>
              <a:ext uri="{FF2B5EF4-FFF2-40B4-BE49-F238E27FC236}">
                <a16:creationId xmlns:a16="http://schemas.microsoft.com/office/drawing/2014/main" id="{D173014A-D769-6070-1B3F-4DC2DBD28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3" y="368300"/>
            <a:ext cx="6788708" cy="6053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84065D-D99D-45F0-5ACF-EF953EE39E5A}"/>
              </a:ext>
            </a:extLst>
          </p:cNvPr>
          <p:cNvSpPr txBox="1"/>
          <p:nvPr/>
        </p:nvSpPr>
        <p:spPr>
          <a:xfrm>
            <a:off x="7308458" y="2576944"/>
            <a:ext cx="4359552" cy="830997"/>
          </a:xfrm>
          <a:prstGeom prst="rect">
            <a:avLst/>
          </a:prstGeom>
          <a:noFill/>
        </p:spPr>
        <p:txBody>
          <a:bodyPr wrap="square">
            <a:spAutoFit/>
          </a:bodyPr>
          <a:lstStyle/>
          <a:p>
            <a:r>
              <a:rPr lang="ru-UA" sz="2400" dirty="0"/>
              <a:t>https://www.youtube.com/watch?app=desktop&amp;v=0ORBTRKkFf4</a:t>
            </a:r>
          </a:p>
        </p:txBody>
      </p:sp>
      <p:pic>
        <p:nvPicPr>
          <p:cNvPr id="7" name="Рисунок 6" descr="Глаз со сплошной заливкой">
            <a:extLst>
              <a:ext uri="{FF2B5EF4-FFF2-40B4-BE49-F238E27FC236}">
                <a16:creationId xmlns:a16="http://schemas.microsoft.com/office/drawing/2014/main" id="{689F08DE-1DA2-66D4-D824-9140AD7AA4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2722" y="171886"/>
            <a:ext cx="2990850" cy="2990850"/>
          </a:xfrm>
          <a:prstGeom prst="rect">
            <a:avLst/>
          </a:prstGeom>
        </p:spPr>
      </p:pic>
      <p:sp>
        <p:nvSpPr>
          <p:cNvPr id="8" name="Прямоугольник 7">
            <a:extLst>
              <a:ext uri="{FF2B5EF4-FFF2-40B4-BE49-F238E27FC236}">
                <a16:creationId xmlns:a16="http://schemas.microsoft.com/office/drawing/2014/main" id="{89274A1D-7D71-C374-293F-B2741A3B5101}"/>
              </a:ext>
            </a:extLst>
          </p:cNvPr>
          <p:cNvSpPr/>
          <p:nvPr/>
        </p:nvSpPr>
        <p:spPr>
          <a:xfrm>
            <a:off x="7080154" y="4349114"/>
            <a:ext cx="3928448" cy="1754326"/>
          </a:xfrm>
          <a:prstGeom prst="rect">
            <a:avLst/>
          </a:prstGeom>
          <a:noFill/>
        </p:spPr>
        <p:txBody>
          <a:bodyPr wrap="none" lIns="91440" tIns="45720" rIns="91440" bIns="45720">
            <a:spAutoFit/>
          </a:bodyPr>
          <a:lstStyle/>
          <a:p>
            <a:pPr algn="ctr"/>
            <a:r>
              <a:rPr lang="uk-U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Подивитесь </a:t>
            </a:r>
          </a:p>
          <a:p>
            <a:pPr algn="ctr"/>
            <a:r>
              <a:rPr lang="uk-UA"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самостійно</a:t>
            </a:r>
            <a:endParaRPr lang="uk-U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 name="Рисунок 9" descr="Назад со сплошной заливкой">
            <a:extLst>
              <a:ext uri="{FF2B5EF4-FFF2-40B4-BE49-F238E27FC236}">
                <a16:creationId xmlns:a16="http://schemas.microsoft.com/office/drawing/2014/main" id="{9CE07DA5-4099-DBBF-6CB6-295E5E2BFF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5561082">
            <a:off x="8851669" y="3479179"/>
            <a:ext cx="1273128" cy="1273128"/>
          </a:xfrm>
          <a:prstGeom prst="rect">
            <a:avLst/>
          </a:prstGeom>
        </p:spPr>
      </p:pic>
    </p:spTree>
    <p:extLst>
      <p:ext uri="{BB962C8B-B14F-4D97-AF65-F5344CB8AC3E}">
        <p14:creationId xmlns:p14="http://schemas.microsoft.com/office/powerpoint/2010/main" val="2116245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6592FBA8-4BCA-3611-44C8-538770824497}"/>
              </a:ext>
            </a:extLst>
          </p:cNvPr>
          <p:cNvSpPr txBox="1"/>
          <p:nvPr/>
        </p:nvSpPr>
        <p:spPr>
          <a:xfrm>
            <a:off x="188494" y="612844"/>
            <a:ext cx="11815011" cy="5632311"/>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Хімічний потенціал чистої води називають </a:t>
            </a:r>
            <a:r>
              <a:rPr lang="uk-UA" sz="2400" b="1" i="1" dirty="0">
                <a:effectLst/>
                <a:latin typeface="Bookman Old Style" panose="02050604050505020204" pitchFamily="18" charset="0"/>
                <a:ea typeface="Times New Roman" panose="02020603050405020304" pitchFamily="18" charset="0"/>
              </a:rPr>
              <a:t>водним</a:t>
            </a:r>
            <a:r>
              <a:rPr lang="uk-UA" sz="2400" b="1" i="1" spc="200" dirty="0">
                <a:effectLst/>
                <a:latin typeface="Bookman Old Style" panose="02050604050505020204" pitchFamily="18" charset="0"/>
                <a:ea typeface="Times New Roman" panose="02020603050405020304" pitchFamily="18" charset="0"/>
              </a:rPr>
              <a:t> </a:t>
            </a:r>
            <a:r>
              <a:rPr lang="uk-UA" sz="2400" b="1" i="1" dirty="0">
                <a:effectLst/>
                <a:latin typeface="Bookman Old Style" panose="02050604050505020204" pitchFamily="18" charset="0"/>
                <a:ea typeface="Times New Roman" panose="02020603050405020304" pitchFamily="18" charset="0"/>
              </a:rPr>
              <a:t>потенціалом </a:t>
            </a:r>
            <a:r>
              <a:rPr lang="uk-UA" sz="2400" b="1" dirty="0">
                <a:effectLst/>
                <a:latin typeface="Bookman Old Style" panose="02050604050505020204" pitchFamily="18" charset="0"/>
                <a:ea typeface="Times New Roman" panose="02020603050405020304" pitchFamily="18" charset="0"/>
              </a:rPr>
              <a:t>(ψН2О</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 “псі”). Він характеризує здатність води дифундувати, випаровуватися або поглинатися і виражається в Паскалях. Найвища величина водного потенціалу – у хімічно чистої води і дорівнює нулю. Тому водний потенціал будь-якого розчину – від’ємна величина. Збільшення концентрації розчинених речовин</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у воді, (а отже, зменшення концентрації води) зменшує її водний потенціал, тому</a:t>
            </a:r>
            <a:r>
              <a:rPr lang="uk-UA" sz="2400" b="1" spc="-3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чим</a:t>
            </a:r>
            <a:r>
              <a:rPr lang="uk-UA" sz="2400" b="1" spc="-10" dirty="0">
                <a:effectLst/>
                <a:latin typeface="Bookman Old Style" panose="02050604050505020204" pitchFamily="18" charset="0"/>
                <a:ea typeface="Times New Roman" panose="02020603050405020304" pitchFamily="18" charset="0"/>
              </a:rPr>
              <a:t> </a:t>
            </a:r>
            <a:r>
              <a:rPr lang="uk-UA" sz="2400" b="1" dirty="0" err="1">
                <a:effectLst/>
                <a:latin typeface="Bookman Old Style" panose="02050604050505020204" pitchFamily="18" charset="0"/>
                <a:ea typeface="Times New Roman" panose="02020603050405020304" pitchFamily="18" charset="0"/>
              </a:rPr>
              <a:t>концентрованіший</a:t>
            </a:r>
            <a:r>
              <a:rPr lang="uk-UA" sz="2400" b="1" dirty="0">
                <a:effectLst/>
                <a:latin typeface="Bookman Old Style" panose="02050604050505020204" pitchFamily="18" charset="0"/>
                <a:ea typeface="Times New Roman" panose="02020603050405020304" pitchFamily="18" charset="0"/>
              </a:rPr>
              <a:t> розчин, тим</a:t>
            </a:r>
            <a:r>
              <a:rPr lang="uk-UA" sz="2400" b="1" spc="-3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більш</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від’ємний її водний потенціал. Молекули води переміщуються завжди в напрямку від більш високого водного потенціалу до більш низького (від менш від’ємного до більш від’ємного). Та компонента водного потенціалу, яка визначається концентрацією розчиненої речовини називається осмотичним потенціалом</a:t>
            </a:r>
            <a:r>
              <a:rPr lang="uk-UA" sz="2400" b="1" i="1"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Осмотичний потенціал – це величина, що дорівнює осмотичному тиску, але має від’ємне значення.</a:t>
            </a:r>
            <a:endParaRPr lang="ru-UA"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2515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FB7B7D69-7E13-9DBB-4EA7-3D5DFF8DBF0B}"/>
              </a:ext>
            </a:extLst>
          </p:cNvPr>
          <p:cNvSpPr txBox="1"/>
          <p:nvPr/>
        </p:nvSpPr>
        <p:spPr>
          <a:xfrm>
            <a:off x="0" y="334819"/>
            <a:ext cx="12191980" cy="6188361"/>
          </a:xfrm>
          <a:prstGeom prst="rect">
            <a:avLst/>
          </a:prstGeom>
          <a:noFill/>
        </p:spPr>
        <p:txBody>
          <a:bodyPr wrap="square">
            <a:spAutoFit/>
          </a:bodyPr>
          <a:lstStyle/>
          <a:p>
            <a:pPr indent="457200" algn="just">
              <a:lnSpc>
                <a:spcPct val="107000"/>
              </a:lnSpc>
              <a:spcAft>
                <a:spcPts val="800"/>
              </a:spcAft>
            </a:pPr>
            <a:r>
              <a:rPr lang="ru-UA" sz="2000" b="1" i="1" kern="100" dirty="0">
                <a:effectLst/>
                <a:latin typeface="Bookman Old Style" panose="02050604050505020204" pitchFamily="18" charset="0"/>
                <a:ea typeface="Aptos" panose="020B0004020202020204" pitchFamily="34" charset="0"/>
                <a:cs typeface="Times New Roman" panose="02020603050405020304" pitchFamily="18" charset="0"/>
              </a:rPr>
              <a:t>Ψ</a:t>
            </a:r>
            <a:r>
              <a:rPr lang="ru-UA" sz="2000" b="1" i="1" kern="100" spc="-1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000" b="1" i="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000" b="1" i="1" kern="100" dirty="0" err="1">
                <a:effectLst/>
                <a:latin typeface="Bookman Old Style" panose="02050604050505020204" pitchFamily="18" charset="0"/>
                <a:ea typeface="Aptos" panose="020B0004020202020204" pitchFamily="34" charset="0"/>
                <a:cs typeface="Times New Roman" panose="02020603050405020304" pitchFamily="18" charset="0"/>
              </a:rPr>
              <a:t>RTci</a:t>
            </a:r>
            <a:r>
              <a:rPr lang="ru-UA" sz="2000" b="1" i="1" kern="100" spc="-1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000" b="1" kern="100" dirty="0">
                <a:effectLst/>
                <a:latin typeface="Bookman Old Style" panose="02050604050505020204" pitchFamily="18" charset="0"/>
                <a:ea typeface="Aptos" panose="020B0004020202020204" pitchFamily="34" charset="0"/>
                <a:cs typeface="Times New Roman" panose="02020603050405020304" pitchFamily="18" charset="0"/>
              </a:rPr>
              <a:t>x</a:t>
            </a:r>
            <a:r>
              <a:rPr lang="ru-UA" sz="2000" b="1" kern="100" spc="-2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000" b="1" kern="100" dirty="0">
                <a:effectLst/>
                <a:latin typeface="Bookman Old Style" panose="02050604050505020204" pitchFamily="18" charset="0"/>
                <a:ea typeface="Aptos" panose="020B0004020202020204" pitchFamily="34" charset="0"/>
                <a:cs typeface="Times New Roman" panose="02020603050405020304" pitchFamily="18" charset="0"/>
              </a:rPr>
              <a:t>10</a:t>
            </a:r>
            <a:r>
              <a:rPr lang="ru-UA" sz="2000" b="1" kern="100" baseline="30000" dirty="0">
                <a:effectLst/>
                <a:latin typeface="Bookman Old Style" panose="02050604050505020204" pitchFamily="18" charset="0"/>
                <a:ea typeface="Aptos" panose="020B0004020202020204" pitchFamily="34" charset="0"/>
                <a:cs typeface="Times New Roman" panose="02020603050405020304" pitchFamily="18" charset="0"/>
              </a:rPr>
              <a:t>-3</a:t>
            </a:r>
            <a:r>
              <a:rPr lang="ru-UA" sz="2000" b="1" kern="100" dirty="0">
                <a:effectLst/>
                <a:latin typeface="Bookman Old Style" panose="02050604050505020204" pitchFamily="18" charset="0"/>
                <a:ea typeface="Aptos" panose="020B0004020202020204" pitchFamily="34" charset="0"/>
                <a:cs typeface="Times New Roman" panose="02020603050405020304" pitchFamily="18" charset="0"/>
              </a:rPr>
              <a:t>,</a:t>
            </a:r>
            <a:r>
              <a:rPr lang="ru-UA" sz="2000" b="1" kern="100" spc="1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000" b="1" kern="100" spc="-25" dirty="0">
                <a:effectLst/>
                <a:latin typeface="Bookman Old Style" panose="02050604050505020204" pitchFamily="18" charset="0"/>
                <a:ea typeface="Aptos" panose="020B0004020202020204" pitchFamily="34" charset="0"/>
                <a:cs typeface="Times New Roman" panose="02020603050405020304" pitchFamily="18" charset="0"/>
              </a:rPr>
              <a:t>де</a:t>
            </a:r>
            <a:endParaRPr lang="ru-UA"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147955" indent="457200" algn="just"/>
            <a:r>
              <a:rPr lang="uk-UA" sz="2000" b="1" i="1" dirty="0">
                <a:effectLst/>
                <a:latin typeface="Bookman Old Style" panose="02050604050505020204" pitchFamily="18" charset="0"/>
                <a:ea typeface="Times New Roman" panose="02020603050405020304" pitchFamily="18" charset="0"/>
              </a:rPr>
              <a:t>R</a:t>
            </a:r>
            <a:r>
              <a:rPr lang="uk-UA" sz="2000" b="1" i="1" spc="-3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a:t>
            </a:r>
            <a:r>
              <a:rPr lang="uk-UA" sz="2000" b="1" spc="-1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газова</a:t>
            </a:r>
            <a:r>
              <a:rPr lang="uk-UA" sz="2000" b="1" spc="-2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стала</a:t>
            </a:r>
            <a:r>
              <a:rPr lang="uk-UA" sz="2000" b="1" spc="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(8,311441</a:t>
            </a:r>
            <a:r>
              <a:rPr lang="uk-UA" sz="2000" b="1" spc="-35" dirty="0">
                <a:effectLst/>
                <a:latin typeface="Bookman Old Style" panose="02050604050505020204" pitchFamily="18" charset="0"/>
                <a:ea typeface="Times New Roman" panose="02020603050405020304" pitchFamily="18" charset="0"/>
              </a:rPr>
              <a:t> </a:t>
            </a:r>
            <a:r>
              <a:rPr lang="uk-UA" sz="2000" b="1" dirty="0" err="1">
                <a:effectLst/>
                <a:latin typeface="Bookman Old Style" panose="02050604050505020204" pitchFamily="18" charset="0"/>
                <a:ea typeface="Times New Roman" panose="02020603050405020304" pitchFamily="18" charset="0"/>
              </a:rPr>
              <a:t>Дж</a:t>
            </a:r>
            <a:r>
              <a:rPr lang="uk-UA" sz="2000" b="1" spc="10" dirty="0">
                <a:effectLst/>
                <a:latin typeface="Bookman Old Style" panose="02050604050505020204" pitchFamily="18" charset="0"/>
                <a:ea typeface="Times New Roman" panose="02020603050405020304" pitchFamily="18" charset="0"/>
              </a:rPr>
              <a:t> </a:t>
            </a:r>
            <a:r>
              <a:rPr lang="uk-UA" sz="2000" b="1" baseline="30000" dirty="0">
                <a:effectLst/>
                <a:latin typeface="Bookman Old Style" panose="02050604050505020204" pitchFamily="18" charset="0"/>
                <a:ea typeface="Times New Roman" panose="02020603050405020304" pitchFamily="18" charset="0"/>
              </a:rPr>
              <a:t>.</a:t>
            </a:r>
            <a:r>
              <a:rPr lang="uk-UA" sz="2000" b="1" spc="-11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моль</a:t>
            </a:r>
            <a:r>
              <a:rPr lang="uk-UA" sz="2000" b="1" baseline="30000" dirty="0">
                <a:effectLst/>
                <a:latin typeface="Bookman Old Style" panose="02050604050505020204" pitchFamily="18" charset="0"/>
                <a:ea typeface="Times New Roman" panose="02020603050405020304" pitchFamily="18" charset="0"/>
              </a:rPr>
              <a:t>-1</a:t>
            </a:r>
            <a:r>
              <a:rPr lang="uk-UA" sz="2000" b="1" spc="-20" dirty="0">
                <a:effectLst/>
                <a:latin typeface="Bookman Old Style" panose="02050604050505020204" pitchFamily="18" charset="0"/>
                <a:ea typeface="Times New Roman" panose="02020603050405020304" pitchFamily="18" charset="0"/>
              </a:rPr>
              <a:t> </a:t>
            </a:r>
            <a:r>
              <a:rPr lang="uk-UA" sz="2000" b="1" baseline="30000" dirty="0">
                <a:effectLst/>
                <a:latin typeface="Bookman Old Style" panose="02050604050505020204" pitchFamily="18" charset="0"/>
                <a:ea typeface="Times New Roman" panose="02020603050405020304" pitchFamily="18" charset="0"/>
              </a:rPr>
              <a:t>.</a:t>
            </a:r>
            <a:r>
              <a:rPr lang="uk-UA" sz="2000" b="1" spc="-11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К</a:t>
            </a:r>
            <a:r>
              <a:rPr lang="uk-UA" sz="2000" b="1" baseline="30000" dirty="0">
                <a:effectLst/>
                <a:latin typeface="Bookman Old Style" panose="02050604050505020204" pitchFamily="18" charset="0"/>
                <a:ea typeface="Times New Roman" panose="02020603050405020304" pitchFamily="18" charset="0"/>
              </a:rPr>
              <a:t>-</a:t>
            </a:r>
            <a:r>
              <a:rPr lang="uk-UA" sz="2000" b="1" spc="-25" baseline="30000" dirty="0">
                <a:effectLst/>
                <a:latin typeface="Bookman Old Style" panose="02050604050505020204" pitchFamily="18" charset="0"/>
                <a:ea typeface="Times New Roman" panose="02020603050405020304" pitchFamily="18" charset="0"/>
              </a:rPr>
              <a:t>1</a:t>
            </a:r>
            <a:r>
              <a:rPr lang="uk-UA" sz="2000" b="1" spc="-25" dirty="0">
                <a:effectLst/>
                <a:latin typeface="Bookman Old Style" panose="02050604050505020204" pitchFamily="18" charset="0"/>
                <a:ea typeface="Times New Roman" panose="02020603050405020304" pitchFamily="18" charset="0"/>
              </a:rPr>
              <a:t>);</a:t>
            </a:r>
            <a:endParaRPr lang="ru-UA" sz="2000" b="1" dirty="0">
              <a:effectLst/>
              <a:latin typeface="Times New Roman" panose="02020603050405020304" pitchFamily="18" charset="0"/>
              <a:ea typeface="Times New Roman" panose="02020603050405020304" pitchFamily="18" charset="0"/>
            </a:endParaRPr>
          </a:p>
          <a:p>
            <a:pPr marL="147955" indent="457200" algn="just"/>
            <a:r>
              <a:rPr lang="uk-UA" sz="2000" b="1" i="1" dirty="0">
                <a:effectLst/>
                <a:latin typeface="Bookman Old Style" panose="02050604050505020204" pitchFamily="18" charset="0"/>
                <a:ea typeface="Times New Roman" panose="02020603050405020304" pitchFamily="18" charset="0"/>
              </a:rPr>
              <a:t>T</a:t>
            </a:r>
            <a:r>
              <a:rPr lang="uk-UA" sz="2000" b="1" i="1" spc="-1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a:t>
            </a:r>
            <a:r>
              <a:rPr lang="uk-UA" sz="2000" b="1" spc="-3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абсолютна температура</a:t>
            </a:r>
            <a:r>
              <a:rPr lang="uk-UA" sz="2000" b="1" spc="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за</a:t>
            </a:r>
            <a:r>
              <a:rPr lang="uk-UA" sz="2000" b="1" spc="-2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Кельвіном</a:t>
            </a:r>
            <a:r>
              <a:rPr lang="uk-UA" sz="2000" b="1" spc="-1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a:t>
            </a:r>
            <a:r>
              <a:rPr lang="uk-UA" sz="2000" b="1" spc="-2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273°</a:t>
            </a:r>
            <a:r>
              <a:rPr lang="uk-UA" sz="2000" b="1" spc="-2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С</a:t>
            </a:r>
            <a:r>
              <a:rPr lang="uk-UA" sz="2000" b="1" spc="-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a:t>
            </a:r>
            <a:r>
              <a:rPr lang="uk-UA" sz="2000" b="1" spc="-2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t°</a:t>
            </a:r>
            <a:r>
              <a:rPr lang="uk-UA" sz="2000" b="1" spc="-15" dirty="0">
                <a:effectLst/>
                <a:latin typeface="Bookman Old Style" panose="02050604050505020204" pitchFamily="18" charset="0"/>
                <a:ea typeface="Times New Roman" panose="02020603050405020304" pitchFamily="18" charset="0"/>
              </a:rPr>
              <a:t> </a:t>
            </a:r>
            <a:r>
              <a:rPr lang="uk-UA" sz="2000" b="1" spc="-10" dirty="0" err="1">
                <a:effectLst/>
                <a:latin typeface="Bookman Old Style" panose="02050604050505020204" pitchFamily="18" charset="0"/>
                <a:ea typeface="Times New Roman" panose="02020603050405020304" pitchFamily="18" charset="0"/>
              </a:rPr>
              <a:t>кімн</a:t>
            </a:r>
            <a:r>
              <a:rPr lang="uk-UA" sz="2000" b="1" spc="-10" dirty="0">
                <a:effectLst/>
                <a:latin typeface="Bookman Old Style" panose="02050604050505020204" pitchFamily="18" charset="0"/>
                <a:ea typeface="Times New Roman" panose="02020603050405020304" pitchFamily="18" charset="0"/>
              </a:rPr>
              <a:t>.);</a:t>
            </a:r>
            <a:endParaRPr lang="ru-UA" sz="2000" b="1" dirty="0">
              <a:effectLst/>
              <a:latin typeface="Times New Roman" panose="02020603050405020304" pitchFamily="18" charset="0"/>
              <a:ea typeface="Times New Roman" panose="02020603050405020304" pitchFamily="18" charset="0"/>
            </a:endParaRPr>
          </a:p>
          <a:p>
            <a:pPr marL="147955" indent="457200" algn="just"/>
            <a:r>
              <a:rPr lang="uk-UA" sz="2000" b="1" i="1" dirty="0">
                <a:effectLst/>
                <a:latin typeface="Bookman Old Style" panose="02050604050505020204" pitchFamily="18" charset="0"/>
                <a:ea typeface="Times New Roman" panose="02020603050405020304" pitchFamily="18" charset="0"/>
              </a:rPr>
              <a:t>c</a:t>
            </a:r>
            <a:r>
              <a:rPr lang="uk-UA" sz="2000" b="1" i="1" spc="19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a:t>
            </a:r>
            <a:r>
              <a:rPr lang="uk-UA" sz="2000" b="1" spc="20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ізотонічна</a:t>
            </a:r>
            <a:r>
              <a:rPr lang="uk-UA" sz="2000" b="1" spc="20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концентрація</a:t>
            </a:r>
            <a:r>
              <a:rPr lang="uk-UA" sz="2000" b="1" spc="20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в</a:t>
            </a:r>
            <a:r>
              <a:rPr lang="uk-UA" sz="2000" b="1" spc="20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молях;</a:t>
            </a:r>
            <a:endParaRPr lang="ru-UA" sz="2000" b="1" dirty="0">
              <a:effectLst/>
              <a:latin typeface="Times New Roman" panose="02020603050405020304" pitchFamily="18" charset="0"/>
              <a:ea typeface="Times New Roman" panose="02020603050405020304" pitchFamily="18" charset="0"/>
            </a:endParaRPr>
          </a:p>
          <a:p>
            <a:pPr marL="147955" indent="457200" algn="just"/>
            <a:r>
              <a:rPr lang="uk-UA" sz="2000" b="1" i="1" dirty="0">
                <a:effectLst/>
                <a:latin typeface="Bookman Old Style" panose="02050604050505020204" pitchFamily="18" charset="0"/>
                <a:ea typeface="Times New Roman" panose="02020603050405020304" pitchFamily="18" charset="0"/>
              </a:rPr>
              <a:t>i</a:t>
            </a:r>
            <a:r>
              <a:rPr lang="uk-UA" sz="2000" b="1" i="1" spc="-2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a:t>
            </a:r>
            <a:r>
              <a:rPr lang="uk-UA" sz="2000" b="1" spc="-2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ізотонічний</a:t>
            </a:r>
            <a:r>
              <a:rPr lang="uk-UA" sz="2000" b="1" spc="-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коефіцієнт</a:t>
            </a:r>
            <a:r>
              <a:rPr lang="uk-UA" sz="2000" b="1" spc="-3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Вант-</a:t>
            </a:r>
            <a:r>
              <a:rPr lang="uk-UA" sz="2000" b="1" spc="-20" dirty="0" err="1">
                <a:effectLst/>
                <a:latin typeface="Bookman Old Style" panose="02050604050505020204" pitchFamily="18" charset="0"/>
                <a:ea typeface="Times New Roman" panose="02020603050405020304" pitchFamily="18" charset="0"/>
              </a:rPr>
              <a:t>Гоффа</a:t>
            </a:r>
            <a:endParaRPr lang="ru-UA" sz="2000" b="1" dirty="0">
              <a:effectLst/>
              <a:latin typeface="Times New Roman" panose="02020603050405020304" pitchFamily="18" charset="0"/>
              <a:ea typeface="Times New Roman" panose="02020603050405020304" pitchFamily="18" charset="0"/>
            </a:endParaRPr>
          </a:p>
          <a:p>
            <a:pPr marL="147955" indent="457200" algn="just"/>
            <a:r>
              <a:rPr lang="uk-UA" sz="2000" b="1" dirty="0">
                <a:effectLst/>
                <a:latin typeface="Bookman Old Style" panose="02050604050505020204" pitchFamily="18" charset="0"/>
                <a:ea typeface="Times New Roman" panose="02020603050405020304" pitchFamily="18" charset="0"/>
              </a:rPr>
              <a:t> </a:t>
            </a:r>
            <a:endParaRPr lang="ru-UA" sz="2000" b="1" dirty="0">
              <a:effectLst/>
              <a:latin typeface="Times New Roman" panose="02020603050405020304" pitchFamily="18" charset="0"/>
              <a:ea typeface="Times New Roman" panose="02020603050405020304" pitchFamily="18" charset="0"/>
            </a:endParaRPr>
          </a:p>
          <a:p>
            <a:pPr marL="147955" indent="457200" algn="just">
              <a:tabLst>
                <a:tab pos="1098550" algn="l"/>
                <a:tab pos="1817370" algn="l"/>
                <a:tab pos="2230755" algn="l"/>
                <a:tab pos="2827655" algn="l"/>
                <a:tab pos="3662045" algn="l"/>
                <a:tab pos="3848100" algn="l"/>
              </a:tabLst>
            </a:pPr>
            <a:r>
              <a:rPr lang="uk-UA" sz="2000" b="1" spc="-10" dirty="0">
                <a:effectLst/>
                <a:latin typeface="Bookman Old Style" panose="02050604050505020204" pitchFamily="18" charset="0"/>
                <a:ea typeface="Times New Roman" panose="02020603050405020304" pitchFamily="18" charset="0"/>
              </a:rPr>
              <a:t>Водний</a:t>
            </a:r>
            <a:r>
              <a:rPr lang="uk-UA" sz="2000" b="1" dirty="0">
                <a:effectLst/>
                <a:latin typeface="Bookman Old Style" panose="02050604050505020204" pitchFamily="18" charset="0"/>
                <a:ea typeface="Times New Roman" panose="02020603050405020304" pitchFamily="18" charset="0"/>
              </a:rPr>
              <a:t> </a:t>
            </a:r>
            <a:r>
              <a:rPr lang="uk-UA" sz="2000" b="1" spc="-10" dirty="0">
                <a:effectLst/>
                <a:latin typeface="Bookman Old Style" panose="02050604050505020204" pitchFamily="18" charset="0"/>
                <a:ea typeface="Times New Roman" panose="02020603050405020304" pitchFamily="18" charset="0"/>
              </a:rPr>
              <a:t>потенціал</a:t>
            </a:r>
            <a:r>
              <a:rPr lang="uk-UA" sz="2000" b="1" dirty="0">
                <a:effectLst/>
                <a:latin typeface="Bookman Old Style" panose="02050604050505020204" pitchFamily="18" charset="0"/>
                <a:ea typeface="Times New Roman" panose="02020603050405020304" pitchFamily="18" charset="0"/>
              </a:rPr>
              <a:t> </a:t>
            </a:r>
            <a:r>
              <a:rPr lang="uk-UA" sz="2000" b="1" spc="-20" dirty="0">
                <a:effectLst/>
                <a:latin typeface="Bookman Old Style" panose="02050604050505020204" pitchFamily="18" charset="0"/>
                <a:ea typeface="Times New Roman" panose="02020603050405020304" pitchFamily="18" charset="0"/>
              </a:rPr>
              <a:t>(</a:t>
            </a:r>
            <a:r>
              <a:rPr lang="uk-UA" sz="2000" b="1" i="1" spc="-20" dirty="0" err="1">
                <a:effectLst/>
                <a:latin typeface="Bookman Old Style" panose="02050604050505020204" pitchFamily="18" charset="0"/>
                <a:ea typeface="Times New Roman" panose="02020603050405020304" pitchFamily="18" charset="0"/>
              </a:rPr>
              <a:t>Ψw</a:t>
            </a:r>
            <a:r>
              <a:rPr lang="uk-UA" sz="2000" b="1" spc="-20" dirty="0">
                <a:effectLst/>
                <a:latin typeface="Bookman Old Style" panose="02050604050505020204" pitchFamily="18" charset="0"/>
                <a:ea typeface="Times New Roman" panose="02020603050405020304" pitchFamily="18" charset="0"/>
              </a:rPr>
              <a:t>)</a:t>
            </a:r>
            <a:r>
              <a:rPr lang="uk-UA" sz="2000" b="1" dirty="0">
                <a:effectLst/>
                <a:latin typeface="Bookman Old Style" panose="02050604050505020204" pitchFamily="18" charset="0"/>
                <a:ea typeface="Times New Roman" panose="02020603050405020304" pitchFamily="18" charset="0"/>
              </a:rPr>
              <a:t> </a:t>
            </a:r>
            <a:r>
              <a:rPr lang="uk-UA" sz="2000" b="1" spc="-10" dirty="0">
                <a:effectLst/>
                <a:latin typeface="Bookman Old Style" panose="02050604050505020204" pitchFamily="18" charset="0"/>
                <a:ea typeface="Times New Roman" panose="02020603050405020304" pitchFamily="18" charset="0"/>
              </a:rPr>
              <a:t>клітини</a:t>
            </a:r>
            <a:r>
              <a:rPr lang="uk-UA" sz="2000" b="1" dirty="0">
                <a:effectLst/>
                <a:latin typeface="Bookman Old Style" panose="02050604050505020204" pitchFamily="18" charset="0"/>
                <a:ea typeface="Times New Roman" panose="02020603050405020304" pitchFamily="18" charset="0"/>
              </a:rPr>
              <a:t> </a:t>
            </a:r>
            <a:r>
              <a:rPr lang="uk-UA" sz="2000" b="1" spc="-10" dirty="0">
                <a:effectLst/>
                <a:latin typeface="Bookman Old Style" panose="02050604050505020204" pitchFamily="18" charset="0"/>
                <a:ea typeface="Times New Roman" panose="02020603050405020304" pitchFamily="18" charset="0"/>
              </a:rPr>
              <a:t>складається </a:t>
            </a:r>
            <a:r>
              <a:rPr lang="uk-UA" sz="2000" b="1" spc="-50" dirty="0">
                <a:effectLst/>
                <a:latin typeface="Bookman Old Style" panose="02050604050505020204" pitchFamily="18" charset="0"/>
                <a:ea typeface="Times New Roman" panose="02020603050405020304" pitchFamily="18" charset="0"/>
              </a:rPr>
              <a:t>з</a:t>
            </a:r>
            <a:r>
              <a:rPr lang="uk-UA" sz="2000" b="1" dirty="0">
                <a:effectLst/>
                <a:latin typeface="Bookman Old Style" panose="02050604050505020204" pitchFamily="18" charset="0"/>
                <a:ea typeface="Times New Roman" panose="02020603050405020304" pitchFamily="18" charset="0"/>
              </a:rPr>
              <a:t>	</a:t>
            </a:r>
            <a:r>
              <a:rPr lang="uk-UA" sz="2000" b="1" spc="-10" dirty="0">
                <a:effectLst/>
                <a:latin typeface="Bookman Old Style" panose="02050604050505020204" pitchFamily="18" charset="0"/>
                <a:ea typeface="Times New Roman" panose="02020603050405020304" pitchFamily="18" charset="0"/>
              </a:rPr>
              <a:t>чотирьох компонентів:</a:t>
            </a:r>
            <a:endParaRPr lang="ru-UA" sz="2000" b="1" dirty="0">
              <a:effectLst/>
              <a:latin typeface="Times New Roman" panose="02020603050405020304" pitchFamily="18" charset="0"/>
              <a:ea typeface="Times New Roman" panose="02020603050405020304" pitchFamily="18" charset="0"/>
            </a:endParaRPr>
          </a:p>
          <a:p>
            <a:pPr marL="147955" indent="457200" algn="just"/>
            <a:r>
              <a:rPr lang="uk-UA" sz="2000" b="1" dirty="0">
                <a:effectLst/>
                <a:latin typeface="Bookman Old Style" panose="02050604050505020204" pitchFamily="18" charset="0"/>
                <a:ea typeface="Times New Roman" panose="02020603050405020304" pitchFamily="18" charset="0"/>
              </a:rPr>
              <a:t> </a:t>
            </a:r>
            <a:endParaRPr lang="ru-UA" sz="2000" b="1" dirty="0">
              <a:effectLst/>
              <a:latin typeface="Times New Roman" panose="02020603050405020304" pitchFamily="18" charset="0"/>
              <a:ea typeface="Times New Roman" panose="02020603050405020304" pitchFamily="18" charset="0"/>
            </a:endParaRPr>
          </a:p>
          <a:p>
            <a:pPr indent="457200" algn="just">
              <a:lnSpc>
                <a:spcPct val="107000"/>
              </a:lnSpc>
              <a:spcAft>
                <a:spcPts val="800"/>
              </a:spcAft>
            </a:pPr>
            <a:r>
              <a:rPr lang="ru-UA" sz="2000" b="1" i="1" kern="100" dirty="0" err="1">
                <a:effectLst/>
                <a:latin typeface="Bookman Old Style" panose="02050604050505020204" pitchFamily="18" charset="0"/>
                <a:ea typeface="Aptos" panose="020B0004020202020204" pitchFamily="34" charset="0"/>
                <a:cs typeface="Times New Roman" panose="02020603050405020304" pitchFamily="18" charset="0"/>
              </a:rPr>
              <a:t>Ψw</a:t>
            </a:r>
            <a:r>
              <a:rPr lang="ru-UA" sz="2000" b="1" i="1" kern="100" dirty="0">
                <a:effectLst/>
                <a:latin typeface="Bookman Old Style" panose="02050604050505020204" pitchFamily="18" charset="0"/>
                <a:ea typeface="Aptos" panose="020B0004020202020204" pitchFamily="34" charset="0"/>
                <a:cs typeface="Times New Roman" panose="02020603050405020304" pitchFamily="18" charset="0"/>
              </a:rPr>
              <a:t>=</a:t>
            </a:r>
            <a:r>
              <a:rPr lang="ru-UA" sz="2000" b="1" i="1" kern="100" spc="-1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000" b="1" i="1" kern="100" dirty="0" err="1">
                <a:effectLst/>
                <a:latin typeface="Bookman Old Style" panose="02050604050505020204" pitchFamily="18" charset="0"/>
                <a:ea typeface="Aptos" panose="020B0004020202020204" pitchFamily="34" charset="0"/>
                <a:cs typeface="Times New Roman" panose="02020603050405020304" pitchFamily="18" charset="0"/>
              </a:rPr>
              <a:t>Ψs</a:t>
            </a:r>
            <a:r>
              <a:rPr lang="ru-UA" sz="2000" b="1" i="1" kern="100" dirty="0">
                <a:effectLst/>
                <a:latin typeface="Bookman Old Style" panose="02050604050505020204" pitchFamily="18" charset="0"/>
                <a:ea typeface="Aptos" panose="020B0004020202020204" pitchFamily="34" charset="0"/>
                <a:cs typeface="Times New Roman" panose="02020603050405020304" pitchFamily="18" charset="0"/>
              </a:rPr>
              <a:t>+</a:t>
            </a:r>
            <a:r>
              <a:rPr lang="ru-UA" sz="2000" b="1" i="1" kern="100" spc="-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000" b="1" i="1" kern="100" dirty="0" err="1">
                <a:effectLst/>
                <a:latin typeface="Bookman Old Style" panose="02050604050505020204" pitchFamily="18" charset="0"/>
                <a:ea typeface="Aptos" panose="020B0004020202020204" pitchFamily="34" charset="0"/>
                <a:cs typeface="Times New Roman" panose="02020603050405020304" pitchFamily="18" charset="0"/>
              </a:rPr>
              <a:t>Ψp</a:t>
            </a:r>
            <a:r>
              <a:rPr lang="ru-UA" sz="2000" b="1" i="1" kern="100" dirty="0">
                <a:effectLst/>
                <a:latin typeface="Bookman Old Style" panose="02050604050505020204" pitchFamily="18" charset="0"/>
                <a:ea typeface="Aptos" panose="020B0004020202020204" pitchFamily="34" charset="0"/>
                <a:cs typeface="Times New Roman" panose="02020603050405020304" pitchFamily="18" charset="0"/>
              </a:rPr>
              <a:t>+</a:t>
            </a:r>
            <a:r>
              <a:rPr lang="ru-UA" sz="2000" b="1" i="1" kern="100" spc="-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000" b="1" i="1" kern="100" dirty="0" err="1">
                <a:effectLst/>
                <a:latin typeface="Bookman Old Style" panose="02050604050505020204" pitchFamily="18" charset="0"/>
                <a:ea typeface="Aptos" panose="020B0004020202020204" pitchFamily="34" charset="0"/>
                <a:cs typeface="Times New Roman" panose="02020603050405020304" pitchFamily="18" charset="0"/>
              </a:rPr>
              <a:t>Ψg</a:t>
            </a:r>
            <a:r>
              <a:rPr lang="ru-UA" sz="2000" b="1" i="1" kern="100" dirty="0">
                <a:effectLst/>
                <a:latin typeface="Bookman Old Style" panose="02050604050505020204" pitchFamily="18" charset="0"/>
                <a:ea typeface="Aptos" panose="020B0004020202020204" pitchFamily="34" charset="0"/>
                <a:cs typeface="Times New Roman" panose="02020603050405020304" pitchFamily="18" charset="0"/>
              </a:rPr>
              <a:t>+</a:t>
            </a:r>
            <a:r>
              <a:rPr lang="ru-UA" sz="2000" b="1" i="1" kern="100" spc="-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000" b="1" i="1" kern="100" spc="-25" dirty="0" err="1">
                <a:effectLst/>
                <a:latin typeface="Bookman Old Style" panose="02050604050505020204" pitchFamily="18" charset="0"/>
                <a:ea typeface="Aptos" panose="020B0004020202020204" pitchFamily="34" charset="0"/>
                <a:cs typeface="Times New Roman" panose="02020603050405020304" pitchFamily="18" charset="0"/>
              </a:rPr>
              <a:t>Ψm</a:t>
            </a:r>
            <a:r>
              <a:rPr lang="ru-UA" sz="2000" b="1" i="1" kern="100" spc="-25" dirty="0">
                <a:effectLst/>
                <a:latin typeface="Bookman Old Style" panose="02050604050505020204" pitchFamily="18" charset="0"/>
                <a:ea typeface="Aptos" panose="020B0004020202020204" pitchFamily="34" charset="0"/>
                <a:cs typeface="Times New Roman" panose="02020603050405020304" pitchFamily="18" charset="0"/>
              </a:rPr>
              <a:t>,</a:t>
            </a:r>
            <a:endParaRPr lang="ru-UA" sz="2000" b="1" kern="100" dirty="0">
              <a:effectLst/>
              <a:latin typeface="Aptos" panose="020B0004020202020204" pitchFamily="34" charset="0"/>
              <a:ea typeface="Aptos" panose="020B0004020202020204" pitchFamily="34" charset="0"/>
              <a:cs typeface="Times New Roman" panose="02020603050405020304" pitchFamily="18" charset="0"/>
            </a:endParaRPr>
          </a:p>
          <a:p>
            <a:pPr marL="147955" indent="457200" algn="just"/>
            <a:r>
              <a:rPr lang="uk-UA" sz="2000" b="1" dirty="0">
                <a:effectLst/>
                <a:latin typeface="Bookman Old Style" panose="02050604050505020204" pitchFamily="18" charset="0"/>
                <a:ea typeface="Times New Roman" panose="02020603050405020304" pitchFamily="18" charset="0"/>
              </a:rPr>
              <a:t>де</a:t>
            </a:r>
            <a:r>
              <a:rPr lang="uk-UA" sz="2000" b="1" spc="200" dirty="0">
                <a:effectLst/>
                <a:latin typeface="Bookman Old Style" panose="02050604050505020204" pitchFamily="18" charset="0"/>
                <a:ea typeface="Times New Roman" panose="02020603050405020304" pitchFamily="18" charset="0"/>
              </a:rPr>
              <a:t> </a:t>
            </a:r>
            <a:r>
              <a:rPr lang="uk-UA" sz="2000" b="1" i="1" dirty="0" err="1">
                <a:effectLst/>
                <a:latin typeface="Bookman Old Style" panose="02050604050505020204" pitchFamily="18" charset="0"/>
                <a:ea typeface="Times New Roman" panose="02020603050405020304" pitchFamily="18" charset="0"/>
              </a:rPr>
              <a:t>Ψs</a:t>
            </a:r>
            <a:r>
              <a:rPr lang="uk-UA" sz="2000" b="1" i="1" spc="200" dirty="0">
                <a:effectLst/>
                <a:latin typeface="Bookman Old Style" panose="02050604050505020204" pitchFamily="18" charset="0"/>
                <a:ea typeface="Times New Roman" panose="02020603050405020304" pitchFamily="18" charset="0"/>
              </a:rPr>
              <a:t> </a:t>
            </a:r>
            <a:r>
              <a:rPr lang="uk-UA" sz="2000" b="1" i="1" dirty="0">
                <a:effectLst/>
                <a:latin typeface="Bookman Old Style" panose="02050604050505020204" pitchFamily="18" charset="0"/>
                <a:ea typeface="Times New Roman" panose="02020603050405020304" pitchFamily="18" charset="0"/>
              </a:rPr>
              <a:t>–</a:t>
            </a:r>
            <a:r>
              <a:rPr lang="uk-UA" sz="2000" b="1" i="1" spc="20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осмотичний</a:t>
            </a:r>
            <a:r>
              <a:rPr lang="uk-UA" sz="2000" b="1" spc="20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потенціал,</a:t>
            </a:r>
            <a:r>
              <a:rPr lang="uk-UA" sz="2000" b="1" spc="20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який</a:t>
            </a:r>
            <a:r>
              <a:rPr lang="uk-UA" sz="2000" b="1" spc="20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характеризує</a:t>
            </a:r>
            <a:r>
              <a:rPr lang="uk-UA" sz="2000" b="1" spc="20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вплив</a:t>
            </a:r>
            <a:r>
              <a:rPr lang="uk-UA" sz="2000" b="1" spc="20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на</a:t>
            </a:r>
            <a:r>
              <a:rPr lang="uk-UA" sz="2000" b="1" spc="20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активність води </a:t>
            </a:r>
            <a:r>
              <a:rPr lang="uk-UA" sz="2000" b="1" dirty="0" err="1">
                <a:effectLst/>
                <a:latin typeface="Bookman Old Style" panose="02050604050505020204" pitchFamily="18" charset="0"/>
                <a:ea typeface="Times New Roman" panose="02020603050405020304" pitchFamily="18" charset="0"/>
              </a:rPr>
              <a:t>осмотично</a:t>
            </a:r>
            <a:r>
              <a:rPr lang="uk-UA" sz="2000" b="1" dirty="0">
                <a:effectLst/>
                <a:latin typeface="Bookman Old Style" panose="02050604050505020204" pitchFamily="18" charset="0"/>
                <a:ea typeface="Times New Roman" panose="02020603050405020304" pitchFamily="18" charset="0"/>
              </a:rPr>
              <a:t> активних речовин (від’ємна величина);</a:t>
            </a:r>
            <a:endParaRPr lang="ru-UA" sz="2000" b="1" dirty="0">
              <a:effectLst/>
              <a:latin typeface="Times New Roman" panose="02020603050405020304" pitchFamily="18" charset="0"/>
              <a:ea typeface="Times New Roman" panose="02020603050405020304" pitchFamily="18" charset="0"/>
            </a:endParaRPr>
          </a:p>
          <a:p>
            <a:pPr marL="147955" indent="457200" algn="just"/>
            <a:r>
              <a:rPr lang="uk-UA" sz="2000" b="1" i="1" dirty="0" err="1">
                <a:effectLst/>
                <a:latin typeface="Bookman Old Style" panose="02050604050505020204" pitchFamily="18" charset="0"/>
                <a:ea typeface="Times New Roman" panose="02020603050405020304" pitchFamily="18" charset="0"/>
              </a:rPr>
              <a:t>Ψp</a:t>
            </a:r>
            <a:r>
              <a:rPr lang="uk-UA" sz="2000" b="1" i="1" dirty="0">
                <a:effectLst/>
                <a:latin typeface="Bookman Old Style" panose="02050604050505020204" pitchFamily="18" charset="0"/>
                <a:ea typeface="Times New Roman" panose="02020603050405020304" pitchFamily="18" charset="0"/>
              </a:rPr>
              <a:t> – </a:t>
            </a:r>
            <a:r>
              <a:rPr lang="uk-UA" sz="2000" b="1" dirty="0">
                <a:effectLst/>
                <a:latin typeface="Bookman Old Style" panose="02050604050505020204" pitchFamily="18" charset="0"/>
                <a:ea typeface="Times New Roman" panose="02020603050405020304" pitchFamily="18" charset="0"/>
              </a:rPr>
              <a:t>потенціал тиску, що показує вплив на активність води </a:t>
            </a:r>
            <a:r>
              <a:rPr lang="uk-UA" sz="2000" b="1" dirty="0" err="1">
                <a:effectLst/>
                <a:latin typeface="Bookman Old Style" panose="02050604050505020204" pitchFamily="18" charset="0"/>
                <a:ea typeface="Times New Roman" panose="02020603050405020304" pitchFamily="18" charset="0"/>
              </a:rPr>
              <a:t>тургорного</a:t>
            </a:r>
            <a:r>
              <a:rPr lang="uk-UA" sz="2000" b="1" dirty="0">
                <a:effectLst/>
                <a:latin typeface="Bookman Old Style" panose="02050604050505020204" pitchFamily="18" charset="0"/>
                <a:ea typeface="Times New Roman" panose="02020603050405020304" pitchFamily="18" charset="0"/>
              </a:rPr>
              <a:t> тиску (</a:t>
            </a:r>
            <a:r>
              <a:rPr lang="uk-UA" sz="2000" b="1" dirty="0" err="1">
                <a:effectLst/>
                <a:latin typeface="Bookman Old Style" panose="02050604050505020204" pitchFamily="18" charset="0"/>
                <a:ea typeface="Times New Roman" panose="02020603050405020304" pitchFamily="18" charset="0"/>
              </a:rPr>
              <a:t>тургорна</a:t>
            </a:r>
            <a:r>
              <a:rPr lang="uk-UA" sz="2000" b="1" dirty="0">
                <a:effectLst/>
                <a:latin typeface="Bookman Old Style" panose="02050604050505020204" pitchFamily="18" charset="0"/>
                <a:ea typeface="Times New Roman" panose="02020603050405020304" pitchFamily="18" charset="0"/>
              </a:rPr>
              <a:t> протидія клітинної оболонки) (позитивна </a:t>
            </a:r>
            <a:r>
              <a:rPr lang="uk-UA" sz="2000" b="1" spc="-10" dirty="0">
                <a:effectLst/>
                <a:latin typeface="Bookman Old Style" panose="02050604050505020204" pitchFamily="18" charset="0"/>
                <a:ea typeface="Times New Roman" panose="02020603050405020304" pitchFamily="18" charset="0"/>
              </a:rPr>
              <a:t>величина);</a:t>
            </a:r>
            <a:endParaRPr lang="ru-UA" sz="2000" b="1" dirty="0">
              <a:effectLst/>
              <a:latin typeface="Times New Roman" panose="02020603050405020304" pitchFamily="18" charset="0"/>
              <a:ea typeface="Times New Roman" panose="02020603050405020304" pitchFamily="18" charset="0"/>
            </a:endParaRPr>
          </a:p>
          <a:p>
            <a:pPr marL="147955" indent="457200" algn="just"/>
            <a:r>
              <a:rPr lang="uk-UA" sz="2000" b="1" i="1" dirty="0" err="1">
                <a:effectLst/>
                <a:latin typeface="Bookman Old Style" panose="02050604050505020204" pitchFamily="18" charset="0"/>
                <a:ea typeface="Times New Roman" panose="02020603050405020304" pitchFamily="18" charset="0"/>
              </a:rPr>
              <a:t>Ψg</a:t>
            </a:r>
            <a:r>
              <a:rPr lang="uk-UA" sz="2000" b="1" i="1" dirty="0">
                <a:effectLst/>
                <a:latin typeface="Bookman Old Style" panose="02050604050505020204" pitchFamily="18" charset="0"/>
                <a:ea typeface="Times New Roman" panose="02020603050405020304" pitchFamily="18" charset="0"/>
              </a:rPr>
              <a:t> – </a:t>
            </a:r>
            <a:r>
              <a:rPr lang="uk-UA" sz="2000" b="1" dirty="0">
                <a:effectLst/>
                <a:latin typeface="Bookman Old Style" panose="02050604050505020204" pitchFamily="18" charset="0"/>
                <a:ea typeface="Times New Roman" panose="02020603050405020304" pitchFamily="18" charset="0"/>
              </a:rPr>
              <a:t>гравітаційний</a:t>
            </a:r>
            <a:r>
              <a:rPr lang="uk-UA" sz="2000" b="1" spc="-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потенціал, який</a:t>
            </a:r>
            <a:r>
              <a:rPr lang="uk-UA" sz="2000" b="1" spc="-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виражає</a:t>
            </a:r>
            <a:r>
              <a:rPr lang="uk-UA" sz="2000" b="1" spc="-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вплив</a:t>
            </a:r>
            <a:r>
              <a:rPr lang="uk-UA" sz="2000" b="1" spc="-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на активність води сили тяжіння (від’ємна величина), має значення лише у дерев;</a:t>
            </a:r>
            <a:endParaRPr lang="ru-UA" sz="2000" b="1" dirty="0">
              <a:effectLst/>
              <a:latin typeface="Times New Roman" panose="02020603050405020304" pitchFamily="18" charset="0"/>
              <a:ea typeface="Times New Roman" panose="02020603050405020304" pitchFamily="18" charset="0"/>
            </a:endParaRPr>
          </a:p>
          <a:p>
            <a:pPr marL="147955" indent="457200" algn="just"/>
            <a:r>
              <a:rPr lang="uk-UA" sz="2000" b="1" i="1" dirty="0" err="1">
                <a:effectLst/>
                <a:latin typeface="Bookman Old Style" panose="02050604050505020204" pitchFamily="18" charset="0"/>
                <a:ea typeface="Times New Roman" panose="02020603050405020304" pitchFamily="18" charset="0"/>
              </a:rPr>
              <a:t>Ψm</a:t>
            </a:r>
            <a:r>
              <a:rPr lang="uk-UA" sz="2000" b="1" i="1" dirty="0">
                <a:effectLst/>
                <a:latin typeface="Bookman Old Style" panose="02050604050505020204" pitchFamily="18" charset="0"/>
                <a:ea typeface="Times New Roman" panose="02020603050405020304" pitchFamily="18" charset="0"/>
              </a:rPr>
              <a:t> – </a:t>
            </a:r>
            <a:r>
              <a:rPr lang="uk-UA" sz="2000" b="1" dirty="0">
                <a:effectLst/>
                <a:latin typeface="Bookman Old Style" panose="02050604050505020204" pitchFamily="18" charset="0"/>
                <a:ea typeface="Times New Roman" panose="02020603050405020304" pitchFamily="18" charset="0"/>
              </a:rPr>
              <a:t>матричний потенціал, який відображає вплив на</a:t>
            </a:r>
            <a:r>
              <a:rPr lang="uk-UA" sz="2000" b="1" spc="40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активність води макромолекул полімерів (від’ємна величина).</a:t>
            </a:r>
            <a:endParaRPr lang="ru-UA" sz="2000" b="1" dirty="0">
              <a:effectLst/>
              <a:latin typeface="Times New Roman" panose="02020603050405020304" pitchFamily="18" charset="0"/>
              <a:ea typeface="Times New Roman" panose="02020603050405020304" pitchFamily="18" charset="0"/>
            </a:endParaRPr>
          </a:p>
          <a:p>
            <a:pPr marL="147955" indent="457200" algn="just"/>
            <a:r>
              <a:rPr lang="uk-UA" sz="2000" b="1" dirty="0">
                <a:effectLst/>
                <a:latin typeface="Bookman Old Style" panose="02050604050505020204" pitchFamily="18" charset="0"/>
                <a:ea typeface="Times New Roman" panose="02020603050405020304" pitchFamily="18" charset="0"/>
              </a:rPr>
              <a:t>За абсолютною величиною всисна сила дорівнює водному</a:t>
            </a:r>
            <a:r>
              <a:rPr lang="uk-UA" sz="2000" b="1" spc="-3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потенціалу</a:t>
            </a:r>
            <a:r>
              <a:rPr lang="uk-UA" sz="2000" b="1" spc="-3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клітини, але</a:t>
            </a:r>
            <a:r>
              <a:rPr lang="uk-UA" sz="2000" b="1" spc="-3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протилежна за знаком. Тому</a:t>
            </a:r>
            <a:r>
              <a:rPr lang="uk-UA" sz="2000" b="1" spc="-10"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її</a:t>
            </a:r>
            <a:r>
              <a:rPr lang="uk-UA" sz="2000" b="1" spc="-25" dirty="0">
                <a:effectLst/>
                <a:latin typeface="Bookman Old Style" panose="02050604050505020204" pitchFamily="18" charset="0"/>
                <a:ea typeface="Times New Roman" panose="02020603050405020304" pitchFamily="18" charset="0"/>
              </a:rPr>
              <a:t> </a:t>
            </a:r>
            <a:r>
              <a:rPr lang="uk-UA" sz="2000" b="1" dirty="0">
                <a:effectLst/>
                <a:latin typeface="Bookman Old Style" panose="02050604050505020204" pitchFamily="18" charset="0"/>
                <a:ea typeface="Times New Roman" panose="02020603050405020304" pitchFamily="18" charset="0"/>
              </a:rPr>
              <a:t>можна виразити формулою: </a:t>
            </a:r>
            <a:r>
              <a:rPr lang="uk-UA" sz="2000" b="1" i="1" dirty="0">
                <a:effectLst/>
                <a:latin typeface="Bookman Old Style" panose="02050604050505020204" pitchFamily="18" charset="0"/>
                <a:ea typeface="Times New Roman" panose="02020603050405020304" pitchFamily="18" charset="0"/>
              </a:rPr>
              <a:t>-</a:t>
            </a:r>
            <a:r>
              <a:rPr lang="uk-UA" sz="2000" b="1" i="1" dirty="0" err="1">
                <a:effectLst/>
                <a:latin typeface="Bookman Old Style" panose="02050604050505020204" pitchFamily="18" charset="0"/>
                <a:ea typeface="Times New Roman" panose="02020603050405020304" pitchFamily="18" charset="0"/>
              </a:rPr>
              <a:t>Ψw</a:t>
            </a:r>
            <a:r>
              <a:rPr lang="uk-UA" sz="2000" b="1" dirty="0">
                <a:effectLst/>
                <a:latin typeface="Bookman Old Style" panose="02050604050505020204" pitchFamily="18" charset="0"/>
                <a:ea typeface="Times New Roman" panose="02020603050405020304" pitchFamily="18" charset="0"/>
              </a:rPr>
              <a:t>= </a:t>
            </a:r>
            <a:r>
              <a:rPr lang="uk-UA" sz="2000" b="1" i="1" dirty="0">
                <a:effectLst/>
                <a:latin typeface="Bookman Old Style" panose="02050604050505020204" pitchFamily="18" charset="0"/>
                <a:ea typeface="Times New Roman" panose="02020603050405020304" pitchFamily="18" charset="0"/>
              </a:rPr>
              <a:t>-</a:t>
            </a:r>
            <a:r>
              <a:rPr lang="uk-UA" sz="2000" b="1" i="1" dirty="0" err="1">
                <a:effectLst/>
                <a:latin typeface="Bookman Old Style" panose="02050604050505020204" pitchFamily="18" charset="0"/>
                <a:ea typeface="Times New Roman" panose="02020603050405020304" pitchFamily="18" charset="0"/>
              </a:rPr>
              <a:t>Ψs</a:t>
            </a:r>
            <a:r>
              <a:rPr lang="uk-UA" sz="2000" b="1" i="1" dirty="0">
                <a:effectLst/>
                <a:latin typeface="Bookman Old Style" panose="02050604050505020204" pitchFamily="18" charset="0"/>
                <a:ea typeface="Times New Roman" panose="02020603050405020304" pitchFamily="18" charset="0"/>
              </a:rPr>
              <a:t> –</a:t>
            </a:r>
            <a:r>
              <a:rPr lang="uk-UA" sz="2000" b="1" i="1" dirty="0" err="1">
                <a:effectLst/>
                <a:latin typeface="Bookman Old Style" panose="02050604050505020204" pitchFamily="18" charset="0"/>
                <a:ea typeface="Times New Roman" panose="02020603050405020304" pitchFamily="18" charset="0"/>
              </a:rPr>
              <a:t>Ψp</a:t>
            </a:r>
            <a:r>
              <a:rPr lang="uk-UA" sz="2000" b="1" i="1" dirty="0">
                <a:effectLst/>
                <a:latin typeface="Bookman Old Style" panose="02050604050505020204" pitchFamily="18" charset="0"/>
                <a:ea typeface="Times New Roman" panose="02020603050405020304" pitchFamily="18" charset="0"/>
              </a:rPr>
              <a:t>.</a:t>
            </a:r>
            <a:endParaRPr lang="ru-UA"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7819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D9DE7F3E-8418-DD06-FAEA-01D8D8648ABA}"/>
              </a:ext>
            </a:extLst>
          </p:cNvPr>
          <p:cNvSpPr txBox="1"/>
          <p:nvPr/>
        </p:nvSpPr>
        <p:spPr>
          <a:xfrm>
            <a:off x="255670" y="477328"/>
            <a:ext cx="11851105" cy="2462213"/>
          </a:xfrm>
          <a:prstGeom prst="rect">
            <a:avLst/>
          </a:prstGeom>
          <a:noFill/>
        </p:spPr>
        <p:txBody>
          <a:bodyPr wrap="square">
            <a:spAutoFit/>
          </a:bodyPr>
          <a:lstStyle/>
          <a:p>
            <a:pPr marL="147955" indent="457200" algn="just"/>
            <a:r>
              <a:rPr lang="uk-UA" sz="2200" b="1" dirty="0">
                <a:effectLst/>
                <a:latin typeface="Bookman Old Style" panose="02050604050505020204" pitchFamily="18" charset="0"/>
                <a:ea typeface="Times New Roman" panose="02020603050405020304" pitchFamily="18" charset="0"/>
              </a:rPr>
              <a:t>Коли осмотичний тиск клітини буде вищим </a:t>
            </a:r>
            <a:r>
              <a:rPr lang="uk-UA" sz="2200" b="1" dirty="0" err="1">
                <a:effectLst/>
                <a:latin typeface="Bookman Old Style" panose="02050604050505020204" pitchFamily="18" charset="0"/>
                <a:ea typeface="Times New Roman" panose="02020603050405020304" pitchFamily="18" charset="0"/>
              </a:rPr>
              <a:t>тургорного</a:t>
            </a:r>
            <a:r>
              <a:rPr lang="uk-UA" sz="2200" b="1" dirty="0">
                <a:effectLst/>
                <a:latin typeface="Bookman Old Style" panose="02050604050505020204" pitchFamily="18" charset="0"/>
                <a:ea typeface="Times New Roman" panose="02020603050405020304" pitchFamily="18" charset="0"/>
              </a:rPr>
              <a:t>, клітина буде поглинати воду до тих пір, поки не відбудеться вирівнювання.</a:t>
            </a:r>
            <a:endParaRPr lang="ru-UA" sz="2200" b="1" dirty="0">
              <a:effectLst/>
              <a:latin typeface="Times New Roman" panose="02020603050405020304" pitchFamily="18" charset="0"/>
              <a:ea typeface="Times New Roman" panose="02020603050405020304" pitchFamily="18" charset="0"/>
            </a:endParaRPr>
          </a:p>
          <a:p>
            <a:pPr marL="147955" indent="457200" algn="just"/>
            <a:r>
              <a:rPr lang="uk-UA" sz="2200" b="1" dirty="0">
                <a:effectLst/>
                <a:latin typeface="Bookman Old Style" panose="02050604050505020204" pitchFamily="18" charset="0"/>
                <a:ea typeface="Times New Roman" panose="02020603050405020304" pitchFamily="18" charset="0"/>
              </a:rPr>
              <a:t>Коли клітина повністю насичена водою (стан тургору), її </a:t>
            </a:r>
            <a:r>
              <a:rPr lang="uk-UA" sz="2200" b="1" dirty="0" err="1">
                <a:effectLst/>
                <a:latin typeface="Bookman Old Style" panose="02050604050505020204" pitchFamily="18" charset="0"/>
                <a:ea typeface="Times New Roman" panose="02020603050405020304" pitchFamily="18" charset="0"/>
              </a:rPr>
              <a:t>тургорний</a:t>
            </a:r>
            <a:r>
              <a:rPr lang="uk-UA" sz="2200" b="1" dirty="0">
                <a:effectLst/>
                <a:latin typeface="Bookman Old Style" panose="02050604050505020204" pitchFamily="18" charset="0"/>
                <a:ea typeface="Times New Roman" panose="02020603050405020304" pitchFamily="18" charset="0"/>
              </a:rPr>
              <a:t> тиск дорівнює осмотичному і тому сисна сила дорівнює </a:t>
            </a:r>
            <a:r>
              <a:rPr lang="uk-UA" sz="2200" b="1" spc="-10" dirty="0">
                <a:effectLst/>
                <a:latin typeface="Bookman Old Style" panose="02050604050505020204" pitchFamily="18" charset="0"/>
                <a:ea typeface="Times New Roman" panose="02020603050405020304" pitchFamily="18" charset="0"/>
              </a:rPr>
              <a:t>нулю.</a:t>
            </a:r>
            <a:endParaRPr lang="ru-UA" sz="2200" b="1" dirty="0">
              <a:effectLst/>
              <a:latin typeface="Times New Roman" panose="02020603050405020304" pitchFamily="18" charset="0"/>
              <a:ea typeface="Times New Roman" panose="02020603050405020304" pitchFamily="18" charset="0"/>
            </a:endParaRPr>
          </a:p>
          <a:p>
            <a:pPr marL="147955" indent="457200" algn="just"/>
            <a:r>
              <a:rPr lang="uk-UA" sz="2200" b="1" dirty="0">
                <a:effectLst/>
                <a:latin typeface="Bookman Old Style" panose="02050604050505020204" pitchFamily="18" charset="0"/>
                <a:ea typeface="Times New Roman" panose="02020603050405020304" pitchFamily="18" charset="0"/>
              </a:rPr>
              <a:t>В стані в’янення, клітина втрачає тургор – </a:t>
            </a:r>
            <a:r>
              <a:rPr lang="uk-UA" sz="2200" b="1" dirty="0" err="1">
                <a:effectLst/>
                <a:latin typeface="Bookman Old Style" panose="02050604050505020204" pitchFamily="18" charset="0"/>
                <a:ea typeface="Times New Roman" panose="02020603050405020304" pitchFamily="18" charset="0"/>
              </a:rPr>
              <a:t>тургорний</a:t>
            </a:r>
            <a:r>
              <a:rPr lang="uk-UA" sz="2200" b="1" dirty="0">
                <a:effectLst/>
                <a:latin typeface="Bookman Old Style" panose="02050604050505020204" pitchFamily="18" charset="0"/>
                <a:ea typeface="Times New Roman" panose="02020603050405020304" pitchFamily="18" charset="0"/>
              </a:rPr>
              <a:t> тиск дорівнює нулю, а водний потенціал (сисна сила) дорівнює осмотичному потенціалу.</a:t>
            </a:r>
            <a:endParaRPr lang="ru-UA" sz="2200" b="1"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76053C9D-98D8-D3F9-3118-86A120B025D6}"/>
              </a:ext>
            </a:extLst>
          </p:cNvPr>
          <p:cNvSpPr txBox="1"/>
          <p:nvPr/>
        </p:nvSpPr>
        <p:spPr>
          <a:xfrm>
            <a:off x="170447" y="2927509"/>
            <a:ext cx="11851104" cy="3477875"/>
          </a:xfrm>
          <a:prstGeom prst="rect">
            <a:avLst/>
          </a:prstGeom>
          <a:noFill/>
        </p:spPr>
        <p:txBody>
          <a:bodyPr wrap="square">
            <a:spAutoFit/>
          </a:bodyPr>
          <a:lstStyle/>
          <a:p>
            <a:pPr marL="147955" indent="457200" algn="just"/>
            <a:r>
              <a:rPr lang="uk-UA" sz="2200" b="1" dirty="0">
                <a:effectLst/>
                <a:latin typeface="Bookman Old Style" panose="02050604050505020204" pitchFamily="18" charset="0"/>
                <a:ea typeface="Times New Roman" panose="02020603050405020304" pitchFamily="18" charset="0"/>
              </a:rPr>
              <a:t>Знання</a:t>
            </a:r>
            <a:r>
              <a:rPr lang="uk-UA" sz="2200" b="1" spc="-2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водного</a:t>
            </a:r>
            <a:r>
              <a:rPr lang="uk-UA" sz="2200" b="1" spc="-2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потенціалу</a:t>
            </a:r>
            <a:r>
              <a:rPr lang="uk-UA" sz="2200" b="1" spc="-2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має велике</a:t>
            </a:r>
            <a:r>
              <a:rPr lang="uk-UA" sz="2200" b="1" spc="-3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значення для екологічних досліджень. Його величина дозволяє судити про здатність рослин поглинати воду з ґрунту та утримувати її незалежно від впливу умов навколишнього середовища. Осмотичний потенціал коливається в межах від – 0,1 до</a:t>
            </a:r>
            <a:r>
              <a:rPr lang="uk-UA" sz="2200" b="1" spc="-2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 20 МПа.</a:t>
            </a:r>
            <a:r>
              <a:rPr lang="uk-UA" sz="2200" b="1" spc="-15"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Спостерігається</a:t>
            </a:r>
            <a:r>
              <a:rPr lang="uk-UA" sz="2200" b="1" spc="-5"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така</a:t>
            </a:r>
            <a:r>
              <a:rPr lang="uk-UA" sz="2200" b="1" spc="-1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закономірність:</a:t>
            </a:r>
            <a:r>
              <a:rPr lang="uk-UA" sz="2200" b="1" spc="-2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чим у </a:t>
            </a:r>
            <a:r>
              <a:rPr lang="uk-UA" sz="2200" b="1" dirty="0" err="1">
                <a:effectLst/>
                <a:latin typeface="Bookman Old Style" panose="02050604050505020204" pitchFamily="18" charset="0"/>
                <a:ea typeface="Times New Roman" panose="02020603050405020304" pitchFamily="18" charset="0"/>
              </a:rPr>
              <a:t>засушливіших</a:t>
            </a:r>
            <a:r>
              <a:rPr lang="uk-UA" sz="2200" b="1" dirty="0">
                <a:effectLst/>
                <a:latin typeface="Bookman Old Style" panose="02050604050505020204" pitchFamily="18" charset="0"/>
                <a:ea typeface="Times New Roman" panose="02020603050405020304" pitchFamily="18" charset="0"/>
              </a:rPr>
              <a:t> умовах зростає рослина, тим менший у них осмотичний потенціал (тим більший осмотичний тиск, тим більш </a:t>
            </a:r>
            <a:r>
              <a:rPr lang="uk-UA" sz="2200" b="1" dirty="0" err="1">
                <a:effectLst/>
                <a:latin typeface="Bookman Old Style" panose="02050604050505020204" pitchFamily="18" charset="0"/>
                <a:ea typeface="Times New Roman" panose="02020603050405020304" pitchFamily="18" charset="0"/>
              </a:rPr>
              <a:t>концентрованіший</a:t>
            </a:r>
            <a:r>
              <a:rPr lang="uk-UA" sz="2200" b="1" dirty="0">
                <a:effectLst/>
                <a:latin typeface="Bookman Old Style" panose="02050604050505020204" pitchFamily="18" charset="0"/>
                <a:ea typeface="Times New Roman" panose="02020603050405020304" pitchFamily="18" charset="0"/>
              </a:rPr>
              <a:t> клітинний сік). Також величина осмотичного потенціалу змінюється і в межах однієї рослини: у коренях він становить (- 0,5) – (- 1,0), у листках – до (-4,0 МПа).</a:t>
            </a:r>
            <a:endParaRPr lang="ru-UA" sz="2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7862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FAE33292-F68D-66B0-67FF-8177CF29D3E8}"/>
              </a:ext>
            </a:extLst>
          </p:cNvPr>
          <p:cNvSpPr txBox="1"/>
          <p:nvPr/>
        </p:nvSpPr>
        <p:spPr>
          <a:xfrm>
            <a:off x="172453" y="204075"/>
            <a:ext cx="12019547" cy="3570593"/>
          </a:xfrm>
          <a:prstGeom prst="rect">
            <a:avLst/>
          </a:prstGeom>
          <a:noFill/>
        </p:spPr>
        <p:txBody>
          <a:bodyPr wrap="square">
            <a:spAutoFit/>
          </a:bodyPr>
          <a:lstStyle/>
          <a:p>
            <a:pPr indent="457200" algn="just">
              <a:lnSpc>
                <a:spcPct val="107000"/>
              </a:lnSpc>
              <a:spcAft>
                <a:spcPts val="800"/>
              </a:spcAft>
            </a:pP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Процеси</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надходження</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транспорту і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випаровування</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води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складають</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водний</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обмін</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рослини</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Співвідношення між кількістю води, що рослина отримує і кількістю води, яку вона випаровує за той самий проміжок часу, називається водним балансом.</a:t>
            </a:r>
            <a:endParaRPr lang="ru-UA" sz="2400" b="1" dirty="0">
              <a:effectLst/>
              <a:latin typeface="Times New Roman" panose="02020603050405020304" pitchFamily="18" charset="0"/>
              <a:ea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Більша частина води надходить в рослину через кореневу систему. Лише незначна її кількість може надходити через надземні органи рослини. Доступність води рослинам залежить і від розподілу</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її в ґрунті. </a:t>
            </a:r>
            <a:endParaRPr lang="ru-UA" sz="2400" b="1" dirty="0">
              <a:effectLst/>
              <a:latin typeface="Times New Roman" panose="02020603050405020304" pitchFamily="18" charset="0"/>
              <a:ea typeface="Times New Roman" panose="02020603050405020304" pitchFamily="18" charset="0"/>
            </a:endParaRPr>
          </a:p>
        </p:txBody>
      </p:sp>
      <p:pic>
        <p:nvPicPr>
          <p:cNvPr id="9218" name="Picture 2" descr="Транспорт речовин: судини (ксилема), ситоподібні трубки (флоема),  серцевинні промені Висхідний рух мінеральних речовин та низхідний рух  органічних речовин » Допомога учням">
            <a:extLst>
              <a:ext uri="{FF2B5EF4-FFF2-40B4-BE49-F238E27FC236}">
                <a16:creationId xmlns:a16="http://schemas.microsoft.com/office/drawing/2014/main" id="{8C5E2665-D5E1-CB0C-2BB9-7D4111F0A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938" y="3429000"/>
            <a:ext cx="5429250" cy="3276637"/>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Презентація до уроку: &quot;Корінь. Будова кореня. Мінеральне живлення&quot;">
            <a:extLst>
              <a:ext uri="{FF2B5EF4-FFF2-40B4-BE49-F238E27FC236}">
                <a16:creationId xmlns:a16="http://schemas.microsoft.com/office/drawing/2014/main" id="{81562D5A-AD20-5F41-A9B6-1352CD2BD2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029" t="25262" r="26257"/>
          <a:stretch/>
        </p:blipFill>
        <p:spPr bwMode="auto">
          <a:xfrm>
            <a:off x="279918" y="3849104"/>
            <a:ext cx="4114800" cy="280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186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0" y="0"/>
            <a:ext cx="12191980" cy="6857990"/>
          </a:xfrm>
          <a:prstGeom prst="rect">
            <a:avLst/>
          </a:prstGeom>
        </p:spPr>
      </p:pic>
      <p:sp>
        <p:nvSpPr>
          <p:cNvPr id="8" name="TextBox 7">
            <a:extLst>
              <a:ext uri="{FF2B5EF4-FFF2-40B4-BE49-F238E27FC236}">
                <a16:creationId xmlns:a16="http://schemas.microsoft.com/office/drawing/2014/main" id="{810B1BD0-2FC4-8E30-23DA-8F7E0D4D132A}"/>
              </a:ext>
            </a:extLst>
          </p:cNvPr>
          <p:cNvSpPr txBox="1"/>
          <p:nvPr/>
        </p:nvSpPr>
        <p:spPr>
          <a:xfrm>
            <a:off x="3002124" y="275067"/>
            <a:ext cx="9062357" cy="4525534"/>
          </a:xfrm>
          <a:prstGeom prst="rect">
            <a:avLst/>
          </a:prstGeom>
          <a:noFill/>
        </p:spPr>
        <p:txBody>
          <a:bodyPr wrap="square">
            <a:spAutoFit/>
          </a:bodyPr>
          <a:lstStyle/>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Вода має важливе значення у житті всього живого. В тканинах рослин вода складає 70-95% від сирої маси. У рослин суходолу цитоплазма містить 85-90 % води, корені – 75-95 %, плоди – 84-95 %, насіння 5-15% води.</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Усі відомі на Землі форми життя не можуть існувати без води. При зниженні вмісту води в клітинах і тканинах до критичного рівня (наприклад, у спор, у насіння при їх повному дозріванні) живі структури переходять у стан анабіозу.</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 name="Рисунок 9" descr="Вид сбоку на рябь">
            <a:extLst>
              <a:ext uri="{FF2B5EF4-FFF2-40B4-BE49-F238E27FC236}">
                <a16:creationId xmlns:a16="http://schemas.microsoft.com/office/drawing/2014/main" id="{EEDD28F4-4A2D-0298-6FD5-CA7AA33A4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7766" y="4822633"/>
            <a:ext cx="3509010" cy="1973709"/>
          </a:xfrm>
          <a:prstGeom prst="rect">
            <a:avLst/>
          </a:prstGeom>
        </p:spPr>
      </p:pic>
      <p:pic>
        <p:nvPicPr>
          <p:cNvPr id="12" name="Рисунок 11" descr="Вода контур">
            <a:extLst>
              <a:ext uri="{FF2B5EF4-FFF2-40B4-BE49-F238E27FC236}">
                <a16:creationId xmlns:a16="http://schemas.microsoft.com/office/drawing/2014/main" id="{BF968080-B505-0784-9078-F427A94DA3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9273" y="4795275"/>
            <a:ext cx="2179220" cy="2179220"/>
          </a:xfrm>
          <a:prstGeom prst="rect">
            <a:avLst/>
          </a:prstGeom>
        </p:spPr>
      </p:pic>
      <p:pic>
        <p:nvPicPr>
          <p:cNvPr id="14" name="Рисунок 13" descr="Орангутан в лесу">
            <a:extLst>
              <a:ext uri="{FF2B5EF4-FFF2-40B4-BE49-F238E27FC236}">
                <a16:creationId xmlns:a16="http://schemas.microsoft.com/office/drawing/2014/main" id="{AF514ECE-6C42-245A-34E5-67C2787270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818" y="355076"/>
            <a:ext cx="2830306" cy="1942256"/>
          </a:xfrm>
          <a:prstGeom prst="rect">
            <a:avLst/>
          </a:prstGeom>
        </p:spPr>
      </p:pic>
      <p:pic>
        <p:nvPicPr>
          <p:cNvPr id="16" name="Рисунок 15" descr="Речные утесы">
            <a:extLst>
              <a:ext uri="{FF2B5EF4-FFF2-40B4-BE49-F238E27FC236}">
                <a16:creationId xmlns:a16="http://schemas.microsoft.com/office/drawing/2014/main" id="{5202E2D6-8BFD-37BA-9887-AA443E4A4E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1163" y="4822634"/>
            <a:ext cx="3444518" cy="1973709"/>
          </a:xfrm>
          <a:prstGeom prst="rect">
            <a:avLst/>
          </a:prstGeom>
        </p:spPr>
      </p:pic>
      <p:pic>
        <p:nvPicPr>
          <p:cNvPr id="18" name="Рисунок 17" descr="Ундерватерный пузырь">
            <a:extLst>
              <a:ext uri="{FF2B5EF4-FFF2-40B4-BE49-F238E27FC236}">
                <a16:creationId xmlns:a16="http://schemas.microsoft.com/office/drawing/2014/main" id="{FEC96CEA-5EA2-8C69-F437-1D5CB45A58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273" y="2673798"/>
            <a:ext cx="2830306" cy="1886871"/>
          </a:xfrm>
          <a:prstGeom prst="rect">
            <a:avLst/>
          </a:prstGeom>
        </p:spPr>
      </p:pic>
    </p:spTree>
    <p:extLst>
      <p:ext uri="{BB962C8B-B14F-4D97-AF65-F5344CB8AC3E}">
        <p14:creationId xmlns:p14="http://schemas.microsoft.com/office/powerpoint/2010/main" val="4092764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5C09915B-67BE-283B-05F1-E9802EA32AF5}"/>
              </a:ext>
            </a:extLst>
          </p:cNvPr>
          <p:cNvSpPr txBox="1"/>
          <p:nvPr/>
        </p:nvSpPr>
        <p:spPr>
          <a:xfrm>
            <a:off x="0" y="873589"/>
            <a:ext cx="12191999" cy="5074210"/>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Розрізняють такі форми ґрунтової води:</a:t>
            </a:r>
          </a:p>
          <a:p>
            <a:pPr marL="147955" indent="457200" algn="just"/>
            <a:endParaRPr lang="ru-UA" sz="2400" b="1" dirty="0">
              <a:effectLst/>
              <a:latin typeface="Times New Roman" panose="02020603050405020304" pitchFamily="18" charset="0"/>
              <a:ea typeface="Times New Roman" panose="02020603050405020304" pitchFamily="18" charset="0"/>
            </a:endParaRPr>
          </a:p>
          <a:p>
            <a:pPr marL="457200" lvl="0" indent="-457200" algn="just">
              <a:lnSpc>
                <a:spcPct val="107000"/>
              </a:lnSpc>
              <a:spcAft>
                <a:spcPts val="800"/>
              </a:spcAft>
              <a:buSzPts val="1100"/>
              <a:buFont typeface="+mj-lt"/>
              <a:buAutoNum type="arabicPeriod"/>
              <a:tabLst>
                <a:tab pos="779145"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Гравітаційна</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вода –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заповнює</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крупні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проміжки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між</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частинками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ґрунту</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і доступна для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457200" lvl="0" indent="-457200" algn="just">
              <a:lnSpc>
                <a:spcPct val="107000"/>
              </a:lnSpc>
              <a:spcAft>
                <a:spcPts val="800"/>
              </a:spcAft>
              <a:buSzPts val="1100"/>
              <a:buFont typeface="+mj-lt"/>
              <a:buAutoNum type="arabicPeriod"/>
              <a:tabLst>
                <a:tab pos="779145"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Капілярна</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вода –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заповнює</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капілярні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пори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ґрунту</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й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утримується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 них силами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поверхневого</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натягу і також доступна для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457200" lvl="0" indent="-457200" algn="just">
              <a:lnSpc>
                <a:spcPct val="107000"/>
              </a:lnSpc>
              <a:spcAft>
                <a:spcPts val="800"/>
              </a:spcAft>
              <a:buSzPts val="1100"/>
              <a:buFont typeface="+mj-lt"/>
              <a:buAutoNum type="arabicPeriod"/>
              <a:tabLst>
                <a:tab pos="779145"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Плівкова</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вода –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оточує</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колоїдні</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частинки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ґрунту</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Така</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вода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із</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периферичних</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шарів</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гідратаційних</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оболонок</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може</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поглинатися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рослиною</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Це</a:t>
            </a:r>
            <a:r>
              <a:rPr lang="ru-UA" sz="24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менш</a:t>
            </a:r>
            <a:r>
              <a:rPr lang="ru-UA" sz="2400" b="1" kern="100" spc="-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доступна вода для</a:t>
            </a:r>
            <a:r>
              <a:rPr lang="ru-UA" sz="2400" b="1" kern="100"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457200" lvl="0" indent="-457200" algn="just">
              <a:lnSpc>
                <a:spcPct val="107000"/>
              </a:lnSpc>
              <a:spcAft>
                <a:spcPts val="800"/>
              </a:spcAft>
              <a:buSzPts val="1100"/>
              <a:buFont typeface="+mj-lt"/>
              <a:buAutoNum type="arabicPeriod"/>
              <a:tabLst>
                <a:tab pos="779145"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Гігроскопічна</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вода –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адсорбується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сухим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ґрунтом</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що</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перебуває</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атмосфері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з 95%-ю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відносною</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вологістю</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повітря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Це</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недоступна для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вода.</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311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F1B7E1C6-765A-867F-2DC1-97566B0E334B}"/>
              </a:ext>
            </a:extLst>
          </p:cNvPr>
          <p:cNvSpPr txBox="1"/>
          <p:nvPr/>
        </p:nvSpPr>
        <p:spPr>
          <a:xfrm>
            <a:off x="6096000" y="460035"/>
            <a:ext cx="6093994" cy="5725798"/>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По</a:t>
            </a:r>
            <a:r>
              <a:rPr lang="uk-UA" sz="2400" b="1" spc="-3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довжині</a:t>
            </a:r>
            <a:r>
              <a:rPr lang="uk-UA" sz="2400" b="1" spc="-2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a:t>
            </a:r>
            <a:r>
              <a:rPr lang="uk-UA" sz="2400" b="1" spc="-2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корені</a:t>
            </a:r>
            <a:r>
              <a:rPr lang="uk-UA" sz="2400" b="1" spc="-25" dirty="0">
                <a:effectLst/>
                <a:latin typeface="Bookman Old Style" panose="02050604050505020204" pitchFamily="18" charset="0"/>
                <a:ea typeface="Times New Roman" panose="02020603050405020304" pitchFamily="18" charset="0"/>
              </a:rPr>
              <a:t> (органі поглинання води) </a:t>
            </a:r>
            <a:r>
              <a:rPr lang="uk-UA" sz="2400" b="1" dirty="0">
                <a:effectLst/>
                <a:latin typeface="Bookman Old Style" panose="02050604050505020204" pitchFamily="18" charset="0"/>
                <a:ea typeface="Times New Roman" panose="02020603050405020304" pitchFamily="18" charset="0"/>
              </a:rPr>
              <a:t>розрізняють</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4</a:t>
            </a:r>
            <a:r>
              <a:rPr lang="uk-UA" sz="2400" b="1" spc="-5" dirty="0">
                <a:effectLst/>
                <a:latin typeface="Bookman Old Style" panose="02050604050505020204" pitchFamily="18" charset="0"/>
                <a:ea typeface="Times New Roman" panose="02020603050405020304" pitchFamily="18" charset="0"/>
              </a:rPr>
              <a:t> </a:t>
            </a:r>
            <a:r>
              <a:rPr lang="uk-UA" sz="2400" b="1" spc="-20" dirty="0">
                <a:effectLst/>
                <a:latin typeface="Bookman Old Style" panose="02050604050505020204" pitchFamily="18" charset="0"/>
                <a:ea typeface="Times New Roman" panose="02020603050405020304" pitchFamily="18" charset="0"/>
              </a:rPr>
              <a:t>зони:</a:t>
            </a:r>
            <a:endParaRPr lang="ru-UA" sz="2400" b="1" dirty="0">
              <a:effectLst/>
              <a:latin typeface="Times New Roman" panose="02020603050405020304" pitchFamily="18" charset="0"/>
              <a:ea typeface="Times New Roman" panose="02020603050405020304" pitchFamily="18" charset="0"/>
            </a:endParaRPr>
          </a:p>
          <a:p>
            <a:pPr marL="342900" lvl="0" indent="-342900" algn="just">
              <a:lnSpc>
                <a:spcPct val="107000"/>
              </a:lnSpc>
              <a:spcAft>
                <a:spcPts val="800"/>
              </a:spcAft>
              <a:buFont typeface="+mj-lt"/>
              <a:buAutoNum type="arabicPeriod"/>
              <a:tabLst>
                <a:tab pos="687070" algn="l"/>
              </a:tabLst>
            </a:pPr>
            <a:r>
              <a:rPr lang="ru-UA" sz="2400" b="1" kern="100" spc="0" dirty="0">
                <a:effectLst/>
                <a:latin typeface="Bookman Old Style" panose="02050604050505020204" pitchFamily="18" charset="0"/>
                <a:ea typeface="Aptos" panose="020B0004020202020204" pitchFamily="34" charset="0"/>
                <a:cs typeface="Times New Roman" panose="02020603050405020304" pitchFamily="18" charset="0"/>
              </a:rPr>
              <a:t>Зону</a:t>
            </a:r>
            <a:r>
              <a:rPr lang="ru-UA" sz="2400" b="1" kern="100" spc="-4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0" dirty="0" err="1">
                <a:effectLst/>
                <a:latin typeface="Bookman Old Style" panose="02050604050505020204" pitchFamily="18" charset="0"/>
                <a:ea typeface="Aptos" panose="020B0004020202020204" pitchFamily="34" charset="0"/>
                <a:cs typeface="Times New Roman" panose="02020603050405020304" pitchFamily="18" charset="0"/>
              </a:rPr>
              <a:t>поділу</a:t>
            </a:r>
            <a:r>
              <a:rPr lang="ru-UA" sz="2400" b="1" kern="100" spc="-3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0" dirty="0" err="1">
                <a:effectLst/>
                <a:latin typeface="Bookman Old Style" panose="02050604050505020204" pitchFamily="18" charset="0"/>
                <a:ea typeface="Aptos" panose="020B0004020202020204" pitchFamily="34" charset="0"/>
                <a:cs typeface="Times New Roman" panose="02020603050405020304" pitchFamily="18" charset="0"/>
              </a:rPr>
              <a:t>клітин</a:t>
            </a:r>
            <a:r>
              <a:rPr lang="ru-UA" sz="2400" b="1" kern="100" spc="0" dirty="0">
                <a:effectLst/>
                <a:latin typeface="Bookman Old Style" panose="02050604050505020204" pitchFamily="18" charset="0"/>
                <a:ea typeface="Aptos" panose="020B0004020202020204" pitchFamily="34" charset="0"/>
                <a:cs typeface="Times New Roman" panose="02020603050405020304" pitchFamily="18" charset="0"/>
              </a:rPr>
              <a:t>,</a:t>
            </a:r>
            <a:r>
              <a:rPr lang="ru-UA" sz="2400" b="1" kern="100" spc="-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0" dirty="0">
                <a:effectLst/>
                <a:latin typeface="Bookman Old Style" panose="02050604050505020204" pitchFamily="18" charset="0"/>
                <a:ea typeface="Aptos" panose="020B0004020202020204" pitchFamily="34" charset="0"/>
                <a:cs typeface="Times New Roman" panose="02020603050405020304" pitchFamily="18" charset="0"/>
              </a:rPr>
              <a:t>яка</a:t>
            </a:r>
            <a:r>
              <a:rPr lang="ru-UA" sz="2400" b="1" kern="100" spc="-2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0" dirty="0" err="1">
                <a:effectLst/>
                <a:latin typeface="Bookman Old Style" panose="02050604050505020204" pitchFamily="18" charset="0"/>
                <a:ea typeface="Aptos" panose="020B0004020202020204" pitchFamily="34" charset="0"/>
                <a:cs typeface="Times New Roman" panose="02020603050405020304" pitchFamily="18" charset="0"/>
              </a:rPr>
              <a:t>прикрита</a:t>
            </a:r>
            <a:r>
              <a:rPr lang="ru-UA" sz="2400" b="1" kern="100" spc="-2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0" dirty="0" err="1">
                <a:effectLst/>
                <a:latin typeface="Bookman Old Style" panose="02050604050505020204" pitchFamily="18" charset="0"/>
                <a:ea typeface="Aptos" panose="020B0004020202020204" pitchFamily="34" charset="0"/>
                <a:cs typeface="Times New Roman" panose="02020603050405020304" pitchFamily="18" charset="0"/>
              </a:rPr>
              <a:t>кореневим</a:t>
            </a:r>
            <a:r>
              <a:rPr lang="ru-UA" sz="2400" b="1" kern="100" spc="-1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10" dirty="0" err="1">
                <a:effectLst/>
                <a:latin typeface="Bookman Old Style" panose="02050604050505020204" pitchFamily="18" charset="0"/>
                <a:ea typeface="Aptos" panose="020B0004020202020204" pitchFamily="34" charset="0"/>
                <a:cs typeface="Times New Roman" panose="02020603050405020304" pitchFamily="18" charset="0"/>
              </a:rPr>
              <a:t>чохликом</a:t>
            </a:r>
            <a:endParaRPr lang="ru-UA" sz="2400" b="1" kern="100" spc="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687070" algn="l"/>
              </a:tabLst>
            </a:pPr>
            <a:r>
              <a:rPr lang="ru-UA" sz="2400" b="1" kern="100" spc="0" dirty="0">
                <a:effectLst/>
                <a:latin typeface="Bookman Old Style" panose="02050604050505020204" pitchFamily="18" charset="0"/>
                <a:ea typeface="Aptos" panose="020B0004020202020204" pitchFamily="34" charset="0"/>
                <a:cs typeface="Times New Roman" panose="02020603050405020304" pitchFamily="18" charset="0"/>
              </a:rPr>
              <a:t>Зону</a:t>
            </a:r>
            <a:r>
              <a:rPr lang="ru-UA" sz="2400" b="1" kern="100" spc="-3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0" dirty="0" err="1">
                <a:effectLst/>
                <a:latin typeface="Bookman Old Style" panose="02050604050505020204" pitchFamily="18" charset="0"/>
                <a:ea typeface="Aptos" panose="020B0004020202020204" pitchFamily="34" charset="0"/>
                <a:cs typeface="Times New Roman" panose="02020603050405020304" pitchFamily="18" charset="0"/>
              </a:rPr>
              <a:t>розтягування</a:t>
            </a:r>
            <a:r>
              <a:rPr lang="ru-UA" sz="2400" b="1" kern="100" spc="-2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10" dirty="0" err="1">
                <a:effectLst/>
                <a:latin typeface="Bookman Old Style" panose="02050604050505020204" pitchFamily="18" charset="0"/>
                <a:ea typeface="Aptos" panose="020B0004020202020204" pitchFamily="34" charset="0"/>
                <a:cs typeface="Times New Roman" panose="02020603050405020304" pitchFamily="18" charset="0"/>
              </a:rPr>
              <a:t>клітин</a:t>
            </a:r>
            <a:endParaRPr lang="ru-UA" sz="2400" b="1" kern="100" spc="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687070" algn="l"/>
              </a:tabLst>
            </a:pPr>
            <a:r>
              <a:rPr lang="ru-UA" sz="2400" b="1" kern="100" spc="0" dirty="0">
                <a:effectLst/>
                <a:latin typeface="Bookman Old Style" panose="02050604050505020204" pitchFamily="18" charset="0"/>
                <a:ea typeface="Aptos" panose="020B0004020202020204" pitchFamily="34" charset="0"/>
                <a:cs typeface="Times New Roman" panose="02020603050405020304" pitchFamily="18" charset="0"/>
              </a:rPr>
              <a:t>Зону</a:t>
            </a:r>
            <a:r>
              <a:rPr lang="ru-UA" sz="2400" b="1" kern="100" spc="-5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0" dirty="0" err="1">
                <a:effectLst/>
                <a:latin typeface="Bookman Old Style" panose="02050604050505020204" pitchFamily="18" charset="0"/>
                <a:ea typeface="Aptos" panose="020B0004020202020204" pitchFamily="34" charset="0"/>
                <a:cs typeface="Times New Roman" panose="02020603050405020304" pitchFamily="18" charset="0"/>
              </a:rPr>
              <a:t>диференціації</a:t>
            </a:r>
            <a:r>
              <a:rPr lang="ru-UA" sz="2400" b="1" kern="100" spc="-4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0" dirty="0" err="1">
                <a:effectLst/>
                <a:latin typeface="Bookman Old Style" panose="02050604050505020204" pitchFamily="18" charset="0"/>
                <a:ea typeface="Aptos" panose="020B0004020202020204" pitchFamily="34" charset="0"/>
                <a:cs typeface="Times New Roman" panose="02020603050405020304" pitchFamily="18" charset="0"/>
              </a:rPr>
              <a:t>клітин</a:t>
            </a:r>
            <a:r>
              <a:rPr lang="ru-UA" sz="2400" b="1" kern="100" spc="-2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0" dirty="0">
                <a:effectLst/>
                <a:latin typeface="Bookman Old Style" panose="02050604050505020204" pitchFamily="18" charset="0"/>
                <a:ea typeface="Aptos" panose="020B0004020202020204" pitchFamily="34" charset="0"/>
                <a:cs typeface="Times New Roman" panose="02020603050405020304" pitchFamily="18" charset="0"/>
              </a:rPr>
              <a:t>(зона</a:t>
            </a:r>
            <a:r>
              <a:rPr lang="ru-UA" sz="2400" b="1" kern="100" spc="-1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0" dirty="0" err="1">
                <a:effectLst/>
                <a:latin typeface="Bookman Old Style" panose="02050604050505020204" pitchFamily="18" charset="0"/>
                <a:ea typeface="Aptos" panose="020B0004020202020204" pitchFamily="34" charset="0"/>
                <a:cs typeface="Times New Roman" panose="02020603050405020304" pitchFamily="18" charset="0"/>
              </a:rPr>
              <a:t>кореневих</a:t>
            </a:r>
            <a:r>
              <a:rPr lang="ru-UA" sz="2400" b="1" kern="100" spc="-2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10" dirty="0" err="1">
                <a:effectLst/>
                <a:latin typeface="Bookman Old Style" panose="02050604050505020204" pitchFamily="18" charset="0"/>
                <a:ea typeface="Aptos" panose="020B0004020202020204" pitchFamily="34" charset="0"/>
                <a:cs typeface="Times New Roman" panose="02020603050405020304" pitchFamily="18" charset="0"/>
              </a:rPr>
              <a:t>волосків</a:t>
            </a:r>
            <a:r>
              <a:rPr lang="ru-UA" sz="2400" b="1" kern="100" spc="-10" dirty="0">
                <a:effectLst/>
                <a:latin typeface="Bookman Old Style" panose="02050604050505020204" pitchFamily="18" charset="0"/>
                <a:ea typeface="Aptos" panose="020B0004020202020204" pitchFamily="34" charset="0"/>
                <a:cs typeface="Times New Roman" panose="02020603050405020304" pitchFamily="18" charset="0"/>
              </a:rPr>
              <a:t>)</a:t>
            </a:r>
            <a:r>
              <a:rPr lang="ru-UA" sz="2400" b="1" kern="100" spc="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0" dirty="0" err="1">
                <a:effectLst/>
                <a:latin typeface="Bookman Old Style" panose="02050604050505020204" pitchFamily="18" charset="0"/>
                <a:ea typeface="Aptos" panose="020B0004020202020204" pitchFamily="34" charset="0"/>
                <a:cs typeface="Times New Roman" panose="02020603050405020304" pitchFamily="18" charset="0"/>
              </a:rPr>
              <a:t>Провідну</a:t>
            </a:r>
            <a:r>
              <a:rPr lang="ru-UA" sz="2400" b="1" kern="100" spc="-6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20" dirty="0">
                <a:effectLst/>
                <a:latin typeface="Bookman Old Style" panose="02050604050505020204" pitchFamily="18" charset="0"/>
                <a:ea typeface="Aptos" panose="020B0004020202020204" pitchFamily="34" charset="0"/>
                <a:cs typeface="Times New Roman" panose="02020603050405020304" pitchFamily="18" charset="0"/>
              </a:rPr>
              <a:t>зону</a:t>
            </a:r>
            <a:endParaRPr lang="ru-UA" sz="2400" b="1" kern="100" spc="0" dirty="0">
              <a:effectLst/>
              <a:latin typeface="Aptos" panose="020B0004020202020204" pitchFamily="34" charset="0"/>
              <a:ea typeface="Aptos" panose="020B0004020202020204" pitchFamily="34" charset="0"/>
              <a:cs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Головну роль у поглинанні води відіграє зона кореневих волосків. Кількість їх величезна: на 1 мм</a:t>
            </a:r>
            <a:r>
              <a:rPr lang="uk-UA" sz="2400" b="1" baseline="30000" dirty="0">
                <a:effectLst/>
                <a:latin typeface="Bookman Old Style" panose="02050604050505020204" pitchFamily="18" charset="0"/>
                <a:ea typeface="Times New Roman" panose="02020603050405020304" pitchFamily="18" charset="0"/>
              </a:rPr>
              <a:t>2</a:t>
            </a:r>
            <a:r>
              <a:rPr lang="uk-UA" sz="2400" b="1" dirty="0">
                <a:effectLst/>
                <a:latin typeface="Bookman Old Style" panose="02050604050505020204" pitchFamily="18" charset="0"/>
                <a:ea typeface="Times New Roman" panose="02020603050405020304" pitchFamily="18" charset="0"/>
              </a:rPr>
              <a:t> знаходиться до 500 кореневих волосків.</a:t>
            </a:r>
            <a:endParaRPr lang="ru-UA" sz="2400" b="1" dirty="0">
              <a:effectLst/>
              <a:latin typeface="Times New Roman" panose="02020603050405020304" pitchFamily="18" charset="0"/>
              <a:ea typeface="Times New Roman" panose="02020603050405020304" pitchFamily="18" charset="0"/>
            </a:endParaRPr>
          </a:p>
        </p:txBody>
      </p:sp>
      <p:pic>
        <p:nvPicPr>
          <p:cNvPr id="9" name="Рисунок 8" descr="Изображение выглядит как текст, безалкогольный напиток, искусство, иллюстрация&#10;&#10;Автоматически созданное описание">
            <a:extLst>
              <a:ext uri="{FF2B5EF4-FFF2-40B4-BE49-F238E27FC236}">
                <a16:creationId xmlns:a16="http://schemas.microsoft.com/office/drawing/2014/main" id="{35BE566F-0644-F634-CDA2-1E05A5B7148E}"/>
              </a:ext>
            </a:extLst>
          </p:cNvPr>
          <p:cNvPicPr>
            <a:picLocks noChangeAspect="1"/>
          </p:cNvPicPr>
          <p:nvPr/>
        </p:nvPicPr>
        <p:blipFill rotWithShape="1">
          <a:blip r:embed="rId4">
            <a:extLst>
              <a:ext uri="{28A0092B-C50C-407E-A947-70E740481C1C}">
                <a14:useLocalDpi xmlns:a14="http://schemas.microsoft.com/office/drawing/2010/main" val="0"/>
              </a:ext>
            </a:extLst>
          </a:blip>
          <a:srcRect r="23989" b="50000"/>
          <a:stretch/>
        </p:blipFill>
        <p:spPr>
          <a:xfrm>
            <a:off x="182041" y="160019"/>
            <a:ext cx="6241620" cy="6025813"/>
          </a:xfrm>
          <a:prstGeom prst="rect">
            <a:avLst/>
          </a:prstGeom>
        </p:spPr>
      </p:pic>
    </p:spTree>
    <p:extLst>
      <p:ext uri="{BB962C8B-B14F-4D97-AF65-F5344CB8AC3E}">
        <p14:creationId xmlns:p14="http://schemas.microsoft.com/office/powerpoint/2010/main" val="4172696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2317F025-2E75-57AC-43BB-FE39ED28DD9A}"/>
              </a:ext>
            </a:extLst>
          </p:cNvPr>
          <p:cNvSpPr txBox="1"/>
          <p:nvPr/>
        </p:nvSpPr>
        <p:spPr>
          <a:xfrm>
            <a:off x="120316" y="474345"/>
            <a:ext cx="11947358" cy="5632311"/>
          </a:xfrm>
          <a:prstGeom prst="rect">
            <a:avLst/>
          </a:prstGeom>
          <a:noFill/>
        </p:spPr>
        <p:txBody>
          <a:bodyPr wrap="square">
            <a:spAutoFit/>
          </a:bodyPr>
          <a:lstStyle/>
          <a:p>
            <a:pPr indent="541338" algn="just"/>
            <a:r>
              <a:rPr lang="uk-UA" sz="2400" b="1" dirty="0">
                <a:effectLst/>
                <a:latin typeface="Bookman Old Style" panose="02050604050505020204" pitchFamily="18" charset="0"/>
                <a:ea typeface="Times New Roman" panose="02020603050405020304" pitchFamily="18" charset="0"/>
              </a:rPr>
              <a:t>Кореневий волосок – одноклітинне утворення діаметром 0,01</a:t>
            </a:r>
            <a:r>
              <a:rPr lang="uk-UA" sz="2400" b="1" spc="4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мм і довжиною в декілька мм.</a:t>
            </a:r>
            <a:endParaRPr lang="ru-UA" sz="2400" b="1" dirty="0">
              <a:effectLst/>
              <a:latin typeface="Times New Roman" panose="02020603050405020304" pitchFamily="18" charset="0"/>
              <a:ea typeface="Times New Roman" panose="02020603050405020304" pitchFamily="18" charset="0"/>
            </a:endParaRPr>
          </a:p>
          <a:p>
            <a:pPr indent="541338" algn="just"/>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Транспорт води через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кореневий</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волосок до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судин</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кореня</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може</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відбуватись</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як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симпластичним</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так і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апопластичним</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шляхом.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Однак</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показано,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що</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рух води через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клітинні</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оболонки</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зустрічає</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менший</a:t>
            </a:r>
            <a:r>
              <a:rPr lang="ru-UA" sz="2400" b="1" spc="2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опір</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ніж</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через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протопласти</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Тому вода з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ґрунту</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в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центральну</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частину</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кореня</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надходить</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апопластом</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Крім</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того, рух води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апопластом</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швидший</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a:t>
            </a:r>
            <a:r>
              <a:rPr lang="ru-UA" sz="2400" b="1" spc="-2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ніж</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симпластом</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Однак</a:t>
            </a:r>
            <a:r>
              <a:rPr lang="ru-UA" sz="2400" b="1" spc="-2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на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рівні</a:t>
            </a:r>
            <a:r>
              <a:rPr lang="ru-UA" sz="2400" b="1" spc="-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ендодерми</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таке</a:t>
            </a:r>
            <a:r>
              <a:rPr lang="ru-UA" sz="2400" b="1" spc="-2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персування</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води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стає</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неможливим</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через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непроникні</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для води пояски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Каспарі</a:t>
            </a:r>
            <a:r>
              <a:rPr lang="ru-UA" sz="2400" b="1" spc="4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(шар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лігніну</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і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суберину</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в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її</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клітинних</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оболонках</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Тому тут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відбувається</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зміна</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апопластного</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транспорту води на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симпластний</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Пояски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Каспарі</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однак</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ще</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не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повністю</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сформовані</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в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ендодермі</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ростучих</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ділянок</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кореня</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тому типи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транспортування</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води не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змінюються</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В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перициклі</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транспорт води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знову</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dirty="0" err="1">
                <a:effectLst/>
                <a:latin typeface="Bookman Old Style" panose="02050604050505020204" pitchFamily="18" charset="0"/>
                <a:ea typeface="Aptos" panose="020B0004020202020204" pitchFamily="34" charset="0"/>
                <a:cs typeface="Times New Roman" panose="02020603050405020304" pitchFamily="18" charset="0"/>
              </a:rPr>
              <a:t>змінюється</a:t>
            </a:r>
            <a:r>
              <a:rPr lang="ru-UA" sz="2400" b="1" dirty="0">
                <a:effectLst/>
                <a:latin typeface="Bookman Old Style" panose="02050604050505020204" pitchFamily="18" charset="0"/>
                <a:ea typeface="Aptos" panose="020B0004020202020204" pitchFamily="34" charset="0"/>
                <a:cs typeface="Times New Roman" panose="02020603050405020304" pitchFamily="18" charset="0"/>
              </a:rPr>
              <a:t> на </a:t>
            </a:r>
            <a:r>
              <a:rPr lang="ru-UA" sz="2400" b="1" spc="-10" dirty="0" err="1">
                <a:effectLst/>
                <a:latin typeface="Bookman Old Style" panose="02050604050505020204" pitchFamily="18" charset="0"/>
                <a:ea typeface="Aptos" panose="020B0004020202020204" pitchFamily="34" charset="0"/>
                <a:cs typeface="Times New Roman" panose="02020603050405020304" pitchFamily="18" charset="0"/>
              </a:rPr>
              <a:t>апопластичний</a:t>
            </a:r>
            <a:r>
              <a:rPr lang="ru-UA" sz="2400" b="1" spc="-10" dirty="0">
                <a:effectLst/>
                <a:latin typeface="Bookman Old Style" panose="02050604050505020204" pitchFamily="18" charset="0"/>
                <a:ea typeface="Aptos" panose="020B0004020202020204" pitchFamily="34" charset="0"/>
                <a:cs typeface="Times New Roman" panose="02020603050405020304" pitchFamily="18" charset="0"/>
              </a:rPr>
              <a:t>.</a:t>
            </a:r>
            <a:endParaRPr lang="ru-UA" sz="2400" b="1" dirty="0"/>
          </a:p>
        </p:txBody>
      </p:sp>
    </p:spTree>
    <p:extLst>
      <p:ext uri="{BB962C8B-B14F-4D97-AF65-F5344CB8AC3E}">
        <p14:creationId xmlns:p14="http://schemas.microsoft.com/office/powerpoint/2010/main" val="586075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8AB8082D-9F9B-DE77-0A7E-083BECF90E6F}"/>
              </a:ext>
            </a:extLst>
          </p:cNvPr>
          <p:cNvSpPr txBox="1"/>
          <p:nvPr/>
        </p:nvSpPr>
        <p:spPr>
          <a:xfrm>
            <a:off x="-143643" y="97339"/>
            <a:ext cx="12191979" cy="4216219"/>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Розрізняють ближній і дальній транспорт води і розчинених в ній речовин. Ближній відбувається через неспеціалізовані тканини (симпласт, </a:t>
            </a:r>
            <a:r>
              <a:rPr lang="uk-UA" sz="2400" b="1" dirty="0" err="1">
                <a:effectLst/>
                <a:latin typeface="Bookman Old Style" panose="02050604050505020204" pitchFamily="18" charset="0"/>
                <a:ea typeface="Times New Roman" panose="02020603050405020304" pitchFamily="18" charset="0"/>
              </a:rPr>
              <a:t>апопласт</a:t>
            </a:r>
            <a:r>
              <a:rPr lang="uk-UA" sz="2400" b="1" dirty="0">
                <a:effectLst/>
                <a:latin typeface="Bookman Old Style" panose="02050604050505020204" pitchFamily="18" charset="0"/>
                <a:ea typeface="Times New Roman" panose="02020603050405020304" pitchFamily="18" charset="0"/>
              </a:rPr>
              <a:t>), а дальній – через провідні тканини (ксилему і флоему). Дальній транспорт включає транспіраційний потік</a:t>
            </a:r>
            <a:r>
              <a:rPr lang="uk-UA" sz="2400" b="1" spc="4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(судинами і трахеїдами ксилеми) і пересування </a:t>
            </a:r>
            <a:r>
              <a:rPr lang="uk-UA" sz="2400" b="1" dirty="0" err="1">
                <a:effectLst/>
                <a:latin typeface="Bookman Old Style" panose="02050604050505020204" pitchFamily="18" charset="0"/>
                <a:ea typeface="Times New Roman" panose="02020603050405020304" pitchFamily="18" charset="0"/>
              </a:rPr>
              <a:t>фотоасимілятів</a:t>
            </a:r>
            <a:r>
              <a:rPr lang="uk-UA" sz="2400" b="1" dirty="0">
                <a:effectLst/>
                <a:latin typeface="Bookman Old Style" panose="02050604050505020204" pitchFamily="18" charset="0"/>
                <a:ea typeface="Times New Roman" panose="02020603050405020304" pitchFamily="18" charset="0"/>
              </a:rPr>
              <a:t> (ситоподібними трубками флоеми). Рух води ксилемою з кореня в листки називають висхідним потоком, а з листків до кореня – </a:t>
            </a:r>
            <a:r>
              <a:rPr lang="uk-UA" sz="2400" b="1" spc="-10" dirty="0">
                <a:effectLst/>
                <a:latin typeface="Bookman Old Style" panose="02050604050505020204" pitchFamily="18" charset="0"/>
                <a:ea typeface="Times New Roman" panose="02020603050405020304" pitchFamily="18" charset="0"/>
              </a:rPr>
              <a:t>низхідним.</a:t>
            </a:r>
            <a:endParaRPr lang="ru-UA" sz="2400" b="1" dirty="0">
              <a:effectLst/>
              <a:latin typeface="Times New Roman" panose="02020603050405020304" pitchFamily="18" charset="0"/>
              <a:ea typeface="Times New Roman" panose="02020603050405020304" pitchFamily="18" charset="0"/>
            </a:endParaRPr>
          </a:p>
          <a:p>
            <a:pPr indent="457200" algn="just">
              <a:lnSpc>
                <a:spcPct val="107000"/>
              </a:lnSpc>
              <a:spcAft>
                <a:spcPts val="800"/>
              </a:spcAft>
            </a:pP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Рушійними</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силами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висхідного</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потоку води в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рослині</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є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кореневий</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тиск</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нижній</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кінцевий</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двигун</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і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транспірація</a:t>
            </a:r>
            <a:r>
              <a:rPr lang="ru-UA" sz="2400" b="1" i="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верхній</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кінцевий</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двигун</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194" name="Picture 2" descr="Транспорт речовин. Взаємозв`язки між різними частинами рослини. | Тест на  12 запитань. Біологія">
            <a:extLst>
              <a:ext uri="{FF2B5EF4-FFF2-40B4-BE49-F238E27FC236}">
                <a16:creationId xmlns:a16="http://schemas.microsoft.com/office/drawing/2014/main" id="{852B189D-BC82-2267-C49E-622324C5C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989" y="3956328"/>
            <a:ext cx="5179695" cy="271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975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62D45169-1888-E638-4981-7A98BF492C1A}"/>
              </a:ext>
            </a:extLst>
          </p:cNvPr>
          <p:cNvSpPr txBox="1"/>
          <p:nvPr/>
        </p:nvSpPr>
        <p:spPr>
          <a:xfrm>
            <a:off x="228600" y="612845"/>
            <a:ext cx="11766884" cy="5262979"/>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В судини ксилеми вода надходить завдяки градієнту водного потенціалу. </a:t>
            </a:r>
            <a:r>
              <a:rPr lang="uk-UA" sz="2400" b="1" dirty="0" err="1">
                <a:effectLst/>
                <a:latin typeface="Bookman Old Style" panose="02050604050505020204" pitchFamily="18" charset="0"/>
                <a:ea typeface="Times New Roman" panose="02020603050405020304" pitchFamily="18" charset="0"/>
              </a:rPr>
              <a:t>Осмотично</a:t>
            </a:r>
            <a:r>
              <a:rPr lang="uk-UA" sz="2400" b="1" dirty="0">
                <a:effectLst/>
                <a:latin typeface="Bookman Old Style" panose="02050604050505020204" pitchFamily="18" charset="0"/>
                <a:ea typeface="Times New Roman" panose="02020603050405020304" pitchFamily="18" charset="0"/>
              </a:rPr>
              <a:t> активні речовини в судинах ксилеми створюють осмотичний потенціал, що сприяє транспорту води в них.</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 результаті цього розвивається гідростатичний кореневий тиск</a:t>
            </a:r>
            <a:r>
              <a:rPr lang="uk-UA" sz="2400" b="1" i="1"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 сила, що забезпечує односторонній потік води з розчиненими речовинами в надземну частину рослини.</a:t>
            </a:r>
            <a:endParaRPr lang="ru-UA" sz="2400" b="1" dirty="0">
              <a:effectLst/>
              <a:latin typeface="Times New Roman" panose="02020603050405020304" pitchFamily="18" charset="0"/>
              <a:ea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Кореневий тиск складається із двох складових частин: осмотичної та метаболічної</a:t>
            </a:r>
            <a:r>
              <a:rPr lang="uk-UA" sz="2400" b="1" i="1"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причому остання потребує затрат АТФ. Значна функція належить </a:t>
            </a:r>
            <a:r>
              <a:rPr lang="uk-UA" sz="2400" b="1" dirty="0" err="1">
                <a:effectLst/>
                <a:latin typeface="Bookman Old Style" panose="02050604050505020204" pitchFamily="18" charset="0"/>
                <a:ea typeface="Times New Roman" panose="02020603050405020304" pitchFamily="18" charset="0"/>
              </a:rPr>
              <a:t>актиноподібним</a:t>
            </a:r>
            <a:r>
              <a:rPr lang="uk-UA" sz="2400" b="1" dirty="0">
                <a:effectLst/>
                <a:latin typeface="Bookman Old Style" panose="02050604050505020204" pitchFamily="18" charset="0"/>
                <a:ea typeface="Times New Roman" panose="02020603050405020304" pitchFamily="18" charset="0"/>
              </a:rPr>
              <a:t> білкам, </a:t>
            </a:r>
            <a:r>
              <a:rPr lang="uk-UA" sz="2400" b="1" dirty="0" err="1">
                <a:effectLst/>
                <a:latin typeface="Bookman Old Style" panose="02050604050505020204" pitchFamily="18" charset="0"/>
                <a:ea typeface="Times New Roman" panose="02020603050405020304" pitchFamily="18" charset="0"/>
              </a:rPr>
              <a:t>енергозалежне</a:t>
            </a:r>
            <a:r>
              <a:rPr lang="uk-UA" sz="2400" b="1" dirty="0">
                <a:effectLst/>
                <a:latin typeface="Bookman Old Style" panose="02050604050505020204" pitchFamily="18" charset="0"/>
                <a:ea typeface="Times New Roman" panose="02020603050405020304" pitchFamily="18" charset="0"/>
              </a:rPr>
              <a:t> скорочення та розслаблення яких і спричинює зміни гідростатичного тиску в клітинах. Внаслідок цього на шляху водного потоку в напрямі судин ксилеми виникають локальні градієнти водного потенціалу, які й сприяють надходженню води в судини.</a:t>
            </a:r>
            <a:endParaRPr lang="ru-UA"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59821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B33EB1BC-4EFB-BB95-2294-C615EC8772E3}"/>
              </a:ext>
            </a:extLst>
          </p:cNvPr>
          <p:cNvSpPr txBox="1"/>
          <p:nvPr/>
        </p:nvSpPr>
        <p:spPr>
          <a:xfrm>
            <a:off x="188494" y="252715"/>
            <a:ext cx="11815011" cy="3416320"/>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Є дані щодо наявності так званих водяних помп у коренях рослин. Такими помпами можуть бути скоротливі</a:t>
            </a:r>
            <a:r>
              <a:rPr lang="uk-UA" sz="2400" b="1" spc="-2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клітини, які</a:t>
            </a:r>
            <a:r>
              <a:rPr lang="uk-UA" sz="2400" b="1" spc="-2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мають</a:t>
            </a:r>
            <a:r>
              <a:rPr lang="uk-UA" sz="2400" b="1" spc="-3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клапани</a:t>
            </a:r>
            <a:r>
              <a:rPr lang="uk-UA" sz="2400" b="1" spc="-2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a:t>
            </a:r>
            <a:r>
              <a:rPr lang="uk-UA" sz="2400" b="1" spc="-2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плазмодесмах, ендодермі, інколи —</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a:t>
            </a:r>
            <a:r>
              <a:rPr lang="uk-UA" sz="2400" b="1" spc="-5" dirty="0">
                <a:effectLst/>
                <a:latin typeface="Bookman Old Style" panose="02050604050505020204" pitchFamily="18" charset="0"/>
                <a:ea typeface="Times New Roman" panose="02020603050405020304" pitchFamily="18" charset="0"/>
              </a:rPr>
              <a:t> </a:t>
            </a:r>
            <a:r>
              <a:rPr lang="uk-UA" sz="2400" b="1" spc="-10" dirty="0">
                <a:effectLst/>
                <a:latin typeface="Bookman Old Style" panose="02050604050505020204" pitchFamily="18" charset="0"/>
                <a:ea typeface="Times New Roman" panose="02020603050405020304" pitchFamily="18" charset="0"/>
              </a:rPr>
              <a:t>екзодермі.</a:t>
            </a:r>
            <a:endParaRPr lang="ru-UA" sz="2400" b="1" dirty="0">
              <a:effectLst/>
              <a:latin typeface="Times New Roman" panose="02020603050405020304" pitchFamily="18" charset="0"/>
              <a:ea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Доказом існування кореневого тиску є явище плачу</a:t>
            </a:r>
            <a:r>
              <a:rPr lang="uk-UA" sz="2400" b="1" i="1"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рослин і гутації.</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Так,</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якщо</a:t>
            </a:r>
            <a:r>
              <a:rPr lang="uk-UA" sz="2400" b="1" spc="-2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перерізати стебло</a:t>
            </a:r>
            <a:r>
              <a:rPr lang="uk-UA" sz="2400" b="1" spc="-2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рослини на</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незначній</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відстані</a:t>
            </a:r>
            <a:r>
              <a:rPr lang="uk-UA" sz="2400" b="1" spc="-2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від ґрунту, із зони надрізу почне виділятися пасока (</a:t>
            </a:r>
            <a:r>
              <a:rPr lang="uk-UA" sz="2400" b="1" dirty="0" err="1">
                <a:effectLst/>
                <a:latin typeface="Bookman Old Style" panose="02050604050505020204" pitchFamily="18" charset="0"/>
                <a:ea typeface="Times New Roman" panose="02020603050405020304" pitchFamily="18" charset="0"/>
              </a:rPr>
              <a:t>ксилемний</a:t>
            </a:r>
            <a:r>
              <a:rPr lang="uk-UA" sz="2400" b="1" dirty="0">
                <a:effectLst/>
                <a:latin typeface="Bookman Old Style" panose="02050604050505020204" pitchFamily="18" charset="0"/>
                <a:ea typeface="Times New Roman" panose="02020603050405020304" pitchFamily="18" charset="0"/>
              </a:rPr>
              <a:t> ексудат). Це явище плачу рослин. Найбільше пасоки виділяється навесні у деревних рослин, коли запасні речовини пересуваються до бруньок.</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На цьому явищі базується збір березового соку.</a:t>
            </a:r>
            <a:endParaRPr lang="ru-UA" sz="2400" b="1" dirty="0">
              <a:effectLst/>
              <a:latin typeface="Times New Roman" panose="02020603050405020304" pitchFamily="18" charset="0"/>
              <a:ea typeface="Times New Roman" panose="02020603050405020304" pitchFamily="18" charset="0"/>
            </a:endParaRPr>
          </a:p>
        </p:txBody>
      </p:sp>
      <p:pic>
        <p:nvPicPr>
          <p:cNvPr id="10242" name="Picture 2" descr="ВИДІЛЕННЯ ВОДИ РОСЛИНОЮ. ГУТАЦІЯ.ТРАНСПІРАЦІЯ. | Тест з біології – «На Урок»">
            <a:extLst>
              <a:ext uri="{FF2B5EF4-FFF2-40B4-BE49-F238E27FC236}">
                <a16:creationId xmlns:a16="http://schemas.microsoft.com/office/drawing/2014/main" id="{9E066A24-CD29-9B7E-D138-E5DA53927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38" y="3669035"/>
            <a:ext cx="4421382" cy="293626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На збір березового соку треба мати дозвіл, а за свердління дерев – штраф |  Голос Конотопа">
            <a:extLst>
              <a:ext uri="{FF2B5EF4-FFF2-40B4-BE49-F238E27FC236}">
                <a16:creationId xmlns:a16="http://schemas.microsoft.com/office/drawing/2014/main" id="{7B5438A4-3C2C-DA56-CBAC-9CE0B100D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7256" y="3661761"/>
            <a:ext cx="5232932" cy="2943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376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9D1819AF-2745-F8F9-5060-323F298408BD}"/>
              </a:ext>
            </a:extLst>
          </p:cNvPr>
          <p:cNvSpPr txBox="1"/>
          <p:nvPr/>
        </p:nvSpPr>
        <p:spPr>
          <a:xfrm>
            <a:off x="0" y="982176"/>
            <a:ext cx="11923294" cy="4893647"/>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Гутація –</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це</a:t>
            </a:r>
            <a:r>
              <a:rPr lang="uk-UA" sz="2400" b="1" spc="-2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процес виділення краплин рідини</a:t>
            </a:r>
            <a:r>
              <a:rPr lang="uk-UA" sz="2400" b="1" spc="-2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по</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краях</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листків. Відбувається</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гутація</a:t>
            </a:r>
            <a:r>
              <a:rPr lang="uk-UA" sz="2400" b="1" spc="2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основному</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вночі</a:t>
            </a:r>
            <a:r>
              <a:rPr lang="uk-UA" sz="2400" b="1" spc="3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і</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вранці,</a:t>
            </a:r>
            <a:r>
              <a:rPr lang="uk-UA" sz="2400" b="1" spc="4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коли</a:t>
            </a:r>
            <a:r>
              <a:rPr lang="uk-UA" sz="2400" b="1" spc="3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кореневий</a:t>
            </a:r>
            <a:r>
              <a:rPr lang="uk-UA" sz="2400" b="1" spc="35" dirty="0">
                <a:effectLst/>
                <a:latin typeface="Bookman Old Style" panose="02050604050505020204" pitchFamily="18" charset="0"/>
                <a:ea typeface="Times New Roman" panose="02020603050405020304" pitchFamily="18" charset="0"/>
              </a:rPr>
              <a:t> </a:t>
            </a:r>
            <a:r>
              <a:rPr lang="uk-UA" sz="2400" b="1" spc="-20" dirty="0">
                <a:effectLst/>
                <a:latin typeface="Bookman Old Style" panose="02050604050505020204" pitchFamily="18" charset="0"/>
                <a:ea typeface="Times New Roman" panose="02020603050405020304" pitchFamily="18" charset="0"/>
              </a:rPr>
              <a:t>тиск </a:t>
            </a:r>
            <a:r>
              <a:rPr lang="uk-UA" sz="2400" b="1" dirty="0">
                <a:effectLst/>
                <a:latin typeface="Bookman Old Style" panose="02050604050505020204" pitchFamily="18" charset="0"/>
                <a:ea typeface="Times New Roman" panose="02020603050405020304" pitchFamily="18" charset="0"/>
              </a:rPr>
              <a:t>підвищується. Також спостерігається при</a:t>
            </a:r>
            <a:r>
              <a:rPr lang="uk-UA" sz="2400" b="1" spc="-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високій вологості</a:t>
            </a:r>
            <a:r>
              <a:rPr lang="uk-UA" sz="2400" b="1" spc="-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повітря та </a:t>
            </a:r>
            <a:r>
              <a:rPr lang="uk-UA" sz="2400" b="1" dirty="0" err="1">
                <a:effectLst/>
                <a:latin typeface="Bookman Old Style" panose="02050604050505020204" pitchFamily="18" charset="0"/>
                <a:ea typeface="Times New Roman" panose="02020603050405020304" pitchFamily="18" charset="0"/>
              </a:rPr>
              <a:t>помірно</a:t>
            </a:r>
            <a:r>
              <a:rPr lang="uk-UA" sz="2400" b="1" dirty="0">
                <a:effectLst/>
                <a:latin typeface="Bookman Old Style" panose="02050604050505020204" pitchFamily="18" charset="0"/>
                <a:ea typeface="Times New Roman" panose="02020603050405020304" pitchFamily="18" charset="0"/>
              </a:rPr>
              <a:t> теплій погоді, а також коли транспірація незначна.</a:t>
            </a:r>
            <a:endParaRPr lang="ru-UA" sz="2400" b="1" dirty="0">
              <a:effectLst/>
              <a:latin typeface="Times New Roman" panose="02020603050405020304" pitchFamily="18" charset="0"/>
              <a:ea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Під час гутації ніякого пошкодження рослин не відбувається, але завдяки кореневому тиску рослина виділяє краплини води. При цьому рослини захищені від можливих втрат мінеральних речовин.</a:t>
            </a:r>
            <a:r>
              <a:rPr lang="uk-UA" sz="2400" b="1" spc="4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Річ у тім, що </a:t>
            </a:r>
            <a:r>
              <a:rPr lang="uk-UA" sz="2400" b="1" dirty="0" err="1">
                <a:effectLst/>
                <a:latin typeface="Bookman Old Style" panose="02050604050505020204" pitchFamily="18" charset="0"/>
                <a:ea typeface="Times New Roman" panose="02020603050405020304" pitchFamily="18" charset="0"/>
              </a:rPr>
              <a:t>гідатоди</a:t>
            </a:r>
            <a:r>
              <a:rPr lang="uk-UA" sz="2400" b="1" dirty="0">
                <a:effectLst/>
                <a:latin typeface="Bookman Old Style" panose="02050604050505020204" pitchFamily="18" charset="0"/>
                <a:ea typeface="Times New Roman" panose="02020603050405020304" pitchFamily="18" charset="0"/>
              </a:rPr>
              <a:t> виділяють воду в повітряну порожнину, устелену дрібними паренхімними клітинами, так званою </a:t>
            </a:r>
            <a:r>
              <a:rPr lang="uk-UA" sz="2400" b="1" dirty="0" err="1">
                <a:effectLst/>
                <a:latin typeface="Bookman Old Style" panose="02050604050505020204" pitchFamily="18" charset="0"/>
                <a:ea typeface="Times New Roman" panose="02020603050405020304" pitchFamily="18" charset="0"/>
              </a:rPr>
              <a:t>епітемою</a:t>
            </a:r>
            <a:r>
              <a:rPr lang="uk-UA" sz="2400" b="1" i="1"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фільтруючись крізь яку вода залишає в ній більшість мінеральних речовин. Отже, плач</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рослин, як</a:t>
            </a:r>
            <a:r>
              <a:rPr lang="uk-UA" sz="2400" b="1" spc="-2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і</a:t>
            </a:r>
            <a:r>
              <a:rPr lang="uk-UA" sz="2400" b="1" spc="-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гутація, свідчить</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про</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те, що</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коренева система поглинає воду і нагнітає її в рослину.</a:t>
            </a:r>
            <a:endParaRPr lang="ru-UA"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54089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B270A996-D335-A06C-9D09-592E8A739AA4}"/>
              </a:ext>
            </a:extLst>
          </p:cNvPr>
          <p:cNvSpPr txBox="1"/>
          <p:nvPr/>
        </p:nvSpPr>
        <p:spPr>
          <a:xfrm>
            <a:off x="20" y="136177"/>
            <a:ext cx="12191980" cy="2738891"/>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Підняття води по судинах високих дерев крім верхнього і нижнього кінцевих двигунів забезпечується когезією та адгезією</a:t>
            </a:r>
            <a:r>
              <a:rPr lang="uk-UA" sz="2400" b="1" spc="4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води. Когезія</a:t>
            </a:r>
            <a:r>
              <a:rPr lang="uk-UA" sz="2400" b="1" i="1" dirty="0">
                <a:effectLst/>
                <a:latin typeface="Bookman Old Style" panose="02050604050505020204" pitchFamily="18" charset="0"/>
                <a:ea typeface="Times New Roman" panose="02020603050405020304" pitchFamily="18" charset="0"/>
              </a:rPr>
              <a:t> – </a:t>
            </a:r>
            <a:r>
              <a:rPr lang="uk-UA" sz="2400" b="1" dirty="0">
                <a:effectLst/>
                <a:latin typeface="Bookman Old Style" panose="02050604050505020204" pitchFamily="18" charset="0"/>
                <a:ea typeface="Times New Roman" panose="02020603050405020304" pitchFamily="18" charset="0"/>
              </a:rPr>
              <a:t>зчеплення молекул води між собою, адгезія</a:t>
            </a:r>
            <a:r>
              <a:rPr lang="uk-UA" sz="2400" b="1" i="1"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 зчеплення (прилипання) молекул води зі стінками капілярів.</a:t>
            </a:r>
            <a:endParaRPr lang="ru-UA" sz="2400" b="1" dirty="0">
              <a:effectLst/>
              <a:latin typeface="Times New Roman" panose="02020603050405020304" pitchFamily="18" charset="0"/>
              <a:ea typeface="Times New Roman" panose="02020603050405020304" pitchFamily="18" charset="0"/>
            </a:endParaRPr>
          </a:p>
          <a:p>
            <a:pPr indent="457200" algn="just">
              <a:lnSpc>
                <a:spcPct val="107000"/>
              </a:lnSpc>
              <a:spcAft>
                <a:spcPts val="800"/>
              </a:spcAft>
            </a:pP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Саме</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спільність</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транспіраційного</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потоку,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капілярних</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осмотичних</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сил, а також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когезії</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й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адгезії</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і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зумовлює</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підняття</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води в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стовбурах</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дерев.</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Рисунок 8" descr="Изображение выглядит как искусство&#10;&#10;Автоматически созданное описание с низким доверительным уровнем">
            <a:extLst>
              <a:ext uri="{FF2B5EF4-FFF2-40B4-BE49-F238E27FC236}">
                <a16:creationId xmlns:a16="http://schemas.microsoft.com/office/drawing/2014/main" id="{2780CFFF-29A3-6974-ADC5-DE660B7F87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50" y="3014344"/>
            <a:ext cx="5750700" cy="3407093"/>
          </a:xfrm>
          <a:prstGeom prst="rect">
            <a:avLst/>
          </a:prstGeom>
        </p:spPr>
      </p:pic>
      <p:pic>
        <p:nvPicPr>
          <p:cNvPr id="11266" name="Picture 2" descr="Фізика - дистанційне навчання: Урок 68 (10 кл) Поверхневий натяг рідини.  Змочування. Капілярні явища">
            <a:extLst>
              <a:ext uri="{FF2B5EF4-FFF2-40B4-BE49-F238E27FC236}">
                <a16:creationId xmlns:a16="http://schemas.microsoft.com/office/drawing/2014/main" id="{79623200-8177-4D5C-01B7-C989069214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516" r="45213" b="25790"/>
          <a:stretch/>
        </p:blipFill>
        <p:spPr bwMode="auto">
          <a:xfrm>
            <a:off x="6095980" y="2480310"/>
            <a:ext cx="5750700" cy="3407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24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pic>
        <p:nvPicPr>
          <p:cNvPr id="13314" name="Picture 2" descr="Транспирация растений на белом фоне | Бесплатно векторы">
            <a:extLst>
              <a:ext uri="{FF2B5EF4-FFF2-40B4-BE49-F238E27FC236}">
                <a16:creationId xmlns:a16="http://schemas.microsoft.com/office/drawing/2014/main" id="{592CED9E-CFD4-8C50-322D-D9B08AAD4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9344" y="1062990"/>
            <a:ext cx="5843129" cy="437768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Транспирация | Премиум векторы">
            <a:extLst>
              <a:ext uri="{FF2B5EF4-FFF2-40B4-BE49-F238E27FC236}">
                <a16:creationId xmlns:a16="http://schemas.microsoft.com/office/drawing/2014/main" id="{0B7A9950-6FF8-2ACF-A212-63BBE33CA0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126341"/>
            <a:ext cx="5634990" cy="6581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577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54F9627E-2887-BAD8-724C-EC82D57EAD81}"/>
              </a:ext>
            </a:extLst>
          </p:cNvPr>
          <p:cNvSpPr txBox="1"/>
          <p:nvPr/>
        </p:nvSpPr>
        <p:spPr>
          <a:xfrm>
            <a:off x="0" y="218670"/>
            <a:ext cx="12071664" cy="2154501"/>
          </a:xfrm>
          <a:prstGeom prst="rect">
            <a:avLst/>
          </a:prstGeom>
          <a:noFill/>
        </p:spPr>
        <p:txBody>
          <a:bodyPr wrap="square">
            <a:spAutoFit/>
          </a:bodyPr>
          <a:lstStyle/>
          <a:p>
            <a:pPr indent="457200" algn="just">
              <a:lnSpc>
                <a:spcPct val="107000"/>
              </a:lnSpc>
              <a:spcAft>
                <a:spcPts val="800"/>
              </a:spcAft>
            </a:pP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Транспірація</a:t>
            </a:r>
            <a:r>
              <a:rPr lang="ru-UA" sz="2400" b="1" i="1" kern="100" spc="-35">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a:t>
            </a:r>
            <a:r>
              <a:rPr lang="ru-UA" sz="2400" b="1" kern="100" spc="-1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це</a:t>
            </a:r>
            <a:r>
              <a:rPr lang="ru-UA" sz="2400" b="1" kern="100" spc="-4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процес</a:t>
            </a:r>
            <a:r>
              <a:rPr lang="ru-UA" sz="2400" b="1" kern="100" spc="-2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випаровування</a:t>
            </a:r>
            <a:r>
              <a:rPr lang="ru-UA" sz="2400" b="1" kern="100" spc="-2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води</a:t>
            </a:r>
            <a:r>
              <a:rPr lang="ru-UA" sz="2400" b="1" kern="100" spc="-5">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з</a:t>
            </a:r>
            <a:r>
              <a:rPr lang="ru-UA" sz="2400" b="1" kern="100" spc="-4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поверхні</a:t>
            </a:r>
            <a:r>
              <a:rPr lang="ru-UA" sz="2400" b="1" kern="100" spc="-25">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10">
                <a:effectLst/>
                <a:latin typeface="Bookman Old Style" panose="02050604050505020204" pitchFamily="18" charset="0"/>
                <a:ea typeface="Aptos" panose="020B0004020202020204" pitchFamily="34" charset="0"/>
                <a:cs typeface="Times New Roman" panose="02020603050405020304" pitchFamily="18" charset="0"/>
              </a:rPr>
              <a:t>рослин.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Це</a:t>
            </a:r>
            <a:r>
              <a:rPr lang="ru-UA" sz="2400" b="1" kern="100" spc="-55">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верхній</a:t>
            </a:r>
            <a:r>
              <a:rPr lang="ru-UA" sz="2400" b="1" kern="100" spc="-1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кінцевий</a:t>
            </a:r>
            <a:r>
              <a:rPr lang="ru-UA" sz="2400" b="1" kern="100" spc="-15">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двигун</a:t>
            </a:r>
            <a:r>
              <a:rPr lang="ru-UA" sz="2400" b="1" kern="100" spc="-15">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руху</a:t>
            </a:r>
            <a:r>
              <a:rPr lang="ru-UA" sz="2400" b="1" kern="100" spc="-45">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води</a:t>
            </a:r>
            <a:r>
              <a:rPr lang="ru-UA" sz="2400" b="1" kern="100" spc="-10">
                <a:effectLst/>
                <a:latin typeface="Bookman Old Style" panose="02050604050505020204" pitchFamily="18" charset="0"/>
                <a:ea typeface="Aptos" panose="020B0004020202020204" pitchFamily="34" charset="0"/>
                <a:cs typeface="Times New Roman" panose="02020603050405020304" pitchFamily="18" charset="0"/>
              </a:rPr>
              <a:t> рослиною.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Основним</a:t>
            </a:r>
            <a:r>
              <a:rPr lang="ru-UA" sz="2400" b="1" kern="100" spc="-3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органом</a:t>
            </a:r>
            <a:r>
              <a:rPr lang="ru-UA" sz="2400" b="1" kern="100" spc="-25">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транспірації</a:t>
            </a:r>
            <a:r>
              <a:rPr lang="ru-UA" sz="2400" b="1" kern="100" spc="-35">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є</a:t>
            </a:r>
            <a:r>
              <a:rPr lang="ru-UA" sz="2400" b="1" kern="100" spc="-15">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10">
                <a:effectLst/>
                <a:latin typeface="Bookman Old Style" panose="02050604050505020204" pitchFamily="18" charset="0"/>
                <a:ea typeface="Aptos" panose="020B0004020202020204" pitchFamily="34" charset="0"/>
                <a:cs typeface="Times New Roman" panose="02020603050405020304" pitchFamily="18" charset="0"/>
              </a:rPr>
              <a:t>листок.</a:t>
            </a:r>
            <a:endParaRPr lang="ru-UA" sz="2400" b="1" kern="10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Розрізняють продихову</a:t>
            </a:r>
            <a:r>
              <a:rPr lang="ru-UA" sz="2400" b="1" i="1" kern="10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(через продихи), кутикулярну (через кутикулу) і лентикулярну</a:t>
            </a:r>
            <a:r>
              <a:rPr lang="ru-UA" sz="2400" b="1" i="1" kern="10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a:effectLst/>
                <a:latin typeface="Bookman Old Style" panose="02050604050505020204" pitchFamily="18" charset="0"/>
                <a:ea typeface="Aptos" panose="020B0004020202020204" pitchFamily="34" charset="0"/>
                <a:cs typeface="Times New Roman" panose="02020603050405020304" pitchFamily="18" charset="0"/>
              </a:rPr>
              <a:t>(через сочевички) транспірації.</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2290" name="Picture 2" descr="Определение интенсивности транспирации по методу (Иванова) - презентация  онлайн">
            <a:extLst>
              <a:ext uri="{FF2B5EF4-FFF2-40B4-BE49-F238E27FC236}">
                <a16:creationId xmlns:a16="http://schemas.microsoft.com/office/drawing/2014/main" id="{4CA493BB-D1EF-99D9-DA55-86357416B5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5" t="37997" r="72363" b="45687"/>
          <a:stretch/>
        </p:blipFill>
        <p:spPr bwMode="auto">
          <a:xfrm>
            <a:off x="58323" y="2592872"/>
            <a:ext cx="4097016" cy="1836596"/>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Осмос и транспирация: реальная биология на живых примерах(часть 1) |  проБИОтик | Дзен">
            <a:extLst>
              <a:ext uri="{FF2B5EF4-FFF2-40B4-BE49-F238E27FC236}">
                <a16:creationId xmlns:a16="http://schemas.microsoft.com/office/drawing/2014/main" id="{79713C41-81A8-A588-FF1A-56D27493FF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8610"/>
          <a:stretch/>
        </p:blipFill>
        <p:spPr bwMode="auto">
          <a:xfrm>
            <a:off x="333055" y="4696045"/>
            <a:ext cx="8043547" cy="194328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Определение интенсивности транспирации по методу (Иванова) - презентация  онлайн">
            <a:extLst>
              <a:ext uri="{FF2B5EF4-FFF2-40B4-BE49-F238E27FC236}">
                <a16:creationId xmlns:a16="http://schemas.microsoft.com/office/drawing/2014/main" id="{5D25DA1A-6B85-58C6-08B0-DAFEEEFB70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309" t="41333" b="40000"/>
          <a:stretch/>
        </p:blipFill>
        <p:spPr bwMode="auto">
          <a:xfrm>
            <a:off x="4354830" y="2591832"/>
            <a:ext cx="4336881" cy="1854720"/>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Транспірація — Вікіпедія">
            <a:extLst>
              <a:ext uri="{FF2B5EF4-FFF2-40B4-BE49-F238E27FC236}">
                <a16:creationId xmlns:a16="http://schemas.microsoft.com/office/drawing/2014/main" id="{F514BDAF-BB0C-FE94-EF3C-3121EAF0A3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8310" y="2533103"/>
            <a:ext cx="3213354" cy="329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628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5" name="TextBox 4">
            <a:extLst>
              <a:ext uri="{FF2B5EF4-FFF2-40B4-BE49-F238E27FC236}">
                <a16:creationId xmlns:a16="http://schemas.microsoft.com/office/drawing/2014/main" id="{75DDA6A9-F15E-1632-46FB-14405CEFD877}"/>
              </a:ext>
            </a:extLst>
          </p:cNvPr>
          <p:cNvSpPr txBox="1"/>
          <p:nvPr/>
        </p:nvSpPr>
        <p:spPr>
          <a:xfrm>
            <a:off x="561377" y="119087"/>
            <a:ext cx="9267455" cy="6619826"/>
          </a:xfrm>
          <a:prstGeom prst="rect">
            <a:avLst/>
          </a:prstGeom>
          <a:noFill/>
        </p:spPr>
        <p:txBody>
          <a:bodyPr wrap="square">
            <a:spAutoFit/>
          </a:bodyPr>
          <a:lstStyle/>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Вода виконує такі функції:</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1. Є середовищем в якому відбувається життєдіяльність рослинних організмів.</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2. Вода – безпосередній учасник багатьох хімічних процесів (ферментативних, процесів гідролізу, фотосинтез, дихання).</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3. Виконує транспортну функцію: зв’язує між собою різні клітини, тканини, органи, рослину з ґрунтом і атмосферою, що забезпечує гомеостаз і функціонування організму як єдиного цілого.</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4. Вода разом з білками складає основу структури цитоплазми.</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5. Це фактор, що забезпечує тургор, а отже форму тканин, органів, цілісних рослин.</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6. Стабілізує температуру рослинного організму.</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68649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9C32744F-F6FF-AD99-EEAD-68683D421DBD}"/>
              </a:ext>
            </a:extLst>
          </p:cNvPr>
          <p:cNvSpPr txBox="1"/>
          <p:nvPr/>
        </p:nvSpPr>
        <p:spPr>
          <a:xfrm>
            <a:off x="1" y="325177"/>
            <a:ext cx="12191999" cy="6001643"/>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Продихова транспірація зазвичай є основною. Продихи являють собою отвори в епідермісі листка, утворені двома спеціалізованими клітинами, які називають замикаючими. Змінюючи свою форму, замикаючі клітини, викликають відкриття чи закриття продихової щілини, регулюючи цим самим транспірацію. Це зумовлено неоднаковим потовщенням їх клітинних оболонок: та ділянка, що </a:t>
            </a:r>
            <a:r>
              <a:rPr lang="uk-UA" sz="2400" b="1" dirty="0" err="1">
                <a:effectLst/>
                <a:latin typeface="Bookman Old Style" panose="02050604050505020204" pitchFamily="18" charset="0"/>
                <a:ea typeface="Times New Roman" panose="02020603050405020304" pitchFamily="18" charset="0"/>
              </a:rPr>
              <a:t>оточуює</a:t>
            </a:r>
            <a:r>
              <a:rPr lang="uk-UA" sz="2400" b="1" dirty="0">
                <a:effectLst/>
                <a:latin typeface="Bookman Old Style" panose="02050604050505020204" pitchFamily="18" charset="0"/>
                <a:ea typeface="Times New Roman" panose="02020603050405020304" pitchFamily="18" charset="0"/>
              </a:rPr>
              <a:t> продиховий отвір потовщена, а та, що межує з</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епідермальними клітинами –</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тоненька і більш еластична.</a:t>
            </a:r>
            <a:endParaRPr lang="ru-UA" sz="2400" b="1" dirty="0">
              <a:effectLst/>
              <a:latin typeface="Times New Roman" panose="02020603050405020304" pitchFamily="18" charset="0"/>
              <a:ea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Продихова транспірація зазвичай є основною. Продихи являють собою отвори в епідермісі листка, утворені двома спеціалізованими клітинами, які називають замикаючими. Змінюючи свою форму, замикаючі клітини, викликають відкриття чи закриття продихової щілини, регулюючи цим самим транспірацію. Це зумовлено неоднаковим потовщенням їх клітинних оболонок: та ділянка, що </a:t>
            </a:r>
            <a:r>
              <a:rPr lang="uk-UA" sz="2400" b="1" dirty="0" err="1">
                <a:effectLst/>
                <a:latin typeface="Bookman Old Style" panose="02050604050505020204" pitchFamily="18" charset="0"/>
                <a:ea typeface="Times New Roman" panose="02020603050405020304" pitchFamily="18" charset="0"/>
              </a:rPr>
              <a:t>оточуює</a:t>
            </a:r>
            <a:r>
              <a:rPr lang="uk-UA" sz="2400" b="1" dirty="0">
                <a:effectLst/>
                <a:latin typeface="Bookman Old Style" panose="02050604050505020204" pitchFamily="18" charset="0"/>
                <a:ea typeface="Times New Roman" panose="02020603050405020304" pitchFamily="18" charset="0"/>
              </a:rPr>
              <a:t> продиховий отвір потовщена, а та, що межує з</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епідермальними клітинами –</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тоненька і більш еластична.</a:t>
            </a:r>
            <a:endParaRPr lang="ru-UA"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1281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D9BA0DF3-30A4-8AD7-2D45-447089E5179F}"/>
              </a:ext>
            </a:extLst>
          </p:cNvPr>
          <p:cNvSpPr txBox="1"/>
          <p:nvPr/>
        </p:nvSpPr>
        <p:spPr>
          <a:xfrm>
            <a:off x="0" y="612845"/>
            <a:ext cx="12191979" cy="5262979"/>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Продихова транспірація.</a:t>
            </a:r>
            <a:r>
              <a:rPr lang="uk-UA" sz="2400" b="1" i="1"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Кількість продихів на листку варіює в залежності від його віку і складає від 50 до 600 мм</a:t>
            </a:r>
            <a:r>
              <a:rPr lang="uk-UA" sz="2400" b="1" baseline="30000" dirty="0">
                <a:effectLst/>
                <a:latin typeface="Bookman Old Style" panose="02050604050505020204" pitchFamily="18" charset="0"/>
                <a:ea typeface="Times New Roman" panose="02020603050405020304" pitchFamily="18" charset="0"/>
              </a:rPr>
              <a:t>2</a:t>
            </a:r>
            <a:r>
              <a:rPr lang="uk-UA" sz="2400" b="1" dirty="0">
                <a:effectLst/>
                <a:latin typeface="Bookman Old Style" panose="02050604050505020204" pitchFamily="18" charset="0"/>
                <a:ea typeface="Times New Roman" panose="02020603050405020304" pitchFamily="18" charset="0"/>
              </a:rPr>
              <a:t>. Продихи на</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листках можуть розміщуватись на нижній стороні, верхній чи обох. Розрізняють два типи продихів: 1) замикаючі клітини </a:t>
            </a:r>
            <a:r>
              <a:rPr lang="uk-UA" sz="2400" b="1" dirty="0" err="1">
                <a:effectLst/>
                <a:latin typeface="Bookman Old Style" panose="02050604050505020204" pitchFamily="18" charset="0"/>
                <a:ea typeface="Times New Roman" panose="02020603050405020304" pitchFamily="18" charset="0"/>
              </a:rPr>
              <a:t>гантелоподібної</a:t>
            </a:r>
            <a:r>
              <a:rPr lang="uk-UA" sz="2400" b="1" dirty="0">
                <a:effectLst/>
                <a:latin typeface="Bookman Old Style" panose="02050604050505020204" pitchFamily="18" charset="0"/>
                <a:ea typeface="Times New Roman" panose="02020603050405020304" pitchFamily="18" charset="0"/>
              </a:rPr>
              <a:t> форми – характерні для трав’янистих злаків; 2) замикаючі клітини </a:t>
            </a:r>
            <a:r>
              <a:rPr lang="uk-UA" sz="2400" b="1" dirty="0" err="1">
                <a:effectLst/>
                <a:latin typeface="Bookman Old Style" panose="02050604050505020204" pitchFamily="18" charset="0"/>
                <a:ea typeface="Times New Roman" panose="02020603050405020304" pitchFamily="18" charset="0"/>
              </a:rPr>
              <a:t>бобоподібної</a:t>
            </a:r>
            <a:r>
              <a:rPr lang="uk-UA" sz="2400" b="1" dirty="0">
                <a:effectLst/>
                <a:latin typeface="Bookman Old Style" panose="02050604050505020204" pitchFamily="18" charset="0"/>
                <a:ea typeface="Times New Roman" panose="02020603050405020304" pitchFamily="18" charset="0"/>
              </a:rPr>
              <a:t> форми – у всіх дводольних, більшості однодольних, голонасінних, мохів, папоротників.</a:t>
            </a:r>
            <a:endParaRPr lang="ru-UA" sz="2400" b="1" dirty="0">
              <a:effectLst/>
              <a:latin typeface="Times New Roman" panose="02020603050405020304" pitchFamily="18" charset="0"/>
              <a:ea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На відміну від інших клітин епідермісу замикаючі клітини продихів містять хлоропласти і в них проходить фотосинтез. Також у замикаючих клітин відсутні плазмодесми, тобто вони є відносно ізольованими від інших клітин епідермісу.</a:t>
            </a:r>
            <a:endParaRPr lang="ru-UA" sz="2400" b="1" dirty="0">
              <a:effectLst/>
              <a:latin typeface="Times New Roman" panose="02020603050405020304" pitchFamily="18" charset="0"/>
              <a:ea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Не дивлячись на те, що площа продихових отворів у відношенні до</a:t>
            </a:r>
            <a:r>
              <a:rPr lang="uk-UA" sz="2400" b="1" spc="-2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поверхні</a:t>
            </a:r>
            <a:r>
              <a:rPr lang="uk-UA" sz="2400" b="1" spc="-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листка</a:t>
            </a:r>
            <a:r>
              <a:rPr lang="uk-UA" sz="2400" b="1" spc="2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складає</a:t>
            </a:r>
            <a:r>
              <a:rPr lang="uk-UA" sz="2400" b="1" spc="2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лише</a:t>
            </a:r>
            <a:r>
              <a:rPr lang="uk-UA" sz="2400" b="1" spc="-2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1%,</a:t>
            </a:r>
            <a:r>
              <a:rPr lang="uk-UA" sz="2400" b="1" spc="2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випаровування</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води</a:t>
            </a:r>
            <a:r>
              <a:rPr lang="uk-UA" sz="2400" b="1" spc="2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через</a:t>
            </a:r>
            <a:r>
              <a:rPr lang="uk-UA" sz="2400" b="1" spc="10" dirty="0">
                <a:effectLst/>
                <a:latin typeface="Bookman Old Style" panose="02050604050505020204" pitchFamily="18" charset="0"/>
                <a:ea typeface="Times New Roman" panose="02020603050405020304" pitchFamily="18" charset="0"/>
              </a:rPr>
              <a:t> </a:t>
            </a:r>
            <a:r>
              <a:rPr lang="uk-UA" sz="2400" b="1" spc="-25" dirty="0">
                <a:effectLst/>
                <a:latin typeface="Bookman Old Style" panose="02050604050505020204" pitchFamily="18" charset="0"/>
                <a:ea typeface="Times New Roman" panose="02020603050405020304" pitchFamily="18" charset="0"/>
              </a:rPr>
              <a:t>них </a:t>
            </a:r>
            <a:r>
              <a:rPr lang="uk-UA" sz="2400" b="1" dirty="0">
                <a:effectLst/>
                <a:latin typeface="Bookman Old Style" panose="02050604050505020204" pitchFamily="18" charset="0"/>
                <a:ea typeface="Times New Roman" panose="02020603050405020304" pitchFamily="18" charset="0"/>
              </a:rPr>
              <a:t>йде дуже </a:t>
            </a:r>
            <a:r>
              <a:rPr lang="uk-UA" sz="2400" b="1" dirty="0" err="1">
                <a:effectLst/>
                <a:latin typeface="Bookman Old Style" panose="02050604050505020204" pitchFamily="18" charset="0"/>
                <a:ea typeface="Times New Roman" panose="02020603050405020304" pitchFamily="18" charset="0"/>
              </a:rPr>
              <a:t>інтенсивно</a:t>
            </a:r>
            <a:r>
              <a:rPr lang="uk-UA" sz="2400" b="1" dirty="0">
                <a:effectLst/>
                <a:latin typeface="Bookman Old Style" panose="02050604050505020204" pitchFamily="18" charset="0"/>
                <a:ea typeface="Times New Roman" panose="02020603050405020304" pitchFamily="18" charset="0"/>
              </a:rPr>
              <a:t>.</a:t>
            </a:r>
            <a:endParaRPr lang="ru-UA"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3907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47A1A145-FB35-3834-3EE9-DEA7D63F38CC}"/>
              </a:ext>
            </a:extLst>
          </p:cNvPr>
          <p:cNvSpPr txBox="1"/>
          <p:nvPr/>
        </p:nvSpPr>
        <p:spPr>
          <a:xfrm>
            <a:off x="0" y="382012"/>
            <a:ext cx="11995484" cy="3046988"/>
          </a:xfrm>
          <a:prstGeom prst="rect">
            <a:avLst/>
          </a:prstGeom>
          <a:noFill/>
        </p:spPr>
        <p:txBody>
          <a:bodyPr wrap="square">
            <a:spAutoFit/>
          </a:bodyPr>
          <a:lstStyle/>
          <a:p>
            <a:pPr marL="147955" indent="457200" algn="just"/>
            <a:r>
              <a:rPr lang="uk-UA" sz="2400" b="1" dirty="0" err="1">
                <a:effectLst/>
                <a:latin typeface="Bookman Old Style" panose="02050604050505020204" pitchFamily="18" charset="0"/>
                <a:ea typeface="Times New Roman" panose="02020603050405020304" pitchFamily="18" charset="0"/>
              </a:rPr>
              <a:t>Кутикулярна</a:t>
            </a:r>
            <a:r>
              <a:rPr lang="uk-UA" sz="2400" b="1" dirty="0">
                <a:effectLst/>
                <a:latin typeface="Bookman Old Style" panose="02050604050505020204" pitchFamily="18" charset="0"/>
                <a:ea typeface="Times New Roman" panose="02020603050405020304" pitchFamily="18" charset="0"/>
              </a:rPr>
              <a:t> транспірація</a:t>
            </a:r>
            <a:r>
              <a:rPr lang="uk-UA" sz="2400" b="1" i="1"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здійснюється крізь поверхню кутикули, що вкриває епідерміс листка. Кутикули складається з кутину</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і восків. Як правило, </a:t>
            </a:r>
            <a:r>
              <a:rPr lang="uk-UA" sz="2400" b="1" dirty="0" err="1">
                <a:effectLst/>
                <a:latin typeface="Bookman Old Style" panose="02050604050505020204" pitchFamily="18" charset="0"/>
                <a:ea typeface="Times New Roman" panose="02020603050405020304" pitchFamily="18" charset="0"/>
              </a:rPr>
              <a:t>кутикулярна</a:t>
            </a:r>
            <a:r>
              <a:rPr lang="uk-UA" sz="2400" b="1" dirty="0">
                <a:effectLst/>
                <a:latin typeface="Bookman Old Style" panose="02050604050505020204" pitchFamily="18" charset="0"/>
                <a:ea typeface="Times New Roman" panose="02020603050405020304" pitchFamily="18" charset="0"/>
              </a:rPr>
              <a:t> транспірація менша, ніж продихова. Однак при закритих продихах, </a:t>
            </a:r>
            <a:r>
              <a:rPr lang="uk-UA" sz="2400" b="1" dirty="0" err="1">
                <a:effectLst/>
                <a:latin typeface="Bookman Old Style" panose="02050604050505020204" pitchFamily="18" charset="0"/>
                <a:ea typeface="Times New Roman" panose="02020603050405020304" pitchFamily="18" charset="0"/>
              </a:rPr>
              <a:t>кутикулярна</a:t>
            </a:r>
            <a:r>
              <a:rPr lang="uk-UA" sz="2400" b="1" dirty="0">
                <a:effectLst/>
                <a:latin typeface="Bookman Old Style" panose="02050604050505020204" pitchFamily="18" charset="0"/>
                <a:ea typeface="Times New Roman" panose="02020603050405020304" pitchFamily="18" charset="0"/>
              </a:rPr>
              <a:t> транспірація відіграє важливу роль у водообміні рослин. Інтенсивність </a:t>
            </a:r>
            <a:r>
              <a:rPr lang="uk-UA" sz="2400" b="1" dirty="0" err="1">
                <a:effectLst/>
                <a:latin typeface="Bookman Old Style" panose="02050604050505020204" pitchFamily="18" charset="0"/>
                <a:ea typeface="Times New Roman" panose="02020603050405020304" pitchFamily="18" charset="0"/>
              </a:rPr>
              <a:t>кутикулярної</a:t>
            </a:r>
            <a:r>
              <a:rPr lang="uk-UA" sz="2400" b="1" dirty="0">
                <a:effectLst/>
                <a:latin typeface="Bookman Old Style" panose="02050604050505020204" pitchFamily="18" charset="0"/>
                <a:ea typeface="Times New Roman" panose="02020603050405020304" pitchFamily="18" charset="0"/>
              </a:rPr>
              <a:t> транспірації залежить від товщини кутикули: у молодих листків з тонкою кутикулою вона складає 50-70% від всієї транспірації, у зрілих листків - 10%.</a:t>
            </a:r>
            <a:endParaRPr lang="ru-UA" sz="2400" b="1" dirty="0">
              <a:effectLst/>
              <a:latin typeface="Times New Roman" panose="02020603050405020304" pitchFamily="18" charset="0"/>
              <a:ea typeface="Times New Roman" panose="02020603050405020304" pitchFamily="18" charset="0"/>
            </a:endParaRPr>
          </a:p>
        </p:txBody>
      </p:sp>
      <p:pic>
        <p:nvPicPr>
          <p:cNvPr id="15362" name="Picture 2" descr="Кутикула рослин — Вікіпедія">
            <a:extLst>
              <a:ext uri="{FF2B5EF4-FFF2-40B4-BE49-F238E27FC236}">
                <a16:creationId xmlns:a16="http://schemas.microsoft.com/office/drawing/2014/main" id="{D800A2E9-82F6-586C-8621-CA325A2EF7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676" y="3620001"/>
            <a:ext cx="4062664" cy="304699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Кутикула рослин — Вікіпедія">
            <a:extLst>
              <a:ext uri="{FF2B5EF4-FFF2-40B4-BE49-F238E27FC236}">
                <a16:creationId xmlns:a16="http://schemas.microsoft.com/office/drawing/2014/main" id="{E4DE3E8D-5EAB-A829-8B24-C833E6C346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683" r="18056" b="22562"/>
          <a:stretch/>
        </p:blipFill>
        <p:spPr bwMode="auto">
          <a:xfrm>
            <a:off x="7745128" y="2937877"/>
            <a:ext cx="4062664" cy="3046998"/>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Презентація до уроку: &quot;Внутрішня будова листка&quot;">
            <a:extLst>
              <a:ext uri="{FF2B5EF4-FFF2-40B4-BE49-F238E27FC236}">
                <a16:creationId xmlns:a16="http://schemas.microsoft.com/office/drawing/2014/main" id="{FA9074D7-F6E2-6C65-4337-66F30799FE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86" t="15584" r="75047" b="42690"/>
          <a:stretch/>
        </p:blipFill>
        <p:spPr bwMode="auto">
          <a:xfrm>
            <a:off x="4425996" y="3626115"/>
            <a:ext cx="2934924" cy="304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199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B9DE16B4-F564-2381-76A7-B3E797ECBC93}"/>
              </a:ext>
            </a:extLst>
          </p:cNvPr>
          <p:cNvSpPr txBox="1"/>
          <p:nvPr/>
        </p:nvSpPr>
        <p:spPr>
          <a:xfrm>
            <a:off x="0" y="283748"/>
            <a:ext cx="11851106" cy="1938992"/>
          </a:xfrm>
          <a:prstGeom prst="rect">
            <a:avLst/>
          </a:prstGeom>
          <a:noFill/>
        </p:spPr>
        <p:txBody>
          <a:bodyPr wrap="square">
            <a:spAutoFit/>
          </a:bodyPr>
          <a:lstStyle/>
          <a:p>
            <a:pPr marL="147955" indent="457200" algn="just"/>
            <a:r>
              <a:rPr lang="uk-UA" sz="2400" b="1" dirty="0" err="1">
                <a:effectLst/>
                <a:latin typeface="Bookman Old Style" panose="02050604050505020204" pitchFamily="18" charset="0"/>
                <a:ea typeface="Times New Roman" panose="02020603050405020304" pitchFamily="18" charset="0"/>
              </a:rPr>
              <a:t>Лентикулярна</a:t>
            </a:r>
            <a:r>
              <a:rPr lang="uk-UA" sz="2400" b="1" dirty="0">
                <a:effectLst/>
                <a:latin typeface="Bookman Old Style" panose="02050604050505020204" pitchFamily="18" charset="0"/>
                <a:ea typeface="Times New Roman" panose="02020603050405020304" pitchFamily="18" charset="0"/>
              </a:rPr>
              <a:t> транспірація</a:t>
            </a:r>
            <a:r>
              <a:rPr lang="uk-UA" sz="2400" b="1" i="1"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відбувається за участю </a:t>
            </a:r>
            <a:r>
              <a:rPr lang="uk-UA" sz="2400" b="1" dirty="0" err="1">
                <a:effectLst/>
                <a:latin typeface="Bookman Old Style" panose="02050604050505020204" pitchFamily="18" charset="0"/>
                <a:ea typeface="Times New Roman" panose="02020603050405020304" pitchFamily="18" charset="0"/>
              </a:rPr>
              <a:t>сочевичок</a:t>
            </a:r>
            <a:r>
              <a:rPr lang="uk-UA" sz="2400" b="1" dirty="0">
                <a:effectLst/>
                <a:latin typeface="Bookman Old Style" panose="02050604050505020204" pitchFamily="18" charset="0"/>
                <a:ea typeface="Times New Roman" panose="02020603050405020304" pitchFamily="18" charset="0"/>
              </a:rPr>
              <a:t> – сукупності нещільно розташованих клітин перидерми багаторічних стебел і коренів, що випинаються на поверхню у вигляді горбочків, рисочок, через які і здійснюється газообмін у багаторічних стебел і </a:t>
            </a:r>
            <a:r>
              <a:rPr lang="uk-UA" sz="2400" b="1" spc="-10" dirty="0">
                <a:effectLst/>
                <a:latin typeface="Bookman Old Style" panose="02050604050505020204" pitchFamily="18" charset="0"/>
                <a:ea typeface="Times New Roman" panose="02020603050405020304" pitchFamily="18" charset="0"/>
              </a:rPr>
              <a:t>коренів.</a:t>
            </a:r>
            <a:endParaRPr lang="ru-UA" sz="2400" b="1" dirty="0">
              <a:effectLst/>
              <a:latin typeface="Times New Roman" panose="02020603050405020304" pitchFamily="18" charset="0"/>
              <a:ea typeface="Times New Roman" panose="02020603050405020304" pitchFamily="18" charset="0"/>
            </a:endParaRPr>
          </a:p>
        </p:txBody>
      </p:sp>
      <p:pic>
        <p:nvPicPr>
          <p:cNvPr id="14342" name="Picture 6" descr="Обмін речовин та перетворення енергії в клітині. Клітинне дихання -  Біологія. Повторне видання. 9 клас. Остапченко">
            <a:extLst>
              <a:ext uri="{FF2B5EF4-FFF2-40B4-BE49-F238E27FC236}">
                <a16:creationId xmlns:a16="http://schemas.microsoft.com/office/drawing/2014/main" id="{DC7E14C8-67B4-79ED-B765-CA044CB623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8084"/>
            <a:ext cx="2336482" cy="4233989"/>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Тканини рослин Твірні тканини меристеми Меристема">
            <a:extLst>
              <a:ext uri="{FF2B5EF4-FFF2-40B4-BE49-F238E27FC236}">
                <a16:creationId xmlns:a16="http://schemas.microsoft.com/office/drawing/2014/main" id="{8BE65E4B-5361-CACF-3EFF-022AE8F5F0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64" t="10666" r="13570" b="37111"/>
          <a:stretch/>
        </p:blipFill>
        <p:spPr bwMode="auto">
          <a:xfrm>
            <a:off x="5986700" y="2337125"/>
            <a:ext cx="5703570" cy="268605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Презентація &quot;Покривні тканини рослин: особливості будови&quot;">
            <a:extLst>
              <a:ext uri="{FF2B5EF4-FFF2-40B4-BE49-F238E27FC236}">
                <a16:creationId xmlns:a16="http://schemas.microsoft.com/office/drawing/2014/main" id="{8C929EDA-70EB-5E73-905C-09A0FF2D16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71" t="74122" r="3428" b="5200"/>
          <a:stretch/>
        </p:blipFill>
        <p:spPr bwMode="auto">
          <a:xfrm>
            <a:off x="2416517" y="5239478"/>
            <a:ext cx="7893635" cy="1436822"/>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descr="СОЧЕВИЧКИ">
            <a:extLst>
              <a:ext uri="{FF2B5EF4-FFF2-40B4-BE49-F238E27FC236}">
                <a16:creationId xmlns:a16="http://schemas.microsoft.com/office/drawing/2014/main" id="{BF33DC2E-2FEB-DE45-FDE0-331C5C3808B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6782"/>
          <a:stretch/>
        </p:blipFill>
        <p:spPr bwMode="auto">
          <a:xfrm>
            <a:off x="3103721" y="2286167"/>
            <a:ext cx="2381250" cy="278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421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92EDDE78-5831-36B8-E85E-BE5EF3FD6131}"/>
              </a:ext>
            </a:extLst>
          </p:cNvPr>
          <p:cNvSpPr txBox="1"/>
          <p:nvPr/>
        </p:nvSpPr>
        <p:spPr>
          <a:xfrm>
            <a:off x="112275" y="657786"/>
            <a:ext cx="12079705" cy="5177187"/>
          </a:xfrm>
          <a:prstGeom prst="rect">
            <a:avLst/>
          </a:prstGeom>
          <a:noFill/>
        </p:spPr>
        <p:txBody>
          <a:bodyPr wrap="square">
            <a:spAutoFit/>
          </a:bodyPr>
          <a:lstStyle/>
          <a:p>
            <a:pPr indent="457200" algn="just">
              <a:lnSpc>
                <a:spcPct val="107000"/>
              </a:lnSpc>
              <a:spcBef>
                <a:spcPts val="800"/>
              </a:spcBef>
              <a:spcAft>
                <a:spcPts val="400"/>
              </a:spcAft>
            </a:pPr>
            <a:r>
              <a:rPr lang="ru-UA" sz="2400" b="1" kern="100" dirty="0">
                <a:effectLst/>
                <a:latin typeface="Bookman Old Style" panose="02050604050505020204" pitchFamily="18" charset="0"/>
                <a:ea typeface="Times New Roman" panose="02020603050405020304" pitchFamily="18" charset="0"/>
                <a:cs typeface="Times New Roman" panose="02020603050405020304" pitchFamily="18" charset="0"/>
              </a:rPr>
              <a:t>Роль</a:t>
            </a:r>
            <a:r>
              <a:rPr lang="ru-UA" sz="2400" b="1" kern="100"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dirty="0">
                <a:effectLst/>
                <a:latin typeface="Bookman Old Style" panose="02050604050505020204" pitchFamily="18" charset="0"/>
                <a:ea typeface="Times New Roman" panose="02020603050405020304" pitchFamily="18" charset="0"/>
                <a:cs typeface="Times New Roman" panose="02020603050405020304" pitchFamily="18" charset="0"/>
              </a:rPr>
              <a:t>і</a:t>
            </a:r>
            <a:r>
              <a:rPr lang="ru-UA" sz="2400" b="1" kern="100" spc="-2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dirty="0" err="1">
                <a:effectLst/>
                <a:latin typeface="Bookman Old Style" panose="02050604050505020204" pitchFamily="18" charset="0"/>
                <a:ea typeface="Times New Roman" panose="02020603050405020304" pitchFamily="18" charset="0"/>
                <a:cs typeface="Times New Roman" panose="02020603050405020304" pitchFamily="18" charset="0"/>
              </a:rPr>
              <a:t>значення</a:t>
            </a:r>
            <a:r>
              <a:rPr lang="ru-UA" sz="2400" b="1" kern="100" spc="-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транспірації</a:t>
            </a:r>
            <a:endParaRPr lang="ru-UA" sz="2400" b="1"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6435"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Транспірація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основний</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двигун</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водного току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верхній</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кінцевий</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двигун</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Створює</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безперервний</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рух води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кореневої</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системи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до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листків</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Розвиває</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силу 20-30 атм.</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6435"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Транспірація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важливий</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терморегулюючий</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фактор.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Сприяє</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охолодженню</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захищає</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перегріву</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6435" algn="l"/>
              </a:tabLst>
            </a:pP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З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транспіраційним</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потоком проходить рух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мінеральних</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і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органічних</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речовин</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по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Чим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інтенсивніша</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транспірація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тим</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інтенсивніше</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надходять</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речовини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у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рослину</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6435"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Відіграє</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важливу</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роль у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фотосинтезі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З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припиненням</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транспірації</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припиняється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фотосинтез,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оскільки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вуглекислий</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газ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надходить</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лише</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через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відкриті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8606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90A3CF57-9B32-DE45-91D2-95257F845CCF}"/>
              </a:ext>
            </a:extLst>
          </p:cNvPr>
          <p:cNvSpPr txBox="1"/>
          <p:nvPr/>
        </p:nvSpPr>
        <p:spPr>
          <a:xfrm>
            <a:off x="188494" y="274353"/>
            <a:ext cx="11815011" cy="4017125"/>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Продихова</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транспірації</a:t>
            </a:r>
            <a:r>
              <a:rPr lang="uk-UA" sz="2400" b="1" spc="-4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поділяється</a:t>
            </a:r>
            <a:r>
              <a:rPr lang="uk-UA" sz="2400" b="1" spc="-2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на</a:t>
            </a:r>
            <a:r>
              <a:rPr lang="uk-UA" sz="2400" b="1" spc="-3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4</a:t>
            </a:r>
            <a:r>
              <a:rPr lang="uk-UA" sz="2400" b="1" spc="-20" dirty="0">
                <a:effectLst/>
                <a:latin typeface="Bookman Old Style" panose="02050604050505020204" pitchFamily="18" charset="0"/>
                <a:ea typeface="Times New Roman" panose="02020603050405020304" pitchFamily="18" charset="0"/>
              </a:rPr>
              <a:t> </a:t>
            </a:r>
            <a:r>
              <a:rPr lang="uk-UA" sz="2400" b="1" spc="-10" dirty="0">
                <a:effectLst/>
                <a:latin typeface="Bookman Old Style" panose="02050604050505020204" pitchFamily="18" charset="0"/>
                <a:ea typeface="Times New Roman" panose="02020603050405020304" pitchFamily="18" charset="0"/>
              </a:rPr>
              <a:t>етапи:</a:t>
            </a:r>
            <a:endParaRPr lang="uk-UA" sz="2400" b="1" dirty="0">
              <a:effectLst/>
              <a:latin typeface="Times New Roman" panose="02020603050405020304" pitchFamily="18" charset="0"/>
              <a:ea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852170" algn="l"/>
              </a:tabLst>
            </a:pP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Переміщення</a:t>
            </a:r>
            <a:r>
              <a:rPr lang="uk-UA" sz="2400" b="1" kern="100" spc="2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води</a:t>
            </a:r>
            <a:r>
              <a:rPr lang="uk-UA" sz="2400" b="1" kern="100" spc="2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із</a:t>
            </a:r>
            <a:r>
              <a:rPr lang="uk-UA" sz="2400" b="1" kern="100" spc="2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судин</a:t>
            </a:r>
            <a:r>
              <a:rPr lang="uk-UA" sz="2400" b="1" kern="100" spc="2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у</a:t>
            </a:r>
            <a:r>
              <a:rPr lang="uk-UA" sz="2400" b="1" kern="100" spc="2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клітинні</a:t>
            </a:r>
            <a:r>
              <a:rPr lang="uk-UA" sz="2400" b="1" kern="100" spc="2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оболонки</a:t>
            </a:r>
            <a:r>
              <a:rPr lang="uk-UA" sz="2400" b="1" kern="100" spc="2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клітин </a:t>
            </a:r>
            <a:r>
              <a:rPr lang="uk-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мезофілу.</a:t>
            </a:r>
            <a:endParaRPr lang="uk-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852170" algn="l"/>
              </a:tabLst>
            </a:pP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Випаровування</a:t>
            </a:r>
            <a:r>
              <a:rPr lang="uk-UA" sz="24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води</a:t>
            </a:r>
            <a:r>
              <a:rPr lang="uk-UA" sz="2400" b="1" kern="100" spc="-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із</a:t>
            </a:r>
            <a:r>
              <a:rPr lang="uk-UA" sz="24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поверхні</a:t>
            </a:r>
            <a:r>
              <a:rPr lang="uk-UA" sz="2400" b="1" kern="100" spc="-4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клітин</a:t>
            </a:r>
            <a:r>
              <a:rPr lang="uk-UA" sz="2400" b="1" kern="100"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мезофілу.</a:t>
            </a:r>
            <a:endParaRPr lang="uk-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852170" algn="l"/>
              </a:tabLst>
            </a:pP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Дифузія</a:t>
            </a:r>
            <a:r>
              <a:rPr lang="uk-UA" sz="2400" b="1" kern="100" spc="-1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водяної</a:t>
            </a:r>
            <a:r>
              <a:rPr lang="uk-UA" sz="2400" b="1" kern="100" spc="-2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пари</a:t>
            </a:r>
            <a:r>
              <a:rPr lang="uk-UA" sz="2400" b="1" kern="100"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в</a:t>
            </a:r>
            <a:r>
              <a:rPr lang="uk-UA" sz="2400" b="1" kern="100"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порожнині</a:t>
            </a:r>
            <a:r>
              <a:rPr lang="uk-UA" sz="2400" b="1" kern="100" spc="-2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листка.</a:t>
            </a:r>
            <a:endParaRPr lang="uk-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852170" algn="l"/>
              </a:tabLst>
            </a:pP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Вихід</a:t>
            </a:r>
            <a:r>
              <a:rPr lang="uk-UA" sz="2400" b="1" kern="100"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водяної</a:t>
            </a:r>
            <a:r>
              <a:rPr lang="uk-UA" sz="24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пари</a:t>
            </a:r>
            <a:r>
              <a:rPr lang="uk-UA" sz="2400" b="1" kern="100"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в</a:t>
            </a:r>
            <a:r>
              <a:rPr lang="uk-UA" sz="2400" b="1" kern="100" spc="-2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атмосферу</a:t>
            </a:r>
            <a:r>
              <a:rPr lang="uk-UA" sz="2400" b="1" kern="100" spc="-3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через</a:t>
            </a:r>
            <a:r>
              <a:rPr lang="uk-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 продихи.</a:t>
            </a:r>
            <a:r>
              <a:rPr lang="uk-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endParaRPr lang="uk-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indent="450215" algn="just">
              <a:lnSpc>
                <a:spcPct val="107000"/>
              </a:lnSpc>
              <a:spcAft>
                <a:spcPts val="800"/>
              </a:spcAft>
              <a:tabLst>
                <a:tab pos="852170" algn="l"/>
              </a:tabLs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Рух продихів залежить від зміни внутрішніх умов, стану клітин, органів, організму. Основним фактором, що регулює продихові рухи є вода. В основі механізму відкриття продихів лежить насичення замикаючих клітин водою.</a:t>
            </a:r>
            <a:endParaRPr lang="uk-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6388" name="Picture 4" descr="Що таке продихи і для чого їх використовують рослини? Садівництво на">
            <a:extLst>
              <a:ext uri="{FF2B5EF4-FFF2-40B4-BE49-F238E27FC236}">
                <a16:creationId xmlns:a16="http://schemas.microsoft.com/office/drawing/2014/main" id="{1ED6CA78-FCE9-1A07-6558-50BBFF1E1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94" y="4291478"/>
            <a:ext cx="4083256" cy="2419329"/>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СкаЖений Агроном - професійна комунікаційна платформа | 🍃Факти про продихи">
            <a:extLst>
              <a:ext uri="{FF2B5EF4-FFF2-40B4-BE49-F238E27FC236}">
                <a16:creationId xmlns:a16="http://schemas.microsoft.com/office/drawing/2014/main" id="{8A201A8D-863D-268D-3CD8-5031EB94C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735" y="4291478"/>
            <a:ext cx="3229927" cy="2419328"/>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descr="Изображение выглядит как снимок экрана, текст, диаграмма, круг&#10;&#10;Автоматически созданное описание">
            <a:extLst>
              <a:ext uri="{FF2B5EF4-FFF2-40B4-BE49-F238E27FC236}">
                <a16:creationId xmlns:a16="http://schemas.microsoft.com/office/drawing/2014/main" id="{8E7121A6-FEA9-D4F7-F3A0-540DBD551372}"/>
              </a:ext>
            </a:extLst>
          </p:cNvPr>
          <p:cNvPicPr>
            <a:picLocks noChangeAspect="1"/>
          </p:cNvPicPr>
          <p:nvPr/>
        </p:nvPicPr>
        <p:blipFill rotWithShape="1">
          <a:blip r:embed="rId6">
            <a:extLst>
              <a:ext uri="{28A0092B-C50C-407E-A947-70E740481C1C}">
                <a14:useLocalDpi xmlns:a14="http://schemas.microsoft.com/office/drawing/2010/main" val="0"/>
              </a:ext>
            </a:extLst>
          </a:blip>
          <a:srcRect b="21317"/>
          <a:stretch/>
        </p:blipFill>
        <p:spPr>
          <a:xfrm>
            <a:off x="7646712" y="3940576"/>
            <a:ext cx="4495238" cy="1895885"/>
          </a:xfrm>
          <a:prstGeom prst="rect">
            <a:avLst/>
          </a:prstGeom>
        </p:spPr>
      </p:pic>
    </p:spTree>
    <p:extLst>
      <p:ext uri="{BB962C8B-B14F-4D97-AF65-F5344CB8AC3E}">
        <p14:creationId xmlns:p14="http://schemas.microsoft.com/office/powerpoint/2010/main" val="1114358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pic>
        <p:nvPicPr>
          <p:cNvPr id="2" name="Рисунок 1" descr="Глаз со сплошной заливкой">
            <a:extLst>
              <a:ext uri="{FF2B5EF4-FFF2-40B4-BE49-F238E27FC236}">
                <a16:creationId xmlns:a16="http://schemas.microsoft.com/office/drawing/2014/main" id="{0DFD34E7-5F47-734B-F986-5C27A097A3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13758" y="388433"/>
            <a:ext cx="2990850" cy="2990850"/>
          </a:xfrm>
          <a:prstGeom prst="rect">
            <a:avLst/>
          </a:prstGeom>
        </p:spPr>
      </p:pic>
      <p:sp>
        <p:nvSpPr>
          <p:cNvPr id="3" name="Прямоугольник 2">
            <a:extLst>
              <a:ext uri="{FF2B5EF4-FFF2-40B4-BE49-F238E27FC236}">
                <a16:creationId xmlns:a16="http://schemas.microsoft.com/office/drawing/2014/main" id="{81B6FD7A-28D1-3865-0E14-6297E794E9BD}"/>
              </a:ext>
            </a:extLst>
          </p:cNvPr>
          <p:cNvSpPr/>
          <p:nvPr/>
        </p:nvSpPr>
        <p:spPr>
          <a:xfrm>
            <a:off x="7903114" y="897254"/>
            <a:ext cx="3928448" cy="1754326"/>
          </a:xfrm>
          <a:prstGeom prst="rect">
            <a:avLst/>
          </a:prstGeom>
          <a:noFill/>
        </p:spPr>
        <p:txBody>
          <a:bodyPr wrap="none" lIns="91440" tIns="45720" rIns="91440" bIns="45720">
            <a:spAutoFit/>
          </a:bodyPr>
          <a:lstStyle/>
          <a:p>
            <a:pPr algn="ctr"/>
            <a:r>
              <a:rPr lang="uk-U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Подивитесь </a:t>
            </a:r>
          </a:p>
          <a:p>
            <a:pPr algn="ctr"/>
            <a:r>
              <a:rPr lang="uk-UA"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самостійно</a:t>
            </a:r>
            <a:endParaRPr lang="uk-U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5" name="Рисунок 4" descr="Назад со сплошной заливкой">
            <a:extLst>
              <a:ext uri="{FF2B5EF4-FFF2-40B4-BE49-F238E27FC236}">
                <a16:creationId xmlns:a16="http://schemas.microsoft.com/office/drawing/2014/main" id="{1DADC116-DDEE-8CD1-0B7E-39042F51B7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883602">
            <a:off x="8680218" y="2416190"/>
            <a:ext cx="1273128" cy="1273128"/>
          </a:xfrm>
          <a:prstGeom prst="rect">
            <a:avLst/>
          </a:prstGeom>
        </p:spPr>
      </p:pic>
      <p:sp>
        <p:nvSpPr>
          <p:cNvPr id="8" name="TextBox 7">
            <a:extLst>
              <a:ext uri="{FF2B5EF4-FFF2-40B4-BE49-F238E27FC236}">
                <a16:creationId xmlns:a16="http://schemas.microsoft.com/office/drawing/2014/main" id="{2807A335-D85B-ABD5-87F0-72FF6DCDC5A4}"/>
              </a:ext>
            </a:extLst>
          </p:cNvPr>
          <p:cNvSpPr txBox="1"/>
          <p:nvPr/>
        </p:nvSpPr>
        <p:spPr>
          <a:xfrm>
            <a:off x="5866770" y="3595645"/>
            <a:ext cx="6177914" cy="461665"/>
          </a:xfrm>
          <a:prstGeom prst="rect">
            <a:avLst/>
          </a:prstGeom>
          <a:noFill/>
        </p:spPr>
        <p:txBody>
          <a:bodyPr wrap="square">
            <a:spAutoFit/>
          </a:bodyPr>
          <a:lstStyle/>
          <a:p>
            <a:r>
              <a:rPr lang="ru-UA" sz="2400" dirty="0"/>
              <a:t>https://www.youtube.com/watch?v=6jcvSEmjBjM</a:t>
            </a:r>
          </a:p>
        </p:txBody>
      </p:sp>
      <p:pic>
        <p:nvPicPr>
          <p:cNvPr id="17412" name="Picture 4" descr="Презентація на тему: &quot;Рухи рослин&quot;.">
            <a:extLst>
              <a:ext uri="{FF2B5EF4-FFF2-40B4-BE49-F238E27FC236}">
                <a16:creationId xmlns:a16="http://schemas.microsoft.com/office/drawing/2014/main" id="{43F4BBE0-F991-BFB8-EB74-1D9D92FC737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0502" r="27572" b="5312"/>
          <a:stretch/>
        </p:blipFill>
        <p:spPr bwMode="auto">
          <a:xfrm>
            <a:off x="142302" y="278992"/>
            <a:ext cx="4829175" cy="3209732"/>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Конспект уроку з біології 10 клас - Будова і функції тканин рослин. Їх  здатність до регенерації. Лабораторна робота №7.Будова тканин рослинного  організму - yrok.net | урок нет">
            <a:extLst>
              <a:ext uri="{FF2B5EF4-FFF2-40B4-BE49-F238E27FC236}">
                <a16:creationId xmlns:a16="http://schemas.microsoft.com/office/drawing/2014/main" id="{378C66F6-931F-DD07-3497-36BB36100F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302" y="3757774"/>
            <a:ext cx="5582186" cy="2940616"/>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Презентація &quot;Внутрішня будова листка&quot;">
            <a:extLst>
              <a:ext uri="{FF2B5EF4-FFF2-40B4-BE49-F238E27FC236}">
                <a16:creationId xmlns:a16="http://schemas.microsoft.com/office/drawing/2014/main" id="{DFF98F0B-418F-576A-137F-0698EB2F30A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866" t="20239" r="26406" b="13149"/>
          <a:stretch/>
        </p:blipFill>
        <p:spPr bwMode="auto">
          <a:xfrm>
            <a:off x="6979298" y="4187450"/>
            <a:ext cx="2694706" cy="250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338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C6458017-E88A-2060-E8CB-A5E76E31DBD4}"/>
              </a:ext>
            </a:extLst>
          </p:cNvPr>
          <p:cNvSpPr txBox="1"/>
          <p:nvPr/>
        </p:nvSpPr>
        <p:spPr>
          <a:xfrm>
            <a:off x="68179" y="484826"/>
            <a:ext cx="12055642" cy="1200329"/>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Концентрація вуглекислого газу</a:t>
            </a:r>
            <a:r>
              <a:rPr lang="uk-UA" sz="2400" b="1" i="1"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 інший фактор, що регулює відкриття продихів: при зниженні її в міжклітинниках продихи </a:t>
            </a:r>
            <a:r>
              <a:rPr lang="uk-UA" sz="2400" b="1" spc="-10" dirty="0">
                <a:effectLst/>
                <a:latin typeface="Bookman Old Style" panose="02050604050505020204" pitchFamily="18" charset="0"/>
                <a:ea typeface="Times New Roman" panose="02020603050405020304" pitchFamily="18" charset="0"/>
              </a:rPr>
              <a:t>відкриваються.</a:t>
            </a:r>
            <a:endParaRPr lang="ru-UA" sz="2400" b="1"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21DFAFAB-BA0E-B18B-A9B3-11E82C0093EC}"/>
              </a:ext>
            </a:extLst>
          </p:cNvPr>
          <p:cNvSpPr txBox="1"/>
          <p:nvPr/>
        </p:nvSpPr>
        <p:spPr>
          <a:xfrm>
            <a:off x="0" y="1848859"/>
            <a:ext cx="11919284" cy="4524315"/>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Світло</a:t>
            </a:r>
            <a:r>
              <a:rPr lang="uk-UA" sz="2400" b="1" i="1"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впливає на рухи продихів опосередковано через фотосинтез. На світлі відбувається фотосинтез, а отже, накопичується АТФ, яка використовується для роботи К</a:t>
            </a:r>
            <a:r>
              <a:rPr lang="uk-UA" sz="2400" b="1" baseline="30000" dirty="0">
                <a:effectLst/>
                <a:latin typeface="Bookman Old Style" panose="02050604050505020204" pitchFamily="18" charset="0"/>
                <a:ea typeface="Times New Roman" panose="02020603050405020304" pitchFamily="18" charset="0"/>
              </a:rPr>
              <a:t>+</a:t>
            </a:r>
            <a:r>
              <a:rPr lang="uk-UA" sz="2400" b="1" dirty="0">
                <a:effectLst/>
                <a:latin typeface="Bookman Old Style" panose="02050604050505020204" pitchFamily="18" charset="0"/>
                <a:ea typeface="Times New Roman" panose="02020603050405020304" pitchFamily="18" charset="0"/>
              </a:rPr>
              <a:t>-насосів, які закачують іони К</a:t>
            </a:r>
            <a:r>
              <a:rPr lang="uk-UA" sz="2400" b="1" baseline="30000" dirty="0">
                <a:effectLst/>
                <a:latin typeface="Bookman Old Style" panose="02050604050505020204" pitchFamily="18" charset="0"/>
                <a:ea typeface="Times New Roman" panose="02020603050405020304" pitchFamily="18" charset="0"/>
              </a:rPr>
              <a:t>+</a:t>
            </a:r>
            <a:r>
              <a:rPr lang="uk-UA" sz="2400" b="1" dirty="0">
                <a:effectLst/>
                <a:latin typeface="Bookman Old Style" panose="02050604050505020204" pitchFamily="18" charset="0"/>
                <a:ea typeface="Times New Roman" panose="02020603050405020304" pitchFamily="18" charset="0"/>
              </a:rPr>
              <a:t> в клітини. К</a:t>
            </a:r>
            <a:r>
              <a:rPr lang="uk-UA" sz="2400" b="1" baseline="30000" dirty="0">
                <a:effectLst/>
                <a:latin typeface="Bookman Old Style" panose="02050604050505020204" pitchFamily="18" charset="0"/>
                <a:ea typeface="Times New Roman" panose="02020603050405020304" pitchFamily="18" charset="0"/>
              </a:rPr>
              <a:t>+</a:t>
            </a:r>
            <a:r>
              <a:rPr lang="uk-UA" sz="2400" b="1" dirty="0">
                <a:effectLst/>
                <a:latin typeface="Bookman Old Style" panose="02050604050505020204" pitchFamily="18" charset="0"/>
                <a:ea typeface="Times New Roman" panose="02020603050405020304" pitchFamily="18" charset="0"/>
              </a:rPr>
              <a:t> як відомо, є </a:t>
            </a:r>
            <a:r>
              <a:rPr lang="uk-UA" sz="2400" b="1" dirty="0" err="1">
                <a:effectLst/>
                <a:latin typeface="Bookman Old Style" panose="02050604050505020204" pitchFamily="18" charset="0"/>
                <a:ea typeface="Times New Roman" panose="02020603050405020304" pitchFamily="18" charset="0"/>
              </a:rPr>
              <a:t>осмотично</a:t>
            </a:r>
            <a:r>
              <a:rPr lang="uk-UA" sz="2400" b="1" dirty="0">
                <a:effectLst/>
                <a:latin typeface="Bookman Old Style" panose="02050604050505020204" pitchFamily="18" charset="0"/>
                <a:ea typeface="Times New Roman" panose="02020603050405020304" pitchFamily="18" charset="0"/>
              </a:rPr>
              <a:t> активним, тобто веде до підвищення осмотичного тиску, що викликає насичення водою. Крім того, на світлі відбувається розщеплення утвореного під час фотосинтезу</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крохмалю до</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цукрів. Це</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пов’язано</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зі</a:t>
            </a:r>
            <a:r>
              <a:rPr lang="uk-UA" sz="2400" b="1" spc="-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зменшенням на світлі вуглекислого</a:t>
            </a:r>
            <a:r>
              <a:rPr lang="uk-UA" sz="2400" b="1" spc="-2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газу, що</a:t>
            </a:r>
            <a:r>
              <a:rPr lang="uk-UA" sz="2400" b="1" spc="-2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збільшує </a:t>
            </a:r>
            <a:r>
              <a:rPr lang="uk-UA" sz="2400" b="1" dirty="0" err="1">
                <a:effectLst/>
                <a:latin typeface="Bookman Old Style" panose="02050604050505020204" pitchFamily="18" charset="0"/>
                <a:ea typeface="Times New Roman" panose="02020603050405020304" pitchFamily="18" charset="0"/>
              </a:rPr>
              <a:t>рН</a:t>
            </a:r>
            <a:r>
              <a:rPr lang="uk-UA" sz="2400" b="1" dirty="0">
                <a:effectLst/>
                <a:latin typeface="Bookman Old Style" panose="02050604050505020204" pitchFamily="18" charset="0"/>
                <a:ea typeface="Times New Roman" panose="02020603050405020304" pitchFamily="18" charset="0"/>
              </a:rPr>
              <a:t> клітини</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і</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активність ферменту, який розщеплює крохмаль. У темряві, навпаки, цукор перетворюється у крохмаль: зменшується осмотичний тиск, клітини віддають воду, продихи закриваються.</a:t>
            </a:r>
            <a:endParaRPr lang="ru-UA"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92326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D390E596-07B4-3BD6-A1EA-8D6F8EAB4D50}"/>
              </a:ext>
            </a:extLst>
          </p:cNvPr>
          <p:cNvSpPr txBox="1"/>
          <p:nvPr/>
        </p:nvSpPr>
        <p:spPr>
          <a:xfrm>
            <a:off x="253665" y="760274"/>
            <a:ext cx="11573377" cy="2308324"/>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Температура</a:t>
            </a:r>
            <a:r>
              <a:rPr lang="uk-UA" sz="2400" b="1" i="1"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впливає на швидкість відкриття продихів. При температурі нижче 5° С продихи відкриваються дуже повільно, при негативних і</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вище оптимальних температурах вони залишаються закритими. Вплив температури на рухи продихів опосередкований</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через її вплив на швидкість фотосинтезу і на швидкість дихання.</a:t>
            </a:r>
            <a:endParaRPr lang="ru-UA" sz="2400" b="1"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D1896383-94FE-487C-17C8-01E31876E5C4}"/>
              </a:ext>
            </a:extLst>
          </p:cNvPr>
          <p:cNvSpPr txBox="1"/>
          <p:nvPr/>
        </p:nvSpPr>
        <p:spPr>
          <a:xfrm>
            <a:off x="253665" y="3255139"/>
            <a:ext cx="11684669" cy="3046988"/>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В регуляції продихових рухів беруть участь фітогормони: </a:t>
            </a:r>
            <a:r>
              <a:rPr lang="uk-UA" sz="2400" b="1" dirty="0" err="1">
                <a:effectLst/>
                <a:latin typeface="Bookman Old Style" panose="02050604050505020204" pitchFamily="18" charset="0"/>
                <a:ea typeface="Times New Roman" panose="02020603050405020304" pitchFamily="18" charset="0"/>
              </a:rPr>
              <a:t>абсцизова</a:t>
            </a:r>
            <a:r>
              <a:rPr lang="uk-UA" sz="2400" b="1" dirty="0">
                <a:effectLst/>
                <a:latin typeface="Bookman Old Style" panose="02050604050505020204" pitchFamily="18" charset="0"/>
                <a:ea typeface="Times New Roman" panose="02020603050405020304" pitchFamily="18" charset="0"/>
              </a:rPr>
              <a:t> кислота і </a:t>
            </a:r>
            <a:r>
              <a:rPr lang="uk-UA" sz="2400" b="1" dirty="0" err="1">
                <a:effectLst/>
                <a:latin typeface="Bookman Old Style" panose="02050604050505020204" pitchFamily="18" charset="0"/>
                <a:ea typeface="Times New Roman" panose="02020603050405020304" pitchFamily="18" charset="0"/>
              </a:rPr>
              <a:t>цитокініни</a:t>
            </a:r>
            <a:r>
              <a:rPr lang="uk-UA" sz="2400" b="1" dirty="0">
                <a:effectLst/>
                <a:latin typeface="Bookman Old Style" panose="02050604050505020204" pitchFamily="18" charset="0"/>
                <a:ea typeface="Times New Roman" panose="02020603050405020304" pitchFamily="18" charset="0"/>
              </a:rPr>
              <a:t>. АБК сприяє закриттю продихів, </a:t>
            </a:r>
            <a:r>
              <a:rPr lang="uk-UA" sz="2400" b="1" dirty="0" err="1">
                <a:effectLst/>
                <a:latin typeface="Bookman Old Style" panose="02050604050505020204" pitchFamily="18" charset="0"/>
                <a:ea typeface="Times New Roman" panose="02020603050405020304" pitchFamily="18" charset="0"/>
              </a:rPr>
              <a:t>цитокініни</a:t>
            </a:r>
            <a:r>
              <a:rPr lang="uk-UA" sz="2400" b="1" dirty="0">
                <a:effectLst/>
                <a:latin typeface="Bookman Old Style" panose="02050604050505020204" pitchFamily="18" charset="0"/>
                <a:ea typeface="Times New Roman" panose="02020603050405020304" pitchFamily="18" charset="0"/>
              </a:rPr>
              <a:t> ж навпаки. АБК спричинює зміни в структурі </a:t>
            </a:r>
            <a:r>
              <a:rPr lang="uk-UA" sz="2400" b="1" dirty="0" err="1">
                <a:effectLst/>
                <a:latin typeface="Bookman Old Style" panose="02050604050505020204" pitchFamily="18" charset="0"/>
                <a:ea typeface="Times New Roman" panose="02020603050405020304" pitchFamily="18" charset="0"/>
              </a:rPr>
              <a:t>плазмалеми</a:t>
            </a:r>
            <a:r>
              <a:rPr lang="uk-UA" sz="2400" b="1" dirty="0">
                <a:effectLst/>
                <a:latin typeface="Bookman Old Style" panose="02050604050505020204" pitchFamily="18" charset="0"/>
                <a:ea typeface="Times New Roman" panose="02020603050405020304" pitchFamily="18" charset="0"/>
              </a:rPr>
              <a:t>, що веде до зменшення активності Н</a:t>
            </a:r>
            <a:r>
              <a:rPr lang="uk-UA" sz="2400" b="1" baseline="30000" dirty="0">
                <a:effectLst/>
                <a:latin typeface="Bookman Old Style" panose="02050604050505020204" pitchFamily="18" charset="0"/>
                <a:ea typeface="Times New Roman" panose="02020603050405020304" pitchFamily="18" charset="0"/>
              </a:rPr>
              <a:t>+</a:t>
            </a:r>
            <a:r>
              <a:rPr lang="uk-UA" sz="2400" b="1" dirty="0">
                <a:effectLst/>
                <a:latin typeface="Bookman Old Style" panose="02050604050505020204" pitchFamily="18" charset="0"/>
                <a:ea typeface="Times New Roman" panose="02020603050405020304" pitchFamily="18" charset="0"/>
              </a:rPr>
              <a:t>-помпи – протони не викачуються назовні, відбувається підвищення </a:t>
            </a:r>
            <a:r>
              <a:rPr lang="uk-UA" sz="2400" b="1" dirty="0" err="1">
                <a:effectLst/>
                <a:latin typeface="Bookman Old Style" panose="02050604050505020204" pitchFamily="18" charset="0"/>
                <a:ea typeface="Times New Roman" panose="02020603050405020304" pitchFamily="18" charset="0"/>
              </a:rPr>
              <a:t>рН</a:t>
            </a:r>
            <a:r>
              <a:rPr lang="uk-UA" sz="2400" b="1" dirty="0">
                <a:effectLst/>
                <a:latin typeface="Bookman Old Style" panose="02050604050505020204" pitchFamily="18" charset="0"/>
                <a:ea typeface="Times New Roman" panose="02020603050405020304" pitchFamily="18" charset="0"/>
              </a:rPr>
              <a:t> цитоплазми, збільшення іонів</a:t>
            </a:r>
            <a:r>
              <a:rPr lang="uk-UA" sz="2400" b="1" spc="2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Са</a:t>
            </a:r>
            <a:r>
              <a:rPr lang="uk-UA" sz="2400" b="1" baseline="30000" dirty="0">
                <a:effectLst/>
                <a:latin typeface="Bookman Old Style" panose="02050604050505020204" pitchFamily="18" charset="0"/>
                <a:ea typeface="Times New Roman" panose="02020603050405020304" pitchFamily="18" charset="0"/>
              </a:rPr>
              <a:t>2+</a:t>
            </a:r>
            <a:r>
              <a:rPr lang="uk-UA" sz="2400" b="1" dirty="0">
                <a:effectLst/>
                <a:latin typeface="Bookman Old Style" panose="02050604050505020204" pitchFamily="18" charset="0"/>
                <a:ea typeface="Times New Roman" panose="02020603050405020304" pitchFamily="18" charset="0"/>
              </a:rPr>
              <a:t>, вихід іонів К</a:t>
            </a:r>
            <a:r>
              <a:rPr lang="uk-UA" sz="2400" b="1" baseline="30000" dirty="0">
                <a:effectLst/>
                <a:latin typeface="Bookman Old Style" panose="02050604050505020204" pitchFamily="18" charset="0"/>
                <a:ea typeface="Times New Roman" panose="02020603050405020304" pitchFamily="18" charset="0"/>
              </a:rPr>
              <a:t>+</a:t>
            </a:r>
            <a:r>
              <a:rPr lang="uk-UA" sz="2400" b="1" dirty="0">
                <a:effectLst/>
                <a:latin typeface="Bookman Old Style" panose="02050604050505020204" pitchFamily="18" charset="0"/>
                <a:ea typeface="Times New Roman" panose="02020603050405020304" pitchFamily="18" charset="0"/>
              </a:rPr>
              <a:t> з клітини, як наслідок зменшується тургор замикаючих клітин – продихи закриваються.</a:t>
            </a:r>
            <a:endParaRPr lang="ru-UA"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47004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903FAEB0-296D-C1F8-3AEA-79AA966C066B}"/>
              </a:ext>
            </a:extLst>
          </p:cNvPr>
          <p:cNvSpPr txBox="1"/>
          <p:nvPr/>
        </p:nvSpPr>
        <p:spPr>
          <a:xfrm>
            <a:off x="96253" y="485758"/>
            <a:ext cx="11718757" cy="5886483"/>
          </a:xfrm>
          <a:prstGeom prst="rect">
            <a:avLst/>
          </a:prstGeom>
          <a:noFill/>
        </p:spPr>
        <p:txBody>
          <a:bodyPr wrap="square">
            <a:spAutoFit/>
          </a:bodyPr>
          <a:lstStyle/>
          <a:p>
            <a:pPr indent="457200" algn="just">
              <a:lnSpc>
                <a:spcPct val="107000"/>
              </a:lnSpc>
              <a:spcBef>
                <a:spcPts val="400"/>
              </a:spcBef>
              <a:spcAft>
                <a:spcPts val="200"/>
              </a:spcAft>
            </a:pPr>
            <a:r>
              <a:rPr lang="ru-UA" sz="2000" b="1" i="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Механізми</a:t>
            </a:r>
            <a:r>
              <a:rPr lang="ru-UA" sz="2000" b="1" i="0" kern="100" spc="-3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i="0" kern="100" dirty="0" err="1">
                <a:effectLst/>
                <a:latin typeface="Bookman Old Style" panose="02050604050505020204" pitchFamily="18" charset="0"/>
                <a:ea typeface="Times New Roman" panose="02020603050405020304" pitchFamily="18" charset="0"/>
                <a:cs typeface="Times New Roman" panose="02020603050405020304" pitchFamily="18" charset="0"/>
              </a:rPr>
              <a:t>регуляції</a:t>
            </a:r>
            <a:r>
              <a:rPr lang="ru-UA" sz="2000" b="1" i="0" kern="100" spc="-4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i="0" kern="100" dirty="0">
                <a:effectLst/>
                <a:latin typeface="Bookman Old Style" panose="02050604050505020204" pitchFamily="18" charset="0"/>
                <a:ea typeface="Times New Roman" panose="02020603050405020304" pitchFamily="18" charset="0"/>
                <a:cs typeface="Times New Roman" panose="02020603050405020304" pitchFamily="18" charset="0"/>
              </a:rPr>
              <a:t>стану</a:t>
            </a:r>
            <a:r>
              <a:rPr lang="ru-UA" sz="2000" b="1" i="0"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i="0"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продихів</a:t>
            </a:r>
            <a:r>
              <a:rPr lang="ru-UA" sz="2000" b="1" i="0" kern="100" spc="-1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000" b="1" i="1"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100"/>
              <a:buFont typeface="Times New Roman" panose="02020603050405020304" pitchFamily="18" charset="0"/>
              <a:buAutoNum type="arabicPeriod"/>
              <a:tabLst>
                <a:tab pos="686435" algn="l"/>
              </a:tabLst>
            </a:pPr>
            <a:r>
              <a:rPr lang="ru-UA" sz="2000" b="1" i="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Гідропасивний</a:t>
            </a:r>
            <a:r>
              <a:rPr lang="ru-UA" sz="2000" b="1" i="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механізм</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закриття</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продихів</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під</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час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дощу</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клітини</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епідермісу</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збільшуються</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об’ємі</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які</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ніби</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тиснуть на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продихові</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клітини</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0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100"/>
              <a:buFont typeface="Times New Roman" panose="02020603050405020304" pitchFamily="18" charset="0"/>
              <a:buAutoNum type="arabicPeriod"/>
              <a:tabLst>
                <a:tab pos="686435" algn="l"/>
              </a:tabLst>
            </a:pPr>
            <a:r>
              <a:rPr lang="ru-UA" sz="2000" b="1" i="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Гідроактивний</a:t>
            </a:r>
            <a:r>
              <a:rPr lang="ru-UA" sz="2000" b="1" i="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механізм</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закриття</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і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відкриття</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пов’язана</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з фотосинтезом у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замикаючих</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клітинах</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збільшенням</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осмотичного</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тиску</a:t>
            </a:r>
            <a:r>
              <a:rPr lang="ru-UA" sz="2000" b="1" kern="100" spc="2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і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концентрації</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К</a:t>
            </a:r>
            <a:r>
              <a:rPr lang="ru-UA" sz="2000" b="1" kern="100" spc="0" baseline="30000"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на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світлі</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та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зменшенням</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 у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темряві</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0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100"/>
              <a:buFont typeface="Times New Roman" panose="02020603050405020304" pitchFamily="18" charset="0"/>
              <a:buAutoNum type="arabicPeriod"/>
              <a:tabLst>
                <a:tab pos="687070" algn="l"/>
              </a:tabLst>
            </a:pPr>
            <a:r>
              <a:rPr lang="ru-UA" sz="2000" b="1" i="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Фотоактивний</a:t>
            </a:r>
            <a:r>
              <a:rPr lang="ru-UA" sz="2000" b="1" i="1" kern="100"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ru-UA" sz="2000" b="1" kern="100" spc="-1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закриття</a:t>
            </a:r>
            <a:r>
              <a:rPr lang="ru-UA" sz="20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у</a:t>
            </a:r>
            <a:r>
              <a:rPr lang="ru-UA" sz="20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темряві</a:t>
            </a:r>
            <a:r>
              <a:rPr lang="ru-UA" sz="2000" b="1" kern="100" spc="-2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і</a:t>
            </a:r>
            <a:r>
              <a:rPr lang="ru-UA" sz="2000" b="1" kern="100" spc="-2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відкриття</a:t>
            </a:r>
            <a:r>
              <a:rPr lang="ru-UA" sz="20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на</a:t>
            </a:r>
            <a:r>
              <a:rPr lang="ru-UA" sz="20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світлі</a:t>
            </a:r>
            <a:r>
              <a:rPr lang="ru-UA" sz="20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0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100"/>
              <a:buFont typeface="Times New Roman" panose="02020603050405020304" pitchFamily="18" charset="0"/>
              <a:buAutoNum type="arabicPeriod"/>
              <a:tabLst>
                <a:tab pos="686435" algn="l"/>
              </a:tabLst>
            </a:pPr>
            <a:r>
              <a:rPr lang="ru-UA" sz="2000" b="1" i="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Термоактивний</a:t>
            </a:r>
            <a:r>
              <a:rPr lang="ru-UA" sz="2000" b="1" i="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механізм</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пов’язаний</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із</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впливом</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температури</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на стан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продихів</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Підвищення</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температури</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інтервалі</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+5 до</a:t>
            </a:r>
            <a:r>
              <a:rPr lang="ru-UA" sz="2000" b="1" kern="100" spc="-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+35 </a:t>
            </a:r>
            <a:r>
              <a:rPr lang="ru-UA" sz="2000" b="1" kern="100" spc="0" baseline="30000" dirty="0">
                <a:effectLst/>
                <a:latin typeface="Bookman Old Style" panose="02050604050505020204" pitchFamily="18" charset="0"/>
                <a:ea typeface="Times New Roman" panose="02020603050405020304" pitchFamily="18" charset="0"/>
                <a:cs typeface="Times New Roman" panose="02020603050405020304" pitchFamily="18" charset="0"/>
              </a:rPr>
              <a:t>0</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С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сприяє</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відкриттю</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продихів</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а в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інтервалі</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+35…40 </a:t>
            </a:r>
            <a:r>
              <a:rPr lang="ru-UA" sz="2000" b="1" kern="100" spc="0" baseline="30000" dirty="0">
                <a:effectLst/>
                <a:latin typeface="Bookman Old Style" panose="02050604050505020204" pitchFamily="18" charset="0"/>
                <a:ea typeface="Times New Roman" panose="02020603050405020304" pitchFamily="18" charset="0"/>
                <a:cs typeface="Times New Roman" panose="02020603050405020304" pitchFamily="18" charset="0"/>
              </a:rPr>
              <a:t>0</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С – до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закриття</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0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100"/>
              <a:buFont typeface="Times New Roman" panose="02020603050405020304" pitchFamily="18" charset="0"/>
              <a:buAutoNum type="arabicPeriod"/>
              <a:tabLst>
                <a:tab pos="686435" algn="l"/>
              </a:tabLst>
            </a:pPr>
            <a:r>
              <a:rPr lang="ru-UA" sz="2000" b="1" i="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Вуглекислотний</a:t>
            </a:r>
            <a:r>
              <a:rPr lang="ru-UA" sz="2000" b="1" i="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i="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механізм</a:t>
            </a:r>
            <a:r>
              <a:rPr lang="ru-UA" sz="2000" b="1" i="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Зниження</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концентрації</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вуглекислого</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газу до 0,05 % веде до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закриття</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продихів</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а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підвищення</a:t>
            </a:r>
            <a:r>
              <a:rPr lang="ru-UA" sz="2000" b="1" kern="100" spc="2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до 0,1%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чи</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більше</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 до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їх</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відкриття</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0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100"/>
              <a:buFont typeface="Times New Roman" panose="02020603050405020304" pitchFamily="18" charset="0"/>
              <a:buAutoNum type="arabicPeriod"/>
              <a:tabLst>
                <a:tab pos="686435" algn="l"/>
              </a:tabLst>
            </a:pPr>
            <a:r>
              <a:rPr lang="ru-UA" sz="2000" b="1" i="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Біохімічний</a:t>
            </a:r>
            <a:r>
              <a:rPr lang="ru-UA" sz="2000" b="1" i="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механізм</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пов’язаний</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з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накопиченням</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речовин</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що</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впливають</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на стан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продихів</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Помічено</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що</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при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нестачі</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води в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рослині</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виробляється</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більше</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абсцизової</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кислоти</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яка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викликає</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закриття</a:t>
            </a:r>
            <a:r>
              <a:rPr lang="ru-UA" sz="20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0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продихів</a:t>
            </a:r>
            <a:r>
              <a:rPr lang="ru-UA" sz="20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000" b="1" kern="100" spc="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931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8" name="TextBox 7">
            <a:extLst>
              <a:ext uri="{FF2B5EF4-FFF2-40B4-BE49-F238E27FC236}">
                <a16:creationId xmlns:a16="http://schemas.microsoft.com/office/drawing/2014/main" id="{1139565C-F715-D2CF-B532-B37458A61A00}"/>
              </a:ext>
            </a:extLst>
          </p:cNvPr>
          <p:cNvSpPr txBox="1"/>
          <p:nvPr/>
        </p:nvSpPr>
        <p:spPr>
          <a:xfrm>
            <a:off x="785060" y="324592"/>
            <a:ext cx="9947108" cy="6208816"/>
          </a:xfrm>
          <a:prstGeom prst="rect">
            <a:avLst/>
          </a:prstGeom>
          <a:noFill/>
        </p:spPr>
        <p:txBody>
          <a:bodyPr wrap="square">
            <a:spAutoFit/>
          </a:bodyPr>
          <a:lstStyle/>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Значення води визначається її властивостями.</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В природі вода може знаходитись в 3-х агрегатних станах: твердому, рідкому, газоподібному. У молекулі води зі сторони атомів водню зосереджено надлишковий позитивний заряд, тоді як зі сторони кисню – від’ємний. Завдяки тому, що в молекулі води різнойменні заряди просторово розділені, вона в цілому є диполем.</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Притягання протилежних зарядів призводить до виникнення водневих </a:t>
            </a:r>
            <a:r>
              <a:rPr lang="uk-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зв'язків</a:t>
            </a: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 між молекулами води. Кожна молекула води може бути зв'язана чотирма водневими зв'язками відповідно з чотирма сусідніми молекулами, в результаті чого виникає пентагональна структура. Згідно з сучасними уявленнями, в основі будови води лежить впорядкована структура, що становить кристалічну решітку. </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66158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1665D082-846B-42B4-948A-3BC189380E58}"/>
              </a:ext>
            </a:extLst>
          </p:cNvPr>
          <p:cNvSpPr txBox="1"/>
          <p:nvPr/>
        </p:nvSpPr>
        <p:spPr>
          <a:xfrm>
            <a:off x="397042" y="508033"/>
            <a:ext cx="12007516" cy="6059095"/>
          </a:xfrm>
          <a:prstGeom prst="rect">
            <a:avLst/>
          </a:prstGeom>
          <a:noFill/>
        </p:spPr>
        <p:txBody>
          <a:bodyPr wrap="square">
            <a:spAutoFit/>
          </a:bodyPr>
          <a:lstStyle/>
          <a:p>
            <a:pPr marL="147955" indent="457200" algn="just"/>
            <a:r>
              <a:rPr lang="uk-UA" sz="2400" b="1" dirty="0">
                <a:effectLst/>
                <a:latin typeface="Bookman Old Style" panose="02050604050505020204" pitchFamily="18" charset="0"/>
                <a:ea typeface="Times New Roman" panose="02020603050405020304" pitchFamily="18" charset="0"/>
              </a:rPr>
              <a:t>Інтенсивність</a:t>
            </a:r>
            <a:r>
              <a:rPr lang="uk-UA" sz="2400" b="1" spc="-3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транспірації</a:t>
            </a:r>
            <a:r>
              <a:rPr lang="uk-UA" sz="2400" b="1" spc="-4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залежить</a:t>
            </a:r>
            <a:r>
              <a:rPr lang="uk-UA" sz="2400" b="1" spc="-3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від</a:t>
            </a:r>
            <a:r>
              <a:rPr lang="uk-UA" sz="2400" b="1" spc="-3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ряду</a:t>
            </a:r>
            <a:r>
              <a:rPr lang="uk-UA" sz="2400" b="1" spc="-45" dirty="0">
                <a:effectLst/>
                <a:latin typeface="Bookman Old Style" panose="02050604050505020204" pitchFamily="18" charset="0"/>
                <a:ea typeface="Times New Roman" panose="02020603050405020304" pitchFamily="18" charset="0"/>
              </a:rPr>
              <a:t> </a:t>
            </a:r>
            <a:r>
              <a:rPr lang="uk-UA" sz="2400" b="1" spc="-10" dirty="0">
                <a:effectLst/>
                <a:latin typeface="Bookman Old Style" panose="02050604050505020204" pitchFamily="18" charset="0"/>
                <a:ea typeface="Times New Roman" panose="02020603050405020304" pitchFamily="18" charset="0"/>
              </a:rPr>
              <a:t>факторів:</a:t>
            </a:r>
          </a:p>
          <a:p>
            <a:pPr marL="147955" indent="457200" algn="just"/>
            <a:endParaRPr lang="uk-UA" sz="2400" b="1" spc="-10" dirty="0">
              <a:latin typeface="Bookman Old Style" panose="02050604050505020204" pitchFamily="18" charset="0"/>
              <a:ea typeface="Times New Roman" panose="02020603050405020304" pitchFamily="18" charset="0"/>
            </a:endParaRPr>
          </a:p>
          <a:p>
            <a:pPr marL="147955" indent="457200" algn="just"/>
            <a:endParaRPr lang="ru-UA" sz="2400" b="1" dirty="0">
              <a:effectLst/>
              <a:latin typeface="Times New Roman" panose="02020603050405020304" pitchFamily="18" charset="0"/>
              <a:ea typeface="Times New Roman" panose="02020603050405020304" pitchFamily="18" charset="0"/>
            </a:endParaRPr>
          </a:p>
          <a:p>
            <a:pPr indent="457200" algn="just">
              <a:lnSpc>
                <a:spcPct val="107000"/>
              </a:lnSpc>
              <a:spcAft>
                <a:spcPts val="800"/>
              </a:spcAft>
            </a:pP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Внутрішні</a:t>
            </a:r>
            <a:r>
              <a:rPr lang="ru-UA" sz="2400" b="1" kern="100" spc="-25"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10" dirty="0" err="1">
                <a:effectLst/>
                <a:latin typeface="Bookman Old Style" panose="02050604050505020204" pitchFamily="18" charset="0"/>
                <a:ea typeface="Aptos" panose="020B0004020202020204" pitchFamily="34" charset="0"/>
                <a:cs typeface="Times New Roman" panose="02020603050405020304" pitchFamily="18" charset="0"/>
              </a:rPr>
              <a:t>фактори</a:t>
            </a:r>
            <a:r>
              <a:rPr lang="ru-UA" sz="2400" b="1" kern="100" spc="-10" dirty="0">
                <a:effectLst/>
                <a:latin typeface="Bookman Old Style" panose="02050604050505020204" pitchFamily="18" charset="0"/>
                <a:ea typeface="Aptos" panose="020B0004020202020204" pitchFamily="34" charset="0"/>
                <a:cs typeface="Times New Roman" panose="02020603050405020304" pitchFamily="18" charset="0"/>
              </a:rPr>
              <a:t>:</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7070" algn="l"/>
              </a:tabLst>
            </a:pP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Будова</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і</a:t>
            </a:r>
            <a:r>
              <a:rPr lang="ru-UA" sz="2400" b="1" kern="100" spc="-4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фізіологічний</a:t>
            </a:r>
            <a:r>
              <a:rPr lang="ru-UA" sz="2400" b="1" kern="100" spc="-1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стан</a:t>
            </a:r>
            <a:r>
              <a:rPr lang="ru-UA" sz="24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листка.</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7070" algn="l"/>
              </a:tabLst>
            </a:pP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Стан</a:t>
            </a:r>
            <a:r>
              <a:rPr lang="ru-UA" sz="24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продихового</a:t>
            </a:r>
            <a:r>
              <a:rPr lang="ru-UA" sz="2400" b="1" kern="100" spc="-3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апарату</a:t>
            </a:r>
            <a:r>
              <a:rPr lang="ru-UA" sz="24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і</a:t>
            </a:r>
            <a:r>
              <a:rPr lang="ru-UA" sz="24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кількість</a:t>
            </a:r>
            <a:r>
              <a:rPr lang="ru-UA" sz="2400" b="1" kern="100"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продихів</a:t>
            </a:r>
            <a:r>
              <a:rPr lang="ru-UA" sz="2400" b="1" kern="100" spc="-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в</a:t>
            </a:r>
            <a:r>
              <a:rPr lang="ru-UA" sz="2400" b="1" kern="100" spc="-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листку.</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7070"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Міцність</a:t>
            </a:r>
            <a:r>
              <a:rPr lang="ru-UA" sz="2400" b="1" kern="100" spc="-5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кутикулярного</a:t>
            </a:r>
            <a:r>
              <a:rPr lang="ru-UA" sz="2400" b="1" kern="100" spc="-6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покриву</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7070" algn="l"/>
              </a:tabLst>
            </a:pP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Величина</a:t>
            </a:r>
            <a:r>
              <a:rPr lang="ru-UA" sz="2400" b="1" kern="100" spc="-5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внутрішньої</a:t>
            </a:r>
            <a:r>
              <a:rPr lang="ru-UA" sz="2400" b="1" kern="100" spc="-5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випаровуючої</a:t>
            </a:r>
            <a:r>
              <a:rPr lang="ru-UA" sz="2400" b="1" kern="100" spc="-5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поверхні</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7070" algn="l"/>
              </a:tabLst>
            </a:pP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Стан води</a:t>
            </a:r>
            <a:r>
              <a:rPr lang="ru-UA" sz="2400" b="1" kern="100"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в</a:t>
            </a:r>
            <a:r>
              <a:rPr lang="ru-UA" sz="2400" b="1" kern="100" spc="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рослинах</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7070"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Розвиток</a:t>
            </a:r>
            <a:r>
              <a:rPr lang="ru-UA" sz="2400" b="1" kern="100" spc="-3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провідної</a:t>
            </a:r>
            <a:r>
              <a:rPr lang="ru-UA" sz="2400" b="1" kern="100" spc="-3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системи</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7070"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Осмотичний</a:t>
            </a:r>
            <a:r>
              <a:rPr lang="ru-UA" sz="2400" b="1" kern="100" spc="-4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потенціал</a:t>
            </a:r>
            <a:r>
              <a:rPr lang="ru-UA" sz="2400" b="1" kern="100"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клітин</a:t>
            </a:r>
            <a:r>
              <a:rPr lang="ru-UA" sz="2400" b="1" kern="100" spc="-3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листка.</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7070" algn="l"/>
              </a:tabLst>
            </a:pP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Видова</a:t>
            </a:r>
            <a:r>
              <a:rPr lang="ru-UA" sz="24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специфіка</a:t>
            </a:r>
            <a:r>
              <a:rPr lang="ru-UA" sz="2400" b="1" kern="100" spc="-2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7070"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Вік</a:t>
            </a:r>
            <a:r>
              <a:rPr lang="ru-UA" sz="24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7855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F16FF23F-6D09-2FBD-0E93-36CBAF95C62E}"/>
              </a:ext>
            </a:extLst>
          </p:cNvPr>
          <p:cNvSpPr txBox="1"/>
          <p:nvPr/>
        </p:nvSpPr>
        <p:spPr>
          <a:xfrm>
            <a:off x="108284" y="1006382"/>
            <a:ext cx="11165305" cy="5433667"/>
          </a:xfrm>
          <a:prstGeom prst="rect">
            <a:avLst/>
          </a:prstGeom>
          <a:noFill/>
        </p:spPr>
        <p:txBody>
          <a:bodyPr wrap="square">
            <a:spAutoFit/>
          </a:bodyPr>
          <a:lstStyle/>
          <a:p>
            <a:pPr indent="457200" algn="just">
              <a:lnSpc>
                <a:spcPct val="107000"/>
              </a:lnSpc>
              <a:spcAft>
                <a:spcPts val="800"/>
              </a:spcAft>
            </a:pP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Зовнішні</a:t>
            </a:r>
            <a:r>
              <a:rPr lang="ru-UA" sz="2400" b="1" kern="100" spc="-5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spc="-10" dirty="0" err="1">
                <a:effectLst/>
                <a:latin typeface="Bookman Old Style" panose="02050604050505020204" pitchFamily="18" charset="0"/>
                <a:ea typeface="Aptos" panose="020B0004020202020204" pitchFamily="34" charset="0"/>
                <a:cs typeface="Times New Roman" panose="02020603050405020304" pitchFamily="18" charset="0"/>
              </a:rPr>
              <a:t>фактори</a:t>
            </a:r>
            <a:r>
              <a:rPr lang="ru-UA" sz="2400" b="1" kern="100" spc="-10" dirty="0">
                <a:effectLst/>
                <a:latin typeface="Bookman Old Style" panose="02050604050505020204" pitchFamily="18" charset="0"/>
                <a:ea typeface="Aptos" panose="020B0004020202020204" pitchFamily="34" charset="0"/>
                <a:cs typeface="Times New Roman" panose="02020603050405020304" pitchFamily="18" charset="0"/>
              </a:rPr>
              <a:t>:</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6435"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Температури</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(з</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підвищенням</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температури</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інтенсивність</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транспірації</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зростає</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7070"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Інтенсивності</a:t>
            </a:r>
            <a:r>
              <a:rPr lang="ru-UA" sz="2400" b="1" kern="100" spc="-4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освітлення</a:t>
            </a:r>
            <a:r>
              <a:rPr lang="ru-UA" sz="2400" b="1" kern="100" spc="-2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із</a:t>
            </a:r>
            <a:r>
              <a:rPr lang="ru-UA" sz="24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збільшенням</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зростає</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uk-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7070" algn="l"/>
              </a:tabLst>
            </a:pP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Якості</a:t>
            </a:r>
            <a:r>
              <a:rPr lang="ru-UA" sz="2400" b="1" kern="100" spc="4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освітлення</a:t>
            </a:r>
            <a:r>
              <a:rPr lang="ru-UA" sz="2400" b="1" kern="100" spc="4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синьо-фіолетові</a:t>
            </a:r>
            <a:r>
              <a:rPr lang="ru-UA" sz="2400" b="1" kern="100" spc="4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промені</a:t>
            </a:r>
            <a:r>
              <a:rPr lang="ru-UA" sz="2400" b="1" kern="100" spc="4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підвищують</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інтенсивність</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транспірації</a:t>
            </a:r>
            <a:r>
              <a:rPr lang="ru-UA" sz="2400" b="1" kern="100" dirty="0">
                <a:effectLst/>
                <a:latin typeface="Bookman Old Style" panose="02050604050505020204" pitchFamily="18" charset="0"/>
                <a:ea typeface="Aptos" panose="020B0004020202020204" pitchFamily="34" charset="0"/>
                <a:cs typeface="Times New Roman" panose="02020603050405020304" pitchFamily="18" charset="0"/>
              </a:rPr>
              <a:t>).</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6435" algn="l"/>
              </a:tabLst>
            </a:pP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Сили</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вітру</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Вітер</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посилює</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останні</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фази</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транспірації</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випаровування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з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поверхні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листка.</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6435"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Вологості</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повітря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Чим</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менша</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вологість</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тим</a:t>
            </a:r>
            <a:r>
              <a:rPr lang="ru-UA" sz="2400" b="1" kern="100" spc="4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вища</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транспірація</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400"/>
              <a:buFont typeface="Bookman Old Style" panose="02050604050505020204" pitchFamily="18" charset="0"/>
              <a:buAutoNum type="arabicPeriod"/>
              <a:tabLst>
                <a:tab pos="686435" algn="l"/>
                <a:tab pos="1442720" algn="l"/>
                <a:tab pos="2039620" algn="l"/>
                <a:tab pos="2313940" algn="l"/>
                <a:tab pos="3233420" algn="l"/>
                <a:tab pos="3964305" algn="l"/>
              </a:tabLst>
            </a:pP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Вологості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ґрунту</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30" dirty="0" err="1">
                <a:effectLst/>
                <a:latin typeface="Bookman Old Style" panose="02050604050505020204" pitchFamily="18" charset="0"/>
                <a:ea typeface="Times New Roman" panose="02020603050405020304" pitchFamily="18" charset="0"/>
                <a:cs typeface="Times New Roman" panose="02020603050405020304" pitchFamily="18" charset="0"/>
              </a:rPr>
              <a:t>Зі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зменшенням</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вологості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ґрунту</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транспірація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зростає</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1508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83607BB4-1940-38A3-8A56-69A6029FD6C0}"/>
              </a:ext>
            </a:extLst>
          </p:cNvPr>
          <p:cNvSpPr txBox="1"/>
          <p:nvPr/>
        </p:nvSpPr>
        <p:spPr>
          <a:xfrm>
            <a:off x="224589" y="147128"/>
            <a:ext cx="11742821" cy="6362319"/>
          </a:xfrm>
          <a:prstGeom prst="rect">
            <a:avLst/>
          </a:prstGeom>
          <a:noFill/>
        </p:spPr>
        <p:txBody>
          <a:bodyPr wrap="square">
            <a:spAutoFit/>
          </a:bodyPr>
          <a:lstStyle/>
          <a:p>
            <a:pPr indent="457200" algn="just">
              <a:lnSpc>
                <a:spcPct val="107000"/>
              </a:lnSpc>
              <a:spcBef>
                <a:spcPts val="800"/>
              </a:spcBef>
              <a:spcAft>
                <a:spcPts val="400"/>
              </a:spcAft>
            </a:pPr>
            <a:r>
              <a:rPr lang="ru-UA" sz="2400" b="1" kern="100" dirty="0" err="1">
                <a:effectLst/>
                <a:latin typeface="Bookman Old Style" panose="02050604050505020204" pitchFamily="18" charset="0"/>
                <a:ea typeface="Times New Roman" panose="02020603050405020304" pitchFamily="18" charset="0"/>
                <a:cs typeface="Times New Roman" panose="02020603050405020304" pitchFamily="18" charset="0"/>
              </a:rPr>
              <a:t>Добовий</a:t>
            </a:r>
            <a:r>
              <a:rPr lang="ru-UA" sz="2400" b="1" kern="100" spc="-3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dirty="0" err="1">
                <a:effectLst/>
                <a:latin typeface="Bookman Old Style" panose="02050604050505020204" pitchFamily="18" charset="0"/>
                <a:ea typeface="Times New Roman" panose="02020603050405020304" pitchFamily="18" charset="0"/>
                <a:cs typeface="Times New Roman" panose="02020603050405020304" pitchFamily="18" charset="0"/>
              </a:rPr>
              <a:t>хід</a:t>
            </a:r>
            <a:r>
              <a:rPr lang="ru-UA" sz="2400" b="1" kern="100" spc="-2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err="1">
                <a:effectLst/>
                <a:latin typeface="Bookman Old Style" panose="02050604050505020204" pitchFamily="18" charset="0"/>
                <a:ea typeface="Times New Roman" panose="02020603050405020304" pitchFamily="18" charset="0"/>
                <a:cs typeface="Times New Roman" panose="02020603050405020304" pitchFamily="18" charset="0"/>
              </a:rPr>
              <a:t>транспірації</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uk-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endParaRPr>
          </a:p>
          <a:p>
            <a:pPr indent="457200" algn="just">
              <a:lnSpc>
                <a:spcPct val="107000"/>
              </a:lnSpc>
              <a:spcBef>
                <a:spcPts val="800"/>
              </a:spcBef>
              <a:spcAft>
                <a:spcPts val="400"/>
              </a:spcAft>
            </a:pPr>
            <a:endParaRPr lang="ru-UA" sz="2400" b="1"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Рослини в залежності від добового ходу транспірації поділяють на три групи:</a:t>
            </a:r>
            <a:endParaRPr lang="ru-UA" sz="2400" b="1" dirty="0">
              <a:effectLst/>
              <a:latin typeface="Times New Roman" panose="02020603050405020304" pitchFamily="18" charset="0"/>
              <a:ea typeface="Times New Roman" panose="02020603050405020304" pitchFamily="18" charset="0"/>
            </a:endParaRPr>
          </a:p>
          <a:p>
            <a:pPr marL="342900" lvl="0" indent="-342900" algn="just">
              <a:lnSpc>
                <a:spcPct val="107000"/>
              </a:lnSpc>
              <a:spcAft>
                <a:spcPts val="800"/>
              </a:spcAft>
              <a:buSzPts val="1100"/>
              <a:buFont typeface="Times New Roman" panose="02020603050405020304" pitchFamily="18" charset="0"/>
              <a:buAutoNum type="arabicParenR"/>
              <a:tabLst>
                <a:tab pos="687705"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у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яких</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вночі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завжди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закриті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Вранці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вони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відкриваються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а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потім</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їх</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поведінка</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продовж</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дня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залежить</a:t>
            </a:r>
            <a:r>
              <a:rPr lang="ru-UA" sz="2400" b="1" kern="100" spc="2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умов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середовища</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100"/>
              <a:buFont typeface="Times New Roman" panose="02020603050405020304" pitchFamily="18" charset="0"/>
              <a:buAutoNum type="arabicParenR"/>
              <a:tabLst>
                <a:tab pos="687705"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у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яких</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вранці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відкриваються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а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потім</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залежності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умов.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Вночі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їх</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поведінка</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залежить</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денної</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Якщо</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вдень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були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закритими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r>
              <a:rPr lang="ru-UA" sz="2400" b="1" kern="100" spc="-5"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вночі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відкриваються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якщо</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ж вдень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відкриті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вночі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закриваються</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Це</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гороху, люпину,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конюшини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SzPts val="1100"/>
              <a:buFont typeface="Times New Roman" panose="02020603050405020304" pitchFamily="18" charset="0"/>
              <a:buAutoNum type="arabicParenR"/>
              <a:tabLst>
                <a:tab pos="687705" algn="l"/>
              </a:tabLst>
            </a:pP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рослини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у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яких</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вночі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продихи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завжди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відкриті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сукуленти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а вдень, як і у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інших</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груп</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відкриті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чи</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закриті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в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залежності</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0" dirty="0" err="1">
                <a:effectLst/>
                <a:latin typeface="Bookman Old Style" panose="02050604050505020204" pitchFamily="18" charset="0"/>
                <a:ea typeface="Times New Roman" panose="02020603050405020304" pitchFamily="18" charset="0"/>
                <a:cs typeface="Times New Roman" panose="02020603050405020304" pitchFamily="18" charset="0"/>
              </a:rPr>
              <a:t>від</a:t>
            </a:r>
            <a:r>
              <a:rPr lang="ru-UA" sz="2400" b="1" kern="100" spc="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ru-UA" sz="2400" b="1" kern="100" spc="-10" dirty="0">
                <a:effectLst/>
                <a:latin typeface="Bookman Old Style" panose="02050604050505020204" pitchFamily="18" charset="0"/>
                <a:ea typeface="Times New Roman" panose="02020603050405020304" pitchFamily="18" charset="0"/>
                <a:cs typeface="Times New Roman" panose="02020603050405020304" pitchFamily="18" charset="0"/>
              </a:rPr>
              <a:t>умов.</a:t>
            </a:r>
            <a:endParaRPr lang="ru-UA" sz="2400" b="1" kern="100" spc="0" dirty="0">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6180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8229FD79-1866-1694-622B-B31D038A9C69}"/>
              </a:ext>
            </a:extLst>
          </p:cNvPr>
          <p:cNvSpPr txBox="1"/>
          <p:nvPr/>
        </p:nvSpPr>
        <p:spPr>
          <a:xfrm>
            <a:off x="0" y="814229"/>
            <a:ext cx="12079705" cy="5170646"/>
          </a:xfrm>
          <a:prstGeom prst="rect">
            <a:avLst/>
          </a:prstGeom>
          <a:noFill/>
        </p:spPr>
        <p:txBody>
          <a:bodyPr wrap="square">
            <a:spAutoFit/>
          </a:bodyPr>
          <a:lstStyle/>
          <a:p>
            <a:pPr marL="147955" indent="457200" algn="just"/>
            <a:r>
              <a:rPr lang="uk-UA" sz="2200" b="1" dirty="0">
                <a:effectLst/>
                <a:latin typeface="Bookman Old Style" panose="02050604050505020204" pitchFamily="18" charset="0"/>
                <a:ea typeface="Times New Roman" panose="02020603050405020304" pitchFamily="18" charset="0"/>
              </a:rPr>
              <a:t>Хід транспірації впродовж доби характеризується одновершинною кривою: слабка в ранішні години транспірація</a:t>
            </a:r>
            <a:r>
              <a:rPr lang="uk-UA" sz="2200" b="1" spc="20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зростає у міру підняття сонця, збільшення температури і зменшення вологості повітря, досягає максимуму після опівдня, а потім швидко падає до заходу сонця. Вночі інтенсивність транспірації в 10 разів </a:t>
            </a:r>
            <a:r>
              <a:rPr lang="uk-UA" sz="2200" b="1" spc="-10" dirty="0">
                <a:effectLst/>
                <a:latin typeface="Bookman Old Style" panose="02050604050505020204" pitchFamily="18" charset="0"/>
                <a:ea typeface="Times New Roman" panose="02020603050405020304" pitchFamily="18" charset="0"/>
              </a:rPr>
              <a:t>менша.</a:t>
            </a:r>
            <a:endParaRPr lang="ru-UA" sz="2200" b="1" dirty="0">
              <a:effectLst/>
              <a:latin typeface="Times New Roman" panose="02020603050405020304" pitchFamily="18" charset="0"/>
              <a:ea typeface="Times New Roman" panose="02020603050405020304" pitchFamily="18" charset="0"/>
            </a:endParaRPr>
          </a:p>
          <a:p>
            <a:pPr marL="147955" indent="457200" algn="just"/>
            <a:r>
              <a:rPr lang="uk-UA" sz="2200" b="1" dirty="0">
                <a:effectLst/>
                <a:latin typeface="Bookman Old Style" panose="02050604050505020204" pitchFamily="18" charset="0"/>
                <a:ea typeface="Times New Roman" panose="02020603050405020304" pitchFamily="18" charset="0"/>
              </a:rPr>
              <a:t>Однак, такий хід транспірації в природі не завжди буває. Наприклад, виникають </a:t>
            </a:r>
            <a:r>
              <a:rPr lang="uk-UA" sz="2200" b="1" dirty="0" err="1">
                <a:effectLst/>
                <a:latin typeface="Bookman Old Style" panose="02050604050505020204" pitchFamily="18" charset="0"/>
                <a:ea typeface="Times New Roman" panose="02020603050405020304" pitchFamily="18" charset="0"/>
              </a:rPr>
              <a:t>двовершинні</a:t>
            </a:r>
            <a:r>
              <a:rPr lang="uk-UA" sz="2200" b="1" dirty="0">
                <a:effectLst/>
                <a:latin typeface="Bookman Old Style" panose="02050604050505020204" pitchFamily="18" charset="0"/>
                <a:ea typeface="Times New Roman" panose="02020603050405020304" pitchFamily="18" charset="0"/>
              </a:rPr>
              <a:t> криві з максимумом транспірації у ранішні та вечірні години. Транспірація спричиняє проходження крізь тіло рослини величезної кількості води і має пристосувальне значення, яке тісно пов’язане не лише з водообміном, а і з іншими метаболічними процесами, зокрема, фотосинтезом, диханням, мінеральним живленням. Тому при дослідженні водного режиму різних рослин надзвичайно</a:t>
            </a:r>
            <a:r>
              <a:rPr lang="uk-UA" sz="2200" b="1" spc="20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важливе</a:t>
            </a:r>
            <a:r>
              <a:rPr lang="uk-UA" sz="2200" b="1" spc="20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значення</a:t>
            </a:r>
            <a:r>
              <a:rPr lang="uk-UA" sz="2200" b="1" spc="20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має</a:t>
            </a:r>
            <a:r>
              <a:rPr lang="uk-UA" sz="2200" b="1" spc="20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вивчення</a:t>
            </a:r>
            <a:r>
              <a:rPr lang="uk-UA" sz="2200" b="1" spc="20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величин</a:t>
            </a:r>
            <a:r>
              <a:rPr lang="uk-UA" sz="2200" b="1" spc="200" dirty="0">
                <a:effectLst/>
                <a:latin typeface="Bookman Old Style" panose="02050604050505020204" pitchFamily="18" charset="0"/>
                <a:ea typeface="Times New Roman" panose="02020603050405020304" pitchFamily="18" charset="0"/>
              </a:rPr>
              <a:t> </a:t>
            </a:r>
            <a:r>
              <a:rPr lang="uk-UA" sz="2200" b="1" dirty="0">
                <a:effectLst/>
                <a:latin typeface="Bookman Old Style" panose="02050604050505020204" pitchFamily="18" charset="0"/>
                <a:ea typeface="Times New Roman" panose="02020603050405020304" pitchFamily="18" charset="0"/>
              </a:rPr>
              <a:t>транспірації, таких як інтенсивність транспірації, транспіраційний коефіцієнт, продуктивність транспірації, відносна транспірація, коефіцієнт </a:t>
            </a:r>
            <a:r>
              <a:rPr lang="uk-UA" sz="2200" b="1" spc="-10" dirty="0">
                <a:effectLst/>
                <a:latin typeface="Bookman Old Style" panose="02050604050505020204" pitchFamily="18" charset="0"/>
                <a:ea typeface="Times New Roman" panose="02020603050405020304" pitchFamily="18" charset="0"/>
              </a:rPr>
              <a:t>водоспоживання.</a:t>
            </a:r>
            <a:endParaRPr lang="ru-UA" sz="2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10912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C1195FA7-E6B1-8609-E9F5-7EA6777E2FAC}"/>
              </a:ext>
            </a:extLst>
          </p:cNvPr>
          <p:cNvSpPr txBox="1"/>
          <p:nvPr/>
        </p:nvSpPr>
        <p:spPr>
          <a:xfrm>
            <a:off x="0" y="612845"/>
            <a:ext cx="11875168" cy="6001643"/>
          </a:xfrm>
          <a:prstGeom prst="rect">
            <a:avLst/>
          </a:prstGeom>
          <a:noFill/>
        </p:spPr>
        <p:txBody>
          <a:bodyPr wrap="square">
            <a:spAutoFit/>
          </a:bodyPr>
          <a:lstStyle/>
          <a:p>
            <a:pPr marL="147955" indent="457200" algn="just"/>
            <a:r>
              <a:rPr lang="uk-UA" sz="2400" b="1" i="1" dirty="0">
                <a:effectLst/>
                <a:latin typeface="Bookman Old Style" panose="02050604050505020204" pitchFamily="18" charset="0"/>
                <a:ea typeface="Times New Roman" panose="02020603050405020304" pitchFamily="18" charset="0"/>
              </a:rPr>
              <a:t>Інтенсивність транспірації (ІТ) </a:t>
            </a:r>
            <a:r>
              <a:rPr lang="uk-UA" sz="2400" b="1" dirty="0">
                <a:effectLst/>
                <a:latin typeface="Bookman Old Style" panose="02050604050505020204" pitchFamily="18" charset="0"/>
                <a:ea typeface="Times New Roman" panose="02020603050405020304" pitchFamily="18" charset="0"/>
              </a:rPr>
              <a:t>– це кількість води, яку випаровує рослина (в г) за одиницю часу (год) одиницею поверхні листка (в дм</a:t>
            </a:r>
            <a:r>
              <a:rPr lang="uk-UA" sz="2400" b="1" baseline="30000" dirty="0">
                <a:effectLst/>
                <a:latin typeface="Bookman Old Style" panose="02050604050505020204" pitchFamily="18" charset="0"/>
                <a:ea typeface="Times New Roman" panose="02020603050405020304" pitchFamily="18" charset="0"/>
              </a:rPr>
              <a:t>2</a:t>
            </a:r>
            <a:r>
              <a:rPr lang="uk-UA" sz="2400" b="1" dirty="0">
                <a:effectLst/>
                <a:latin typeface="Bookman Old Style" panose="02050604050505020204" pitchFamily="18" charset="0"/>
                <a:ea typeface="Times New Roman" panose="02020603050405020304" pitchFamily="18" charset="0"/>
              </a:rPr>
              <a:t>). Ця величина коливається в межах 0,15-1,47 г на дм</a:t>
            </a:r>
            <a:r>
              <a:rPr lang="uk-UA" sz="2400" b="1" baseline="30000" dirty="0">
                <a:effectLst/>
                <a:latin typeface="Bookman Old Style" panose="02050604050505020204" pitchFamily="18" charset="0"/>
                <a:ea typeface="Times New Roman" panose="02020603050405020304" pitchFamily="18" charset="0"/>
              </a:rPr>
              <a:t>2</a:t>
            </a:r>
            <a:r>
              <a:rPr lang="uk-UA" sz="2400" b="1" dirty="0">
                <a:effectLst/>
                <a:latin typeface="Bookman Old Style" panose="02050604050505020204" pitchFamily="18" charset="0"/>
                <a:ea typeface="Times New Roman" panose="02020603050405020304" pitchFamily="18" charset="0"/>
              </a:rPr>
              <a:t> за</a:t>
            </a:r>
            <a:r>
              <a:rPr lang="uk-UA" sz="2400" b="1" spc="40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1 годину.</a:t>
            </a:r>
            <a:endParaRPr lang="ru-UA" sz="2400" b="1" dirty="0">
              <a:effectLst/>
              <a:latin typeface="Times New Roman" panose="02020603050405020304" pitchFamily="18" charset="0"/>
              <a:ea typeface="Times New Roman" panose="02020603050405020304" pitchFamily="18" charset="0"/>
            </a:endParaRPr>
          </a:p>
          <a:p>
            <a:pPr marL="147955" indent="457200" algn="just"/>
            <a:r>
              <a:rPr lang="uk-UA" sz="2400" b="1" i="1" dirty="0">
                <a:effectLst/>
                <a:latin typeface="Bookman Old Style" panose="02050604050505020204" pitchFamily="18" charset="0"/>
                <a:ea typeface="Times New Roman" panose="02020603050405020304" pitchFamily="18" charset="0"/>
              </a:rPr>
              <a:t>Транспіраційний коефіцієнт (ТК) </a:t>
            </a:r>
            <a:r>
              <a:rPr lang="uk-UA" sz="2400" b="1" dirty="0">
                <a:effectLst/>
                <a:latin typeface="Bookman Old Style" panose="02050604050505020204" pitchFamily="18" charset="0"/>
                <a:ea typeface="Times New Roman" panose="02020603050405020304" pitchFamily="18" charset="0"/>
              </a:rPr>
              <a:t>– кількість води (в г або мл), яку</a:t>
            </a:r>
            <a:r>
              <a:rPr lang="uk-UA" sz="2400" b="1" spc="-10"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випаровує рослина для</a:t>
            </a:r>
            <a:r>
              <a:rPr lang="uk-UA" sz="2400" b="1" spc="-3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накопичення</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1г</a:t>
            </a:r>
            <a:r>
              <a:rPr lang="uk-UA" sz="2400" b="1" spc="-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сухої</a:t>
            </a:r>
            <a:r>
              <a:rPr lang="uk-UA" sz="2400" b="1" spc="-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речовини. Для</a:t>
            </a:r>
            <a:r>
              <a:rPr lang="uk-UA" sz="2400" b="1" spc="-1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різних видів рослин його величина становить від 125 до 1000, а найчастіше близько 300. Взагалі цей показник значно коливається залежно від умов середовища і може виступати показником вимог рослин до </a:t>
            </a:r>
            <a:r>
              <a:rPr lang="uk-UA" sz="2400" b="1" spc="-10" dirty="0">
                <a:effectLst/>
                <a:latin typeface="Bookman Old Style" panose="02050604050505020204" pitchFamily="18" charset="0"/>
                <a:ea typeface="Times New Roman" panose="02020603050405020304" pitchFamily="18" charset="0"/>
              </a:rPr>
              <a:t>вологи.</a:t>
            </a:r>
            <a:endParaRPr lang="ru-UA" sz="2400" b="1" dirty="0">
              <a:effectLst/>
              <a:latin typeface="Times New Roman" panose="02020603050405020304" pitchFamily="18" charset="0"/>
              <a:ea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Наприклад, для рослин пшениці він може бути в межах від 220 до 750 одиниць (в середньому 450-600);</a:t>
            </a:r>
            <a:endParaRPr lang="ru-UA" sz="2400" b="1" dirty="0">
              <a:effectLst/>
              <a:latin typeface="Times New Roman" panose="02020603050405020304" pitchFamily="18" charset="0"/>
              <a:ea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проса</a:t>
            </a:r>
            <a:r>
              <a:rPr lang="uk-UA" sz="2400" b="1" spc="-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a:t>
            </a:r>
            <a:r>
              <a:rPr lang="uk-UA" sz="2400" b="1" spc="-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200-</a:t>
            </a:r>
            <a:r>
              <a:rPr lang="uk-UA" sz="2400" b="1" spc="-20" dirty="0">
                <a:effectLst/>
                <a:latin typeface="Bookman Old Style" panose="02050604050505020204" pitchFamily="18" charset="0"/>
                <a:ea typeface="Times New Roman" panose="02020603050405020304" pitchFamily="18" charset="0"/>
              </a:rPr>
              <a:t>300;</a:t>
            </a:r>
            <a:endParaRPr lang="ru-UA" sz="2400" b="1" dirty="0">
              <a:effectLst/>
              <a:latin typeface="Times New Roman" panose="02020603050405020304" pitchFamily="18" charset="0"/>
              <a:ea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гороху</a:t>
            </a:r>
            <a:r>
              <a:rPr lang="uk-UA" sz="2400" b="1" spc="-2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a:t>
            </a:r>
            <a:r>
              <a:rPr lang="uk-UA" sz="2400" b="1" spc="-5" dirty="0">
                <a:effectLst/>
                <a:latin typeface="Bookman Old Style" panose="02050604050505020204" pitchFamily="18" charset="0"/>
                <a:ea typeface="Times New Roman" panose="02020603050405020304" pitchFamily="18" charset="0"/>
              </a:rPr>
              <a:t> </a:t>
            </a:r>
            <a:r>
              <a:rPr lang="uk-UA" sz="2400" b="1" spc="-20" dirty="0">
                <a:effectLst/>
                <a:latin typeface="Bookman Old Style" panose="02050604050505020204" pitchFamily="18" charset="0"/>
                <a:ea typeface="Times New Roman" panose="02020603050405020304" pitchFamily="18" charset="0"/>
              </a:rPr>
              <a:t>400;</a:t>
            </a:r>
            <a:endParaRPr lang="ru-UA" sz="2400" b="1" dirty="0">
              <a:effectLst/>
              <a:latin typeface="Times New Roman" panose="02020603050405020304" pitchFamily="18" charset="0"/>
              <a:ea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кукурудзи</a:t>
            </a:r>
            <a:r>
              <a:rPr lang="uk-UA" sz="2400" b="1" spc="-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a:t>
            </a:r>
            <a:r>
              <a:rPr lang="uk-UA" sz="2400" b="1" spc="-10" dirty="0">
                <a:effectLst/>
                <a:latin typeface="Bookman Old Style" panose="02050604050505020204" pitchFamily="18" charset="0"/>
                <a:ea typeface="Times New Roman" panose="02020603050405020304" pitchFamily="18" charset="0"/>
              </a:rPr>
              <a:t> </a:t>
            </a:r>
            <a:r>
              <a:rPr lang="uk-UA" sz="2400" b="1" spc="-20" dirty="0">
                <a:effectLst/>
                <a:latin typeface="Bookman Old Style" panose="02050604050505020204" pitchFamily="18" charset="0"/>
                <a:ea typeface="Times New Roman" panose="02020603050405020304" pitchFamily="18" charset="0"/>
              </a:rPr>
              <a:t>230;</a:t>
            </a:r>
            <a:endParaRPr lang="ru-UA" sz="2400" b="1" dirty="0">
              <a:effectLst/>
              <a:latin typeface="Times New Roman" panose="02020603050405020304" pitchFamily="18" charset="0"/>
              <a:ea typeface="Times New Roman" panose="02020603050405020304" pitchFamily="18" charset="0"/>
            </a:endParaRPr>
          </a:p>
          <a:p>
            <a:pPr marL="147955" indent="457200" algn="just"/>
            <a:r>
              <a:rPr lang="uk-UA" sz="2400" b="1" dirty="0">
                <a:effectLst/>
                <a:latin typeface="Bookman Old Style" panose="02050604050505020204" pitchFamily="18" charset="0"/>
                <a:ea typeface="Times New Roman" panose="02020603050405020304" pitchFamily="18" charset="0"/>
              </a:rPr>
              <a:t>гречки</a:t>
            </a:r>
            <a:r>
              <a:rPr lang="uk-UA" sz="2400" b="1" spc="-5" dirty="0">
                <a:effectLst/>
                <a:latin typeface="Bookman Old Style" panose="02050604050505020204" pitchFamily="18" charset="0"/>
                <a:ea typeface="Times New Roman" panose="02020603050405020304" pitchFamily="18" charset="0"/>
              </a:rPr>
              <a:t> </a:t>
            </a:r>
            <a:r>
              <a:rPr lang="uk-UA" sz="2400" b="1" dirty="0">
                <a:effectLst/>
                <a:latin typeface="Bookman Old Style" panose="02050604050505020204" pitchFamily="18" charset="0"/>
                <a:ea typeface="Times New Roman" panose="02020603050405020304" pitchFamily="18" charset="0"/>
              </a:rPr>
              <a:t>–</a:t>
            </a:r>
            <a:r>
              <a:rPr lang="uk-UA" sz="2400" b="1" spc="-10" dirty="0">
                <a:effectLst/>
                <a:latin typeface="Bookman Old Style" panose="02050604050505020204" pitchFamily="18" charset="0"/>
                <a:ea typeface="Times New Roman" panose="02020603050405020304" pitchFamily="18" charset="0"/>
              </a:rPr>
              <a:t> </a:t>
            </a:r>
            <a:r>
              <a:rPr lang="uk-UA" sz="2400" b="1" spc="-20" dirty="0">
                <a:effectLst/>
                <a:latin typeface="Bookman Old Style" panose="02050604050505020204" pitchFamily="18" charset="0"/>
                <a:ea typeface="Times New Roman" panose="02020603050405020304" pitchFamily="18" charset="0"/>
              </a:rPr>
              <a:t>530.</a:t>
            </a:r>
            <a:endParaRPr lang="ru-UA"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5824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99A0DDAB-AFEE-F4EE-CEA0-CAF7CEAA2D80}"/>
              </a:ext>
            </a:extLst>
          </p:cNvPr>
          <p:cNvSpPr txBox="1"/>
          <p:nvPr/>
        </p:nvSpPr>
        <p:spPr>
          <a:xfrm>
            <a:off x="381000" y="499780"/>
            <a:ext cx="11666640" cy="2354491"/>
          </a:xfrm>
          <a:prstGeom prst="rect">
            <a:avLst/>
          </a:prstGeom>
          <a:noFill/>
        </p:spPr>
        <p:txBody>
          <a:bodyPr wrap="square">
            <a:spAutoFit/>
          </a:bodyPr>
          <a:lstStyle/>
          <a:p>
            <a:pPr marL="147955" indent="457200" algn="just"/>
            <a:r>
              <a:rPr lang="uk-UA" sz="2100" b="1" i="1" dirty="0">
                <a:effectLst/>
                <a:latin typeface="Bookman Old Style" panose="02050604050505020204" pitchFamily="18" charset="0"/>
                <a:ea typeface="Times New Roman" panose="02020603050405020304" pitchFamily="18" charset="0"/>
              </a:rPr>
              <a:t>Продуктивність</a:t>
            </a:r>
            <a:r>
              <a:rPr lang="uk-UA" sz="2100" b="1" i="1" spc="400" dirty="0">
                <a:effectLst/>
                <a:latin typeface="Bookman Old Style" panose="02050604050505020204" pitchFamily="18" charset="0"/>
                <a:ea typeface="Times New Roman" panose="02020603050405020304" pitchFamily="18" charset="0"/>
              </a:rPr>
              <a:t> </a:t>
            </a:r>
            <a:r>
              <a:rPr lang="uk-UA" sz="2100" b="1" i="1" dirty="0">
                <a:effectLst/>
                <a:latin typeface="Bookman Old Style" panose="02050604050505020204" pitchFamily="18" charset="0"/>
                <a:ea typeface="Times New Roman" panose="02020603050405020304" pitchFamily="18" charset="0"/>
              </a:rPr>
              <a:t>транспірації</a:t>
            </a:r>
            <a:r>
              <a:rPr lang="uk-UA" sz="2100" b="1" i="1" spc="400" dirty="0">
                <a:effectLst/>
                <a:latin typeface="Bookman Old Style" panose="02050604050505020204" pitchFamily="18" charset="0"/>
                <a:ea typeface="Times New Roman" panose="02020603050405020304" pitchFamily="18" charset="0"/>
              </a:rPr>
              <a:t> </a:t>
            </a:r>
            <a:r>
              <a:rPr lang="uk-UA" sz="2100" b="1" i="1" dirty="0">
                <a:effectLst/>
                <a:latin typeface="Bookman Old Style" panose="02050604050505020204" pitchFamily="18" charset="0"/>
                <a:ea typeface="Times New Roman" panose="02020603050405020304" pitchFamily="18" charset="0"/>
              </a:rPr>
              <a:t>(ПТ)</a:t>
            </a:r>
            <a:r>
              <a:rPr lang="uk-UA" sz="2100" b="1" i="1" spc="4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a:t>
            </a:r>
            <a:r>
              <a:rPr lang="uk-UA" sz="2100" b="1" spc="4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величина</a:t>
            </a:r>
            <a:r>
              <a:rPr lang="uk-UA" sz="2100" b="1" spc="4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обернена транспіраційному</a:t>
            </a:r>
            <a:r>
              <a:rPr lang="uk-UA" sz="2100" b="1" spc="13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коефіцієнту</a:t>
            </a:r>
            <a:r>
              <a:rPr lang="uk-UA" sz="2100" b="1" spc="15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і</a:t>
            </a:r>
            <a:r>
              <a:rPr lang="uk-UA" sz="2100" b="1" spc="14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визначає</a:t>
            </a:r>
            <a:r>
              <a:rPr lang="uk-UA" sz="2100" b="1" spc="14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кількість</a:t>
            </a:r>
            <a:r>
              <a:rPr lang="uk-UA" sz="2100" b="1" spc="17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сухої</a:t>
            </a:r>
            <a:r>
              <a:rPr lang="uk-UA" sz="2100" b="1" spc="14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речовини</a:t>
            </a:r>
            <a:r>
              <a:rPr lang="uk-UA" sz="2100" b="1" spc="14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(в г),</a:t>
            </a:r>
            <a:r>
              <a:rPr lang="uk-UA" sz="2100" b="1" spc="-2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накопиченої</a:t>
            </a:r>
            <a:r>
              <a:rPr lang="uk-UA" sz="2100" b="1" spc="-2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рослиною</a:t>
            </a:r>
            <a:r>
              <a:rPr lang="uk-UA" sz="2100" b="1" spc="-1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за період, коли вона випаровує</a:t>
            </a:r>
            <a:r>
              <a:rPr lang="uk-UA" sz="2100" b="1" spc="-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1</a:t>
            </a:r>
            <a:r>
              <a:rPr lang="uk-UA" sz="2100" b="1" spc="-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кг</a:t>
            </a:r>
            <a:r>
              <a:rPr lang="uk-UA" sz="2100" b="1" spc="-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(л)</a:t>
            </a:r>
            <a:r>
              <a:rPr lang="uk-UA" sz="2100" b="1" spc="-1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води. За</a:t>
            </a:r>
            <a:r>
              <a:rPr lang="uk-UA" sz="2100" b="1" spc="4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даними</a:t>
            </a:r>
            <a:r>
              <a:rPr lang="uk-UA" sz="2100" b="1" spc="2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М.О.</a:t>
            </a:r>
            <a:r>
              <a:rPr lang="uk-UA" sz="2100" b="1" spc="2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Максимова</a:t>
            </a:r>
            <a:r>
              <a:rPr lang="uk-UA" sz="2100" b="1" spc="2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вона</a:t>
            </a:r>
            <a:r>
              <a:rPr lang="uk-UA" sz="2100" b="1" spc="4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становить</a:t>
            </a:r>
            <a:r>
              <a:rPr lang="uk-UA" sz="2100" b="1" spc="2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від</a:t>
            </a:r>
            <a:r>
              <a:rPr lang="uk-UA" sz="2100" b="1" spc="2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1</a:t>
            </a:r>
            <a:r>
              <a:rPr lang="uk-UA" sz="2100" b="1" spc="2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до</a:t>
            </a:r>
            <a:r>
              <a:rPr lang="uk-UA" sz="2100" b="1" spc="2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8,</a:t>
            </a:r>
            <a:r>
              <a:rPr lang="uk-UA" sz="2100" b="1" spc="2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а</a:t>
            </a:r>
            <a:r>
              <a:rPr lang="uk-UA" sz="2100" b="1" spc="4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в середньому</a:t>
            </a:r>
            <a:r>
              <a:rPr lang="uk-UA" sz="2100" b="1" spc="-1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в умовах помірного</a:t>
            </a:r>
            <a:r>
              <a:rPr lang="uk-UA" sz="2100" b="1" spc="-1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клімату</a:t>
            </a:r>
            <a:r>
              <a:rPr lang="uk-UA" sz="2100" b="1" spc="-1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дорівнює 3. Отже, на синтез 1 г сухої речовини використовується в середньому близько 300 г води, або</a:t>
            </a:r>
            <a:r>
              <a:rPr lang="uk-UA" sz="2100" b="1" spc="14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лише</a:t>
            </a:r>
            <a:r>
              <a:rPr lang="uk-UA" sz="2100" b="1" spc="15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0,2%</a:t>
            </a:r>
            <a:r>
              <a:rPr lang="uk-UA" sz="2100" b="1" spc="15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всієї</a:t>
            </a:r>
            <a:r>
              <a:rPr lang="uk-UA" sz="2100" b="1" spc="16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води,</a:t>
            </a:r>
            <a:r>
              <a:rPr lang="uk-UA" sz="2100" b="1" spc="20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що</a:t>
            </a:r>
            <a:r>
              <a:rPr lang="uk-UA" sz="2100" b="1" spc="15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проходить</a:t>
            </a:r>
            <a:r>
              <a:rPr lang="uk-UA" sz="2100" b="1" spc="18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крізь</a:t>
            </a:r>
            <a:r>
              <a:rPr lang="uk-UA" sz="2100" b="1" spc="18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тіло</a:t>
            </a:r>
            <a:r>
              <a:rPr lang="uk-UA" sz="2100" b="1" spc="16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рослини,</a:t>
            </a:r>
            <a:r>
              <a:rPr lang="uk-UA" sz="2100" b="1" spc="175" dirty="0">
                <a:effectLst/>
                <a:latin typeface="Bookman Old Style" panose="02050604050505020204" pitchFamily="18" charset="0"/>
                <a:ea typeface="Times New Roman" panose="02020603050405020304" pitchFamily="18" charset="0"/>
              </a:rPr>
              <a:t> </a:t>
            </a:r>
            <a:r>
              <a:rPr lang="uk-UA" sz="2100" b="1" spc="-10" dirty="0">
                <a:effectLst/>
                <a:latin typeface="Bookman Old Style" panose="02050604050505020204" pitchFamily="18" charset="0"/>
                <a:ea typeface="Times New Roman" panose="02020603050405020304" pitchFamily="18" charset="0"/>
              </a:rPr>
              <a:t>решту, </a:t>
            </a:r>
            <a:r>
              <a:rPr lang="uk-UA" sz="2100" b="1" dirty="0">
                <a:effectLst/>
                <a:latin typeface="Bookman Old Style" panose="02050604050505020204" pitchFamily="18" charset="0"/>
                <a:ea typeface="Times New Roman" panose="02020603050405020304" pitchFamily="18" charset="0"/>
              </a:rPr>
              <a:t>99,8%,</a:t>
            </a:r>
            <a:r>
              <a:rPr lang="uk-UA" sz="2100" b="1" spc="-15"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вона</a:t>
            </a:r>
            <a:r>
              <a:rPr lang="uk-UA" sz="2100" b="1" spc="-5" dirty="0">
                <a:effectLst/>
                <a:latin typeface="Bookman Old Style" panose="02050604050505020204" pitchFamily="18" charset="0"/>
                <a:ea typeface="Times New Roman" panose="02020603050405020304" pitchFamily="18" charset="0"/>
              </a:rPr>
              <a:t> </a:t>
            </a:r>
            <a:r>
              <a:rPr lang="uk-UA" sz="2100" b="1" spc="-10" dirty="0">
                <a:effectLst/>
                <a:latin typeface="Bookman Old Style" panose="02050604050505020204" pitchFamily="18" charset="0"/>
                <a:ea typeface="Times New Roman" panose="02020603050405020304" pitchFamily="18" charset="0"/>
              </a:rPr>
              <a:t>випаровує.</a:t>
            </a:r>
            <a:endParaRPr lang="ru-UA" sz="2100" b="1"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3ACDBC0D-211E-1904-BD66-BF07FB56F78A}"/>
              </a:ext>
            </a:extLst>
          </p:cNvPr>
          <p:cNvSpPr txBox="1"/>
          <p:nvPr/>
        </p:nvSpPr>
        <p:spPr>
          <a:xfrm>
            <a:off x="381000" y="2886372"/>
            <a:ext cx="11430000" cy="3471848"/>
          </a:xfrm>
          <a:prstGeom prst="rect">
            <a:avLst/>
          </a:prstGeom>
          <a:noFill/>
        </p:spPr>
        <p:txBody>
          <a:bodyPr wrap="square">
            <a:spAutoFit/>
          </a:bodyPr>
          <a:lstStyle/>
          <a:p>
            <a:pPr marL="147955" indent="457200" algn="just"/>
            <a:r>
              <a:rPr lang="uk-UA" sz="2100" b="1" i="1" dirty="0">
                <a:effectLst/>
                <a:latin typeface="Bookman Old Style" panose="02050604050505020204" pitchFamily="18" charset="0"/>
                <a:ea typeface="Times New Roman" panose="02020603050405020304" pitchFamily="18" charset="0"/>
              </a:rPr>
              <a:t>Відносна транспірація (ВТ) </a:t>
            </a:r>
            <a:r>
              <a:rPr lang="uk-UA" sz="2100" b="1" dirty="0">
                <a:effectLst/>
                <a:latin typeface="Bookman Old Style" panose="02050604050505020204" pitchFamily="18" charset="0"/>
                <a:ea typeface="Times New Roman" panose="02020603050405020304" pitchFamily="18" charset="0"/>
              </a:rPr>
              <a:t>– відношення інтенсивності транспірації з одиниці</a:t>
            </a:r>
            <a:r>
              <a:rPr lang="uk-UA" sz="2100" b="1" spc="-10" dirty="0">
                <a:effectLst/>
                <a:latin typeface="Bookman Old Style" panose="02050604050505020204" pitchFamily="18" charset="0"/>
                <a:ea typeface="Times New Roman" panose="02020603050405020304" pitchFamily="18" charset="0"/>
              </a:rPr>
              <a:t> </a:t>
            </a:r>
            <a:r>
              <a:rPr lang="uk-UA" sz="2100" b="1" dirty="0">
                <a:effectLst/>
                <a:latin typeface="Bookman Old Style" panose="02050604050505020204" pitchFamily="18" charset="0"/>
                <a:ea typeface="Times New Roman" panose="02020603050405020304" pitchFamily="18" charset="0"/>
              </a:rPr>
              <a:t>площі листка до інтенсивності випаровування з одиниці вільної водної поверхні. Може знаходитись в межах 0,01-1, в середньому - 0,1-0,8.</a:t>
            </a:r>
            <a:endParaRPr lang="ru-UA" sz="2100" b="1" dirty="0">
              <a:effectLst/>
              <a:latin typeface="Times New Roman" panose="02020603050405020304" pitchFamily="18" charset="0"/>
              <a:ea typeface="Times New Roman" panose="02020603050405020304" pitchFamily="18" charset="0"/>
            </a:endParaRPr>
          </a:p>
          <a:p>
            <a:pPr indent="457200" algn="just">
              <a:lnSpc>
                <a:spcPct val="107000"/>
              </a:lnSpc>
              <a:spcAft>
                <a:spcPts val="800"/>
              </a:spcAft>
            </a:pPr>
            <a:r>
              <a:rPr lang="ru-UA" sz="2100" b="1" i="1" kern="100" dirty="0" err="1">
                <a:effectLst/>
                <a:latin typeface="Bookman Old Style" panose="02050604050505020204" pitchFamily="18" charset="0"/>
                <a:ea typeface="Aptos" panose="020B0004020202020204" pitchFamily="34" charset="0"/>
                <a:cs typeface="Times New Roman" panose="02020603050405020304" pitchFamily="18" charset="0"/>
              </a:rPr>
              <a:t>Коефіцієнт</a:t>
            </a:r>
            <a:r>
              <a:rPr lang="ru-UA" sz="2100" b="1" i="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100" b="1" i="1" kern="100" dirty="0" err="1">
                <a:effectLst/>
                <a:latin typeface="Bookman Old Style" panose="02050604050505020204" pitchFamily="18" charset="0"/>
                <a:ea typeface="Aptos" panose="020B0004020202020204" pitchFamily="34" charset="0"/>
                <a:cs typeface="Times New Roman" panose="02020603050405020304" pitchFamily="18" charset="0"/>
              </a:rPr>
              <a:t>водоспоживання</a:t>
            </a:r>
            <a:r>
              <a:rPr lang="ru-UA" sz="2100" b="1" i="1" kern="100" dirty="0">
                <a:effectLst/>
                <a:latin typeface="Bookman Old Style" panose="02050604050505020204" pitchFamily="18" charset="0"/>
                <a:ea typeface="Aptos" panose="020B0004020202020204" pitchFamily="34" charset="0"/>
                <a:cs typeface="Times New Roman" panose="02020603050405020304" pitchFamily="18" charset="0"/>
              </a:rPr>
              <a:t> (КВ) </a:t>
            </a:r>
            <a:r>
              <a:rPr lang="ru-UA" sz="21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100" b="1" kern="100" dirty="0" err="1">
                <a:effectLst/>
                <a:latin typeface="Bookman Old Style" panose="02050604050505020204" pitchFamily="18" charset="0"/>
                <a:ea typeface="Aptos" panose="020B0004020202020204" pitchFamily="34" charset="0"/>
                <a:cs typeface="Times New Roman" panose="02020603050405020304" pitchFamily="18" charset="0"/>
              </a:rPr>
              <a:t>витрата</a:t>
            </a:r>
            <a:r>
              <a:rPr lang="ru-UA" sz="21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100" b="1" kern="100" dirty="0" err="1">
                <a:effectLst/>
                <a:latin typeface="Bookman Old Style" panose="02050604050505020204" pitchFamily="18" charset="0"/>
                <a:ea typeface="Aptos" panose="020B0004020202020204" pitchFamily="34" charset="0"/>
                <a:cs typeface="Times New Roman" panose="02020603050405020304" pitchFamily="18" charset="0"/>
              </a:rPr>
              <a:t>продуктивної</a:t>
            </a:r>
            <a:r>
              <a:rPr lang="ru-UA" sz="2100" b="1" kern="100" dirty="0">
                <a:effectLst/>
                <a:latin typeface="Bookman Old Style" panose="02050604050505020204" pitchFamily="18" charset="0"/>
                <a:ea typeface="Aptos" panose="020B0004020202020204" pitchFamily="34" charset="0"/>
                <a:cs typeface="Times New Roman" panose="02020603050405020304" pitchFamily="18" charset="0"/>
              </a:rPr>
              <a:t> </a:t>
            </a:r>
            <a:r>
              <a:rPr lang="ru-UA" sz="2100" b="1" kern="100" dirty="0" err="1">
                <a:effectLst/>
                <a:latin typeface="Bookman Old Style" panose="02050604050505020204" pitchFamily="18" charset="0"/>
                <a:ea typeface="Aptos" panose="020B0004020202020204" pitchFamily="34" charset="0"/>
                <a:cs typeface="Times New Roman" panose="02020603050405020304" pitchFamily="18" charset="0"/>
              </a:rPr>
              <a:t>вологи</a:t>
            </a:r>
            <a:r>
              <a:rPr lang="ru-UA" sz="2100" b="1" kern="100" dirty="0">
                <a:effectLst/>
                <a:latin typeface="Bookman Old Style" panose="02050604050505020204" pitchFamily="18" charset="0"/>
                <a:ea typeface="Aptos" panose="020B0004020202020204" pitchFamily="34" charset="0"/>
                <a:cs typeface="Times New Roman" panose="02020603050405020304" pitchFamily="18" charset="0"/>
              </a:rPr>
              <a:t> в м</a:t>
            </a:r>
            <a:r>
              <a:rPr lang="ru-UA" sz="2100" b="1" kern="100" baseline="30000" dirty="0">
                <a:effectLst/>
                <a:latin typeface="Bookman Old Style" panose="02050604050505020204" pitchFamily="18" charset="0"/>
                <a:ea typeface="Aptos" panose="020B0004020202020204" pitchFamily="34" charset="0"/>
                <a:cs typeface="Times New Roman" panose="02020603050405020304" pitchFamily="18" charset="0"/>
              </a:rPr>
              <a:t>3</a:t>
            </a:r>
            <a:r>
              <a:rPr lang="ru-UA" sz="2100" b="1" kern="100" dirty="0">
                <a:effectLst/>
                <a:latin typeface="Bookman Old Style" panose="02050604050505020204" pitchFamily="18" charset="0"/>
                <a:ea typeface="Aptos" panose="020B0004020202020204" pitchFamily="34" charset="0"/>
                <a:cs typeface="Times New Roman" panose="02020603050405020304" pitchFamily="18" charset="0"/>
              </a:rPr>
              <a:t> на 1 ц </a:t>
            </a:r>
            <a:r>
              <a:rPr lang="ru-UA" sz="2100" b="1" kern="100" dirty="0" err="1">
                <a:effectLst/>
                <a:latin typeface="Bookman Old Style" panose="02050604050505020204" pitchFamily="18" charset="0"/>
                <a:ea typeface="Aptos" panose="020B0004020202020204" pitchFamily="34" charset="0"/>
                <a:cs typeface="Times New Roman" panose="02020603050405020304" pitchFamily="18" charset="0"/>
              </a:rPr>
              <a:t>продукції</a:t>
            </a:r>
            <a:r>
              <a:rPr lang="ru-UA" sz="2100" b="1" kern="100" dirty="0">
                <a:effectLst/>
                <a:latin typeface="Bookman Old Style" panose="02050604050505020204" pitchFamily="18" charset="0"/>
                <a:ea typeface="Aptos" panose="020B0004020202020204" pitchFamily="34" charset="0"/>
                <a:cs typeface="Times New Roman" panose="02020603050405020304" pitchFamily="18" charset="0"/>
              </a:rPr>
              <a:t>. КВ=15-650 м</a:t>
            </a:r>
            <a:r>
              <a:rPr lang="ru-UA" sz="2100" b="1" kern="100" baseline="30000" dirty="0">
                <a:effectLst/>
                <a:latin typeface="Bookman Old Style" panose="02050604050505020204" pitchFamily="18" charset="0"/>
                <a:ea typeface="Aptos" panose="020B0004020202020204" pitchFamily="34" charset="0"/>
                <a:cs typeface="Times New Roman" panose="02020603050405020304" pitchFamily="18" charset="0"/>
              </a:rPr>
              <a:t>3</a:t>
            </a:r>
            <a:r>
              <a:rPr lang="ru-UA" sz="2100" b="1" kern="100" dirty="0">
                <a:effectLst/>
                <a:latin typeface="Bookman Old Style" panose="02050604050505020204" pitchFamily="18" charset="0"/>
                <a:ea typeface="Aptos" panose="020B0004020202020204" pitchFamily="34" charset="0"/>
                <a:cs typeface="Times New Roman" panose="02020603050405020304" pitchFamily="18" charset="0"/>
              </a:rPr>
              <a:t>/ц.</a:t>
            </a:r>
            <a:endParaRPr lang="ru-UA" sz="2100" b="1" kern="100" dirty="0">
              <a:effectLst/>
              <a:latin typeface="Aptos" panose="020B0004020202020204" pitchFamily="34" charset="0"/>
              <a:ea typeface="Aptos" panose="020B0004020202020204" pitchFamily="34" charset="0"/>
              <a:cs typeface="Times New Roman" panose="02020603050405020304" pitchFamily="18" charset="0"/>
            </a:endParaRPr>
          </a:p>
          <a:p>
            <a:pPr marL="147955" indent="457200" algn="just"/>
            <a:r>
              <a:rPr lang="uk-UA" sz="2100" b="1" dirty="0">
                <a:effectLst/>
                <a:latin typeface="Bookman Old Style" panose="02050604050505020204" pitchFamily="18" charset="0"/>
                <a:ea typeface="Times New Roman" panose="02020603050405020304" pitchFamily="18" charset="0"/>
              </a:rPr>
              <a:t>На підставі знання показників транспірації створюється можливість простежити вимоги рослин до умов водопостачання в онтогенезі й обґрунтувати агротехнічні заходи, спрямовані на забезпечення рослин водою і створення для них сприятливих умов росту, розвитку і високої продуктивності.</a:t>
            </a:r>
            <a:endParaRPr lang="ru-UA" sz="21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3133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230907-E8A7-5603-5A87-11F8670C6824}"/>
              </a:ext>
            </a:extLst>
          </p:cNvPr>
          <p:cNvSpPr>
            <a:spLocks noGrp="1"/>
          </p:cNvSpPr>
          <p:nvPr>
            <p:ph type="title"/>
          </p:nvPr>
        </p:nvSpPr>
        <p:spPr/>
        <p:txBody>
          <a:bodyPr/>
          <a:lstStyle/>
          <a:p>
            <a:endParaRPr lang="ru-UA"/>
          </a:p>
        </p:txBody>
      </p:sp>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2"/>
          <a:srcRect t="7865" b="7865"/>
          <a:stretch/>
        </p:blipFill>
        <p:spPr>
          <a:xfrm>
            <a:off x="0" y="0"/>
            <a:ext cx="12191980" cy="6857990"/>
          </a:xfrm>
          <a:prstGeom prst="rect">
            <a:avLst/>
          </a:prstGeom>
        </p:spPr>
      </p:pic>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89790" y="5984621"/>
            <a:ext cx="1802190" cy="873369"/>
          </a:xfrm>
        </p:spPr>
      </p:pic>
      <p:sp>
        <p:nvSpPr>
          <p:cNvPr id="3" name="Прямоугольник 2">
            <a:extLst>
              <a:ext uri="{FF2B5EF4-FFF2-40B4-BE49-F238E27FC236}">
                <a16:creationId xmlns:a16="http://schemas.microsoft.com/office/drawing/2014/main" id="{297D86C6-9AE7-129A-2D45-0F09515C624D}"/>
              </a:ext>
            </a:extLst>
          </p:cNvPr>
          <p:cNvSpPr/>
          <p:nvPr/>
        </p:nvSpPr>
        <p:spPr>
          <a:xfrm>
            <a:off x="1729421" y="1903149"/>
            <a:ext cx="6119356" cy="2554545"/>
          </a:xfrm>
          <a:prstGeom prst="rect">
            <a:avLst/>
          </a:prstGeom>
          <a:noFill/>
        </p:spPr>
        <p:txBody>
          <a:bodyPr wrap="square" lIns="91440" tIns="45720" rIns="91440" bIns="45720">
            <a:spAutoFit/>
          </a:bodyPr>
          <a:lstStyle/>
          <a:p>
            <a:pPr algn="ctr"/>
            <a:r>
              <a:rPr lang="uk-UA"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Дякую за увагу</a:t>
            </a:r>
            <a:r>
              <a:rPr lang="uk-UA"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5" name="Прямоугольник 4">
            <a:extLst>
              <a:ext uri="{FF2B5EF4-FFF2-40B4-BE49-F238E27FC236}">
                <a16:creationId xmlns:a16="http://schemas.microsoft.com/office/drawing/2014/main" id="{58FF1189-6786-C249-5EE1-1888329515A2}"/>
              </a:ext>
            </a:extLst>
          </p:cNvPr>
          <p:cNvSpPr/>
          <p:nvPr/>
        </p:nvSpPr>
        <p:spPr>
          <a:xfrm>
            <a:off x="2207722" y="5934660"/>
            <a:ext cx="8182048" cy="923330"/>
          </a:xfrm>
          <a:prstGeom prst="rect">
            <a:avLst/>
          </a:prstGeom>
          <a:noFill/>
        </p:spPr>
        <p:txBody>
          <a:bodyPr wrap="none" lIns="91440" tIns="45720" rIns="91440" bIns="45720">
            <a:spAutoFit/>
          </a:bodyPr>
          <a:lstStyle/>
          <a:p>
            <a:pPr algn="ctr"/>
            <a:r>
              <a:rPr lang="uk-UA"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Очікую на Ваші запитання</a:t>
            </a:r>
          </a:p>
        </p:txBody>
      </p:sp>
      <p:pic>
        <p:nvPicPr>
          <p:cNvPr id="8" name="Рисунок 7" descr="Изображение выглядит как Человеческое лицо, человек, улыбка, одежда&#10;&#10;Автоматически созданное описание">
            <a:extLst>
              <a:ext uri="{FF2B5EF4-FFF2-40B4-BE49-F238E27FC236}">
                <a16:creationId xmlns:a16="http://schemas.microsoft.com/office/drawing/2014/main" id="{A396D0AE-0B24-ECDE-292F-4D6EF220B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530" y="342752"/>
            <a:ext cx="4453541" cy="5566927"/>
          </a:xfrm>
          <a:prstGeom prst="rect">
            <a:avLst/>
          </a:prstGeom>
        </p:spPr>
      </p:pic>
    </p:spTree>
    <p:extLst>
      <p:ext uri="{BB962C8B-B14F-4D97-AF65-F5344CB8AC3E}">
        <p14:creationId xmlns:p14="http://schemas.microsoft.com/office/powerpoint/2010/main" val="3980172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pic>
        <p:nvPicPr>
          <p:cNvPr id="2050" name="Picture 2" descr="Будова молекули води — урок. Біологія, 9 клас.">
            <a:extLst>
              <a:ext uri="{FF2B5EF4-FFF2-40B4-BE49-F238E27FC236}">
                <a16:creationId xmlns:a16="http://schemas.microsoft.com/office/drawing/2014/main" id="{BED66632-36A8-5361-2D42-0F47C324CE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608" y="351448"/>
            <a:ext cx="7695191" cy="60834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Будова молекули води — урок. Біологія, 9 клас.">
            <a:extLst>
              <a:ext uri="{FF2B5EF4-FFF2-40B4-BE49-F238E27FC236}">
                <a16:creationId xmlns:a16="http://schemas.microsoft.com/office/drawing/2014/main" id="{5CE68341-8F07-A069-010E-248CFC00FB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9488" y="231899"/>
            <a:ext cx="3592185" cy="264025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Молекулярна формула води - поради, огляд теми, цікаві факти від експертів в  області фільтрів для води Akvo">
            <a:extLst>
              <a:ext uri="{FF2B5EF4-FFF2-40B4-BE49-F238E27FC236}">
                <a16:creationId xmlns:a16="http://schemas.microsoft.com/office/drawing/2014/main" id="{DD62A83C-21DC-78C7-50B5-02B56B2CF0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4387" y="3522784"/>
            <a:ext cx="3633692" cy="2335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303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BC361706-7A9F-A1E0-E791-38AE4CCDA6A8}"/>
              </a:ext>
            </a:extLst>
          </p:cNvPr>
          <p:cNvSpPr txBox="1"/>
          <p:nvPr/>
        </p:nvSpPr>
        <p:spPr>
          <a:xfrm>
            <a:off x="5775158" y="326944"/>
            <a:ext cx="6236348" cy="6003631"/>
          </a:xfrm>
          <a:prstGeom prst="rect">
            <a:avLst/>
          </a:prstGeom>
          <a:noFill/>
        </p:spPr>
        <p:txBody>
          <a:bodyPr wrap="square">
            <a:spAutoFit/>
          </a:bodyPr>
          <a:lstStyle/>
          <a:p>
            <a:pPr indent="457200" algn="just">
              <a:lnSpc>
                <a:spcPct val="107000"/>
              </a:lnSpc>
              <a:spcAft>
                <a:spcPts val="800"/>
              </a:spcAft>
            </a:pPr>
            <a:r>
              <a:rPr lang="uk-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Квазікристалічна</a:t>
            </a: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 (від лат. </a:t>
            </a:r>
            <a:r>
              <a:rPr lang="uk-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quasi</a:t>
            </a: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 — ніби, немовби) структура води є головною ознакою, за якою її відрізняють від інших рідин. Універсальність води як розчинника зумовлена полярністю її молекул і здатністю утворювати водневі зв'язки. Кристали неорганічних солей розчиняються завдяки гідратації </a:t>
            </a:r>
            <a:r>
              <a:rPr lang="uk-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йонів</a:t>
            </a: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 цих солей. Добре розчиняються у воді також органічні речовини з </a:t>
            </a:r>
            <a:r>
              <a:rPr lang="uk-UA" sz="2400" b="1" kern="100" dirty="0" err="1">
                <a:effectLst/>
                <a:latin typeface="Bookman Old Style" panose="02050604050505020204" pitchFamily="18" charset="0"/>
                <a:ea typeface="Aptos" panose="020B0004020202020204" pitchFamily="34" charset="0"/>
                <a:cs typeface="Times New Roman" panose="02020603050405020304" pitchFamily="18" charset="0"/>
              </a:rPr>
              <a:t>карбоксильними</a:t>
            </a: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 гідроксильними та іншими групами яких вода утворює водневі зв'язки.</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30" name="Picture 6" descr="5.1: Властивості води - LibreTexts - Ukrayinska">
            <a:extLst>
              <a:ext uri="{FF2B5EF4-FFF2-40B4-BE49-F238E27FC236}">
                <a16:creationId xmlns:a16="http://schemas.microsoft.com/office/drawing/2014/main" id="{1088526F-B7A1-EC9C-E75E-CB601FD98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771" y="427184"/>
            <a:ext cx="5001637" cy="6003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566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A62E93B6-6AEE-A6EE-08E0-514C2495B8AF}"/>
              </a:ext>
            </a:extLst>
          </p:cNvPr>
          <p:cNvSpPr txBox="1"/>
          <p:nvPr/>
        </p:nvSpPr>
        <p:spPr>
          <a:xfrm>
            <a:off x="571417" y="151179"/>
            <a:ext cx="9778666" cy="6555641"/>
          </a:xfrm>
          <a:prstGeom prst="rect">
            <a:avLst/>
          </a:prstGeom>
          <a:noFill/>
        </p:spPr>
        <p:txBody>
          <a:bodyPr wrap="square">
            <a:spAutoFit/>
          </a:bodyPr>
          <a:lstStyle/>
          <a:p>
            <a:pPr algn="just"/>
            <a:r>
              <a:rPr lang="uk-UA" sz="2000" b="1" dirty="0">
                <a:effectLst/>
                <a:latin typeface="Bookman Old Style" panose="02050604050505020204" pitchFamily="18" charset="0"/>
                <a:ea typeface="Aptos" panose="020B0004020202020204" pitchFamily="34" charset="0"/>
                <a:cs typeface="Times New Roman" panose="02020603050405020304" pitchFamily="18" charset="0"/>
              </a:rPr>
              <a:t>Фізіологічна функція води визначається насамперед її фізичними властивостями. Вода — найбільш аномальна речовина, хоча і прийнята за еталон міри густини (щільності) та об'єму для інших рідин. Всі речовини збільшують об'єм під час нагрівання, зменшуючи при цьому свою густину (щільність). Однак у разі тиску в 1 </a:t>
            </a:r>
            <a:r>
              <a:rPr lang="uk-UA" sz="2000" b="1" dirty="0" err="1">
                <a:effectLst/>
                <a:latin typeface="Bookman Old Style" panose="02050604050505020204" pitchFamily="18" charset="0"/>
                <a:ea typeface="Aptos" panose="020B0004020202020204" pitchFamily="34" charset="0"/>
                <a:cs typeface="Times New Roman" panose="02020603050405020304" pitchFamily="18" charset="0"/>
              </a:rPr>
              <a:t>атм</a:t>
            </a:r>
            <a:r>
              <a:rPr lang="uk-UA" sz="2000" b="1" dirty="0">
                <a:effectLst/>
                <a:latin typeface="Bookman Old Style" panose="02050604050505020204" pitchFamily="18" charset="0"/>
                <a:ea typeface="Aptos" panose="020B0004020202020204" pitchFamily="34" charset="0"/>
                <a:cs typeface="Times New Roman" panose="02020603050405020304" pitchFamily="18" charset="0"/>
              </a:rPr>
              <a:t> (0,1013 МПа) у води в проміжку від 0 до 4 °С за підвищення температури об'єм зменшується і максимальна густина її спостерігається при 4 °С. Ця властивість води має вирішальне значення для життя організмів у різних водоймах, оскільки в іншому разі вода в них охолола б до 0 °С і перетворилася на лід. Результатом наявності водневих </a:t>
            </a:r>
            <a:r>
              <a:rPr lang="uk-UA" sz="2000" b="1" dirty="0" err="1">
                <a:effectLst/>
                <a:latin typeface="Bookman Old Style" panose="02050604050505020204" pitchFamily="18" charset="0"/>
                <a:ea typeface="Aptos" panose="020B0004020202020204" pitchFamily="34" charset="0"/>
                <a:cs typeface="Times New Roman" panose="02020603050405020304" pitchFamily="18" charset="0"/>
              </a:rPr>
              <a:t>зв'язків</a:t>
            </a:r>
            <a:r>
              <a:rPr lang="uk-UA" sz="2000" b="1" dirty="0">
                <a:effectLst/>
                <a:latin typeface="Bookman Old Style" panose="02050604050505020204" pitchFamily="18" charset="0"/>
                <a:ea typeface="Aptos" panose="020B0004020202020204" pitchFamily="34" charset="0"/>
                <a:cs typeface="Times New Roman" panose="02020603050405020304" pitchFamily="18" charset="0"/>
              </a:rPr>
              <a:t> є такі аномалії води порівняно з іншими рідинами, як досить висока температура кипіння (100 °С) і найбільша порівняно навіть із твердими тілами питома теплоємність. Величина теплоємності води (тобто кількість тепла, необхідного для підвищення температури на 1 °С) в 5... 10 разів вище, ніж у інших речовин. Температура кипіння води зростає з підвищенням тиску, а температура замерзання 0 °С при цьому знижується. Висока теплоємність води захищає рослини від різкого коливання її власної температури у разі підвищення температури повітря, а висока теплота пароутворення (2,3 кДж на 1 г) забезпечує терморегуляцію організмів.</a:t>
            </a:r>
            <a:endParaRPr lang="ru-UA" sz="2000" b="1" dirty="0"/>
          </a:p>
        </p:txBody>
      </p:sp>
    </p:spTree>
    <p:extLst>
      <p:ext uri="{BB962C8B-B14F-4D97-AF65-F5344CB8AC3E}">
        <p14:creationId xmlns:p14="http://schemas.microsoft.com/office/powerpoint/2010/main" val="1579356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D108C8D5-F028-9395-A853-7FCF879FD815}"/>
              </a:ext>
            </a:extLst>
          </p:cNvPr>
          <p:cNvSpPr txBox="1"/>
          <p:nvPr/>
        </p:nvSpPr>
        <p:spPr>
          <a:xfrm>
            <a:off x="4391527" y="0"/>
            <a:ext cx="7668106" cy="6603987"/>
          </a:xfrm>
          <a:prstGeom prst="rect">
            <a:avLst/>
          </a:prstGeom>
          <a:noFill/>
        </p:spPr>
        <p:txBody>
          <a:bodyPr wrap="square">
            <a:spAutoFit/>
          </a:bodyPr>
          <a:lstStyle/>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Воді властивий виключно високий поверхневий натяг за рахунок потужних сил зчеплення (когезії) між її молекулами (вищий поверхневий натяг є лише у ртуті). Для води характерна також властивість прилипання (адгезії), яка проявляється у разі підняття її проти гравітаційних сил, наприклад в тканинах дерев. Різко виражена здатність до адгезії має важливе значення під час взаємодії води з іншими компонентами клітини.</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Вода має також високу теплопровідність, що дає змогу їй випаровуватись навіть за 0 °С.</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Ще однією важливою властивістю води є її здатність розчиняти гази.</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Рисунок 7" descr="Изображение выглядит как графическая вставка, мультфильм, диаграмма, искусство&#10;&#10;Автоматически созданное описание">
            <a:extLst>
              <a:ext uri="{FF2B5EF4-FFF2-40B4-BE49-F238E27FC236}">
                <a16:creationId xmlns:a16="http://schemas.microsoft.com/office/drawing/2014/main" id="{45A5426A-DC3D-1A19-1616-86437BD16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53" y="114300"/>
            <a:ext cx="4005642" cy="1951902"/>
          </a:xfrm>
          <a:prstGeom prst="rect">
            <a:avLst/>
          </a:prstGeom>
        </p:spPr>
      </p:pic>
      <p:pic>
        <p:nvPicPr>
          <p:cNvPr id="10" name="Рисунок 9" descr="Изображение выглядит как текст, снимок экрана, диаграмма, дизайн&#10;&#10;Автоматически созданное описание">
            <a:extLst>
              <a:ext uri="{FF2B5EF4-FFF2-40B4-BE49-F238E27FC236}">
                <a16:creationId xmlns:a16="http://schemas.microsoft.com/office/drawing/2014/main" id="{C285C6A1-C4C6-1401-A803-88D26797D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388" y="2773200"/>
            <a:ext cx="4130772" cy="3211675"/>
          </a:xfrm>
          <a:prstGeom prst="rect">
            <a:avLst/>
          </a:prstGeom>
        </p:spPr>
      </p:pic>
    </p:spTree>
    <p:extLst>
      <p:ext uri="{BB962C8B-B14F-4D97-AF65-F5344CB8AC3E}">
        <p14:creationId xmlns:p14="http://schemas.microsoft.com/office/powerpoint/2010/main" val="358474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Изображение выглядит как графическая вставка, рисунок, символ, иллюстрация&#10;&#10;Автоматически созданное описание">
            <a:extLst>
              <a:ext uri="{FF2B5EF4-FFF2-40B4-BE49-F238E27FC236}">
                <a16:creationId xmlns:a16="http://schemas.microsoft.com/office/drawing/2014/main" id="{48B39188-D8F0-600E-F1E0-A2A19D860BAC}"/>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390188" y="5984875"/>
            <a:ext cx="1801812" cy="873125"/>
          </a:xfrm>
        </p:spPr>
      </p:pic>
      <p:pic>
        <p:nvPicPr>
          <p:cNvPr id="4" name="Picture 3" descr="Облачно, нефтяной Paint Art">
            <a:extLst>
              <a:ext uri="{FF2B5EF4-FFF2-40B4-BE49-F238E27FC236}">
                <a16:creationId xmlns:a16="http://schemas.microsoft.com/office/drawing/2014/main" id="{D2954168-BFB3-1607-069F-11CCE7A0F44F}"/>
              </a:ext>
            </a:extLst>
          </p:cNvPr>
          <p:cNvPicPr>
            <a:picLocks noChangeAspect="1"/>
          </p:cNvPicPr>
          <p:nvPr/>
        </p:nvPicPr>
        <p:blipFill rotWithShape="1">
          <a:blip r:embed="rId3">
            <a:alphaModFix amt="47000"/>
          </a:blip>
          <a:srcRect t="7865" b="7865"/>
          <a:stretch/>
        </p:blipFill>
        <p:spPr>
          <a:xfrm>
            <a:off x="20" y="10"/>
            <a:ext cx="12191980" cy="6857990"/>
          </a:xfrm>
          <a:prstGeom prst="rect">
            <a:avLst/>
          </a:prstGeom>
        </p:spPr>
      </p:pic>
      <p:sp>
        <p:nvSpPr>
          <p:cNvPr id="3" name="TextBox 2">
            <a:extLst>
              <a:ext uri="{FF2B5EF4-FFF2-40B4-BE49-F238E27FC236}">
                <a16:creationId xmlns:a16="http://schemas.microsoft.com/office/drawing/2014/main" id="{F3ACF279-6C0C-16F7-F369-60D5B19AE20D}"/>
              </a:ext>
            </a:extLst>
          </p:cNvPr>
          <p:cNvSpPr txBox="1"/>
          <p:nvPr/>
        </p:nvSpPr>
        <p:spPr>
          <a:xfrm>
            <a:off x="351922" y="151530"/>
            <a:ext cx="11715752" cy="3735190"/>
          </a:xfrm>
          <a:prstGeom prst="rect">
            <a:avLst/>
          </a:prstGeom>
          <a:noFill/>
        </p:spPr>
        <p:txBody>
          <a:bodyPr wrap="square">
            <a:spAutoFit/>
          </a:bodyPr>
          <a:lstStyle/>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Форми води в рослинних клітинах</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a:p>
            <a:pPr indent="457200" algn="just">
              <a:lnSpc>
                <a:spcPct val="107000"/>
              </a:lnSpc>
              <a:spcAft>
                <a:spcPts val="800"/>
              </a:spcAft>
            </a:pPr>
            <a:r>
              <a:rPr lang="uk-UA" sz="2400" b="1" kern="100" dirty="0">
                <a:effectLst/>
                <a:latin typeface="Bookman Old Style" panose="02050604050505020204" pitchFamily="18" charset="0"/>
                <a:ea typeface="Aptos" panose="020B0004020202020204" pitchFamily="34" charset="0"/>
                <a:cs typeface="Times New Roman" panose="02020603050405020304" pitchFamily="18" charset="0"/>
              </a:rPr>
              <a:t>В клітині міститься багато заряджених іонів а також біополімерів, які мають в своєму складі заряджені групи. Оскільки молекула води є диполем: один полюс заряджений негативно, інший – позитивно, це впливає на стан її в клітині. Взаємодія води з іонами, або гідратація, являє собою орієнтацію молекул води в електростатичному колі іона. При гідратації катіона молекули води орієнтуються всередину комплексу негативно зарядженими полюсами, аніону – позитивно зарядженими.</a:t>
            </a:r>
            <a:endParaRPr lang="ru-UA" sz="24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098" name="Picture 2" descr="25. Электролитическая диссоциация веществ в растворах">
            <a:extLst>
              <a:ext uri="{FF2B5EF4-FFF2-40B4-BE49-F238E27FC236}">
                <a16:creationId xmlns:a16="http://schemas.microsoft.com/office/drawing/2014/main" id="{F2628B79-42CB-CACB-6FD2-CAF33AA3A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038240"/>
            <a:ext cx="8488680" cy="2722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123433"/>
      </p:ext>
    </p:extLst>
  </p:cSld>
  <p:clrMapOvr>
    <a:masterClrMapping/>
  </p:clrMapOvr>
</p:sld>
</file>

<file path=ppt/theme/theme1.xml><?xml version="1.0" encoding="utf-8"?>
<a:theme xmlns:a="http://schemas.openxmlformats.org/drawingml/2006/main" name="ClassicFrameVTI">
  <a:themeElements>
    <a:clrScheme name="AnalogousFromDarkSeedLeftStep">
      <a:dk1>
        <a:srgbClr val="000000"/>
      </a:dk1>
      <a:lt1>
        <a:srgbClr val="FFFFFF"/>
      </a:lt1>
      <a:dk2>
        <a:srgbClr val="1C2432"/>
      </a:dk2>
      <a:lt2>
        <a:srgbClr val="F2F3F0"/>
      </a:lt2>
      <a:accent1>
        <a:srgbClr val="844BC5"/>
      </a:accent1>
      <a:accent2>
        <a:srgbClr val="4842B7"/>
      </a:accent2>
      <a:accent3>
        <a:srgbClr val="4B78C5"/>
      </a:accent3>
      <a:accent4>
        <a:srgbClr val="3999B3"/>
      </a:accent4>
      <a:accent5>
        <a:srgbClr val="49C0A8"/>
      </a:accent5>
      <a:accent6>
        <a:srgbClr val="39B368"/>
      </a:accent6>
      <a:hlink>
        <a:srgbClr val="339A97"/>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docProps/app.xml><?xml version="1.0" encoding="utf-8"?>
<Properties xmlns="http://schemas.openxmlformats.org/officeDocument/2006/extended-properties" xmlns:vt="http://schemas.openxmlformats.org/officeDocument/2006/docPropsVTypes">
  <TotalTime>205</TotalTime>
  <Words>4348</Words>
  <Application>Microsoft Office PowerPoint</Application>
  <PresentationFormat>Широкоэкранный</PresentationFormat>
  <Paragraphs>159</Paragraphs>
  <Slides>46</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46</vt:i4>
      </vt:variant>
    </vt:vector>
  </HeadingPairs>
  <TitlesOfParts>
    <vt:vector size="53" baseType="lpstr">
      <vt:lpstr>Aptos</vt:lpstr>
      <vt:lpstr>Arial</vt:lpstr>
      <vt:lpstr>Bookman Old Style</vt:lpstr>
      <vt:lpstr>Gill Sans MT</vt:lpstr>
      <vt:lpstr>Goudy Old Style</vt:lpstr>
      <vt:lpstr>Times New Roman</vt:lpstr>
      <vt:lpstr>ClassicFrameVTI</vt:lpstr>
      <vt:lpstr>Фізіологія рослин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Фізіологія рослин</dc:title>
  <dc:creator>Olena Boika</dc:creator>
  <cp:lastModifiedBy>Olena Boika</cp:lastModifiedBy>
  <cp:revision>4</cp:revision>
  <dcterms:created xsi:type="dcterms:W3CDTF">2024-01-29T14:08:06Z</dcterms:created>
  <dcterms:modified xsi:type="dcterms:W3CDTF">2024-01-29T17:33:43Z</dcterms:modified>
</cp:coreProperties>
</file>