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52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lis.am/documentview.aspx?docid=108731" TargetMode="External"/><Relationship Id="rId2" Type="http://schemas.openxmlformats.org/officeDocument/2006/relationships/hyperlink" Target="http://base.spinform.ru/show_doc.fwx?rgn=2661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esident.am/ru/constitution-2015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653136"/>
            <a:ext cx="6553200" cy="941040"/>
          </a:xfrm>
        </p:spPr>
        <p:txBody>
          <a:bodyPr>
            <a:noAutofit/>
          </a:bodyPr>
          <a:lstStyle/>
          <a:p>
            <a:pPr algn="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1500175"/>
            <a:ext cx="6629400" cy="2946060"/>
          </a:xfrm>
        </p:spPr>
        <p:txBody>
          <a:bodyPr/>
          <a:lstStyle/>
          <a:p>
            <a:r>
              <a:rPr lang="ru-RU" sz="2800" b="1" dirty="0" err="1" smtClean="0"/>
              <a:t>Проблеми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впровадження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реал</a:t>
            </a:r>
            <a:r>
              <a:rPr lang="uk-UA" sz="2800" b="1" dirty="0" smtClean="0"/>
              <a:t>і</a:t>
            </a:r>
            <a:r>
              <a:rPr lang="ru-RU" sz="2800" b="1" dirty="0" err="1" smtClean="0"/>
              <a:t>зації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міжнародних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європейських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стандартів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діяльності</a:t>
            </a:r>
            <a:r>
              <a:rPr lang="ru-RU" sz="2800" b="1" dirty="0" smtClean="0"/>
              <a:t> го</a:t>
            </a:r>
            <a:br>
              <a:rPr lang="ru-RU" sz="2800" b="1" dirty="0" smtClean="0"/>
            </a:br>
            <a:r>
              <a:rPr lang="ru-RU" sz="2800" b="1" dirty="0" smtClean="0"/>
              <a:t> НА ПРИКЛАДІ </a:t>
            </a:r>
            <a:r>
              <a:rPr lang="ru-RU" sz="2800" b="1" dirty="0" err="1" smtClean="0"/>
              <a:t>Вірменії</a:t>
            </a:r>
            <a:r>
              <a:rPr lang="ru-RU" sz="2800" b="1" dirty="0" smtClean="0"/>
              <a:t> </a:t>
            </a:r>
            <a:r>
              <a:rPr lang="ru-RU" sz="2800" b="1" dirty="0"/>
              <a:t>та </a:t>
            </a:r>
            <a:r>
              <a:rPr lang="ru-RU" sz="2800" b="1" dirty="0" err="1"/>
              <a:t>Італії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044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принципи діяльності </a:t>
            </a:r>
            <a:endParaRPr lang="ru-RU" dirty="0"/>
          </a:p>
        </p:txBody>
      </p:sp>
      <p:pic>
        <p:nvPicPr>
          <p:cNvPr id="4" name="Picture 4" descr="Картинки по запросу &quot;армения флаг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1428760" cy="80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Картинки по запросу &quot;италия флаг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214422"/>
            <a:ext cx="1571636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2179796"/>
            <a:ext cx="4429155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4827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ідеологічний плюралізм;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4827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багатопартійна система;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4827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вільна діяльність політичних партій;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4827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рівні правові можливості діяльності для партій;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4827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сприяння партій формуванню і вираженню політичної волі народу;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4827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відповідність структури і діяльності партій демократичним принципам;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4827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право кожного громадянина на створення з іншими громадянами партій і на вступ в яку-небудь партію;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/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lang="uk-UA" sz="1400" dirty="0" smtClean="0"/>
              <a:t> добровільність членства;</a:t>
            </a:r>
            <a:endParaRPr lang="ru-RU" sz="1400" dirty="0" smtClean="0"/>
          </a:p>
          <a:p>
            <a:pPr lvl="0" algn="just"/>
            <a:r>
              <a:rPr lang="uk-UA" sz="1400" dirty="0" smtClean="0"/>
              <a:t>рівність прав членів партії;</a:t>
            </a:r>
            <a:endParaRPr lang="ru-RU" sz="1400" dirty="0" smtClean="0"/>
          </a:p>
          <a:p>
            <a:pPr lvl="0" algn="just"/>
            <a:r>
              <a:rPr lang="uk-UA" sz="1400" dirty="0" smtClean="0"/>
              <a:t>заборона дискримінації за ознаками, пов'язаних зі статтю, расою, кольором шкіри, майновим становищем, походженням, інвалідністю, віком та іншими обставинами особистого або соціального характеру, незалежності, самоврядування, колегіальності, прозорості діяльності, гласності та звітності;</a:t>
            </a:r>
            <a:endParaRPr lang="ru-RU" sz="14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48275" algn="l"/>
              </a:tabLst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000628" y="2357430"/>
            <a:ext cx="385765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4827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усі громадяни мають право вільно об’єднуватися у партії з метою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удемократичний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спосіб брати участь у визначенні національної політики;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4827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законом можуть бути встановлені обмеження у праві належати до політичних партій стосовно суддів, кадрових військових дійсної служби, посадових і службових осіб поліції, а також дипломатичних і консульських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4827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представників за кордоном;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4827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забороняється відновлення у будь-якій формі розпущеної фашистської партії.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3. Правове регулювання фінансового аспекту діяльності політичних партій</a:t>
            </a:r>
            <a:endParaRPr lang="ru-RU" sz="2800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214282" y="1857364"/>
            <a:ext cx="4214842" cy="1285884"/>
          </a:xfrm>
          <a:prstGeom prst="ribbon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Конституційний закон республіки Вірменія </a:t>
            </a:r>
            <a:r>
              <a:rPr lang="uk-UA" sz="1400" dirty="0" err="1" smtClean="0"/>
              <a:t>“Про</a:t>
            </a:r>
            <a:r>
              <a:rPr lang="uk-UA" sz="1400" dirty="0" smtClean="0"/>
              <a:t> </a:t>
            </a:r>
            <a:r>
              <a:rPr lang="uk-UA" sz="1400" dirty="0" err="1" smtClean="0"/>
              <a:t>партії</a:t>
            </a:r>
            <a:r>
              <a:rPr lang="uk-UA" dirty="0" err="1" smtClean="0"/>
              <a:t>”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Лента лицом вверх 4"/>
          <p:cNvSpPr/>
          <p:nvPr/>
        </p:nvSpPr>
        <p:spPr>
          <a:xfrm>
            <a:off x="4714876" y="1857364"/>
            <a:ext cx="4143404" cy="1285884"/>
          </a:xfrm>
          <a:prstGeom prst="ribbon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Закон Італійської республіки «Про фінансування політичних партій»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071942"/>
            <a:ext cx="185738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внески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4071942"/>
            <a:ext cx="185738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пожертви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4071942"/>
            <a:ext cx="185738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Доходи від діяльності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4071942"/>
            <a:ext cx="1857388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Бюджетне фінансування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 rot="5400000">
            <a:off x="1142976" y="2928934"/>
            <a:ext cx="114300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 rot="16200000" flipH="1">
            <a:off x="2250265" y="2964653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>
            <a:off x="2285984" y="2928934"/>
            <a:ext cx="328614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  <a:endCxn id="9" idx="0"/>
          </p:cNvCxnSpPr>
          <p:nvPr/>
        </p:nvCxnSpPr>
        <p:spPr>
          <a:xfrm rot="16200000" flipH="1">
            <a:off x="4518419" y="732213"/>
            <a:ext cx="1143012" cy="5536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6" idx="0"/>
          </p:cNvCxnSpPr>
          <p:nvPr/>
        </p:nvCxnSpPr>
        <p:spPr>
          <a:xfrm rot="10800000" flipV="1">
            <a:off x="1142976" y="2928934"/>
            <a:ext cx="564360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7" idx="0"/>
          </p:cNvCxnSpPr>
          <p:nvPr/>
        </p:nvCxnSpPr>
        <p:spPr>
          <a:xfrm rot="10800000" flipV="1">
            <a:off x="3357554" y="2928934"/>
            <a:ext cx="342902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0"/>
          </p:cNvCxnSpPr>
          <p:nvPr/>
        </p:nvCxnSpPr>
        <p:spPr>
          <a:xfrm rot="10800000" flipV="1">
            <a:off x="5572132" y="2928934"/>
            <a:ext cx="121444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4357686" y="4929198"/>
            <a:ext cx="4429156" cy="17145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Обсяг коштів: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може бути менше твори 0,04-кратного розміру встановленої законом мінімальної заробітної плати і загального числа громадян, включених до виборчих списків на останніх виборах до Національних Зборів.</a:t>
            </a:r>
            <a:endParaRPr lang="uk-UA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авая фигурная скобка 34"/>
          <p:cNvSpPr/>
          <p:nvPr/>
        </p:nvSpPr>
        <p:spPr>
          <a:xfrm>
            <a:off x="8786842" y="4286256"/>
            <a:ext cx="357158" cy="171451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2198" y="500042"/>
            <a:ext cx="2109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Італія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714488"/>
            <a:ext cx="185738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внески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2714620"/>
            <a:ext cx="3500462" cy="12144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Максимальний</a:t>
            </a:r>
            <a:r>
              <a:rPr lang="ru-RU" sz="14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розмір</a:t>
            </a:r>
            <a:r>
              <a:rPr lang="ru-RU" sz="14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членського</a:t>
            </a:r>
            <a:r>
              <a:rPr lang="ru-RU" sz="14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внеску</a:t>
            </a:r>
            <a:r>
              <a:rPr lang="ru-RU" sz="14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однієї</a:t>
            </a:r>
            <a:r>
              <a:rPr lang="ru-RU" sz="14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фізичної</a:t>
            </a:r>
            <a:r>
              <a:rPr lang="ru-RU" sz="14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особи за </a:t>
            </a:r>
            <a:r>
              <a:rPr lang="ru-RU" sz="14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рік</a:t>
            </a:r>
            <a:r>
              <a:rPr lang="ru-RU" sz="14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може</a:t>
            </a:r>
            <a:r>
              <a:rPr lang="ru-RU" sz="14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перевищувати</a:t>
            </a:r>
            <a:r>
              <a:rPr lang="ru-RU" sz="14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тисячократни</a:t>
            </a:r>
            <a:r>
              <a:rPr lang="uk-UA" sz="14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й </a:t>
            </a:r>
            <a:r>
              <a:rPr lang="ru-RU" sz="14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розмір</a:t>
            </a:r>
            <a:r>
              <a:rPr lang="ru-RU" sz="14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мінімальної</a:t>
            </a:r>
            <a:r>
              <a:rPr lang="ru-RU" sz="14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14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плати</a:t>
            </a:r>
            <a:endParaRPr lang="ru-RU" sz="2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2643182"/>
            <a:ext cx="3286148" cy="12144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err="1" smtClean="0"/>
              <a:t>Внсеки</a:t>
            </a:r>
            <a:r>
              <a:rPr lang="uk-UA" sz="1400" dirty="0" smtClean="0"/>
              <a:t> розміром 5000 євро декларуються партіями шляхом подання фінансової звітності </a:t>
            </a:r>
            <a:endParaRPr lang="ru-RU" sz="1400" dirty="0"/>
          </a:p>
        </p:txBody>
      </p:sp>
      <p:cxnSp>
        <p:nvCxnSpPr>
          <p:cNvPr id="28" name="Прямая со стрелкой 27"/>
          <p:cNvCxnSpPr>
            <a:stCxn id="6" idx="2"/>
          </p:cNvCxnSpPr>
          <p:nvPr/>
        </p:nvCxnSpPr>
        <p:spPr>
          <a:xfrm rot="5400000">
            <a:off x="3428994" y="1428738"/>
            <a:ext cx="285753" cy="2143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2"/>
          </p:cNvCxnSpPr>
          <p:nvPr/>
        </p:nvCxnSpPr>
        <p:spPr>
          <a:xfrm rot="16200000" flipH="1">
            <a:off x="5715007" y="1285861"/>
            <a:ext cx="214314" cy="2357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низ 30"/>
          <p:cNvSpPr/>
          <p:nvPr/>
        </p:nvSpPr>
        <p:spPr>
          <a:xfrm>
            <a:off x="1428728" y="1785926"/>
            <a:ext cx="1214446" cy="50006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6643702" y="1785926"/>
            <a:ext cx="1214446" cy="50006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714744" y="4071942"/>
            <a:ext cx="200026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пожертви</a:t>
            </a:r>
            <a:endParaRPr lang="ru-RU" sz="2800" dirty="0"/>
          </a:p>
        </p:txBody>
      </p:sp>
      <p:cxnSp>
        <p:nvCxnSpPr>
          <p:cNvPr id="37" name="Прямая со стрелкой 36"/>
          <p:cNvCxnSpPr>
            <a:stCxn id="33" idx="2"/>
          </p:cNvCxnSpPr>
          <p:nvPr/>
        </p:nvCxnSpPr>
        <p:spPr>
          <a:xfrm rot="5400000">
            <a:off x="3464711" y="3679033"/>
            <a:ext cx="285752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33" idx="2"/>
          </p:cNvCxnSpPr>
          <p:nvPr/>
        </p:nvCxnSpPr>
        <p:spPr>
          <a:xfrm rot="16200000" flipH="1">
            <a:off x="5715008" y="3643314"/>
            <a:ext cx="285752" cy="2286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42910" y="5000636"/>
            <a:ext cx="3571900" cy="16430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перевищувати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одного року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мілліоннократний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розмір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встановленої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законом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мінімальної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заробітної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плати</a:t>
            </a:r>
            <a:endPara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57818" y="5000636"/>
            <a:ext cx="3571900" cy="16430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внески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внесені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користьоднієї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політичної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партії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вартістю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100 000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євро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рік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1472" y="500042"/>
            <a:ext cx="3139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Вірменія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643050"/>
            <a:ext cx="3857652" cy="307183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u="sng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Не допускаються пожертви від: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1) від благодійних або релігійних організацій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2) з державного та муніципальних бюджетів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3) від державних і муніципальних некомерційних організацій і комерційних організацій з державним або муніципальним участю;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4) від іноземних фізичних та юридичних осіб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5) від міжнародних організацій;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6) від осіб без громадянства;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7) від анонімних осіб.</a:t>
            </a:r>
            <a:endParaRPr lang="uk-UA" sz="2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214546" y="357166"/>
            <a:ext cx="4786346" cy="1500198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Заборони щодо </a:t>
            </a:r>
            <a:r>
              <a:rPr lang="uk-UA" sz="2800" dirty="0" err="1" smtClean="0">
                <a:solidFill>
                  <a:schemeClr val="tx1"/>
                </a:solidFill>
              </a:rPr>
              <a:t>фінанасування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1714488"/>
            <a:ext cx="3571900" cy="20002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</a:rPr>
              <a:t>К</a:t>
            </a:r>
            <a:r>
              <a:rPr lang="ru-RU" dirty="0" err="1" smtClean="0">
                <a:solidFill>
                  <a:schemeClr val="tx1"/>
                </a:solidFill>
              </a:rPr>
              <a:t>омпані</a:t>
            </a:r>
            <a:r>
              <a:rPr lang="uk-UA" dirty="0" smtClean="0">
                <a:solidFill>
                  <a:schemeClr val="tx1"/>
                </a:solidFill>
              </a:rPr>
              <a:t>ями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державними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частками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акцій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перевищують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двадцять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відсотків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компані</a:t>
            </a:r>
            <a:r>
              <a:rPr lang="uk-UA" dirty="0" smtClean="0">
                <a:solidFill>
                  <a:schemeClr val="tx1"/>
                </a:solidFill>
              </a:rPr>
              <a:t>ї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їх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контролюють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</a:rPr>
              <a:t> Органами державної влади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4857760"/>
            <a:ext cx="4714908" cy="5715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Контролюючі органи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5572140"/>
            <a:ext cx="3500462" cy="10715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Контрольно-ревізійна служба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5572140"/>
            <a:ext cx="3500462" cy="10715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Комісія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питань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гарантій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статуту, </a:t>
            </a:r>
            <a:r>
              <a:rPr lang="ru-RU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прозорості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та контролю за </a:t>
            </a:r>
            <a:r>
              <a:rPr lang="ru-RU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рахунками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політичних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партій</a:t>
            </a:r>
            <a:endParaRPr lang="ru-RU" sz="20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stCxn id="9" idx="1"/>
          </p:cNvCxnSpPr>
          <p:nvPr/>
        </p:nvCxnSpPr>
        <p:spPr>
          <a:xfrm rot="10800000">
            <a:off x="1714480" y="5143512"/>
            <a:ext cx="57150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500166" y="535782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3"/>
          </p:cNvCxnSpPr>
          <p:nvPr/>
        </p:nvCxnSpPr>
        <p:spPr>
          <a:xfrm>
            <a:off x="7000892" y="5143512"/>
            <a:ext cx="50006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7286644" y="535782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4. Парламентська діяльність політичних партій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1714488"/>
            <a:ext cx="4286280" cy="12858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 </a:t>
            </a:r>
            <a:r>
              <a:rPr lang="uk-UA" sz="2400" dirty="0" smtClean="0"/>
              <a:t>Вірменії здійснюється через законодавчий орган -  </a:t>
            </a:r>
            <a:r>
              <a:rPr lang="uk-UA" sz="2400" b="1" dirty="0" smtClean="0"/>
              <a:t>Національні збори</a:t>
            </a:r>
            <a:endParaRPr lang="ru-RU" sz="2400" b="1" dirty="0"/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rot="5400000">
            <a:off x="3178959" y="2035959"/>
            <a:ext cx="214314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 rot="16200000" flipH="1">
            <a:off x="5322099" y="2035959"/>
            <a:ext cx="214314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428728" y="3286124"/>
            <a:ext cx="2071702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Партії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3286124"/>
            <a:ext cx="1928826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Блоки партій</a:t>
            </a:r>
            <a:endParaRPr lang="ru-RU" dirty="0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3929066"/>
            <a:ext cx="3071834" cy="785818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2+ партій у складі одного блоку</a:t>
            </a:r>
            <a:endParaRPr lang="ru-RU" dirty="0"/>
          </a:p>
        </p:txBody>
      </p:sp>
      <p:sp>
        <p:nvSpPr>
          <p:cNvPr id="11" name="Багетная рамка 10"/>
          <p:cNvSpPr/>
          <p:nvPr/>
        </p:nvSpPr>
        <p:spPr>
          <a:xfrm>
            <a:off x="5072066" y="4786322"/>
            <a:ext cx="3071834" cy="85725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 партія лише у складі одного блоку</a:t>
            </a:r>
            <a:endParaRPr lang="ru-RU" dirty="0"/>
          </a:p>
        </p:txBody>
      </p:sp>
      <p:sp>
        <p:nvSpPr>
          <p:cNvPr id="12" name="Багетная рамка 11"/>
          <p:cNvSpPr/>
          <p:nvPr/>
        </p:nvSpPr>
        <p:spPr>
          <a:xfrm>
            <a:off x="5072066" y="5786454"/>
            <a:ext cx="3071834" cy="85725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Участь у виборах партії лише у складі блоку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1643042" y="4071942"/>
            <a:ext cx="1428760" cy="50006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агетная рамка 13"/>
          <p:cNvSpPr/>
          <p:nvPr/>
        </p:nvSpPr>
        <p:spPr>
          <a:xfrm>
            <a:off x="642910" y="4786322"/>
            <a:ext cx="3286148" cy="171451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Кандидат у депутати висувається за виборчим списком однієї партії</a:t>
            </a:r>
            <a:endParaRPr lang="ru-RU" dirty="0"/>
          </a:p>
        </p:txBody>
      </p:sp>
      <p:pic>
        <p:nvPicPr>
          <p:cNvPr id="2050" name="Picture 2" descr="Картинки по запросу &quot;флаг армени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714488"/>
            <a:ext cx="2031516" cy="10715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Проходження політичних партій до парламенту</a:t>
            </a:r>
            <a:endParaRPr lang="ru-RU" dirty="0"/>
          </a:p>
        </p:txBody>
      </p:sp>
      <p:sp>
        <p:nvSpPr>
          <p:cNvPr id="5" name="Кольцо 4"/>
          <p:cNvSpPr/>
          <p:nvPr/>
        </p:nvSpPr>
        <p:spPr>
          <a:xfrm>
            <a:off x="571472" y="2643182"/>
            <a:ext cx="2143140" cy="2071702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5 %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500034" y="4500570"/>
            <a:ext cx="2143140" cy="2071702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7%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1714488"/>
            <a:ext cx="4500594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Відсотковий </a:t>
            </a:r>
            <a:r>
              <a:rPr lang="uk-UA" dirty="0" err="1" smtClean="0"/>
              <a:t>бар′єр</a:t>
            </a:r>
            <a:r>
              <a:rPr lang="uk-UA" dirty="0" smtClean="0"/>
              <a:t> для походження до Національних зборів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328612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Партії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14612" y="5143512"/>
            <a:ext cx="3111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Блоки партій</a:t>
            </a:r>
            <a:endParaRPr lang="ru-RU" sz="3600" dirty="0"/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5786446" y="2643182"/>
            <a:ext cx="3357554" cy="3214710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Якщо відсотковий </a:t>
            </a:r>
            <a:r>
              <a:rPr lang="uk-UA" sz="1600" dirty="0" err="1" smtClean="0"/>
              <a:t>барʼєр</a:t>
            </a:r>
            <a:r>
              <a:rPr lang="uk-UA" sz="1600" dirty="0" smtClean="0"/>
              <a:t> подолали менше трьох партій (блоків партій), місця розподіляються між трьома партіями (блоками партій), які набрали найбільшу кількість голосів</a:t>
            </a:r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Італійський парламент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714488"/>
            <a:ext cx="242889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Парламент</a:t>
            </a:r>
            <a:endParaRPr lang="ru-RU" sz="2800" dirty="0"/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rot="5400000">
            <a:off x="3178959" y="1535893"/>
            <a:ext cx="214314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  <a:endCxn id="10" idx="0"/>
          </p:cNvCxnSpPr>
          <p:nvPr/>
        </p:nvCxnSpPr>
        <p:spPr>
          <a:xfrm rot="16200000" flipH="1">
            <a:off x="5697148" y="1017967"/>
            <a:ext cx="285752" cy="3107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5720" y="2714620"/>
            <a:ext cx="25003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Палата Депутатів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2714620"/>
            <a:ext cx="25003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Сенат Республіки</a:t>
            </a:r>
            <a:endParaRPr lang="ru-RU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85720" y="3429000"/>
            <a:ext cx="2500330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630 депутатів, </a:t>
            </a:r>
            <a:r>
              <a:rPr lang="ru-RU" sz="1600" dirty="0" err="1" smtClean="0"/>
              <a:t>дванадцять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обираються</a:t>
            </a:r>
            <a:r>
              <a:rPr lang="ru-RU" sz="1600" dirty="0" smtClean="0"/>
              <a:t> у закордонному </a:t>
            </a:r>
            <a:r>
              <a:rPr lang="ru-RU" sz="1600" dirty="0" err="1" smtClean="0"/>
              <a:t>виборчому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окрузі</a:t>
            </a:r>
            <a:r>
              <a:rPr lang="uk-UA" sz="1600" dirty="0" smtClean="0"/>
              <a:t> </a:t>
            </a:r>
            <a:endParaRPr lang="ru-RU" sz="16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85720" y="4786322"/>
            <a:ext cx="2500330" cy="7143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Пасивне виборче право з 25 років</a:t>
            </a:r>
            <a:endParaRPr lang="ru-RU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143636" y="3357562"/>
            <a:ext cx="2500330" cy="135732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триста </a:t>
            </a:r>
            <a:r>
              <a:rPr lang="ru-RU" sz="1600" dirty="0" err="1" smtClean="0"/>
              <a:t>п’ятнадцять</a:t>
            </a:r>
            <a:r>
              <a:rPr lang="ru-RU" sz="1600" dirty="0" smtClean="0"/>
              <a:t>, </a:t>
            </a:r>
            <a:r>
              <a:rPr lang="ru-RU" sz="1600" dirty="0" err="1" smtClean="0"/>
              <a:t>шість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обираються</a:t>
            </a:r>
            <a:r>
              <a:rPr lang="ru-RU" sz="1600" dirty="0" smtClean="0"/>
              <a:t> у закордонному </a:t>
            </a:r>
            <a:r>
              <a:rPr lang="ru-RU" sz="1600" dirty="0" err="1" smtClean="0"/>
              <a:t>виборчому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окрузі</a:t>
            </a:r>
            <a:endParaRPr lang="ru-RU" sz="1600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143636" y="4857760"/>
            <a:ext cx="2500330" cy="7858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Пасивне виборче право з 40 років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9" idx="3"/>
            <a:endCxn id="26" idx="0"/>
          </p:cNvCxnSpPr>
          <p:nvPr/>
        </p:nvCxnSpPr>
        <p:spPr>
          <a:xfrm>
            <a:off x="2786050" y="3000372"/>
            <a:ext cx="1678793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1"/>
            <a:endCxn id="26" idx="0"/>
          </p:cNvCxnSpPr>
          <p:nvPr/>
        </p:nvCxnSpPr>
        <p:spPr>
          <a:xfrm rot="10800000" flipV="1">
            <a:off x="4464844" y="3000372"/>
            <a:ext cx="1678793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000364" y="3571876"/>
            <a:ext cx="292895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Строк повноважень – 5 років</a:t>
            </a:r>
            <a:endParaRPr lang="ru-RU" dirty="0"/>
          </a:p>
        </p:txBody>
      </p:sp>
      <p:sp>
        <p:nvSpPr>
          <p:cNvPr id="26626" name="AutoShape 2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Картинки по запросу &quot;проходження до парламенту італ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714884"/>
            <a:ext cx="2942479" cy="1951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34" name="Picture 10" descr="Картинки по запросу &quot;проходження до парламенту італії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357298"/>
            <a:ext cx="2214578" cy="1170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857232"/>
            <a:ext cx="4020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Палата 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депутатів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57158" y="1785926"/>
            <a:ext cx="2928958" cy="7858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232 — в </a:t>
            </a:r>
            <a:r>
              <a:rPr lang="ru-RU" sz="1600" dirty="0" err="1" smtClean="0"/>
              <a:t>одномандатних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виборчих</a:t>
            </a:r>
            <a:r>
              <a:rPr lang="ru-RU" sz="1600" dirty="0" smtClean="0"/>
              <a:t> округах, </a:t>
            </a:r>
            <a:r>
              <a:rPr lang="ru-RU" sz="1600" dirty="0" err="1" smtClean="0"/>
              <a:t>більшістю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голосів</a:t>
            </a:r>
            <a:endParaRPr lang="ru-RU" sz="16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57158" y="2786058"/>
            <a:ext cx="2928958" cy="164307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386 — у </a:t>
            </a:r>
            <a:r>
              <a:rPr lang="ru-RU" sz="1600" dirty="0" err="1" smtClean="0"/>
              <a:t>багатомандатному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виборчому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окрузі</a:t>
            </a:r>
            <a:r>
              <a:rPr lang="ru-RU" sz="1600" dirty="0" smtClean="0"/>
              <a:t>, за </a:t>
            </a:r>
            <a:r>
              <a:rPr lang="ru-RU" sz="1600" dirty="0" err="1" smtClean="0"/>
              <a:t>національно-пропорційного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представництва</a:t>
            </a:r>
            <a:endParaRPr lang="ru-RU" sz="1600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57158" y="4643446"/>
            <a:ext cx="2928958" cy="135732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12 — у </a:t>
            </a:r>
            <a:r>
              <a:rPr lang="ru-RU" sz="1600" dirty="0" err="1" smtClean="0"/>
              <a:t>багатомандатних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виборчих</a:t>
            </a:r>
            <a:r>
              <a:rPr lang="ru-RU" sz="1600" dirty="0" smtClean="0"/>
              <a:t> округах (за кордоном) за </a:t>
            </a:r>
            <a:r>
              <a:rPr lang="ru-RU" sz="1600" dirty="0" err="1" smtClean="0"/>
              <a:t>виборчими</a:t>
            </a:r>
            <a:r>
              <a:rPr lang="ru-RU" sz="1600" dirty="0" smtClean="0"/>
              <a:t> округами, </a:t>
            </a:r>
            <a:r>
              <a:rPr lang="ru-RU" sz="1600" dirty="0" err="1" smtClean="0"/>
              <a:t>пропорційно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представництво</a:t>
            </a:r>
            <a:r>
              <a:rPr lang="ru-RU" sz="1600" dirty="0" smtClean="0"/>
              <a:t> округу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857232"/>
            <a:ext cx="40655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Сенат республіки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4929190" y="1785926"/>
            <a:ext cx="3714776" cy="7143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116 — в </a:t>
            </a:r>
            <a:r>
              <a:rPr lang="ru-RU" sz="1600" dirty="0" err="1" smtClean="0"/>
              <a:t>одномандатних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виборчих</a:t>
            </a:r>
            <a:r>
              <a:rPr lang="ru-RU" sz="1600" dirty="0" smtClean="0"/>
              <a:t> округах, </a:t>
            </a:r>
            <a:r>
              <a:rPr lang="ru-RU" sz="1600" dirty="0" err="1" smtClean="0"/>
              <a:t>більшістю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голосів</a:t>
            </a:r>
            <a:endParaRPr lang="ru-RU" sz="1600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929190" y="2714620"/>
            <a:ext cx="3714776" cy="10715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193 — у </a:t>
            </a:r>
            <a:r>
              <a:rPr lang="ru-RU" sz="1600" dirty="0" err="1" smtClean="0"/>
              <a:t>багатомандатному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виборчому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окрузі</a:t>
            </a:r>
            <a:r>
              <a:rPr lang="ru-RU" sz="1600" dirty="0" smtClean="0"/>
              <a:t>, за </a:t>
            </a:r>
            <a:r>
              <a:rPr lang="ru-RU" sz="1600" dirty="0" err="1" smtClean="0"/>
              <a:t>національно-пропорційного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представництва</a:t>
            </a:r>
            <a:endParaRPr lang="ru-RU" sz="1600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929190" y="4000504"/>
            <a:ext cx="3786214" cy="14287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6 — у </a:t>
            </a:r>
            <a:r>
              <a:rPr lang="ru-RU" sz="1600" dirty="0" err="1" smtClean="0"/>
              <a:t>багатомандатних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виборчих</a:t>
            </a:r>
            <a:r>
              <a:rPr lang="ru-RU" sz="1600" dirty="0" smtClean="0"/>
              <a:t> округах (за кордоном) за </a:t>
            </a:r>
            <a:r>
              <a:rPr lang="ru-RU" sz="1600" dirty="0" err="1" smtClean="0"/>
              <a:t>виборчими</a:t>
            </a:r>
            <a:r>
              <a:rPr lang="ru-RU" sz="1600" dirty="0" smtClean="0"/>
              <a:t> округами, </a:t>
            </a:r>
            <a:r>
              <a:rPr lang="ru-RU" sz="1600" dirty="0" err="1" smtClean="0"/>
              <a:t>пропорційно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представництво</a:t>
            </a:r>
            <a:r>
              <a:rPr lang="ru-RU" sz="1600" dirty="0" smtClean="0"/>
              <a:t> округу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000100" y="357166"/>
            <a:ext cx="7286676" cy="5929354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Італійські</a:t>
            </a:r>
            <a:r>
              <a:rPr lang="ru-RU" dirty="0" smtClean="0"/>
              <a:t> </a:t>
            </a:r>
            <a:r>
              <a:rPr lang="ru-RU" dirty="0" err="1" smtClean="0"/>
              <a:t>громадяни</a:t>
            </a:r>
            <a:r>
              <a:rPr lang="ru-RU" dirty="0" smtClean="0"/>
              <a:t> в </a:t>
            </a:r>
            <a:r>
              <a:rPr lang="ru-RU" dirty="0" err="1" smtClean="0"/>
              <a:t>бюлетені</a:t>
            </a:r>
            <a:r>
              <a:rPr lang="ru-RU" dirty="0" smtClean="0"/>
              <a:t> </a:t>
            </a:r>
            <a:r>
              <a:rPr lang="ru-RU" dirty="0" err="1" smtClean="0"/>
              <a:t>обиратимуть</a:t>
            </a:r>
            <a:r>
              <a:rPr lang="ru-RU" dirty="0" smtClean="0"/>
              <a:t> одного кандидата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у </a:t>
            </a:r>
            <a:r>
              <a:rPr lang="ru-RU" dirty="0" err="1" smtClean="0"/>
              <a:t>виборчому</a:t>
            </a:r>
            <a:r>
              <a:rPr lang="ru-RU" dirty="0" smtClean="0"/>
              <a:t> </a:t>
            </a:r>
            <a:r>
              <a:rPr lang="ru-RU" dirty="0" err="1" smtClean="0"/>
              <a:t>окрузі</a:t>
            </a:r>
            <a:r>
              <a:rPr lang="ru-RU" dirty="0" smtClean="0"/>
              <a:t> та за </a:t>
            </a:r>
            <a:r>
              <a:rPr lang="ru-RU" dirty="0" err="1" smtClean="0"/>
              <a:t>партійними</a:t>
            </a:r>
            <a:r>
              <a:rPr lang="ru-RU" dirty="0" smtClean="0"/>
              <a:t> списками. </a:t>
            </a:r>
          </a:p>
          <a:p>
            <a:pPr algn="ctr"/>
            <a:r>
              <a:rPr lang="ru-RU" dirty="0" smtClean="0"/>
              <a:t>У кожному одномандатному </a:t>
            </a:r>
            <a:r>
              <a:rPr lang="ru-RU" dirty="0" err="1" smtClean="0"/>
              <a:t>виборчому</a:t>
            </a:r>
            <a:r>
              <a:rPr lang="ru-RU" dirty="0" smtClean="0"/>
              <a:t> </a:t>
            </a:r>
            <a:r>
              <a:rPr lang="ru-RU" dirty="0" err="1" smtClean="0"/>
              <a:t>окрузі</a:t>
            </a:r>
            <a:r>
              <a:rPr lang="ru-RU" dirty="0" smtClean="0"/>
              <a:t> депутат/сенатор </a:t>
            </a:r>
            <a:r>
              <a:rPr lang="ru-RU" dirty="0" err="1" smtClean="0"/>
              <a:t>обирається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, а </a:t>
            </a:r>
            <a:r>
              <a:rPr lang="ru-RU" dirty="0" err="1" smtClean="0"/>
              <a:t>місця</a:t>
            </a:r>
            <a:r>
              <a:rPr lang="ru-RU" dirty="0" smtClean="0"/>
              <a:t> в </a:t>
            </a:r>
            <a:r>
              <a:rPr lang="ru-RU" dirty="0" err="1" smtClean="0"/>
              <a:t>багатомандатних</a:t>
            </a:r>
            <a:r>
              <a:rPr lang="ru-RU" dirty="0" smtClean="0"/>
              <a:t> </a:t>
            </a:r>
            <a:r>
              <a:rPr lang="ru-RU" dirty="0" err="1" smtClean="0"/>
              <a:t>виборчих</a:t>
            </a:r>
            <a:r>
              <a:rPr lang="ru-RU" dirty="0" smtClean="0"/>
              <a:t> округах буде </a:t>
            </a:r>
            <a:r>
              <a:rPr lang="ru-RU" dirty="0" err="1" smtClean="0"/>
              <a:t>виділено</a:t>
            </a:r>
            <a:r>
              <a:rPr lang="ru-RU" dirty="0" smtClean="0"/>
              <a:t> на </a:t>
            </a:r>
            <a:r>
              <a:rPr lang="ru-RU" dirty="0" err="1" smtClean="0"/>
              <a:t>національному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.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зарахували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голосування</a:t>
            </a:r>
            <a:r>
              <a:rPr lang="ru-RU" dirty="0" smtClean="0"/>
              <a:t> в </a:t>
            </a:r>
            <a:r>
              <a:rPr lang="ru-RU" dirty="0" err="1" smtClean="0"/>
              <a:t>одномандатних</a:t>
            </a:r>
            <a:r>
              <a:rPr lang="ru-RU" dirty="0" smtClean="0"/>
              <a:t> </a:t>
            </a:r>
            <a:r>
              <a:rPr lang="ru-RU" dirty="0" err="1" smtClean="0"/>
              <a:t>виборчих</a:t>
            </a:r>
            <a:r>
              <a:rPr lang="ru-RU" dirty="0" smtClean="0"/>
              <a:t> округах </a:t>
            </a:r>
            <a:r>
              <a:rPr lang="ru-RU" dirty="0" err="1" smtClean="0"/>
              <a:t>партії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щонайменше</a:t>
            </a:r>
            <a:r>
              <a:rPr lang="ru-RU" dirty="0" smtClean="0"/>
              <a:t> 1 %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загальнодержавного</a:t>
            </a:r>
            <a:r>
              <a:rPr lang="ru-RU" dirty="0" smtClean="0"/>
              <a:t> </a:t>
            </a:r>
            <a:r>
              <a:rPr lang="ru-RU" dirty="0" err="1" smtClean="0"/>
              <a:t>голосування</a:t>
            </a:r>
            <a:r>
              <a:rPr lang="ru-RU" dirty="0" smtClean="0"/>
              <a:t>. 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у </a:t>
            </a:r>
            <a:r>
              <a:rPr lang="ru-RU" dirty="0" err="1" smtClean="0"/>
              <a:t>багатомандатному</a:t>
            </a:r>
            <a:r>
              <a:rPr lang="ru-RU" dirty="0" smtClean="0"/>
              <a:t> </a:t>
            </a:r>
            <a:r>
              <a:rPr lang="ru-RU" dirty="0" err="1" smtClean="0"/>
              <a:t>виборчому</a:t>
            </a:r>
            <a:r>
              <a:rPr lang="ru-RU" dirty="0" smtClean="0"/>
              <a:t> </a:t>
            </a:r>
            <a:r>
              <a:rPr lang="ru-RU" dirty="0" err="1" smtClean="0"/>
              <a:t>окрузі</a:t>
            </a:r>
            <a:r>
              <a:rPr lang="ru-RU" dirty="0" smtClean="0"/>
              <a:t>, </a:t>
            </a:r>
            <a:r>
              <a:rPr lang="ru-RU" dirty="0" err="1" smtClean="0"/>
              <a:t>партіям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не </a:t>
            </a:r>
            <a:r>
              <a:rPr lang="ru-RU" dirty="0" err="1" smtClean="0"/>
              <a:t>менше</a:t>
            </a:r>
            <a:r>
              <a:rPr lang="ru-RU" dirty="0" smtClean="0"/>
              <a:t> 3 % </a:t>
            </a:r>
            <a:r>
              <a:rPr lang="ru-RU" dirty="0" err="1" smtClean="0"/>
              <a:t>голосів</a:t>
            </a:r>
            <a:r>
              <a:rPr lang="ru-RU" dirty="0" smtClean="0"/>
              <a:t>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державі</a:t>
            </a:r>
            <a:r>
              <a:rPr lang="ru-RU" dirty="0" smtClean="0"/>
              <a:t>. </a:t>
            </a:r>
            <a:r>
              <a:rPr lang="ru-RU" dirty="0" err="1" smtClean="0"/>
              <a:t>Обрані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багатомандатних</a:t>
            </a:r>
            <a:r>
              <a:rPr lang="ru-RU" dirty="0" smtClean="0"/>
              <a:t> </a:t>
            </a:r>
            <a:r>
              <a:rPr lang="ru-RU" dirty="0" err="1" smtClean="0"/>
              <a:t>виборчих</a:t>
            </a:r>
            <a:r>
              <a:rPr lang="ru-RU" dirty="0" smtClean="0"/>
              <a:t> </a:t>
            </a:r>
            <a:r>
              <a:rPr lang="ru-RU" dirty="0" err="1" smtClean="0"/>
              <a:t>округів</a:t>
            </a:r>
            <a:r>
              <a:rPr lang="ru-RU" dirty="0" smtClean="0"/>
              <a:t> </a:t>
            </a:r>
            <a:r>
              <a:rPr lang="ru-RU" dirty="0" err="1" smtClean="0"/>
              <a:t>прийдуть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закритих</a:t>
            </a:r>
            <a:r>
              <a:rPr lang="ru-RU" dirty="0" smtClean="0"/>
              <a:t> </a:t>
            </a:r>
            <a:r>
              <a:rPr lang="ru-RU" dirty="0" err="1" smtClean="0"/>
              <a:t>списків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5. Висновки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uk-UA" sz="1800" dirty="0" smtClean="0"/>
              <a:t>Проаналізувавши історію розвитку політичних партій Вірменії та Італії, основні ідеологічні та організаційні засади їхньої діяльності, порядок фінансування та парламентську діяльність,  приходимо до наступних висновків.</a:t>
            </a:r>
          </a:p>
          <a:p>
            <a:pPr algn="just">
              <a:buNone/>
            </a:pPr>
            <a:r>
              <a:rPr lang="uk-UA" sz="1800" dirty="0" smtClean="0"/>
              <a:t>Діяльність політичних партій Вірменії і досі побудована на пострадянському законодавстві та його принципах. У країні тільки зараз починає закладатися фундамент по-справжньому демократичних цінностей, прозорості діяльності владної верхівки.</a:t>
            </a:r>
          </a:p>
          <a:p>
            <a:pPr algn="just">
              <a:buNone/>
            </a:pPr>
            <a:r>
              <a:rPr lang="uk-UA" sz="1800" dirty="0" smtClean="0"/>
              <a:t>Наразі, як і влада Вірменії, у Італії здійснюються свої зміни, а  саме замість соціал-демократичних сил поширилися ідеї популізму, результатом чого стали вибори, що пройшли у 2018 році.</a:t>
            </a:r>
          </a:p>
          <a:p>
            <a:pPr algn="just">
              <a:buNone/>
            </a:pPr>
            <a:r>
              <a:rPr lang="uk-UA" sz="1800" dirty="0" smtClean="0"/>
              <a:t>Тож, політичні партії Вірменії та Італії мають зовсім диференційовані принципи діяльності, проте нині склад політичної верхівки відображає революційні настрої суспільств обох держав на зміни минулого устрою.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Історія розвитку політичних партій</a:t>
            </a:r>
          </a:p>
          <a:p>
            <a:r>
              <a:rPr lang="uk-UA" dirty="0" smtClean="0"/>
              <a:t>2</a:t>
            </a:r>
            <a:r>
              <a:rPr lang="uk-UA" dirty="0"/>
              <a:t>. Правове регулювання організаційних та ідеологічних засад діяльності політичних </a:t>
            </a:r>
            <a:r>
              <a:rPr lang="uk-UA" dirty="0" smtClean="0"/>
              <a:t>партій</a:t>
            </a:r>
          </a:p>
          <a:p>
            <a:r>
              <a:rPr lang="uk-UA" dirty="0" smtClean="0"/>
              <a:t>3. </a:t>
            </a:r>
            <a:r>
              <a:rPr lang="ru-RU" dirty="0" err="1"/>
              <a:t>Правове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аспекту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 smtClean="0"/>
              <a:t>партій</a:t>
            </a:r>
            <a:endParaRPr lang="ru-RU" dirty="0" smtClean="0"/>
          </a:p>
          <a:p>
            <a:r>
              <a:rPr lang="uk-UA" dirty="0" smtClean="0"/>
              <a:t>4</a:t>
            </a:r>
            <a:r>
              <a:rPr lang="uk-UA" dirty="0"/>
              <a:t>. Парламентська діяльність політичних </a:t>
            </a:r>
            <a:r>
              <a:rPr lang="uk-UA" dirty="0" smtClean="0"/>
              <a:t>партій</a:t>
            </a:r>
          </a:p>
          <a:p>
            <a:r>
              <a:rPr lang="uk-UA" dirty="0" smtClean="0"/>
              <a:t>5. Висновки</a:t>
            </a:r>
          </a:p>
          <a:p>
            <a:r>
              <a:rPr lang="uk-UA" dirty="0" smtClean="0"/>
              <a:t>6. Список використаних джерел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1108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6. Список використаних джерел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71500" indent="-457200">
              <a:buFont typeface="Arial" pitchFamily="34" charset="0"/>
              <a:buAutoNum type="arabicPeriod"/>
            </a:pPr>
            <a:r>
              <a:rPr lang="ru-RU" i="1" dirty="0" err="1"/>
              <a:t>Атанесян</a:t>
            </a:r>
            <a:r>
              <a:rPr lang="ru-RU" i="1" dirty="0"/>
              <a:t> А. В.</a:t>
            </a:r>
            <a:r>
              <a:rPr lang="ru-RU" dirty="0"/>
              <a:t> “Бархатная революция” в Армении: потенциал, достижения и риски политико-протестной активности // </a:t>
            </a:r>
            <a:r>
              <a:rPr lang="ru-RU" dirty="0" err="1"/>
              <a:t>Polis</a:t>
            </a:r>
            <a:r>
              <a:rPr lang="ru-RU" dirty="0"/>
              <a:t>: </a:t>
            </a:r>
            <a:r>
              <a:rPr lang="ru-RU" dirty="0" err="1"/>
              <a:t>Journal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Political</a:t>
            </a:r>
            <a:r>
              <a:rPr lang="ru-RU" dirty="0"/>
              <a:t> </a:t>
            </a:r>
            <a:r>
              <a:rPr lang="ru-RU" dirty="0" err="1"/>
              <a:t>Studies</a:t>
            </a:r>
            <a:r>
              <a:rPr lang="ru-RU" dirty="0"/>
              <a:t>. — 2018. — № 6</a:t>
            </a:r>
            <a:r>
              <a:rPr lang="ru-RU" dirty="0" smtClean="0"/>
              <a:t>.</a:t>
            </a:r>
          </a:p>
          <a:p>
            <a:pPr marL="571500" indent="-457200">
              <a:buFont typeface="Arial" pitchFamily="34" charset="0"/>
              <a:buAutoNum type="arabicPeriod"/>
            </a:pPr>
            <a:r>
              <a:rPr lang="ru-RU" dirty="0"/>
              <a:t>Закон Республики Армения "О партиях" [</a:t>
            </a:r>
            <a:r>
              <a:rPr lang="ru-RU" dirty="0" err="1"/>
              <a:t>Електронний</a:t>
            </a:r>
            <a:r>
              <a:rPr lang="ru-RU" dirty="0"/>
              <a:t> ресурс]. – 2002. – Режим доступу до ресурсу: </a:t>
            </a:r>
            <a:r>
              <a:rPr lang="ru-RU" dirty="0">
                <a:hlinkClick r:id="rId2"/>
              </a:rPr>
              <a:t>http://base.spinform.ru/show_doc.fwx?rgn=26618</a:t>
            </a:r>
            <a:r>
              <a:rPr lang="ru-RU" dirty="0"/>
              <a:t>.</a:t>
            </a:r>
          </a:p>
          <a:p>
            <a:pPr marL="571500" indent="-457200">
              <a:buFont typeface="Arial" pitchFamily="34" charset="0"/>
              <a:buAutoNum type="arabicPeriod"/>
            </a:pPr>
            <a:r>
              <a:rPr lang="ru-RU" dirty="0"/>
              <a:t>Избирательный кодекс Республики Армения [</a:t>
            </a:r>
            <a:r>
              <a:rPr lang="ru-RU" dirty="0" err="1"/>
              <a:t>Електронний</a:t>
            </a:r>
            <a:r>
              <a:rPr lang="ru-RU" dirty="0"/>
              <a:t> ресурс]. – 2016. – Режим доступу до ресурсу: </a:t>
            </a:r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www.arlis.am/documentview.aspx?docid=108731</a:t>
            </a:r>
            <a:endParaRPr lang="ru-RU" dirty="0" smtClean="0"/>
          </a:p>
          <a:p>
            <a:pPr marL="571500" indent="-457200">
              <a:buFont typeface="Arial" pitchFamily="34" charset="0"/>
              <a:buAutoNum type="arabicPeriod"/>
            </a:pPr>
            <a:r>
              <a:rPr lang="ru-RU" dirty="0" err="1"/>
              <a:t>Комкова</a:t>
            </a:r>
            <a:r>
              <a:rPr lang="ru-RU" dirty="0"/>
              <a:t> Г. Н. </a:t>
            </a:r>
            <a:r>
              <a:rPr lang="ru-RU" dirty="0" err="1"/>
              <a:t>Конституційне</a:t>
            </a:r>
            <a:r>
              <a:rPr lang="ru-RU" dirty="0"/>
              <a:t> право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/ Г. Н. </a:t>
            </a:r>
            <a:r>
              <a:rPr lang="ru-RU" dirty="0" err="1"/>
              <a:t>Комкова</a:t>
            </a:r>
            <a:r>
              <a:rPr lang="ru-RU" dirty="0"/>
              <a:t>, Є. В. </a:t>
            </a:r>
            <a:r>
              <a:rPr lang="ru-RU" dirty="0" err="1"/>
              <a:t>Колесніков</a:t>
            </a:r>
            <a:r>
              <a:rPr lang="ru-RU" dirty="0"/>
              <a:t>, О. В. </a:t>
            </a:r>
            <a:r>
              <a:rPr lang="ru-RU" dirty="0" err="1"/>
              <a:t>Афанасьєва</a:t>
            </a:r>
            <a:r>
              <a:rPr lang="ru-RU" dirty="0"/>
              <a:t>. – Москва: </a:t>
            </a:r>
            <a:r>
              <a:rPr lang="ru-RU" dirty="0" err="1"/>
              <a:t>Юрайт</a:t>
            </a:r>
            <a:r>
              <a:rPr lang="ru-RU" dirty="0"/>
              <a:t>, 2013. – 415 с</a:t>
            </a:r>
            <a:r>
              <a:rPr lang="ru-RU" dirty="0" smtClean="0"/>
              <a:t>.</a:t>
            </a:r>
          </a:p>
          <a:p>
            <a:pPr marL="571500" indent="-457200">
              <a:buAutoNum type="arabicPeriod"/>
            </a:pPr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err="1" smtClean="0"/>
              <a:t>Італійської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(з </a:t>
            </a:r>
            <a:r>
              <a:rPr lang="ru-RU" dirty="0" err="1" smtClean="0"/>
              <a:t>передмовою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Шаповала) / В.М. Шаповал – К.: </a:t>
            </a:r>
            <a:r>
              <a:rPr lang="ru-RU" dirty="0" err="1" smtClean="0"/>
              <a:t>Москаленко</a:t>
            </a:r>
            <a:r>
              <a:rPr lang="ru-RU" dirty="0" smtClean="0"/>
              <a:t> О.М., 2018. – 62 с.</a:t>
            </a:r>
          </a:p>
          <a:p>
            <a:pPr marL="571500" indent="-457200">
              <a:buAutoNum type="arabicPeriod"/>
            </a:pPr>
            <a:r>
              <a:rPr lang="ru-RU" dirty="0" smtClean="0"/>
              <a:t>Сайт Президента Республики Армения. Конституция Республики Армения [</a:t>
            </a:r>
            <a:r>
              <a:rPr lang="ru-RU" dirty="0" err="1" smtClean="0"/>
              <a:t>Електронний</a:t>
            </a:r>
            <a:r>
              <a:rPr lang="ru-RU" dirty="0" smtClean="0"/>
              <a:t> ресурс] / Сайт Президента Республики Армения – Режим доступу до ресурсу: </a:t>
            </a:r>
            <a:r>
              <a:rPr lang="ru-RU" dirty="0" smtClean="0">
                <a:hlinkClick r:id="rId4"/>
              </a:rPr>
              <a:t>https://www.president.am/ru/constitution-2015/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1. Історія Розвитку політичних партій. </a:t>
            </a:r>
            <a:r>
              <a:rPr lang="uk-UA" dirty="0" err="1" smtClean="0"/>
              <a:t>вірменія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628" y="1772816"/>
            <a:ext cx="32403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Вірменська</a:t>
            </a:r>
            <a:r>
              <a:rPr lang="ru-RU" sz="1600" dirty="0"/>
              <a:t> </a:t>
            </a:r>
            <a:r>
              <a:rPr lang="ru-RU" sz="1600" dirty="0" err="1"/>
              <a:t>революційна</a:t>
            </a:r>
            <a:r>
              <a:rPr lang="ru-RU" sz="1600" dirty="0"/>
              <a:t> </a:t>
            </a:r>
            <a:r>
              <a:rPr lang="ru-RU" sz="1600" dirty="0" err="1"/>
              <a:t>федерація</a:t>
            </a:r>
            <a:r>
              <a:rPr lang="ru-RU" sz="1600" dirty="0"/>
              <a:t> </a:t>
            </a:r>
            <a:r>
              <a:rPr lang="ru-RU" sz="1600" b="1" dirty="0"/>
              <a:t>Дашнакцутюн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772816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Утворена</a:t>
            </a:r>
            <a:r>
              <a:rPr lang="ru-RU" sz="1400" dirty="0"/>
              <a:t> 1890 року у </a:t>
            </a:r>
            <a:r>
              <a:rPr lang="ru-RU" sz="1400" dirty="0" err="1"/>
              <a:t>Тифлісі</a:t>
            </a:r>
            <a:r>
              <a:rPr lang="ru-RU" sz="1400" dirty="0"/>
              <a:t> (</a:t>
            </a:r>
            <a:r>
              <a:rPr lang="ru-RU" sz="1400" dirty="0" err="1"/>
              <a:t>Тбілісі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772816"/>
            <a:ext cx="273630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Головними</a:t>
            </a:r>
            <a:r>
              <a:rPr lang="ru-RU" sz="1200" dirty="0"/>
              <a:t> </a:t>
            </a:r>
            <a:r>
              <a:rPr lang="ru-RU" sz="1200" dirty="0" err="1"/>
              <a:t>вимогами</a:t>
            </a:r>
            <a:r>
              <a:rPr lang="ru-RU" sz="1200" dirty="0"/>
              <a:t> </a:t>
            </a:r>
            <a:r>
              <a:rPr lang="ru-RU" sz="1200" dirty="0" err="1"/>
              <a:t>партії</a:t>
            </a:r>
            <a:r>
              <a:rPr lang="ru-RU" sz="1200" dirty="0"/>
              <a:t> у </a:t>
            </a:r>
            <a:r>
              <a:rPr lang="ru-RU" sz="1200" dirty="0" err="1"/>
              <a:t>дійсний</a:t>
            </a:r>
            <a:r>
              <a:rPr lang="ru-RU" sz="1200" dirty="0"/>
              <a:t> </a:t>
            </a:r>
            <a:r>
              <a:rPr lang="ru-RU" sz="1100" dirty="0"/>
              <a:t>момент </a:t>
            </a:r>
            <a:r>
              <a:rPr lang="ru-RU" sz="1100" dirty="0" err="1"/>
              <a:t>залишається</a:t>
            </a:r>
            <a:r>
              <a:rPr lang="ru-RU" sz="1100" dirty="0"/>
              <a:t> </a:t>
            </a:r>
            <a:r>
              <a:rPr lang="ru-RU" sz="1200" dirty="0" err="1"/>
              <a:t>створення</a:t>
            </a:r>
            <a:r>
              <a:rPr lang="ru-RU" sz="1200" dirty="0"/>
              <a:t> «</a:t>
            </a:r>
            <a:r>
              <a:rPr lang="ru-RU" sz="1200" dirty="0" err="1"/>
              <a:t>єдиної</a:t>
            </a:r>
            <a:r>
              <a:rPr lang="ru-RU" sz="1200" dirty="0"/>
              <a:t> </a:t>
            </a:r>
            <a:r>
              <a:rPr lang="ru-RU" sz="1200" dirty="0" err="1"/>
              <a:t>демократичної</a:t>
            </a:r>
            <a:r>
              <a:rPr lang="ru-RU" sz="1200" dirty="0"/>
              <a:t> </a:t>
            </a:r>
            <a:r>
              <a:rPr lang="ru-RU" sz="1200" dirty="0" err="1"/>
              <a:t>Вірменії</a:t>
            </a:r>
            <a:r>
              <a:rPr lang="ru-RU" sz="1200" dirty="0"/>
              <a:t>» у межах, </a:t>
            </a:r>
            <a:r>
              <a:rPr lang="ru-RU" sz="1200" dirty="0" err="1"/>
              <a:t>встановлених</a:t>
            </a:r>
            <a:r>
              <a:rPr lang="ru-RU" sz="1200" dirty="0"/>
              <a:t> </a:t>
            </a:r>
            <a:r>
              <a:rPr lang="ru-RU" sz="1200" dirty="0" err="1"/>
              <a:t>Севрською</a:t>
            </a:r>
            <a:r>
              <a:rPr lang="ru-RU" sz="1200" dirty="0"/>
              <a:t> мирною </a:t>
            </a:r>
            <a:r>
              <a:rPr lang="ru-RU" sz="1200" dirty="0" err="1"/>
              <a:t>угодою</a:t>
            </a:r>
            <a:r>
              <a:rPr lang="ru-RU" sz="1200" dirty="0"/>
              <a:t> 1920 року, </a:t>
            </a:r>
            <a:r>
              <a:rPr lang="ru-RU" sz="1200" dirty="0" err="1"/>
              <a:t>тобто</a:t>
            </a:r>
            <a:r>
              <a:rPr lang="ru-RU" sz="1200" dirty="0"/>
              <a:t> в </a:t>
            </a:r>
            <a:r>
              <a:rPr lang="ru-RU" sz="1200" dirty="0" err="1"/>
              <a:t>частині</a:t>
            </a:r>
            <a:r>
              <a:rPr lang="ru-RU" sz="1200" dirty="0"/>
              <a:t> </a:t>
            </a:r>
            <a:r>
              <a:rPr lang="ru-RU" sz="1200" dirty="0" err="1"/>
              <a:t>історичної</a:t>
            </a:r>
            <a:r>
              <a:rPr lang="ru-RU" sz="1200" dirty="0"/>
              <a:t> </a:t>
            </a:r>
            <a:r>
              <a:rPr lang="ru-RU" sz="1200" dirty="0" err="1"/>
              <a:t>Великої</a:t>
            </a:r>
            <a:r>
              <a:rPr lang="ru-RU" sz="1200" dirty="0"/>
              <a:t> </a:t>
            </a:r>
            <a:r>
              <a:rPr lang="ru-RU" sz="1200" dirty="0" err="1"/>
              <a:t>Вірменії</a:t>
            </a:r>
            <a:r>
              <a:rPr lang="ru-RU" sz="1200" dirty="0"/>
              <a:t>.</a:t>
            </a:r>
          </a:p>
        </p:txBody>
      </p:sp>
      <p:cxnSp>
        <p:nvCxnSpPr>
          <p:cNvPr id="8" name="Прямая соединительная линия 7"/>
          <p:cNvCxnSpPr>
            <a:stCxn id="4" idx="3"/>
            <a:endCxn id="5" idx="1"/>
          </p:cNvCxnSpPr>
          <p:nvPr/>
        </p:nvCxnSpPr>
        <p:spPr>
          <a:xfrm>
            <a:off x="3553988" y="2096852"/>
            <a:ext cx="369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" idx="3"/>
          </p:cNvCxnSpPr>
          <p:nvPr/>
        </p:nvCxnSpPr>
        <p:spPr>
          <a:xfrm>
            <a:off x="5868144" y="209685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4167" y="3429000"/>
            <a:ext cx="32403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Соціал</a:t>
            </a:r>
            <a:r>
              <a:rPr lang="ru-RU" dirty="0"/>
              <a:t>-демократична </a:t>
            </a:r>
            <a:r>
              <a:rPr lang="ru-RU" dirty="0" err="1"/>
              <a:t>партія</a:t>
            </a:r>
            <a:r>
              <a:rPr lang="ru-RU" dirty="0"/>
              <a:t> «</a:t>
            </a:r>
            <a:r>
              <a:rPr lang="ru-RU" dirty="0" err="1"/>
              <a:t>Гнчак</a:t>
            </a:r>
            <a:r>
              <a:rPr lang="ru-RU" dirty="0"/>
              <a:t>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3429000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Заснована в 1887 р.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3429000"/>
            <a:ext cx="273630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Партія</a:t>
            </a:r>
            <a:r>
              <a:rPr lang="ru-RU" sz="1200" dirty="0"/>
              <a:t> </a:t>
            </a:r>
            <a:r>
              <a:rPr lang="ru-RU" sz="1200" dirty="0" err="1"/>
              <a:t>виступає</a:t>
            </a:r>
            <a:r>
              <a:rPr lang="ru-RU" sz="1200" dirty="0"/>
              <a:t> за </a:t>
            </a:r>
            <a:r>
              <a:rPr lang="ru-RU" sz="1200" dirty="0" err="1"/>
              <a:t>справедливе</a:t>
            </a:r>
            <a:r>
              <a:rPr lang="ru-RU" sz="1200" dirty="0"/>
              <a:t> </a:t>
            </a:r>
            <a:r>
              <a:rPr lang="ru-RU" sz="1200" dirty="0" err="1"/>
              <a:t>вирішення</a:t>
            </a:r>
            <a:r>
              <a:rPr lang="ru-RU" sz="1200" dirty="0"/>
              <a:t> </a:t>
            </a:r>
            <a:r>
              <a:rPr lang="ru-RU" sz="1200" dirty="0" err="1"/>
              <a:t>вірменського</a:t>
            </a:r>
            <a:r>
              <a:rPr lang="ru-RU" sz="1200" dirty="0"/>
              <a:t> </a:t>
            </a:r>
            <a:r>
              <a:rPr lang="ru-RU" sz="1200" dirty="0" err="1"/>
              <a:t>питання</a:t>
            </a:r>
            <a:r>
              <a:rPr lang="ru-RU" sz="1200" dirty="0"/>
              <a:t> і </a:t>
            </a:r>
            <a:r>
              <a:rPr lang="ru-RU" sz="1200" dirty="0" err="1"/>
              <a:t>повернення</a:t>
            </a:r>
            <a:r>
              <a:rPr lang="ru-RU" sz="1200" dirty="0"/>
              <a:t> </a:t>
            </a:r>
            <a:r>
              <a:rPr lang="ru-RU" sz="1200" dirty="0" err="1"/>
              <a:t>всіх</a:t>
            </a:r>
            <a:r>
              <a:rPr lang="ru-RU" sz="1200" dirty="0"/>
              <a:t> </a:t>
            </a:r>
            <a:r>
              <a:rPr lang="ru-RU" sz="1200" dirty="0" err="1"/>
              <a:t>вірмен</a:t>
            </a:r>
            <a:r>
              <a:rPr lang="ru-RU" sz="1200" dirty="0"/>
              <a:t> на </a:t>
            </a:r>
            <a:r>
              <a:rPr lang="ru-RU" sz="1200" dirty="0" err="1"/>
              <a:t>історичну</a:t>
            </a:r>
            <a:r>
              <a:rPr lang="ru-RU" sz="1200" dirty="0"/>
              <a:t> </a:t>
            </a:r>
            <a:r>
              <a:rPr lang="ru-RU" sz="1200" dirty="0" err="1"/>
              <a:t>батьківщину</a:t>
            </a:r>
            <a:r>
              <a:rPr lang="ru-RU" sz="1200" dirty="0" smtClean="0"/>
              <a:t>. </a:t>
            </a:r>
            <a:r>
              <a:rPr lang="ru-RU" sz="1200" dirty="0" err="1" smtClean="0"/>
              <a:t>Займається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підтимкою</a:t>
            </a:r>
            <a:r>
              <a:rPr lang="ru-RU" sz="1200" dirty="0" smtClean="0"/>
              <a:t> </a:t>
            </a:r>
            <a:r>
              <a:rPr lang="ru-RU" sz="1200" dirty="0" err="1" smtClean="0"/>
              <a:t>молодіжних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союзів</a:t>
            </a:r>
            <a:r>
              <a:rPr lang="ru-RU" sz="1200" dirty="0" smtClean="0"/>
              <a:t>, </a:t>
            </a:r>
            <a:r>
              <a:rPr lang="ru-RU" sz="1200" dirty="0" err="1" smtClean="0"/>
              <a:t>спортивних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клубів</a:t>
            </a:r>
            <a:endParaRPr lang="ru-RU" sz="1200" dirty="0"/>
          </a:p>
        </p:txBody>
      </p:sp>
      <p:cxnSp>
        <p:nvCxnSpPr>
          <p:cNvPr id="15" name="Прямая соединительная линия 14"/>
          <p:cNvCxnSpPr>
            <a:stCxn id="11" idx="3"/>
            <a:endCxn id="12" idx="1"/>
          </p:cNvCxnSpPr>
          <p:nvPr/>
        </p:nvCxnSpPr>
        <p:spPr>
          <a:xfrm>
            <a:off x="3564527" y="3753036"/>
            <a:ext cx="359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2" idx="3"/>
          </p:cNvCxnSpPr>
          <p:nvPr/>
        </p:nvCxnSpPr>
        <p:spPr>
          <a:xfrm>
            <a:off x="5868144" y="375303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24167" y="4972674"/>
            <a:ext cx="322982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Комуністична</a:t>
            </a:r>
            <a:r>
              <a:rPr lang="ru-RU" dirty="0"/>
              <a:t> </a:t>
            </a:r>
            <a:r>
              <a:rPr lang="ru-RU" dirty="0" err="1"/>
              <a:t>партія</a:t>
            </a:r>
            <a:r>
              <a:rPr lang="ru-RU" dirty="0"/>
              <a:t> </a:t>
            </a:r>
            <a:r>
              <a:rPr lang="ru-RU" dirty="0" err="1"/>
              <a:t>Вірменії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23928" y="4972674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1920 – 1991 рр.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>
            <a:stCxn id="18" idx="3"/>
            <a:endCxn id="19" idx="1"/>
          </p:cNvCxnSpPr>
          <p:nvPr/>
        </p:nvCxnSpPr>
        <p:spPr>
          <a:xfrm>
            <a:off x="3553988" y="5296710"/>
            <a:ext cx="369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156176" y="4958499"/>
            <a:ext cx="2736304" cy="1062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Була єдиною партією у Вірменській РСР, пропагувала </a:t>
            </a:r>
            <a:r>
              <a:rPr lang="uk-UA" sz="1400" dirty="0" err="1" smtClean="0"/>
              <a:t>іделогічні</a:t>
            </a:r>
            <a:r>
              <a:rPr lang="uk-UA" sz="1400" dirty="0" smtClean="0"/>
              <a:t> цінності комунізму</a:t>
            </a:r>
            <a:endParaRPr lang="ru-RU" sz="1400" dirty="0"/>
          </a:p>
        </p:txBody>
      </p:sp>
      <p:cxnSp>
        <p:nvCxnSpPr>
          <p:cNvPr id="24" name="Прямая соединительная линия 23"/>
          <p:cNvCxnSpPr>
            <a:stCxn id="19" idx="3"/>
          </p:cNvCxnSpPr>
          <p:nvPr/>
        </p:nvCxnSpPr>
        <p:spPr>
          <a:xfrm>
            <a:off x="5868144" y="529671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297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Правляча</a:t>
            </a:r>
            <a:r>
              <a:rPr lang="ru-RU" dirty="0" smtClean="0"/>
              <a:t> парт</a:t>
            </a:r>
            <a:r>
              <a:rPr lang="uk-UA" dirty="0" err="1" smtClean="0"/>
              <a:t>ія</a:t>
            </a:r>
            <a:r>
              <a:rPr lang="uk-UA" dirty="0" smtClean="0"/>
              <a:t> </a:t>
            </a:r>
            <a:r>
              <a:rPr lang="uk-UA" dirty="0" err="1" smtClean="0"/>
              <a:t>вірменії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до 2018 року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013" y="2495933"/>
            <a:ext cx="1525141" cy="1924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95933"/>
            <a:ext cx="2156519" cy="1434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740" y="4566319"/>
            <a:ext cx="190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err="1" smtClean="0"/>
              <a:t>Саргасян</a:t>
            </a:r>
            <a:r>
              <a:rPr lang="uk-UA" sz="1200" dirty="0" smtClean="0"/>
              <a:t> Серж </a:t>
            </a:r>
            <a:r>
              <a:rPr lang="uk-UA" sz="1200" dirty="0" err="1" smtClean="0"/>
              <a:t>Азатович</a:t>
            </a:r>
            <a:endParaRPr lang="ru-RU" sz="1200" dirty="0"/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1819154" y="1772816"/>
            <a:ext cx="5256584" cy="1296144"/>
          </a:xfrm>
          <a:prstGeom prst="ellipseRibbon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Республіканська партія Вірменії</a:t>
            </a:r>
            <a:endParaRPr lang="ru-RU" dirty="0"/>
          </a:p>
        </p:txBody>
      </p:sp>
      <p:sp>
        <p:nvSpPr>
          <p:cNvPr id="7" name="Двойная волна 6"/>
          <p:cNvSpPr/>
          <p:nvPr/>
        </p:nvSpPr>
        <p:spPr>
          <a:xfrm>
            <a:off x="2915816" y="3212975"/>
            <a:ext cx="2808312" cy="74923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Заснована 02 квітня 1990 року</a:t>
            </a:r>
            <a:endParaRPr lang="ru-RU" dirty="0"/>
          </a:p>
        </p:txBody>
      </p:sp>
      <p:sp>
        <p:nvSpPr>
          <p:cNvPr id="8" name="Двойная волна 7"/>
          <p:cNvSpPr/>
          <p:nvPr/>
        </p:nvSpPr>
        <p:spPr>
          <a:xfrm>
            <a:off x="2007424" y="4169225"/>
            <a:ext cx="4868831" cy="244827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Ідеологія партії – 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</a:rPr>
              <a:t>цехакронізм</a:t>
            </a:r>
            <a:r>
              <a:rPr lang="uk-UA" b="1" dirty="0" smtClean="0"/>
              <a:t> </a:t>
            </a:r>
            <a:r>
              <a:rPr lang="uk-UA" b="1" dirty="0" err="1" smtClean="0"/>
              <a:t>-</a:t>
            </a:r>
            <a:r>
              <a:rPr lang="uk-UA" dirty="0" err="1" smtClean="0"/>
              <a:t>націоналістична</a:t>
            </a:r>
            <a:r>
              <a:rPr lang="uk-UA" dirty="0" smtClean="0"/>
              <a:t> ідеологія, згідно з якою вищою цінністю для індивідуума є його нація, поза якою він не може повноцінно існувати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64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Оксамитова революція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1556792"/>
            <a:ext cx="720080" cy="1459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331640" y="1710628"/>
            <a:ext cx="6649671" cy="72008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12 квітня 2018 року – 23 квітня 2018 року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929854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привід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080498" y="292985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2430708"/>
            <a:ext cx="6048672" cy="1358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висунення</a:t>
            </a:r>
            <a:r>
              <a:rPr lang="ru-RU" sz="1600" dirty="0" smtClean="0"/>
              <a:t> Сержа </a:t>
            </a:r>
            <a:r>
              <a:rPr lang="ru-RU" sz="1600" dirty="0" err="1" smtClean="0"/>
              <a:t>Саргсяна</a:t>
            </a:r>
            <a:r>
              <a:rPr lang="ru-RU" sz="1600" dirty="0" smtClean="0"/>
              <a:t> на пост </a:t>
            </a:r>
            <a:r>
              <a:rPr lang="ru-RU" sz="1600" dirty="0" err="1" smtClean="0"/>
              <a:t>прем'єр-міністра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змін</a:t>
            </a:r>
            <a:r>
              <a:rPr lang="ru-RU" sz="1600" dirty="0" smtClean="0"/>
              <a:t> у </a:t>
            </a:r>
            <a:r>
              <a:rPr lang="ru-RU" sz="1600" dirty="0" err="1" smtClean="0"/>
              <a:t>конституції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Вірменії</a:t>
            </a:r>
            <a:r>
              <a:rPr lang="ru-RU" sz="1600" dirty="0" smtClean="0"/>
              <a:t>, </a:t>
            </a:r>
            <a:r>
              <a:rPr lang="ru-RU" sz="1600" dirty="0" err="1" smtClean="0"/>
              <a:t>проведених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Саргсяном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встановлювали</a:t>
            </a:r>
            <a:r>
              <a:rPr lang="ru-RU" sz="1600" dirty="0" smtClean="0"/>
              <a:t> передачу </a:t>
            </a:r>
            <a:r>
              <a:rPr lang="ru-RU" sz="1600" dirty="0" err="1" smtClean="0"/>
              <a:t>влади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президента </a:t>
            </a:r>
            <a:r>
              <a:rPr lang="ru-RU" sz="1600" dirty="0" err="1" smtClean="0"/>
              <a:t>прем'єр-міністру</a:t>
            </a:r>
            <a:r>
              <a:rPr lang="ru-RU" sz="1600" dirty="0" smtClean="0"/>
              <a:t> </a:t>
            </a:r>
            <a:r>
              <a:rPr lang="ru-RU" dirty="0" err="1" smtClean="0"/>
              <a:t>країни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149080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наслідки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2097343" y="418508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3933056"/>
            <a:ext cx="60486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Проведення позачергових виборів та, як результат, повалення Республіканської партії Вірменії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3460">
            <a:off x="473504" y="4885006"/>
            <a:ext cx="2147900" cy="16109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48979"/>
            <a:ext cx="2088232" cy="1566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56502">
            <a:off x="6167491" y="5136699"/>
            <a:ext cx="1854314" cy="13907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62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Блок «мій крок»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08" y="1700808"/>
            <a:ext cx="2253290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818" y="343527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Нікол</a:t>
            </a:r>
            <a:r>
              <a:rPr lang="uk-UA" dirty="0" smtClean="0"/>
              <a:t> </a:t>
            </a:r>
            <a:r>
              <a:rPr lang="uk-UA" dirty="0" err="1" smtClean="0"/>
              <a:t>Пашинян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844823"/>
            <a:ext cx="6365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70,43 %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голосів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позачергових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виборах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9398" y="2561226"/>
            <a:ext cx="6293837" cy="15121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600" dirty="0" err="1" smtClean="0"/>
              <a:t>колишній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лідер</a:t>
            </a:r>
            <a:r>
              <a:rPr lang="ru-RU" sz="1600" dirty="0" smtClean="0"/>
              <a:t> </a:t>
            </a:r>
            <a:r>
              <a:rPr lang="ru-RU" sz="1600" dirty="0" err="1" smtClean="0"/>
              <a:t>опозиції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очолив</a:t>
            </a:r>
            <a:r>
              <a:rPr lang="ru-RU" sz="1600" dirty="0" smtClean="0"/>
              <a:t> уряд </a:t>
            </a:r>
            <a:r>
              <a:rPr lang="ru-RU" sz="1600" dirty="0" err="1" smtClean="0"/>
              <a:t>Вірменії</a:t>
            </a:r>
            <a:r>
              <a:rPr lang="ru-RU" sz="1600" dirty="0" smtClean="0"/>
              <a:t> у </a:t>
            </a:r>
            <a:r>
              <a:rPr lang="ru-RU" sz="1600" dirty="0" err="1" smtClean="0"/>
              <a:t>травні</a:t>
            </a:r>
            <a:r>
              <a:rPr lang="ru-RU" sz="1600" dirty="0" smtClean="0"/>
              <a:t> 2018 року </a:t>
            </a:r>
            <a:r>
              <a:rPr lang="ru-RU" sz="1600" dirty="0" err="1" smtClean="0"/>
              <a:t>внаслідок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відставки</a:t>
            </a:r>
            <a:r>
              <a:rPr lang="ru-RU" sz="1600" dirty="0" smtClean="0"/>
              <a:t> </a:t>
            </a:r>
            <a:r>
              <a:rPr lang="ru-RU" sz="1600" dirty="0" err="1" smtClean="0"/>
              <a:t>новообраного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прем’єр-міністра</a:t>
            </a:r>
            <a:r>
              <a:rPr lang="ru-RU" sz="1600" dirty="0" smtClean="0"/>
              <a:t> Сержа </a:t>
            </a:r>
            <a:r>
              <a:rPr lang="ru-RU" sz="1600" dirty="0" err="1" smtClean="0"/>
              <a:t>Саргсяна</a:t>
            </a:r>
            <a:r>
              <a:rPr lang="ru-RU" sz="1600" dirty="0" smtClean="0"/>
              <a:t>. </a:t>
            </a:r>
          </a:p>
          <a:p>
            <a:pPr algn="ctr"/>
            <a:r>
              <a:rPr lang="ru-RU" sz="1600" dirty="0" err="1" smtClean="0"/>
              <a:t>Тепер</a:t>
            </a:r>
            <a:r>
              <a:rPr lang="ru-RU" sz="1600" dirty="0" smtClean="0"/>
              <a:t>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парламентську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більшість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дозволить </a:t>
            </a:r>
            <a:r>
              <a:rPr lang="ru-RU" sz="1600" dirty="0" err="1" smtClean="0"/>
              <a:t>просувати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програми</a:t>
            </a:r>
            <a:r>
              <a:rPr lang="ru-RU" sz="1600" dirty="0" smtClean="0"/>
              <a:t> з </a:t>
            </a:r>
            <a:r>
              <a:rPr lang="ru-RU" sz="1600" dirty="0" err="1" smtClean="0"/>
              <a:t>боротьби</a:t>
            </a:r>
            <a:r>
              <a:rPr lang="ru-RU" sz="1600" dirty="0" smtClean="0"/>
              <a:t> з </a:t>
            </a:r>
            <a:r>
              <a:rPr lang="ru-RU" sz="1600" dirty="0" err="1" smtClean="0"/>
              <a:t>корупцією</a:t>
            </a:r>
            <a:r>
              <a:rPr lang="ru-RU" sz="1600" dirty="0" smtClean="0"/>
              <a:t> та </a:t>
            </a:r>
            <a:r>
              <a:rPr lang="ru-RU" sz="1600" dirty="0" err="1" smtClean="0"/>
              <a:t>реформуванню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економіки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467544" y="4437112"/>
            <a:ext cx="4983122" cy="2016224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колишня</a:t>
            </a:r>
            <a:r>
              <a:rPr lang="ru-RU" dirty="0" smtClean="0"/>
              <a:t> </a:t>
            </a:r>
            <a:r>
              <a:rPr lang="ru-RU" dirty="0" err="1" smtClean="0"/>
              <a:t>правляча</a:t>
            </a:r>
            <a:r>
              <a:rPr lang="ru-RU" dirty="0" smtClean="0"/>
              <a:t> </a:t>
            </a:r>
            <a:r>
              <a:rPr lang="ru-RU" dirty="0" err="1" smtClean="0"/>
              <a:t>Республіканська</a:t>
            </a:r>
            <a:r>
              <a:rPr lang="ru-RU" dirty="0" smtClean="0"/>
              <a:t> </a:t>
            </a:r>
            <a:r>
              <a:rPr lang="ru-RU" dirty="0" err="1" smtClean="0"/>
              <a:t>партія</a:t>
            </a:r>
            <a:r>
              <a:rPr lang="ru-RU" dirty="0" smtClean="0"/>
              <a:t> </a:t>
            </a:r>
            <a:r>
              <a:rPr lang="ru-RU" dirty="0" err="1" smtClean="0"/>
              <a:t>Вірменії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не буде представлена в </a:t>
            </a:r>
            <a:r>
              <a:rPr lang="ru-RU" dirty="0" err="1" smtClean="0"/>
              <a:t>парламенті</a:t>
            </a:r>
            <a:r>
              <a:rPr lang="ru-RU" dirty="0" smtClean="0"/>
              <a:t>. Вона не </a:t>
            </a:r>
            <a:r>
              <a:rPr lang="ru-RU" dirty="0" err="1" smtClean="0"/>
              <a:t>змогла</a:t>
            </a:r>
            <a:r>
              <a:rPr lang="ru-RU" dirty="0" smtClean="0"/>
              <a:t> </a:t>
            </a:r>
            <a:r>
              <a:rPr lang="ru-RU" dirty="0" err="1" smtClean="0"/>
              <a:t>подолати</a:t>
            </a:r>
            <a:r>
              <a:rPr lang="ru-RU" dirty="0" smtClean="0"/>
              <a:t> </a:t>
            </a:r>
            <a:r>
              <a:rPr lang="ru-RU" dirty="0" err="1" smtClean="0"/>
              <a:t>бар’єр</a:t>
            </a:r>
            <a:r>
              <a:rPr lang="ru-RU" dirty="0" smtClean="0"/>
              <a:t> у 5%,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потрапити</a:t>
            </a:r>
            <a:r>
              <a:rPr lang="ru-RU" dirty="0" smtClean="0"/>
              <a:t> до парламенту.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53796"/>
            <a:ext cx="3127190" cy="1982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7435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розвитку політичних партій </a:t>
            </a:r>
            <a:r>
              <a:rPr lang="uk-UA" dirty="0" err="1" smtClean="0"/>
              <a:t>італії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288032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Італійська соціалістична партія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628800"/>
            <a:ext cx="1944216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1892 – 1994 рр.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1818" y="1628800"/>
            <a:ext cx="3168352" cy="1929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Створена в </a:t>
            </a:r>
            <a:r>
              <a:rPr lang="ru-RU" sz="1100" dirty="0" err="1"/>
              <a:t>Генуї</a:t>
            </a:r>
            <a:r>
              <a:rPr lang="ru-RU" sz="1100" dirty="0"/>
              <a:t> в 1892 </a:t>
            </a:r>
            <a:r>
              <a:rPr lang="ru-RU" sz="1100" dirty="0" err="1"/>
              <a:t>році</a:t>
            </a:r>
            <a:r>
              <a:rPr lang="ru-RU" sz="1100" dirty="0"/>
              <a:t>. </a:t>
            </a:r>
            <a:r>
              <a:rPr lang="ru-RU" sz="1100" dirty="0" err="1"/>
              <a:t>Починаючи</a:t>
            </a:r>
            <a:r>
              <a:rPr lang="ru-RU" sz="1100" dirty="0"/>
              <a:t> з </a:t>
            </a:r>
            <a:r>
              <a:rPr lang="ru-RU" sz="1100" dirty="0" err="1"/>
              <a:t>парламентських</a:t>
            </a:r>
            <a:r>
              <a:rPr lang="ru-RU" sz="1100" dirty="0"/>
              <a:t> </a:t>
            </a:r>
            <a:r>
              <a:rPr lang="ru-RU" sz="1100" dirty="0" err="1"/>
              <a:t>виборів</a:t>
            </a:r>
            <a:r>
              <a:rPr lang="ru-RU" sz="1100" dirty="0"/>
              <a:t> 1900 року і до </a:t>
            </a:r>
            <a:r>
              <a:rPr lang="ru-RU" sz="1100" dirty="0" err="1"/>
              <a:t>виборів</a:t>
            </a:r>
            <a:r>
              <a:rPr lang="ru-RU" sz="1100" dirty="0"/>
              <a:t> 1924 року </a:t>
            </a:r>
            <a:r>
              <a:rPr lang="ru-RU" sz="1100" b="1" dirty="0" err="1"/>
              <a:t>було</a:t>
            </a:r>
            <a:r>
              <a:rPr lang="ru-RU" sz="1100" b="1" dirty="0"/>
              <a:t> </a:t>
            </a:r>
            <a:r>
              <a:rPr lang="ru-RU" sz="1100" b="1" dirty="0" err="1"/>
              <a:t>найбільшою</a:t>
            </a:r>
            <a:r>
              <a:rPr lang="ru-RU" sz="1100" b="1" dirty="0"/>
              <a:t> </a:t>
            </a:r>
            <a:r>
              <a:rPr lang="ru-RU" sz="1100" b="1" dirty="0" err="1"/>
              <a:t>лівою</a:t>
            </a:r>
            <a:r>
              <a:rPr lang="ru-RU" sz="1100" b="1" dirty="0"/>
              <a:t> </a:t>
            </a:r>
            <a:r>
              <a:rPr lang="ru-RU" sz="1100" b="1" dirty="0" err="1"/>
              <a:t>партією</a:t>
            </a:r>
            <a:r>
              <a:rPr lang="ru-RU" sz="1100" b="1" dirty="0"/>
              <a:t> </a:t>
            </a:r>
            <a:r>
              <a:rPr lang="ru-RU" sz="1100" b="1" dirty="0" err="1"/>
              <a:t>Італії</a:t>
            </a:r>
            <a:r>
              <a:rPr lang="ru-RU" sz="1100" b="1" dirty="0"/>
              <a:t>.</a:t>
            </a:r>
            <a:r>
              <a:rPr lang="ru-RU" sz="1100" dirty="0"/>
              <a:t> </a:t>
            </a:r>
            <a:r>
              <a:rPr lang="ru-RU" sz="1100" dirty="0" err="1"/>
              <a:t>Двічі</a:t>
            </a:r>
            <a:r>
              <a:rPr lang="ru-RU" sz="1100" dirty="0"/>
              <a:t>, в 1919 і 1921 роках, </a:t>
            </a:r>
            <a:r>
              <a:rPr lang="ru-RU" sz="1100" dirty="0" err="1"/>
              <a:t>займала</a:t>
            </a:r>
            <a:r>
              <a:rPr lang="ru-RU" sz="1100" dirty="0"/>
              <a:t> перше </a:t>
            </a:r>
            <a:r>
              <a:rPr lang="ru-RU" sz="1100" dirty="0" err="1"/>
              <a:t>місце</a:t>
            </a:r>
            <a:r>
              <a:rPr lang="ru-RU" sz="1100" dirty="0"/>
              <a:t> на </a:t>
            </a:r>
            <a:r>
              <a:rPr lang="ru-RU" sz="1100" dirty="0" err="1"/>
              <a:t>виборах</a:t>
            </a:r>
            <a:r>
              <a:rPr lang="ru-RU" sz="1100" dirty="0"/>
              <a:t> в Палату </a:t>
            </a:r>
            <a:r>
              <a:rPr lang="ru-RU" sz="1100" dirty="0" err="1"/>
              <a:t>депутатів</a:t>
            </a:r>
            <a:r>
              <a:rPr lang="ru-RU" sz="1100" dirty="0"/>
              <a:t>. </a:t>
            </a:r>
            <a:r>
              <a:rPr lang="ru-RU" sz="1100" dirty="0" err="1"/>
              <a:t>Під</a:t>
            </a:r>
            <a:r>
              <a:rPr lang="ru-RU" sz="1100" dirty="0"/>
              <a:t> час </a:t>
            </a:r>
            <a:r>
              <a:rPr lang="ru-RU" sz="1100" dirty="0" err="1"/>
              <a:t>диктатури</a:t>
            </a:r>
            <a:r>
              <a:rPr lang="ru-RU" sz="1100" dirty="0"/>
              <a:t> </a:t>
            </a:r>
            <a:r>
              <a:rPr lang="ru-RU" sz="1100" dirty="0" err="1"/>
              <a:t>Беніто</a:t>
            </a:r>
            <a:r>
              <a:rPr lang="ru-RU" sz="1100" dirty="0"/>
              <a:t> </a:t>
            </a:r>
            <a:r>
              <a:rPr lang="ru-RU" sz="1100" dirty="0" err="1"/>
              <a:t>Муссоліні</a:t>
            </a:r>
            <a:r>
              <a:rPr lang="ru-RU" sz="1100" dirty="0"/>
              <a:t> (1926-1943) </a:t>
            </a:r>
            <a:r>
              <a:rPr lang="ru-RU" sz="1100" dirty="0" err="1"/>
              <a:t>діяла</a:t>
            </a:r>
            <a:r>
              <a:rPr lang="ru-RU" sz="1100" dirty="0"/>
              <a:t> в </a:t>
            </a:r>
            <a:r>
              <a:rPr lang="ru-RU" sz="1100" dirty="0" err="1"/>
              <a:t>підпіллі</a:t>
            </a:r>
            <a:r>
              <a:rPr lang="ru-RU" sz="1100" dirty="0"/>
              <a:t> і </a:t>
            </a:r>
            <a:r>
              <a:rPr lang="ru-RU" sz="1100" dirty="0" err="1"/>
              <a:t>закордоном</a:t>
            </a:r>
            <a:r>
              <a:rPr lang="ru-RU" sz="1100" dirty="0"/>
              <a:t>. </a:t>
            </a:r>
            <a:r>
              <a:rPr lang="ru-RU" sz="1100" dirty="0" err="1"/>
              <a:t>Після</a:t>
            </a:r>
            <a:r>
              <a:rPr lang="ru-RU" sz="1100" dirty="0"/>
              <a:t> </a:t>
            </a:r>
            <a:r>
              <a:rPr lang="ru-RU" sz="1100" dirty="0" err="1"/>
              <a:t>Другої</a:t>
            </a:r>
            <a:r>
              <a:rPr lang="ru-RU" sz="1100" dirty="0"/>
              <a:t> </a:t>
            </a:r>
            <a:r>
              <a:rPr lang="ru-RU" sz="1100" dirty="0" err="1"/>
              <a:t>світової</a:t>
            </a:r>
            <a:r>
              <a:rPr lang="ru-RU" sz="1100" dirty="0"/>
              <a:t> </a:t>
            </a:r>
            <a:r>
              <a:rPr lang="ru-RU" sz="1100" dirty="0" err="1"/>
              <a:t>війни</a:t>
            </a:r>
            <a:r>
              <a:rPr lang="ru-RU" sz="1100" dirty="0"/>
              <a:t> </a:t>
            </a:r>
            <a:r>
              <a:rPr lang="ru-RU" sz="1100" dirty="0" err="1"/>
              <a:t>була</a:t>
            </a:r>
            <a:r>
              <a:rPr lang="ru-RU" sz="1100" dirty="0"/>
              <a:t> другою </a:t>
            </a:r>
            <a:r>
              <a:rPr lang="ru-RU" sz="1100" dirty="0" err="1"/>
              <a:t>лівою</a:t>
            </a:r>
            <a:r>
              <a:rPr lang="ru-RU" sz="1100" dirty="0"/>
              <a:t> </a:t>
            </a:r>
            <a:r>
              <a:rPr lang="ru-RU" sz="1100" dirty="0" err="1"/>
              <a:t>партією</a:t>
            </a:r>
            <a:r>
              <a:rPr lang="ru-RU" sz="1100" dirty="0"/>
              <a:t> </a:t>
            </a:r>
            <a:r>
              <a:rPr lang="ru-RU" sz="1100" dirty="0" err="1"/>
              <a:t>країни</a:t>
            </a:r>
            <a:r>
              <a:rPr lang="ru-RU" sz="1100" dirty="0"/>
              <a:t> </a:t>
            </a:r>
            <a:r>
              <a:rPr lang="ru-RU" sz="1100" dirty="0" err="1"/>
              <a:t>після</a:t>
            </a:r>
            <a:r>
              <a:rPr lang="ru-RU" sz="1100" dirty="0"/>
              <a:t> </a:t>
            </a:r>
            <a:r>
              <a:rPr lang="ru-RU" sz="1100" dirty="0" err="1"/>
              <a:t>Комуністичної</a:t>
            </a:r>
            <a:r>
              <a:rPr lang="ru-RU" sz="1100" dirty="0"/>
              <a:t>.</a:t>
            </a:r>
          </a:p>
        </p:txBody>
      </p:sp>
      <p:cxnSp>
        <p:nvCxnSpPr>
          <p:cNvPr id="8" name="Прямая соединительная линия 7"/>
          <p:cNvCxnSpPr>
            <a:stCxn id="4" idx="3"/>
            <a:endCxn id="5" idx="1"/>
          </p:cNvCxnSpPr>
          <p:nvPr/>
        </p:nvCxnSpPr>
        <p:spPr>
          <a:xfrm>
            <a:off x="3203848" y="195283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" idx="3"/>
          </p:cNvCxnSpPr>
          <p:nvPr/>
        </p:nvCxnSpPr>
        <p:spPr>
          <a:xfrm>
            <a:off x="5436096" y="195283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3055" y="2766489"/>
            <a:ext cx="288032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Християнсько-демократична партія Італії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04317" y="2766489"/>
            <a:ext cx="1944216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1942 – 1994 рр.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8402" y="3789040"/>
            <a:ext cx="2855446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У 1940–1980-ті роки </a:t>
            </a:r>
            <a:r>
              <a:rPr lang="ru-RU" sz="1000" dirty="0" err="1"/>
              <a:t>була</a:t>
            </a:r>
            <a:r>
              <a:rPr lang="ru-RU" sz="1000" dirty="0"/>
              <a:t> </a:t>
            </a:r>
            <a:r>
              <a:rPr lang="ru-RU" sz="1000" dirty="0" err="1"/>
              <a:t>однією</a:t>
            </a:r>
            <a:r>
              <a:rPr lang="ru-RU" sz="1000" dirty="0"/>
              <a:t> з </a:t>
            </a:r>
            <a:r>
              <a:rPr lang="ru-RU" sz="1000" dirty="0" err="1"/>
              <a:t>провідних</a:t>
            </a:r>
            <a:r>
              <a:rPr lang="ru-RU" sz="1000" dirty="0"/>
              <a:t> </a:t>
            </a:r>
            <a:r>
              <a:rPr lang="ru-RU" sz="1000" dirty="0" err="1"/>
              <a:t>політичних</a:t>
            </a:r>
            <a:r>
              <a:rPr lang="ru-RU" sz="1000" dirty="0"/>
              <a:t> сил </a:t>
            </a:r>
            <a:r>
              <a:rPr lang="ru-RU" sz="1000" dirty="0" err="1"/>
              <a:t>країни</a:t>
            </a:r>
            <a:r>
              <a:rPr lang="ru-RU" sz="1000" dirty="0"/>
              <a:t>.</a:t>
            </a:r>
          </a:p>
          <a:p>
            <a:pPr algn="ctr"/>
            <a:endParaRPr lang="ru-RU" sz="1000" dirty="0"/>
          </a:p>
          <a:p>
            <a:pPr algn="ctr"/>
            <a:r>
              <a:rPr lang="ru-RU" sz="1000" dirty="0" err="1"/>
              <a:t>Орієнтація</a:t>
            </a:r>
            <a:r>
              <a:rPr lang="ru-RU" sz="1000" dirty="0"/>
              <a:t> — </a:t>
            </a:r>
            <a:r>
              <a:rPr lang="ru-RU" sz="1000" dirty="0" err="1"/>
              <a:t>підтримка</a:t>
            </a:r>
            <a:r>
              <a:rPr lang="ru-RU" sz="1000" dirty="0"/>
              <a:t> НАТО і ЄЕС, </a:t>
            </a:r>
            <a:r>
              <a:rPr lang="ru-RU" sz="1000" dirty="0" err="1"/>
              <a:t>католицькі</a:t>
            </a:r>
            <a:r>
              <a:rPr lang="ru-RU" sz="1000" dirty="0"/>
              <a:t> </a:t>
            </a:r>
            <a:r>
              <a:rPr lang="ru-RU" sz="1000" dirty="0" err="1"/>
              <a:t>цінності</a:t>
            </a:r>
            <a:r>
              <a:rPr lang="ru-RU" sz="1000" dirty="0"/>
              <a:t>. Брала участь у </a:t>
            </a:r>
            <a:r>
              <a:rPr lang="ru-RU" sz="1000" dirty="0" err="1"/>
              <a:t>всіх</a:t>
            </a:r>
            <a:r>
              <a:rPr lang="ru-RU" sz="1000" dirty="0"/>
              <a:t> урядах </a:t>
            </a:r>
            <a:r>
              <a:rPr lang="ru-RU" sz="1000" dirty="0" err="1"/>
              <a:t>Першої</a:t>
            </a:r>
            <a:r>
              <a:rPr lang="ru-RU" sz="1000" dirty="0"/>
              <a:t> </a:t>
            </a:r>
            <a:r>
              <a:rPr lang="ru-RU" sz="1000" dirty="0" err="1"/>
              <a:t>Італійської</a:t>
            </a:r>
            <a:r>
              <a:rPr lang="ru-RU" sz="1000" dirty="0"/>
              <a:t> </a:t>
            </a:r>
            <a:r>
              <a:rPr lang="ru-RU" sz="1000" dirty="0" err="1"/>
              <a:t>республіки</a:t>
            </a:r>
            <a:r>
              <a:rPr lang="ru-RU" sz="1000" dirty="0"/>
              <a:t>.</a:t>
            </a:r>
          </a:p>
          <a:p>
            <a:pPr algn="ctr"/>
            <a:endParaRPr lang="ru-RU" sz="1000" dirty="0"/>
          </a:p>
          <a:p>
            <a:pPr algn="ctr"/>
            <a:r>
              <a:rPr lang="ru-RU" sz="1000" dirty="0"/>
              <a:t>З 1948 по 1992 </a:t>
            </a:r>
            <a:r>
              <a:rPr lang="ru-RU" sz="1000" dirty="0" err="1"/>
              <a:t>рік</a:t>
            </a:r>
            <a:r>
              <a:rPr lang="ru-RU" sz="1000" dirty="0"/>
              <a:t> </a:t>
            </a:r>
            <a:r>
              <a:rPr lang="ru-RU" sz="1000" dirty="0" err="1"/>
              <a:t>була</a:t>
            </a:r>
            <a:r>
              <a:rPr lang="ru-RU" sz="1000" dirty="0"/>
              <a:t> </a:t>
            </a:r>
            <a:r>
              <a:rPr lang="ru-RU" sz="1000" dirty="0" err="1"/>
              <a:t>найбільшою</a:t>
            </a:r>
            <a:r>
              <a:rPr lang="ru-RU" sz="1000" dirty="0"/>
              <a:t> </a:t>
            </a:r>
            <a:r>
              <a:rPr lang="ru-RU" sz="1000" dirty="0" err="1"/>
              <a:t>партією</a:t>
            </a:r>
            <a:r>
              <a:rPr lang="ru-RU" sz="1000" dirty="0"/>
              <a:t> в </a:t>
            </a:r>
            <a:r>
              <a:rPr lang="ru-RU" sz="1000" dirty="0" err="1"/>
              <a:t>парламенті</a:t>
            </a:r>
            <a:r>
              <a:rPr lang="ru-RU" sz="1000" dirty="0"/>
              <a:t> і </a:t>
            </a:r>
            <a:r>
              <a:rPr lang="ru-RU" sz="1000" dirty="0" err="1"/>
              <a:t>безперервно</a:t>
            </a:r>
            <a:r>
              <a:rPr lang="ru-RU" sz="1000" dirty="0"/>
              <a:t> брала участь в </a:t>
            </a:r>
            <a:r>
              <a:rPr lang="ru-RU" sz="1000" dirty="0" err="1"/>
              <a:t>уряді</a:t>
            </a:r>
            <a:r>
              <a:rPr lang="ru-RU" sz="1000" dirty="0"/>
              <a:t> і </a:t>
            </a:r>
            <a:r>
              <a:rPr lang="ru-RU" sz="1000" dirty="0" err="1"/>
              <a:t>очолюючи</a:t>
            </a:r>
            <a:r>
              <a:rPr lang="ru-RU" sz="1000" dirty="0"/>
              <a:t> </a:t>
            </a:r>
            <a:r>
              <a:rPr lang="ru-RU" sz="1000" dirty="0" err="1"/>
              <a:t>його</a:t>
            </a:r>
            <a:r>
              <a:rPr lang="ru-RU" sz="1000" dirty="0"/>
              <a:t> до 1981 року. </a:t>
            </a:r>
          </a:p>
        </p:txBody>
      </p:sp>
      <p:cxnSp>
        <p:nvCxnSpPr>
          <p:cNvPr id="15" name="Прямая соединительная линия 14"/>
          <p:cNvCxnSpPr>
            <a:stCxn id="11" idx="3"/>
            <a:endCxn id="12" idx="1"/>
          </p:cNvCxnSpPr>
          <p:nvPr/>
        </p:nvCxnSpPr>
        <p:spPr>
          <a:xfrm>
            <a:off x="3203375" y="3162533"/>
            <a:ext cx="300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504317" y="4113076"/>
            <a:ext cx="2880320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600" b="1" dirty="0"/>
              <a:t>Демократична </a:t>
            </a:r>
            <a:r>
              <a:rPr lang="ru-RU" sz="1600" b="1" dirty="0" err="1"/>
              <a:t>партія</a:t>
            </a:r>
            <a:r>
              <a:rPr lang="ru-RU" sz="1600" b="1" dirty="0"/>
              <a:t> </a:t>
            </a:r>
            <a:r>
              <a:rPr lang="ru-RU" sz="1600" b="1" dirty="0" err="1"/>
              <a:t>лівих</a:t>
            </a:r>
            <a:r>
              <a:rPr lang="ru-RU" sz="1600" b="1" dirty="0"/>
              <a:t> сил</a:t>
            </a:r>
            <a:r>
              <a:rPr lang="ru-RU" sz="1600" dirty="0"/>
              <a:t>, </a:t>
            </a:r>
            <a:r>
              <a:rPr lang="ru-RU" sz="1600" dirty="0" err="1"/>
              <a:t>перетворена</a:t>
            </a:r>
            <a:r>
              <a:rPr lang="ru-RU" sz="1600" dirty="0"/>
              <a:t> </a:t>
            </a:r>
            <a:r>
              <a:rPr lang="ru-RU" sz="1600" dirty="0" err="1"/>
              <a:t>згодом</a:t>
            </a:r>
            <a:r>
              <a:rPr lang="ru-RU" sz="1600" dirty="0"/>
              <a:t> у </a:t>
            </a:r>
            <a:r>
              <a:rPr lang="ru-RU" sz="1600" b="1" dirty="0" err="1"/>
              <a:t>Партію</a:t>
            </a:r>
            <a:r>
              <a:rPr lang="ru-RU" sz="1600" b="1" dirty="0"/>
              <a:t> </a:t>
            </a:r>
            <a:r>
              <a:rPr lang="ru-RU" sz="1600" b="1" dirty="0" err="1"/>
              <a:t>лівих</a:t>
            </a:r>
            <a:r>
              <a:rPr lang="ru-RU" sz="1600" b="1" dirty="0"/>
              <a:t> </a:t>
            </a:r>
            <a:r>
              <a:rPr lang="ru-RU" sz="1600" b="1" dirty="0" err="1"/>
              <a:t>демократів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673142" y="4401108"/>
            <a:ext cx="191934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Діє з 1996 р.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>
            <a:stCxn id="18" idx="3"/>
          </p:cNvCxnSpPr>
          <p:nvPr/>
        </p:nvCxnSpPr>
        <p:spPr>
          <a:xfrm>
            <a:off x="6384637" y="4653136"/>
            <a:ext cx="288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1" idx="2"/>
            <a:endCxn id="13" idx="0"/>
          </p:cNvCxnSpPr>
          <p:nvPr/>
        </p:nvCxnSpPr>
        <p:spPr>
          <a:xfrm>
            <a:off x="1763215" y="3558577"/>
            <a:ext cx="12910" cy="230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низ 32"/>
          <p:cNvSpPr/>
          <p:nvPr/>
        </p:nvSpPr>
        <p:spPr>
          <a:xfrm>
            <a:off x="1344077" y="5661248"/>
            <a:ext cx="864096" cy="21602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48402" y="5949280"/>
            <a:ext cx="285544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Італійська народна партія (виникла на базі ХДП)</a:t>
            </a:r>
            <a:endParaRPr lang="ru-RU" sz="1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504317" y="6093296"/>
            <a:ext cx="1643747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Діє з 1994 р.</a:t>
            </a:r>
            <a:endParaRPr lang="ru-RU" dirty="0"/>
          </a:p>
        </p:txBody>
      </p:sp>
      <p:cxnSp>
        <p:nvCxnSpPr>
          <p:cNvPr id="37" name="Прямая соединительная линия 36"/>
          <p:cNvCxnSpPr>
            <a:stCxn id="34" idx="3"/>
            <a:endCxn id="35" idx="1"/>
          </p:cNvCxnSpPr>
          <p:nvPr/>
        </p:nvCxnSpPr>
        <p:spPr>
          <a:xfrm>
            <a:off x="3203848" y="6309320"/>
            <a:ext cx="3004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7888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Італія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171448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Ліві партії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4929198"/>
            <a:ext cx="200026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Правоцентристські партії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1714488"/>
            <a:ext cx="2500330" cy="1071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окреслення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політичних</a:t>
            </a:r>
            <a:r>
              <a:rPr lang="ru-RU" sz="1400" dirty="0" smtClean="0"/>
              <a:t> сил,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проголошують</a:t>
            </a:r>
            <a:r>
              <a:rPr lang="ru-RU" sz="1400" dirty="0" smtClean="0"/>
              <a:t> </a:t>
            </a:r>
            <a:r>
              <a:rPr lang="ru-RU" sz="1400" b="1" dirty="0" err="1" smtClean="0"/>
              <a:t>ідеали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соціальної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рівності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72198" y="2928934"/>
            <a:ext cx="242889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Демократична партія лівих сил (1991)</a:t>
            </a:r>
            <a:endParaRPr lang="ru-RU" sz="12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6929454" y="3357562"/>
            <a:ext cx="576064" cy="2880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3643314"/>
            <a:ext cx="2428892" cy="285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Партія лівих демократів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6929454" y="3929066"/>
            <a:ext cx="576064" cy="2880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4214818"/>
            <a:ext cx="2428892" cy="422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Демократична партія (2008)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72198" y="4929198"/>
            <a:ext cx="2428892" cy="85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Помірковані погляди на соціальну нерівність та капіталізм</a:t>
            </a:r>
            <a:endParaRPr lang="ru-RU" sz="14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380312" y="2350104"/>
            <a:ext cx="0" cy="2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2643174" y="6000768"/>
            <a:ext cx="1675904" cy="5715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Партія «Ліга»</a:t>
            </a:r>
            <a:endParaRPr lang="ru-RU" sz="16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86314" y="6000768"/>
            <a:ext cx="1656184" cy="5560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Партія «Вперед, Італіє»</a:t>
            </a:r>
            <a:endParaRPr lang="ru-RU" sz="1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786578" y="6000768"/>
            <a:ext cx="1766753" cy="50006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Рух 5 зірок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20" y="1714488"/>
            <a:ext cx="22145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 2018 року</a:t>
            </a:r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>
            <a:off x="2786050" y="1714488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85720" y="4929198"/>
            <a:ext cx="214314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r>
              <a:rPr lang="uk-UA" dirty="0" err="1" smtClean="0"/>
              <a:t>ісля</a:t>
            </a:r>
            <a:r>
              <a:rPr lang="uk-UA" dirty="0" smtClean="0"/>
              <a:t> 2018 року</a:t>
            </a:r>
            <a:endParaRPr lang="ru-RU" dirty="0"/>
          </a:p>
        </p:txBody>
      </p:sp>
      <p:sp>
        <p:nvSpPr>
          <p:cNvPr id="37" name="Стрелка вправо 36"/>
          <p:cNvSpPr/>
          <p:nvPr/>
        </p:nvSpPr>
        <p:spPr>
          <a:xfrm>
            <a:off x="2643174" y="4929198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Картинки по запросу &quot;демократична партія італії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1643074" cy="1314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Картинки по запросу &quot;рух 5 зыро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143248"/>
            <a:ext cx="164307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94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2. Правове регулювання організаційних та ідеологічних засад діяльності політичних партій</a:t>
            </a:r>
            <a:endParaRPr lang="ru-RU" sz="2800" dirty="0"/>
          </a:p>
        </p:txBody>
      </p:sp>
      <p:sp>
        <p:nvSpPr>
          <p:cNvPr id="1026" name="AutoShape 2" descr="Картинки по запросу армения 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&quot;армения флаг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1428760" cy="80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0" name="AutoShape 6" descr="Картинки по запросу &quot;италия флаг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&quot;италия флаг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Картинки по запросу &quot;италия флаг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857364"/>
            <a:ext cx="1571636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ашивка 8"/>
          <p:cNvSpPr/>
          <p:nvPr/>
        </p:nvSpPr>
        <p:spPr>
          <a:xfrm>
            <a:off x="357158" y="3143248"/>
            <a:ext cx="642942" cy="500066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307181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Конститція</a:t>
            </a:r>
            <a:r>
              <a:rPr lang="uk-UA" dirty="0" smtClean="0"/>
              <a:t> Республіки Вірменія</a:t>
            </a:r>
            <a:endParaRPr lang="ru-RU" dirty="0"/>
          </a:p>
        </p:txBody>
      </p:sp>
      <p:sp>
        <p:nvSpPr>
          <p:cNvPr id="11" name="Нашивка 10"/>
          <p:cNvSpPr/>
          <p:nvPr/>
        </p:nvSpPr>
        <p:spPr>
          <a:xfrm>
            <a:off x="357158" y="4071942"/>
            <a:ext cx="642942" cy="500066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385762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Констиуційний</a:t>
            </a:r>
            <a:r>
              <a:rPr lang="uk-UA" dirty="0" smtClean="0"/>
              <a:t> закон республіки Вірменія </a:t>
            </a:r>
            <a:r>
              <a:rPr lang="uk-UA" dirty="0" err="1" smtClean="0"/>
              <a:t>“Про</a:t>
            </a:r>
            <a:r>
              <a:rPr lang="uk-UA" dirty="0" smtClean="0"/>
              <a:t> </a:t>
            </a:r>
            <a:r>
              <a:rPr lang="uk-UA" dirty="0" err="1" smtClean="0"/>
              <a:t>партії”</a:t>
            </a:r>
            <a:endParaRPr lang="ru-RU" dirty="0"/>
          </a:p>
        </p:txBody>
      </p:sp>
      <p:sp>
        <p:nvSpPr>
          <p:cNvPr id="13" name="Нашивка 12"/>
          <p:cNvSpPr/>
          <p:nvPr/>
        </p:nvSpPr>
        <p:spPr>
          <a:xfrm>
            <a:off x="5000628" y="3143248"/>
            <a:ext cx="642942" cy="500066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976" y="300037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Конституція Італійської республіки</a:t>
            </a:r>
            <a:endParaRPr lang="ru-RU" dirty="0"/>
          </a:p>
        </p:txBody>
      </p:sp>
      <p:sp>
        <p:nvSpPr>
          <p:cNvPr id="15" name="Нашивка 14"/>
          <p:cNvSpPr/>
          <p:nvPr/>
        </p:nvSpPr>
        <p:spPr>
          <a:xfrm>
            <a:off x="5072066" y="4143380"/>
            <a:ext cx="642942" cy="500066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8" y="378619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Закон Італійської республіки «Про фінансування політичних партій», </a:t>
            </a:r>
            <a:endParaRPr lang="ru-RU" dirty="0"/>
          </a:p>
        </p:txBody>
      </p:sp>
      <p:sp>
        <p:nvSpPr>
          <p:cNvPr id="18" name="Нашивка 17"/>
          <p:cNvSpPr/>
          <p:nvPr/>
        </p:nvSpPr>
        <p:spPr>
          <a:xfrm>
            <a:off x="5143504" y="5214950"/>
            <a:ext cx="642942" cy="500066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6446" y="5143512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Законодавчий декрет 139/2013</a:t>
            </a:r>
            <a:endParaRPr lang="ru-RU" dirty="0"/>
          </a:p>
        </p:txBody>
      </p:sp>
      <p:pic>
        <p:nvPicPr>
          <p:cNvPr id="1036" name="Picture 12" descr="Картинки по запросу &quot;конституция армении 2019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43291">
            <a:off x="713985" y="5036198"/>
            <a:ext cx="2143140" cy="148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Картинки по запросу &quot;конституция италии картинки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3341">
            <a:off x="2748692" y="5040320"/>
            <a:ext cx="2214578" cy="1403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1557</TotalTime>
  <Words>1296</Words>
  <Application>Microsoft Office PowerPoint</Application>
  <PresentationFormat>Экран (4:3)</PresentationFormat>
  <Paragraphs>161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Аптека</vt:lpstr>
      <vt:lpstr>Проблеми впровадження й реалізації міжнародних і європейських стандартів діяльності го  НА ПРИКЛАДІ Вірменії та Італії»</vt:lpstr>
      <vt:lpstr>План</vt:lpstr>
      <vt:lpstr>1. Історія Розвитку політичних партій. вірменія</vt:lpstr>
      <vt:lpstr>Правляча партія вірменії  до 2018 року</vt:lpstr>
      <vt:lpstr>Оксамитова революція</vt:lpstr>
      <vt:lpstr>Блок «мій крок»</vt:lpstr>
      <vt:lpstr>Історія розвитку політичних партій італії</vt:lpstr>
      <vt:lpstr>Італія</vt:lpstr>
      <vt:lpstr>2. Правове регулювання організаційних та ідеологічних засад діяльності політичних партій</vt:lpstr>
      <vt:lpstr>Основні принципи діяльності </vt:lpstr>
      <vt:lpstr>3. Правове регулювання фінансового аспекту діяльності політичних партій</vt:lpstr>
      <vt:lpstr>Слайд 12</vt:lpstr>
      <vt:lpstr>Слайд 13</vt:lpstr>
      <vt:lpstr>4. Парламентська діяльність політичних партій</vt:lpstr>
      <vt:lpstr>Проходження політичних партій до парламенту</vt:lpstr>
      <vt:lpstr>Італійський парламент</vt:lpstr>
      <vt:lpstr>Слайд 17</vt:lpstr>
      <vt:lpstr>Слайд 18</vt:lpstr>
      <vt:lpstr>5. Висновки</vt:lpstr>
      <vt:lpstr>6. Список використаних джерел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 «Основні засади діяльності Політичних партіїй Вірменії та Італії»</dc:title>
  <dc:creator>1</dc:creator>
  <cp:lastModifiedBy>User</cp:lastModifiedBy>
  <cp:revision>95</cp:revision>
  <dcterms:created xsi:type="dcterms:W3CDTF">2019-10-09T11:36:05Z</dcterms:created>
  <dcterms:modified xsi:type="dcterms:W3CDTF">2020-09-03T11:31:21Z</dcterms:modified>
</cp:coreProperties>
</file>