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8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7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1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2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76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9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4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3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4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EF0A9-057B-49B9-A282-C95656965BC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4D826-C788-44E2-B28A-01E143CC9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3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ru-RU" dirty="0" err="1" smtClean="0"/>
              <a:t>Лекція</a:t>
            </a:r>
            <a:r>
              <a:rPr lang="ru-RU" dirty="0" smtClean="0"/>
              <a:t> 3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ru-RU" b="1" dirty="0" smtClean="0"/>
              <a:t>3 </a:t>
            </a:r>
            <a:r>
              <a:rPr lang="ru-RU" b="1" dirty="0" err="1" smtClean="0"/>
              <a:t>Прецизійні</a:t>
            </a:r>
            <a:r>
              <a:rPr lang="ru-RU" b="1" dirty="0" smtClean="0"/>
              <a:t> </a:t>
            </a:r>
            <a:r>
              <a:rPr lang="ru-RU" b="1" dirty="0" err="1" smtClean="0"/>
              <a:t>сталі</a:t>
            </a:r>
            <a:r>
              <a:rPr lang="ru-RU" b="1" dirty="0" smtClean="0"/>
              <a:t> та </a:t>
            </a:r>
            <a:r>
              <a:rPr lang="ru-RU" b="1" dirty="0" err="1" smtClean="0"/>
              <a:t>сплави</a:t>
            </a:r>
            <a:endParaRPr lang="en-US" dirty="0"/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8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8328"/>
            <a:ext cx="11012424" cy="6345936"/>
          </a:xfrm>
        </p:spPr>
        <p:txBody>
          <a:bodyPr>
            <a:normAutofit lnSpcReduction="10000"/>
          </a:bodyPr>
          <a:lstStyle/>
          <a:p>
            <a:pPr marL="0" indent="447675" algn="just">
              <a:buNone/>
            </a:pPr>
            <a:r>
              <a:rPr lang="ru-RU" dirty="0"/>
              <a:t>У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широко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типу </a:t>
            </a:r>
            <a:r>
              <a:rPr lang="ru-RU" dirty="0" err="1"/>
              <a:t>алніко</a:t>
            </a:r>
            <a:r>
              <a:rPr lang="ru-RU" dirty="0"/>
              <a:t> (</a:t>
            </a:r>
            <a:r>
              <a:rPr lang="ru-RU" dirty="0" err="1"/>
              <a:t>ЮНДК15</a:t>
            </a:r>
            <a:r>
              <a:rPr lang="ru-RU" dirty="0"/>
              <a:t>, </a:t>
            </a:r>
            <a:r>
              <a:rPr lang="ru-RU" dirty="0" err="1"/>
              <a:t>ЮН14ДК25А</a:t>
            </a:r>
            <a:r>
              <a:rPr lang="ru-RU" dirty="0"/>
              <a:t>, </a:t>
            </a:r>
            <a:r>
              <a:rPr lang="ru-RU" dirty="0" err="1"/>
              <a:t>ЮНДК31Т3БА</a:t>
            </a:r>
            <a:r>
              <a:rPr lang="ru-RU" dirty="0"/>
              <a:t>, </a:t>
            </a:r>
            <a:r>
              <a:rPr lang="ru-RU" dirty="0" err="1"/>
              <a:t>ЮНДК40Т8АА</a:t>
            </a:r>
            <a:r>
              <a:rPr lang="ru-RU" dirty="0"/>
              <a:t>, </a:t>
            </a:r>
            <a:r>
              <a:rPr lang="ru-RU" dirty="0" err="1"/>
              <a:t>ЮНДК35Т5БА</a:t>
            </a:r>
            <a:r>
              <a:rPr lang="ru-RU" dirty="0"/>
              <a:t>, </a:t>
            </a:r>
            <a:r>
              <a:rPr lang="ru-RU" dirty="0" err="1"/>
              <a:t>ЮНДК35Т5АА</a:t>
            </a:r>
            <a:r>
              <a:rPr lang="ru-RU" dirty="0"/>
              <a:t>).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тверді</a:t>
            </a:r>
            <a:r>
              <a:rPr lang="ru-RU" dirty="0"/>
              <a:t>, </a:t>
            </a:r>
            <a:r>
              <a:rPr lang="ru-RU" dirty="0" err="1"/>
              <a:t>тендітні</a:t>
            </a:r>
            <a:r>
              <a:rPr lang="ru-RU" dirty="0"/>
              <a:t> і не </a:t>
            </a:r>
            <a:r>
              <a:rPr lang="ru-RU" dirty="0" err="1"/>
              <a:t>піддаються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, тому </a:t>
            </a:r>
            <a:r>
              <a:rPr lang="ru-RU" dirty="0" err="1"/>
              <a:t>магніти</a:t>
            </a:r>
            <a:r>
              <a:rPr lang="ru-RU" dirty="0"/>
              <a:t> з них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литтям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магнітні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одержують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нагрівання</a:t>
            </a:r>
            <a:r>
              <a:rPr lang="ru-RU" dirty="0"/>
              <a:t> до 1250-1280 </a:t>
            </a:r>
            <a:r>
              <a:rPr lang="ru-RU" dirty="0" err="1"/>
              <a:t>0С</a:t>
            </a:r>
            <a:r>
              <a:rPr lang="ru-RU" dirty="0"/>
              <a:t> і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охолодження</a:t>
            </a:r>
            <a:r>
              <a:rPr lang="ru-RU" dirty="0"/>
              <a:t> (</a:t>
            </a:r>
            <a:r>
              <a:rPr lang="ru-RU" dirty="0" err="1"/>
              <a:t>загартування</a:t>
            </a:r>
            <a:r>
              <a:rPr lang="ru-RU" dirty="0"/>
              <a:t>) з </a:t>
            </a:r>
            <a:r>
              <a:rPr lang="ru-RU" dirty="0" err="1"/>
              <a:t>певною</a:t>
            </a:r>
            <a:r>
              <a:rPr lang="ru-RU" dirty="0"/>
              <a:t> (критичною) для кожного сплаву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охолодження</a:t>
            </a:r>
            <a:r>
              <a:rPr lang="ru-RU" dirty="0"/>
              <a:t>; </a:t>
            </a:r>
            <a:r>
              <a:rPr lang="ru-RU" dirty="0" err="1"/>
              <a:t>після</a:t>
            </a:r>
            <a:r>
              <a:rPr lang="ru-RU" dirty="0"/>
              <a:t> гарту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відпустка</a:t>
            </a:r>
            <a:r>
              <a:rPr lang="ru-RU" dirty="0"/>
              <a:t> при 580-600 °С.</a:t>
            </a:r>
          </a:p>
          <a:p>
            <a:pPr marL="0" indent="447675" algn="just">
              <a:buNone/>
            </a:pPr>
            <a:r>
              <a:rPr lang="ru-RU" dirty="0"/>
              <a:t>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магнітної</a:t>
            </a:r>
            <a:r>
              <a:rPr lang="ru-RU" dirty="0"/>
              <a:t> </a:t>
            </a:r>
            <a:r>
              <a:rPr lang="ru-RU" dirty="0" err="1"/>
              <a:t>текстури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типу </a:t>
            </a:r>
            <a:r>
              <a:rPr lang="ru-RU" dirty="0" err="1"/>
              <a:t>алніко</a:t>
            </a:r>
            <a:r>
              <a:rPr lang="ru-RU" dirty="0"/>
              <a:t> </a:t>
            </a:r>
            <a:r>
              <a:rPr lang="ru-RU" dirty="0" err="1"/>
              <a:t>піддають</a:t>
            </a:r>
            <a:r>
              <a:rPr lang="ru-RU" dirty="0"/>
              <a:t> </a:t>
            </a:r>
            <a:r>
              <a:rPr lang="ru-RU" dirty="0" err="1"/>
              <a:t>термомагнітної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: </a:t>
            </a:r>
            <a:r>
              <a:rPr lang="ru-RU" dirty="0" err="1"/>
              <a:t>нагрівання</a:t>
            </a:r>
            <a:r>
              <a:rPr lang="ru-RU" dirty="0"/>
              <a:t> до 1300 </a:t>
            </a:r>
            <a:r>
              <a:rPr lang="ru-RU" dirty="0" smtClean="0"/>
              <a:t>°С </a:t>
            </a:r>
            <a:r>
              <a:rPr lang="ru-RU" dirty="0" err="1"/>
              <a:t>охолодження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0,5-5 </a:t>
            </a:r>
            <a:r>
              <a:rPr lang="ru-RU" dirty="0" smtClean="0"/>
              <a:t>С/с </a:t>
            </a:r>
            <a:r>
              <a:rPr lang="ru-RU" dirty="0"/>
              <a:t>(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складу сплаву) в </a:t>
            </a:r>
            <a:r>
              <a:rPr lang="ru-RU" dirty="0" err="1"/>
              <a:t>магнітному</a:t>
            </a:r>
            <a:r>
              <a:rPr lang="ru-RU" dirty="0"/>
              <a:t> </a:t>
            </a:r>
            <a:r>
              <a:rPr lang="ru-RU" dirty="0" err="1"/>
              <a:t>полі</a:t>
            </a:r>
            <a:r>
              <a:rPr lang="ru-RU" dirty="0"/>
              <a:t>, </a:t>
            </a:r>
            <a:r>
              <a:rPr lang="ru-RU" dirty="0" err="1"/>
              <a:t>прикладеному</a:t>
            </a:r>
            <a:r>
              <a:rPr lang="ru-RU" dirty="0"/>
              <a:t>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важливого</a:t>
            </a:r>
            <a:r>
              <a:rPr lang="ru-RU" dirty="0"/>
              <a:t> для </a:t>
            </a:r>
            <a:r>
              <a:rPr lang="ru-RU" dirty="0" err="1"/>
              <a:t>магніту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магніт</a:t>
            </a:r>
            <a:r>
              <a:rPr lang="ru-RU" dirty="0"/>
              <a:t> </a:t>
            </a:r>
            <a:r>
              <a:rPr lang="ru-RU" dirty="0" err="1"/>
              <a:t>відпускають</a:t>
            </a:r>
            <a:r>
              <a:rPr lang="ru-RU" dirty="0"/>
              <a:t> за 625 °С.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магнітні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анізотропними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магнітні</a:t>
            </a:r>
            <a:r>
              <a:rPr lang="ru-RU" dirty="0"/>
              <a:t> характеристики (В</a:t>
            </a:r>
            <a:r>
              <a:rPr lang="en-US" dirty="0"/>
              <a:t>r, </a:t>
            </a:r>
            <a:r>
              <a:rPr lang="ru-RU" dirty="0"/>
              <a:t>Н</a:t>
            </a:r>
            <a:r>
              <a:rPr lang="en-US" dirty="0"/>
              <a:t>C, Br*HC) </a:t>
            </a:r>
            <a:r>
              <a:rPr lang="ru-RU" dirty="0"/>
              <a:t>сильно </a:t>
            </a:r>
            <a:r>
              <a:rPr lang="ru-RU" dirty="0" err="1"/>
              <a:t>зростають</a:t>
            </a:r>
            <a:r>
              <a:rPr lang="ru-RU" dirty="0"/>
              <a:t> у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прикладеного</a:t>
            </a:r>
            <a:r>
              <a:rPr lang="ru-RU" dirty="0"/>
              <a:t> </a:t>
            </a:r>
            <a:r>
              <a:rPr lang="ru-RU" dirty="0" err="1"/>
              <a:t>магнітного</a:t>
            </a:r>
            <a:r>
              <a:rPr lang="ru-RU" dirty="0"/>
              <a:t> поля (</a:t>
            </a:r>
            <a:r>
              <a:rPr lang="ru-RU" dirty="0" err="1"/>
              <a:t>магнітна</a:t>
            </a:r>
            <a:r>
              <a:rPr lang="ru-RU" dirty="0"/>
              <a:t> текстура).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80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6032"/>
            <a:ext cx="11039856" cy="6355080"/>
          </a:xfrm>
        </p:spPr>
        <p:txBody>
          <a:bodyPr>
            <a:normAutofit fontScale="92500" lnSpcReduction="20000"/>
          </a:bodyPr>
          <a:lstStyle/>
          <a:p>
            <a:pPr marL="0" indent="447675" algn="just">
              <a:buNone/>
            </a:pPr>
            <a:r>
              <a:rPr lang="ru-RU" dirty="0"/>
              <a:t>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магнітів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і </a:t>
            </a:r>
            <a:r>
              <a:rPr lang="ru-RU" dirty="0" err="1"/>
              <a:t>порошкові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en-US" dirty="0"/>
              <a:t>Fe-Ni-Al </a:t>
            </a:r>
            <a:r>
              <a:rPr lang="ru-RU" dirty="0" err="1"/>
              <a:t>ММК</a:t>
            </a:r>
            <a:r>
              <a:rPr lang="ru-RU" dirty="0"/>
              <a:t> 1 (</a:t>
            </a:r>
            <a:r>
              <a:rPr lang="ru-RU" dirty="0" err="1"/>
              <a:t>НС</a:t>
            </a:r>
            <a:r>
              <a:rPr lang="ru-RU" dirty="0"/>
              <a:t> = 24 кА/м, </a:t>
            </a:r>
            <a:r>
              <a:rPr lang="en-US" dirty="0"/>
              <a:t>Br = 0,6 </a:t>
            </a:r>
            <a:r>
              <a:rPr lang="ru-RU" dirty="0"/>
              <a:t>Тл), </a:t>
            </a:r>
            <a:r>
              <a:rPr lang="ru-RU" dirty="0" err="1"/>
              <a:t>ММК7</a:t>
            </a:r>
            <a:r>
              <a:rPr lang="ru-RU" dirty="0"/>
              <a:t> (</a:t>
            </a:r>
            <a:r>
              <a:rPr lang="en-US" dirty="0"/>
              <a:t>H</a:t>
            </a:r>
            <a:r>
              <a:rPr lang="ru-RU" dirty="0"/>
              <a:t>с = 44 кА/м, В</a:t>
            </a:r>
            <a:r>
              <a:rPr lang="en-US" dirty="0"/>
              <a:t>r = 0,95 </a:t>
            </a:r>
            <a:r>
              <a:rPr lang="ru-RU" dirty="0"/>
              <a:t>Тл), </a:t>
            </a:r>
            <a:r>
              <a:rPr lang="ru-RU" dirty="0" err="1"/>
              <a:t>ММК11</a:t>
            </a:r>
            <a:r>
              <a:rPr lang="ru-RU" dirty="0"/>
              <a:t> (</a:t>
            </a:r>
            <a:r>
              <a:rPr lang="ru-RU" dirty="0" err="1"/>
              <a:t>НС</a:t>
            </a:r>
            <a:r>
              <a:rPr lang="ru-RU" dirty="0"/>
              <a:t> = 118 кА/м, В</a:t>
            </a:r>
            <a:r>
              <a:rPr lang="en-US" dirty="0"/>
              <a:t>r = 0,7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проходять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ж </a:t>
            </a:r>
            <a:r>
              <a:rPr lang="ru-RU" dirty="0" err="1"/>
              <a:t>термічну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, як і </a:t>
            </a:r>
            <a:r>
              <a:rPr lang="ru-RU" dirty="0" err="1"/>
              <a:t>литі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. </a:t>
            </a:r>
            <a:r>
              <a:rPr lang="ru-RU" dirty="0" err="1"/>
              <a:t>Сплави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крихкості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Деяке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знайшли</a:t>
            </a:r>
            <a:r>
              <a:rPr lang="ru-RU" dirty="0"/>
              <a:t> </a:t>
            </a:r>
            <a:r>
              <a:rPr lang="ru-RU" dirty="0" err="1"/>
              <a:t>деформовані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52КФА</a:t>
            </a:r>
            <a:r>
              <a:rPr lang="ru-RU" dirty="0"/>
              <a:t>, </a:t>
            </a:r>
            <a:r>
              <a:rPr lang="ru-RU" dirty="0" err="1"/>
              <a:t>52КФБ</a:t>
            </a:r>
            <a:r>
              <a:rPr lang="ru-RU" dirty="0"/>
              <a:t> і </a:t>
            </a:r>
            <a:r>
              <a:rPr lang="ru-RU" dirty="0" err="1"/>
              <a:t>52КФ13</a:t>
            </a:r>
            <a:r>
              <a:rPr lang="ru-RU" dirty="0"/>
              <a:t> (51-53%, 11-13% </a:t>
            </a:r>
            <a:r>
              <a:rPr lang="en-US" dirty="0"/>
              <a:t>V, </a:t>
            </a:r>
            <a:r>
              <a:rPr lang="ru-RU" dirty="0" err="1"/>
              <a:t>решта</a:t>
            </a:r>
            <a:r>
              <a:rPr lang="ru-RU" dirty="0"/>
              <a:t> - </a:t>
            </a:r>
            <a:r>
              <a:rPr lang="en-US" dirty="0"/>
              <a:t>Fe),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виготовляються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дроту </a:t>
            </a:r>
            <a:r>
              <a:rPr lang="ru-RU" dirty="0" err="1"/>
              <a:t>діаметром</a:t>
            </a:r>
            <a:r>
              <a:rPr lang="ru-RU" dirty="0"/>
              <a:t> 0,5-3,0 мм, </a:t>
            </a:r>
            <a:r>
              <a:rPr lang="ru-RU" dirty="0" err="1"/>
              <a:t>смуг</a:t>
            </a:r>
            <a:r>
              <a:rPr lang="ru-RU" dirty="0"/>
              <a:t> і </a:t>
            </a:r>
            <a:r>
              <a:rPr lang="ru-RU" dirty="0" err="1"/>
              <a:t>стрічок</a:t>
            </a:r>
            <a:r>
              <a:rPr lang="ru-RU" dirty="0"/>
              <a:t> </a:t>
            </a:r>
            <a:r>
              <a:rPr lang="ru-RU" dirty="0" err="1"/>
              <a:t>товщиною</a:t>
            </a:r>
            <a:r>
              <a:rPr lang="ru-RU" dirty="0"/>
              <a:t> 0,2-1,3 мм.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загартування</a:t>
            </a:r>
            <a:r>
              <a:rPr lang="ru-RU" dirty="0"/>
              <a:t> та </a:t>
            </a:r>
            <a:r>
              <a:rPr lang="ru-RU" dirty="0" err="1"/>
              <a:t>холодної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відпускають</a:t>
            </a:r>
            <a:r>
              <a:rPr lang="ru-RU" dirty="0"/>
              <a:t> при 600–620 °С.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: 58–62 </a:t>
            </a:r>
            <a:r>
              <a:rPr lang="en-US" dirty="0" err="1"/>
              <a:t>HRC</a:t>
            </a:r>
            <a:r>
              <a:rPr lang="en-US" dirty="0"/>
              <a:t>, H</a:t>
            </a:r>
            <a:r>
              <a:rPr lang="ru-RU" dirty="0"/>
              <a:t>С =28 кА/м та В</a:t>
            </a:r>
            <a:r>
              <a:rPr lang="en-US" dirty="0"/>
              <a:t>r=85 </a:t>
            </a:r>
            <a:r>
              <a:rPr lang="ru-RU" dirty="0"/>
              <a:t>Тл (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напівфабрикату</a:t>
            </a:r>
            <a:r>
              <a:rPr lang="ru-RU" dirty="0"/>
              <a:t>).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en-US" dirty="0"/>
              <a:t>Fe-Ni-</a:t>
            </a:r>
            <a:r>
              <a:rPr lang="ru-RU" dirty="0"/>
              <a:t>А</a:t>
            </a:r>
            <a:r>
              <a:rPr lang="en-US" dirty="0"/>
              <a:t>l-</a:t>
            </a:r>
            <a:r>
              <a:rPr lang="en-US" dirty="0" err="1"/>
              <a:t>Nb</a:t>
            </a:r>
            <a:r>
              <a:rPr lang="en-US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8,4-9,8% А</a:t>
            </a:r>
            <a:r>
              <a:rPr lang="en-US" dirty="0"/>
              <a:t>l, 3,7-4,2% </a:t>
            </a:r>
            <a:r>
              <a:rPr lang="en-US" dirty="0" err="1"/>
              <a:t>Nb</a:t>
            </a:r>
            <a:r>
              <a:rPr lang="en-US" dirty="0"/>
              <a:t> </a:t>
            </a:r>
            <a:r>
              <a:rPr lang="ru-RU" dirty="0"/>
              <a:t>і 20-25% </a:t>
            </a:r>
            <a:r>
              <a:rPr lang="en-US" dirty="0"/>
              <a:t>Ni (</a:t>
            </a:r>
            <a:r>
              <a:rPr lang="ru-RU" dirty="0" err="1"/>
              <a:t>решта</a:t>
            </a:r>
            <a:r>
              <a:rPr lang="ru-RU" dirty="0"/>
              <a:t> </a:t>
            </a:r>
            <a:r>
              <a:rPr lang="en-US" dirty="0"/>
              <a:t>Fe), </a:t>
            </a:r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гарячекатаних</a:t>
            </a:r>
            <a:r>
              <a:rPr lang="ru-RU" dirty="0"/>
              <a:t> </a:t>
            </a:r>
            <a:r>
              <a:rPr lang="ru-RU" dirty="0" err="1"/>
              <a:t>листів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малогабаритних</a:t>
            </a:r>
            <a:r>
              <a:rPr lang="ru-RU" dirty="0"/>
              <a:t> </a:t>
            </a:r>
            <a:r>
              <a:rPr lang="ru-RU" dirty="0" err="1"/>
              <a:t>магнітів</a:t>
            </a:r>
            <a:r>
              <a:rPr lang="ru-RU" dirty="0"/>
              <a:t>. У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/>
              <a:t>Fe-</a:t>
            </a:r>
            <a:r>
              <a:rPr lang="ru-RU" dirty="0"/>
              <a:t>С-С</a:t>
            </a:r>
            <a:r>
              <a:rPr lang="en-US" dirty="0"/>
              <a:t>r,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добре </a:t>
            </a:r>
            <a:r>
              <a:rPr lang="ru-RU" dirty="0" err="1"/>
              <a:t>деформуються</a:t>
            </a:r>
            <a:r>
              <a:rPr lang="ru-RU" dirty="0"/>
              <a:t> при </a:t>
            </a:r>
            <a:r>
              <a:rPr lang="ru-RU" dirty="0" err="1"/>
              <a:t>прокатці</a:t>
            </a:r>
            <a:r>
              <a:rPr lang="ru-RU" dirty="0"/>
              <a:t>.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типу </a:t>
            </a:r>
            <a:r>
              <a:rPr lang="ru-RU" dirty="0" err="1"/>
              <a:t>К23Х31С1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термічної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НС</a:t>
            </a:r>
            <a:r>
              <a:rPr lang="ru-RU" dirty="0"/>
              <a:t> ~ 52,8 кА/м та В</a:t>
            </a:r>
            <a:r>
              <a:rPr lang="en-US" dirty="0"/>
              <a:t>r = 1,15 </a:t>
            </a:r>
            <a:r>
              <a:rPr lang="ru-RU" dirty="0"/>
              <a:t>Тл.</a:t>
            </a:r>
          </a:p>
          <a:p>
            <a:pPr marL="0" indent="447675" algn="just">
              <a:buNone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рідкісноземельних</a:t>
            </a:r>
            <a:r>
              <a:rPr lang="ru-RU" dirty="0"/>
              <a:t> </a:t>
            </a:r>
            <a:r>
              <a:rPr lang="ru-RU" dirty="0" err="1"/>
              <a:t>сполук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для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магнітів</a:t>
            </a:r>
            <a:r>
              <a:rPr lang="ru-RU" dirty="0"/>
              <a:t> </a:t>
            </a:r>
            <a:r>
              <a:rPr lang="ru-RU" dirty="0" err="1"/>
              <a:t>малої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 з великою </a:t>
            </a:r>
            <a:r>
              <a:rPr lang="ru-RU" dirty="0" err="1"/>
              <a:t>магнітною</a:t>
            </a:r>
            <a:r>
              <a:rPr lang="ru-RU" dirty="0"/>
              <a:t> </a:t>
            </a:r>
            <a:r>
              <a:rPr lang="ru-RU" dirty="0" err="1"/>
              <a:t>енергією</a:t>
            </a:r>
            <a:r>
              <a:rPr lang="ru-RU" dirty="0"/>
              <a:t> В</a:t>
            </a:r>
            <a:r>
              <a:rPr lang="en-US" dirty="0"/>
              <a:t>r</a:t>
            </a:r>
            <a:r>
              <a:rPr lang="ru-RU" dirty="0" err="1"/>
              <a:t>Нс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ефективними</a:t>
            </a:r>
            <a:r>
              <a:rPr lang="ru-RU" dirty="0"/>
              <a:t> для </a:t>
            </a:r>
            <a:r>
              <a:rPr lang="ru-RU" dirty="0" err="1"/>
              <a:t>цієї</a:t>
            </a:r>
            <a:r>
              <a:rPr lang="ru-RU" dirty="0"/>
              <a:t> мети є </a:t>
            </a:r>
            <a:r>
              <a:rPr lang="ru-RU" dirty="0" err="1"/>
              <a:t>інтерметалеві</a:t>
            </a:r>
            <a:r>
              <a:rPr lang="ru-RU" dirty="0"/>
              <a:t> </a:t>
            </a:r>
            <a:r>
              <a:rPr lang="ru-RU" dirty="0" err="1"/>
              <a:t>сполуки</a:t>
            </a:r>
            <a:r>
              <a:rPr lang="ru-RU" dirty="0"/>
              <a:t> кобальту з легкими </a:t>
            </a:r>
            <a:r>
              <a:rPr lang="ru-RU" dirty="0" err="1"/>
              <a:t>рідкісноземельними</a:t>
            </a:r>
            <a:r>
              <a:rPr lang="ru-RU" dirty="0"/>
              <a:t> </a:t>
            </a:r>
            <a:r>
              <a:rPr lang="ru-RU" dirty="0" err="1"/>
              <a:t>металами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en-US" dirty="0" err="1"/>
              <a:t>SmCo5</a:t>
            </a:r>
            <a:r>
              <a:rPr lang="en-US" dirty="0"/>
              <a:t>, </a:t>
            </a:r>
            <a:r>
              <a:rPr lang="en-US" dirty="0" err="1"/>
              <a:t>NdCo5</a:t>
            </a:r>
            <a:r>
              <a:rPr lang="en-US" dirty="0"/>
              <a:t>, </a:t>
            </a:r>
            <a:r>
              <a:rPr lang="en-US" dirty="0" err="1"/>
              <a:t>PrCo5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156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590" y="336844"/>
            <a:ext cx="10515600" cy="53098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3.3 </a:t>
            </a:r>
            <a:r>
              <a:rPr lang="ru-RU" b="1" dirty="0" err="1"/>
              <a:t>Сплави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заданим</a:t>
            </a:r>
            <a:r>
              <a:rPr lang="ru-RU" b="1" dirty="0"/>
              <a:t> </a:t>
            </a:r>
            <a:r>
              <a:rPr lang="ru-RU" b="1" dirty="0" err="1"/>
              <a:t>коефіцієнтом</a:t>
            </a:r>
            <a:r>
              <a:rPr lang="ru-RU" b="1" dirty="0"/>
              <a:t> </a:t>
            </a:r>
            <a:r>
              <a:rPr lang="ru-RU" b="1" dirty="0" err="1"/>
              <a:t>термічного</a:t>
            </a:r>
            <a:r>
              <a:rPr lang="ru-RU" b="1" dirty="0"/>
              <a:t> </a:t>
            </a:r>
            <a:r>
              <a:rPr lang="ru-RU" b="1" dirty="0" err="1"/>
              <a:t>розширення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7864"/>
            <a:ext cx="10515600" cy="5431536"/>
          </a:xfrm>
        </p:spPr>
        <p:txBody>
          <a:bodyPr>
            <a:normAutofit fontScale="92500" lnSpcReduction="20000"/>
          </a:bodyPr>
          <a:lstStyle/>
          <a:p>
            <a:pPr marL="0" indent="447675" algn="just">
              <a:buNone/>
            </a:pP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одну з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прецизійних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Теплове </a:t>
            </a:r>
            <a:r>
              <a:rPr lang="ru-RU" dirty="0" err="1"/>
              <a:t>розширення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лінійних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та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. </a:t>
            </a:r>
            <a:r>
              <a:rPr lang="ru-RU" dirty="0" err="1"/>
              <a:t>Лінійне</a:t>
            </a:r>
            <a:r>
              <a:rPr lang="ru-RU" dirty="0"/>
              <a:t> </a:t>
            </a:r>
            <a:r>
              <a:rPr lang="ru-RU" dirty="0" err="1"/>
              <a:t>теплове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притаманно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. </a:t>
            </a:r>
            <a:r>
              <a:rPr lang="ru-RU" dirty="0" err="1"/>
              <a:t>Об'ємне</a:t>
            </a:r>
            <a:r>
              <a:rPr lang="ru-RU" dirty="0"/>
              <a:t> </a:t>
            </a:r>
            <a:r>
              <a:rPr lang="ru-RU" dirty="0" err="1"/>
              <a:t>теплове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для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 та </a:t>
            </a:r>
            <a:r>
              <a:rPr lang="ru-RU" dirty="0" err="1"/>
              <a:t>рідин</a:t>
            </a:r>
            <a:r>
              <a:rPr lang="ru-RU" dirty="0"/>
              <a:t>. </a:t>
            </a:r>
            <a:r>
              <a:rPr lang="ru-RU" dirty="0" err="1"/>
              <a:t>Лінійне</a:t>
            </a:r>
            <a:r>
              <a:rPr lang="ru-RU" dirty="0"/>
              <a:t> </a:t>
            </a:r>
            <a:r>
              <a:rPr lang="ru-RU" dirty="0" err="1"/>
              <a:t>теплове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(К-1), а </a:t>
            </a:r>
            <a:r>
              <a:rPr lang="ru-RU" dirty="0" err="1"/>
              <a:t>об'ємне</a:t>
            </a:r>
            <a:r>
              <a:rPr lang="ru-RU" dirty="0"/>
              <a:t> </a:t>
            </a:r>
            <a:r>
              <a:rPr lang="ru-RU" dirty="0" err="1"/>
              <a:t>теплове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- </a:t>
            </a:r>
            <a:r>
              <a:rPr lang="ru-RU" dirty="0" err="1"/>
              <a:t>коефіцієнтом</a:t>
            </a:r>
            <a:r>
              <a:rPr lang="ru-RU" dirty="0"/>
              <a:t> (К-1).</a:t>
            </a:r>
          </a:p>
          <a:p>
            <a:pPr marL="0" indent="447675" algn="just">
              <a:buNone/>
            </a:pPr>
            <a:r>
              <a:rPr lang="ru-RU" dirty="0" err="1"/>
              <a:t>Аномалії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спостерігаються</a:t>
            </a:r>
            <a:r>
              <a:rPr lang="ru-RU" dirty="0"/>
              <a:t>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бінарних</a:t>
            </a:r>
            <a:r>
              <a:rPr lang="ru-RU" dirty="0"/>
              <a:t> сплавах.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: </a:t>
            </a:r>
            <a:r>
              <a:rPr lang="ru-RU" dirty="0" err="1"/>
              <a:t>сплави</a:t>
            </a:r>
            <a:r>
              <a:rPr lang="ru-RU" dirty="0"/>
              <a:t> з аномально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smtClean="0"/>
              <a:t>(10-7 </a:t>
            </a:r>
            <a:r>
              <a:rPr lang="ru-RU" dirty="0"/>
              <a:t>К-1); </a:t>
            </a:r>
            <a:r>
              <a:rPr lang="ru-RU" dirty="0" err="1"/>
              <a:t>сплави</a:t>
            </a:r>
            <a:r>
              <a:rPr lang="ru-RU" dirty="0"/>
              <a:t> з аномально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теплового </a:t>
            </a:r>
            <a:r>
              <a:rPr lang="ru-RU" dirty="0" err="1"/>
              <a:t>розширення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принцип </a:t>
            </a:r>
            <a:r>
              <a:rPr lang="ru-RU" dirty="0" err="1"/>
              <a:t>експериментального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аномалій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сплаву (рисунок 3.1).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808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50991"/>
            <a:ext cx="10515600" cy="11430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Рисунок 3.1 –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складу для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бінарних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3182411" y="365125"/>
            <a:ext cx="4876201" cy="521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072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3192"/>
            <a:ext cx="10994136" cy="6309360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з </a:t>
            </a:r>
            <a:r>
              <a:rPr lang="ru-RU" dirty="0" err="1"/>
              <a:t>аномалією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механічні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вимірювальних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у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інтервалі</a:t>
            </a:r>
            <a:r>
              <a:rPr lang="ru-RU" dirty="0"/>
              <a:t> температур,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численних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Найбільшого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/>
              <a:t>Fe – Ni.</a:t>
            </a:r>
          </a:p>
          <a:p>
            <a:pPr marL="0" indent="447675" algn="just">
              <a:buNone/>
            </a:pPr>
            <a:r>
              <a:rPr lang="ru-RU" dirty="0" err="1"/>
              <a:t>Аномалія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/>
              <a:t>Fe – Ni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феромагнітну</a:t>
            </a:r>
            <a:r>
              <a:rPr lang="ru-RU" dirty="0"/>
              <a:t> природу: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мінімальний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вузькому</a:t>
            </a:r>
            <a:r>
              <a:rPr lang="ru-RU" dirty="0"/>
              <a:t> </a:t>
            </a:r>
            <a:r>
              <a:rPr lang="ru-RU" dirty="0" err="1"/>
              <a:t>інтервалі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en-US" dirty="0"/>
              <a:t>Ni, </a:t>
            </a:r>
            <a:r>
              <a:rPr lang="ru-RU" dirty="0"/>
              <a:t>де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на порядок </a:t>
            </a:r>
            <a:r>
              <a:rPr lang="ru-RU" dirty="0" err="1"/>
              <a:t>менший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та </a:t>
            </a:r>
            <a:r>
              <a:rPr lang="ru-RU" dirty="0" err="1"/>
              <a:t>нікелю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635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0624"/>
            <a:ext cx="10482072" cy="6217920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бінарних</a:t>
            </a:r>
            <a:r>
              <a:rPr lang="ru-RU" dirty="0"/>
              <a:t> </a:t>
            </a:r>
            <a:r>
              <a:rPr lang="ru-RU" dirty="0" err="1"/>
              <a:t>залізонікелевих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з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лінійного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відомий</a:t>
            </a:r>
            <a:r>
              <a:rPr lang="ru-RU" dirty="0"/>
              <a:t> та </a:t>
            </a:r>
            <a:r>
              <a:rPr lang="ru-RU" dirty="0" err="1"/>
              <a:t>всебічно</a:t>
            </a:r>
            <a:r>
              <a:rPr lang="ru-RU" dirty="0"/>
              <a:t> </a:t>
            </a:r>
            <a:r>
              <a:rPr lang="ru-RU" dirty="0" err="1"/>
              <a:t>вивчений</a:t>
            </a:r>
            <a:r>
              <a:rPr lang="ru-RU" dirty="0"/>
              <a:t> сплав </a:t>
            </a:r>
            <a:r>
              <a:rPr lang="ru-RU" dirty="0" err="1"/>
              <a:t>інвар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аналог - </a:t>
            </a:r>
            <a:r>
              <a:rPr lang="ru-RU" dirty="0" err="1"/>
              <a:t>це</a:t>
            </a:r>
            <a:r>
              <a:rPr lang="ru-RU" dirty="0"/>
              <a:t> метал </a:t>
            </a:r>
            <a:r>
              <a:rPr lang="ru-RU" dirty="0" err="1"/>
              <a:t>36Н</a:t>
            </a:r>
            <a:r>
              <a:rPr lang="ru-RU" dirty="0"/>
              <a:t>.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термомеханічної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знизити</a:t>
            </a:r>
            <a:r>
              <a:rPr lang="ru-RU" dirty="0"/>
              <a:t> та </a:t>
            </a:r>
            <a:r>
              <a:rPr lang="ru-RU" dirty="0" err="1"/>
              <a:t>стабілізувати</a:t>
            </a:r>
            <a:r>
              <a:rPr lang="ru-RU" dirty="0"/>
              <a:t> </a:t>
            </a:r>
            <a:r>
              <a:rPr lang="ru-RU" dirty="0" err="1"/>
              <a:t>характерний</a:t>
            </a:r>
            <a:r>
              <a:rPr lang="ru-RU" dirty="0"/>
              <a:t> для </a:t>
            </a:r>
            <a:r>
              <a:rPr lang="ru-RU" dirty="0" err="1"/>
              <a:t>інвар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Сплав </a:t>
            </a:r>
            <a:r>
              <a:rPr lang="ru-RU" dirty="0" err="1"/>
              <a:t>суперінвар</a:t>
            </a:r>
            <a:r>
              <a:rPr lang="ru-RU" dirty="0"/>
              <a:t> (</a:t>
            </a:r>
            <a:r>
              <a:rPr lang="ru-RU" dirty="0" err="1"/>
              <a:t>32НКД</a:t>
            </a:r>
            <a:r>
              <a:rPr lang="ru-RU" dirty="0"/>
              <a:t>)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нижчий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інвар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і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невелику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en-US" dirty="0"/>
              <a:t>Co </a:t>
            </a:r>
            <a:r>
              <a:rPr lang="ru-RU" dirty="0"/>
              <a:t>і </a:t>
            </a:r>
            <a:r>
              <a:rPr lang="en-US" dirty="0"/>
              <a:t>Cu. </a:t>
            </a:r>
            <a:r>
              <a:rPr lang="ru-RU" dirty="0" err="1"/>
              <a:t>Відмінною</a:t>
            </a:r>
            <a:r>
              <a:rPr lang="ru-RU" dirty="0"/>
              <a:t> </a:t>
            </a:r>
            <a:r>
              <a:rPr lang="ru-RU" dirty="0" err="1"/>
              <a:t>особливістю</a:t>
            </a:r>
            <a:r>
              <a:rPr lang="ru-RU" dirty="0"/>
              <a:t> сплаву </a:t>
            </a:r>
            <a:r>
              <a:rPr lang="ru-RU" dirty="0" err="1"/>
              <a:t>35НКТ</a:t>
            </a:r>
            <a:r>
              <a:rPr lang="ru-RU" dirty="0"/>
              <a:t> є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механічні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дисперсійного</a:t>
            </a:r>
            <a:r>
              <a:rPr lang="ru-RU" dirty="0"/>
              <a:t> </a:t>
            </a:r>
            <a:r>
              <a:rPr lang="ru-RU" dirty="0" err="1"/>
              <a:t>твердіння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характеристики </a:t>
            </a:r>
            <a:r>
              <a:rPr lang="ru-RU" dirty="0" err="1"/>
              <a:t>сплавів</a:t>
            </a:r>
            <a:r>
              <a:rPr lang="ru-RU" dirty="0"/>
              <a:t> з </a:t>
            </a:r>
            <a:r>
              <a:rPr lang="ru-RU" dirty="0" err="1"/>
              <a:t>низьким</a:t>
            </a:r>
            <a:r>
              <a:rPr lang="ru-RU" dirty="0"/>
              <a:t> та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коефіцієнтами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r>
              <a:rPr lang="ru-RU" dirty="0"/>
              <a:t> наведено у </a:t>
            </a:r>
            <a:r>
              <a:rPr lang="ru-RU" dirty="0" err="1"/>
              <a:t>таблиці</a:t>
            </a:r>
            <a:r>
              <a:rPr lang="ru-RU" dirty="0"/>
              <a:t> 3.1.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945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0495" y="252857"/>
            <a:ext cx="10515600" cy="114617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Таблиця</a:t>
            </a:r>
            <a:r>
              <a:rPr lang="ru-RU" dirty="0"/>
              <a:t> 3.1 - </a:t>
            </a:r>
            <a:r>
              <a:rPr lang="ru-RU" dirty="0" err="1"/>
              <a:t>Основні</a:t>
            </a:r>
            <a:r>
              <a:rPr lang="ru-RU" dirty="0"/>
              <a:t> характеристики </a:t>
            </a:r>
            <a:r>
              <a:rPr lang="ru-RU" dirty="0" err="1"/>
              <a:t>сплавів</a:t>
            </a:r>
            <a:r>
              <a:rPr lang="ru-RU" dirty="0"/>
              <a:t> з </a:t>
            </a:r>
            <a:r>
              <a:rPr lang="ru-RU" dirty="0" err="1"/>
              <a:t>низьким</a:t>
            </a:r>
            <a:r>
              <a:rPr lang="ru-RU" dirty="0"/>
              <a:t> та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коефіцієнтами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endParaRPr lang="en-US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047" y="1700784"/>
            <a:ext cx="11249363" cy="451713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292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8600"/>
            <a:ext cx="10856976" cy="6254496"/>
          </a:xfrm>
        </p:spPr>
        <p:txBody>
          <a:bodyPr>
            <a:normAutofit fontScale="92500" lnSpcReduction="20000"/>
          </a:bodyPr>
          <a:lstStyle/>
          <a:p>
            <a:pPr marL="0" indent="447675" algn="just">
              <a:buNone/>
            </a:pPr>
            <a:r>
              <a:rPr lang="ru-RU" dirty="0" err="1"/>
              <a:t>Повсюдне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сплав </a:t>
            </a:r>
            <a:r>
              <a:rPr lang="ru-RU" dirty="0" err="1"/>
              <a:t>підступ</a:t>
            </a:r>
            <a:r>
              <a:rPr lang="ru-RU" dirty="0"/>
              <a:t> (</a:t>
            </a:r>
            <a:r>
              <a:rPr lang="ru-RU" dirty="0" err="1"/>
              <a:t>29НК</a:t>
            </a:r>
            <a:r>
              <a:rPr lang="ru-RU" dirty="0"/>
              <a:t>). </a:t>
            </a:r>
            <a:r>
              <a:rPr lang="ru-RU" dirty="0" err="1"/>
              <a:t>Цей</a:t>
            </a:r>
            <a:r>
              <a:rPr lang="ru-RU" dirty="0"/>
              <a:t> сплав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r>
              <a:rPr lang="ru-RU" dirty="0"/>
              <a:t> широкому </a:t>
            </a:r>
            <a:r>
              <a:rPr lang="ru-RU" dirty="0" err="1"/>
              <a:t>інтервалі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і </a:t>
            </a:r>
            <a:r>
              <a:rPr lang="ru-RU" dirty="0" err="1"/>
              <a:t>негативних</a:t>
            </a:r>
            <a:r>
              <a:rPr lang="ru-RU" dirty="0"/>
              <a:t> температур. </a:t>
            </a:r>
            <a:r>
              <a:rPr lang="ru-RU" dirty="0" err="1"/>
              <a:t>Оксиди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паяння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сплаву легко і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розчиняються</a:t>
            </a:r>
            <a:r>
              <a:rPr lang="ru-RU" dirty="0"/>
              <a:t> в </a:t>
            </a:r>
            <a:r>
              <a:rPr lang="ru-RU" dirty="0" err="1"/>
              <a:t>певних</a:t>
            </a:r>
            <a:r>
              <a:rPr lang="ru-RU" dirty="0"/>
              <a:t> сортах тугоплавких стекол,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передумовою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щільного</a:t>
            </a:r>
            <a:r>
              <a:rPr lang="ru-RU" dirty="0"/>
              <a:t> і </a:t>
            </a:r>
            <a:r>
              <a:rPr lang="ru-RU" dirty="0" err="1"/>
              <a:t>міцного</a:t>
            </a:r>
            <a:r>
              <a:rPr lang="ru-RU" dirty="0"/>
              <a:t> спаю.</a:t>
            </a:r>
          </a:p>
          <a:p>
            <a:pPr marL="0" indent="447675" algn="just">
              <a:buNone/>
            </a:pPr>
            <a:r>
              <a:rPr lang="ru-RU" dirty="0"/>
              <a:t>На </a:t>
            </a:r>
            <a:r>
              <a:rPr lang="ru-RU" dirty="0" err="1"/>
              <a:t>практиці</a:t>
            </a:r>
            <a:r>
              <a:rPr lang="ru-RU" dirty="0"/>
              <a:t> для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подібних</a:t>
            </a:r>
            <a:r>
              <a:rPr lang="ru-RU" dirty="0"/>
              <a:t> до </a:t>
            </a:r>
            <a:r>
              <a:rPr lang="ru-RU" dirty="0" err="1"/>
              <a:t>29НК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термічного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температуру </a:t>
            </a:r>
            <a:r>
              <a:rPr lang="ru-RU" dirty="0" err="1"/>
              <a:t>Кюрі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розширити</a:t>
            </a:r>
            <a:r>
              <a:rPr lang="ru-RU" dirty="0"/>
              <a:t> </a:t>
            </a:r>
            <a:r>
              <a:rPr lang="ru-RU" dirty="0" err="1"/>
              <a:t>температурну</a:t>
            </a:r>
            <a:r>
              <a:rPr lang="ru-RU" dirty="0"/>
              <a:t> область </a:t>
            </a:r>
            <a:r>
              <a:rPr lang="ru-RU" dirty="0" err="1"/>
              <a:t>використання</a:t>
            </a:r>
            <a:r>
              <a:rPr lang="ru-RU" dirty="0"/>
              <a:t> сплаву. Для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подібних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модифікації</a:t>
            </a:r>
            <a:r>
              <a:rPr lang="ru-RU" dirty="0"/>
              <a:t> сплаву </a:t>
            </a:r>
            <a:r>
              <a:rPr lang="ru-RU" dirty="0" err="1"/>
              <a:t>29НК</a:t>
            </a:r>
            <a:r>
              <a:rPr lang="ru-RU" dirty="0"/>
              <a:t>: </a:t>
            </a:r>
            <a:r>
              <a:rPr lang="ru-RU" dirty="0" err="1"/>
              <a:t>30НКД</a:t>
            </a:r>
            <a:r>
              <a:rPr lang="ru-RU" dirty="0"/>
              <a:t>, </a:t>
            </a:r>
            <a:r>
              <a:rPr lang="ru-RU" dirty="0" err="1"/>
              <a:t>33НК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До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 і </a:t>
            </a:r>
            <a:r>
              <a:rPr lang="ru-RU" dirty="0" err="1"/>
              <a:t>сплави</a:t>
            </a:r>
            <a:r>
              <a:rPr lang="ru-RU" dirty="0"/>
              <a:t> з особливо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en-US" dirty="0" err="1"/>
              <a:t>Mn</a:t>
            </a:r>
            <a:r>
              <a:rPr lang="en-US" dirty="0"/>
              <a:t>. </a:t>
            </a:r>
            <a:r>
              <a:rPr lang="ru-RU" dirty="0"/>
              <a:t>З числа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en-US" dirty="0" err="1"/>
              <a:t>Mn</a:t>
            </a:r>
            <a:r>
              <a:rPr lang="en-US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сплав </a:t>
            </a:r>
            <a:r>
              <a:rPr lang="ru-RU" dirty="0" err="1"/>
              <a:t>75ГНД</a:t>
            </a:r>
            <a:r>
              <a:rPr lang="ru-RU" dirty="0"/>
              <a:t>: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термостатичних</a:t>
            </a:r>
            <a:r>
              <a:rPr lang="ru-RU" dirty="0"/>
              <a:t> </a:t>
            </a:r>
            <a:r>
              <a:rPr lang="ru-RU" dirty="0" err="1"/>
              <a:t>біметалів</a:t>
            </a:r>
            <a:r>
              <a:rPr lang="ru-RU" dirty="0"/>
              <a:t> як </a:t>
            </a:r>
            <a:r>
              <a:rPr lang="ru-RU" dirty="0" err="1"/>
              <a:t>їхня</a:t>
            </a:r>
            <a:r>
              <a:rPr lang="ru-RU" dirty="0"/>
              <a:t> активна </a:t>
            </a:r>
            <a:r>
              <a:rPr lang="ru-RU" dirty="0" err="1"/>
              <a:t>складова</a:t>
            </a:r>
            <a:r>
              <a:rPr lang="ru-RU" dirty="0"/>
              <a:t>. Сплав з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пасивної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. </a:t>
            </a:r>
            <a:r>
              <a:rPr lang="ru-RU" dirty="0" err="1"/>
              <a:t>Коефіцієнт</a:t>
            </a:r>
            <a:r>
              <a:rPr lang="ru-RU" dirty="0"/>
              <a:t> температурного </a:t>
            </a:r>
            <a:r>
              <a:rPr lang="ru-RU" dirty="0" err="1"/>
              <a:t>розширення</a:t>
            </a:r>
            <a:r>
              <a:rPr lang="ru-RU" dirty="0"/>
              <a:t> сплаву </a:t>
            </a:r>
            <a:r>
              <a:rPr lang="ru-RU" dirty="0" err="1"/>
              <a:t>75ГНД</a:t>
            </a:r>
            <a:r>
              <a:rPr lang="ru-RU" dirty="0"/>
              <a:t> у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десятків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пасивної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19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6134" cy="48526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3.4 </a:t>
            </a:r>
            <a:r>
              <a:rPr lang="ru-RU" b="1" dirty="0" err="1"/>
              <a:t>Сплави</a:t>
            </a:r>
            <a:r>
              <a:rPr lang="ru-RU" b="1" dirty="0"/>
              <a:t> з </a:t>
            </a:r>
            <a:r>
              <a:rPr lang="ru-RU" b="1" dirty="0" err="1"/>
              <a:t>особливими</a:t>
            </a:r>
            <a:r>
              <a:rPr lang="ru-RU" b="1" dirty="0"/>
              <a:t> </a:t>
            </a:r>
            <a:r>
              <a:rPr lang="ru-RU" b="1" dirty="0" err="1"/>
              <a:t>пружними</a:t>
            </a:r>
            <a:r>
              <a:rPr lang="ru-RU" b="1" dirty="0"/>
              <a:t> </a:t>
            </a:r>
            <a:r>
              <a:rPr lang="ru-RU" b="1" dirty="0" err="1"/>
              <a:t>властивостями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3272"/>
            <a:ext cx="10515600" cy="5143691"/>
          </a:xfrm>
        </p:spPr>
        <p:txBody>
          <a:bodyPr/>
          <a:lstStyle/>
          <a:p>
            <a:pPr marL="0" indent="447675" algn="just">
              <a:buNone/>
            </a:pPr>
            <a:r>
              <a:rPr lang="ru-RU" b="1" dirty="0" err="1"/>
              <a:t>Основна</a:t>
            </a:r>
            <a:r>
              <a:rPr lang="ru-RU" b="1" dirty="0"/>
              <a:t> </a:t>
            </a:r>
            <a:r>
              <a:rPr lang="ru-RU" b="1" dirty="0" err="1"/>
              <a:t>властивість</a:t>
            </a:r>
            <a:r>
              <a:rPr lang="ru-RU" b="1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пружинні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пружними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–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малим</a:t>
            </a:r>
            <a:r>
              <a:rPr lang="ru-RU" dirty="0"/>
              <a:t> </a:t>
            </a:r>
            <a:r>
              <a:rPr lang="ru-RU" dirty="0" err="1"/>
              <a:t>пластичним</a:t>
            </a:r>
            <a:r>
              <a:rPr lang="ru-RU" dirty="0"/>
              <a:t> </a:t>
            </a:r>
            <a:r>
              <a:rPr lang="ru-RU" dirty="0" err="1"/>
              <a:t>деформаціям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короткочасного</a:t>
            </a:r>
            <a:r>
              <a:rPr lang="ru-RU" dirty="0"/>
              <a:t> (межа </a:t>
            </a:r>
            <a:r>
              <a:rPr lang="ru-RU" dirty="0" err="1"/>
              <a:t>пружності</a:t>
            </a:r>
            <a:r>
              <a:rPr lang="ru-RU" dirty="0"/>
              <a:t>, </a:t>
            </a:r>
            <a:r>
              <a:rPr lang="ru-RU" dirty="0" err="1"/>
              <a:t>σупр</a:t>
            </a:r>
            <a:r>
              <a:rPr lang="ru-RU" dirty="0"/>
              <a:t>) та </a:t>
            </a:r>
            <a:r>
              <a:rPr lang="ru-RU" dirty="0" err="1"/>
              <a:t>тривалого</a:t>
            </a:r>
            <a:r>
              <a:rPr lang="ru-RU" dirty="0"/>
              <a:t> (</a:t>
            </a:r>
            <a:r>
              <a:rPr lang="ru-RU" dirty="0" err="1"/>
              <a:t>релаксаційна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) </a:t>
            </a:r>
            <a:r>
              <a:rPr lang="ru-RU" dirty="0" err="1"/>
              <a:t>навантаження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480" y="3368605"/>
            <a:ext cx="2613168" cy="96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177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8600"/>
            <a:ext cx="10957560" cy="6382512"/>
          </a:xfrm>
        </p:spPr>
        <p:txBody>
          <a:bodyPr>
            <a:normAutofit fontScale="92500" lnSpcReduction="10000"/>
          </a:bodyPr>
          <a:lstStyle/>
          <a:p>
            <a:pPr marL="0" indent="447675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складу та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зовнішніх</a:t>
            </a:r>
            <a:r>
              <a:rPr lang="ru-RU" dirty="0"/>
              <a:t> умов: </a:t>
            </a:r>
            <a:r>
              <a:rPr lang="ru-RU" dirty="0" err="1"/>
              <a:t>температури</a:t>
            </a:r>
            <a:r>
              <a:rPr lang="ru-RU" dirty="0"/>
              <a:t>, </a:t>
            </a:r>
            <a:r>
              <a:rPr lang="ru-RU" dirty="0" err="1"/>
              <a:t>корозійної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Слід</a:t>
            </a:r>
            <a:r>
              <a:rPr lang="ru-RU" dirty="0"/>
              <a:t> особливо </a:t>
            </a:r>
            <a:r>
              <a:rPr lang="ru-RU" dirty="0" err="1"/>
              <a:t>наголосити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малим</a:t>
            </a:r>
            <a:r>
              <a:rPr lang="ru-RU" dirty="0"/>
              <a:t> </a:t>
            </a:r>
            <a:r>
              <a:rPr lang="ru-RU" dirty="0" err="1"/>
              <a:t>пластичним</a:t>
            </a:r>
            <a:r>
              <a:rPr lang="ru-RU" dirty="0"/>
              <a:t> </a:t>
            </a:r>
            <a:r>
              <a:rPr lang="ru-RU" dirty="0" err="1"/>
              <a:t>деформаціям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весь комплекс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пружинних</a:t>
            </a:r>
            <a:r>
              <a:rPr lang="ru-RU" dirty="0"/>
              <a:t> сталей та </a:t>
            </a:r>
            <a:r>
              <a:rPr lang="ru-RU" dirty="0" err="1"/>
              <a:t>сплавів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Теоретичними</a:t>
            </a:r>
            <a:r>
              <a:rPr lang="ru-RU" dirty="0"/>
              <a:t> </a:t>
            </a:r>
            <a:r>
              <a:rPr lang="ru-RU" dirty="0" err="1"/>
              <a:t>дослідженнями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опору </a:t>
            </a:r>
            <a:r>
              <a:rPr lang="ru-RU" dirty="0" err="1"/>
              <a:t>малим</a:t>
            </a:r>
            <a:r>
              <a:rPr lang="ru-RU" dirty="0"/>
              <a:t> </a:t>
            </a:r>
            <a:r>
              <a:rPr lang="ru-RU" dirty="0" err="1"/>
              <a:t>пластичним</a:t>
            </a:r>
            <a:r>
              <a:rPr lang="ru-RU" dirty="0"/>
              <a:t> </a:t>
            </a:r>
            <a:r>
              <a:rPr lang="ru-RU" dirty="0" err="1"/>
              <a:t>деформаціям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рівномірний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дислокацій</a:t>
            </a:r>
            <a:r>
              <a:rPr lang="ru-RU" dirty="0"/>
              <a:t>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високій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,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закріпленні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максимально </a:t>
            </a:r>
            <a:r>
              <a:rPr lang="ru-RU" dirty="0" err="1"/>
              <a:t>загальмувати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початкових</a:t>
            </a:r>
            <a:r>
              <a:rPr lang="ru-RU" dirty="0"/>
              <a:t> </a:t>
            </a:r>
            <a:r>
              <a:rPr lang="ru-RU" dirty="0" err="1"/>
              <a:t>стадій</a:t>
            </a:r>
            <a:r>
              <a:rPr lang="ru-RU" dirty="0"/>
              <a:t> </a:t>
            </a:r>
            <a:r>
              <a:rPr lang="ru-RU" dirty="0" err="1"/>
              <a:t>пластичної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.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структурного стану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механізмами</a:t>
            </a:r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одночасним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Найбільш</a:t>
            </a:r>
            <a:r>
              <a:rPr lang="ru-RU" dirty="0"/>
              <a:t> широко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, </a:t>
            </a:r>
            <a:r>
              <a:rPr lang="ru-RU" dirty="0" err="1"/>
              <a:t>засновані</a:t>
            </a:r>
            <a:r>
              <a:rPr lang="ru-RU" dirty="0"/>
              <a:t> на </a:t>
            </a:r>
            <a:r>
              <a:rPr lang="ru-RU" dirty="0" err="1"/>
              <a:t>протіканні</a:t>
            </a:r>
            <a:r>
              <a:rPr lang="ru-RU" dirty="0"/>
              <a:t> мартенситного </a:t>
            </a:r>
            <a:r>
              <a:rPr lang="ru-RU" dirty="0" err="1"/>
              <a:t>перетворення</a:t>
            </a:r>
            <a:r>
              <a:rPr lang="ru-RU" dirty="0"/>
              <a:t> (</a:t>
            </a:r>
            <a:r>
              <a:rPr lang="el-GR" dirty="0"/>
              <a:t>γ→α), </a:t>
            </a:r>
            <a:r>
              <a:rPr lang="ru-RU" dirty="0"/>
              <a:t>на </a:t>
            </a:r>
            <a:r>
              <a:rPr lang="ru-RU" dirty="0" err="1"/>
              <a:t>виділенні</a:t>
            </a:r>
            <a:r>
              <a:rPr lang="ru-RU" dirty="0"/>
              <a:t> </a:t>
            </a:r>
            <a:r>
              <a:rPr lang="ru-RU" dirty="0" err="1"/>
              <a:t>надлишкової</a:t>
            </a:r>
            <a:r>
              <a:rPr lang="ru-RU" dirty="0"/>
              <a:t> </a:t>
            </a:r>
            <a:r>
              <a:rPr lang="ru-RU" dirty="0" err="1"/>
              <a:t>високодисперсної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, на </a:t>
            </a:r>
            <a:r>
              <a:rPr lang="ru-RU" dirty="0" err="1"/>
              <a:t>внутрішньофазових</a:t>
            </a:r>
            <a:r>
              <a:rPr lang="ru-RU" dirty="0"/>
              <a:t> </a:t>
            </a:r>
            <a:r>
              <a:rPr lang="ru-RU" dirty="0" err="1"/>
              <a:t>перетвореннях</a:t>
            </a:r>
            <a:r>
              <a:rPr lang="ru-RU" dirty="0"/>
              <a:t> з </a:t>
            </a:r>
            <a:r>
              <a:rPr lang="ru-RU" dirty="0" err="1"/>
              <a:t>утворенням</a:t>
            </a:r>
            <a:r>
              <a:rPr lang="ru-RU" dirty="0"/>
              <a:t> </a:t>
            </a:r>
            <a:r>
              <a:rPr lang="ru-RU" dirty="0" err="1"/>
              <a:t>ближнього</a:t>
            </a:r>
            <a:r>
              <a:rPr lang="ru-RU" dirty="0"/>
              <a:t> </a:t>
            </a:r>
            <a:r>
              <a:rPr lang="ru-RU" dirty="0" err="1"/>
              <a:t>впорядкування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ближнього</a:t>
            </a:r>
            <a:r>
              <a:rPr lang="ru-RU" dirty="0"/>
              <a:t> </a:t>
            </a:r>
            <a:r>
              <a:rPr lang="ru-RU" dirty="0" err="1"/>
              <a:t>розшарування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деформаційного</a:t>
            </a:r>
            <a:r>
              <a:rPr lang="ru-RU" dirty="0"/>
              <a:t> наклепу.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20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3192"/>
            <a:ext cx="10875264" cy="6227064"/>
          </a:xfrm>
        </p:spPr>
        <p:txBody>
          <a:bodyPr/>
          <a:lstStyle/>
          <a:p>
            <a:pPr marL="0" indent="447675" algn="just" rtl="0">
              <a:buNone/>
            </a:pPr>
            <a:r>
              <a:rPr lang="ru-RU" dirty="0" err="1"/>
              <a:t>Прецизійні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властивих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.</a:t>
            </a:r>
          </a:p>
          <a:p>
            <a:pPr marL="0" indent="447675" algn="just" rtl="0">
              <a:buNone/>
            </a:pPr>
            <a:r>
              <a:rPr lang="ru-RU" dirty="0"/>
              <a:t>До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:</a:t>
            </a:r>
          </a:p>
          <a:p>
            <a:pPr marL="0" indent="447675" algn="just" rtl="0">
              <a:buNone/>
            </a:pPr>
            <a:r>
              <a:rPr lang="ru-RU" dirty="0"/>
              <a:t>-</a:t>
            </a:r>
            <a:r>
              <a:rPr lang="ru-RU" dirty="0" err="1" smtClean="0"/>
              <a:t>магнітно-м'які</a:t>
            </a:r>
            <a:r>
              <a:rPr lang="ru-RU" dirty="0" smtClean="0"/>
              <a:t> та </a:t>
            </a:r>
            <a:r>
              <a:rPr lang="ru-RU" dirty="0" err="1" smtClean="0"/>
              <a:t>магнітотверді</a:t>
            </a:r>
            <a:r>
              <a:rPr lang="ru-RU" dirty="0" smtClean="0"/>
              <a:t> </a:t>
            </a:r>
            <a:r>
              <a:rPr lang="ru-RU" dirty="0" err="1"/>
              <a:t>сплави</a:t>
            </a:r>
            <a:r>
              <a:rPr lang="ru-RU" dirty="0"/>
              <a:t>;</a:t>
            </a:r>
          </a:p>
          <a:p>
            <a:pPr marL="0" indent="447675" algn="just" rtl="0">
              <a:buNone/>
            </a:pPr>
            <a:r>
              <a:rPr lang="ru-RU" dirty="0"/>
              <a:t>-</a:t>
            </a:r>
            <a:r>
              <a:rPr lang="ru-RU" dirty="0" err="1" smtClean="0"/>
              <a:t>Сплави</a:t>
            </a:r>
            <a:r>
              <a:rPr lang="ru-RU" dirty="0" smtClean="0"/>
              <a:t> з </a:t>
            </a:r>
            <a:r>
              <a:rPr lang="ru-RU" dirty="0" err="1" smtClean="0"/>
              <a:t>особливими</a:t>
            </a:r>
            <a:r>
              <a:rPr lang="ru-RU" dirty="0" smtClean="0"/>
              <a:t> </a:t>
            </a:r>
            <a:r>
              <a:rPr lang="ru-RU" dirty="0" err="1" smtClean="0"/>
              <a:t>тепловими</a:t>
            </a:r>
            <a:r>
              <a:rPr lang="ru-RU" dirty="0" smtClean="0"/>
              <a:t> характеристиками</a:t>
            </a:r>
            <a:r>
              <a:rPr lang="ru-RU" dirty="0"/>
              <a:t>;</a:t>
            </a:r>
          </a:p>
          <a:p>
            <a:pPr marL="0" indent="447675" algn="just" rtl="0">
              <a:buNone/>
            </a:pPr>
            <a:r>
              <a:rPr lang="ru-RU" dirty="0"/>
              <a:t>-</a:t>
            </a:r>
            <a:r>
              <a:rPr lang="ru-RU" dirty="0" err="1" smtClean="0"/>
              <a:t>Сплави</a:t>
            </a:r>
            <a:r>
              <a:rPr lang="ru-RU" dirty="0" smtClean="0"/>
              <a:t> з </a:t>
            </a:r>
            <a:r>
              <a:rPr lang="ru-RU" dirty="0" err="1" smtClean="0"/>
              <a:t>особливими</a:t>
            </a:r>
            <a:r>
              <a:rPr lang="ru-RU" dirty="0" smtClean="0"/>
              <a:t> </a:t>
            </a:r>
            <a:r>
              <a:rPr lang="ru-RU" dirty="0" err="1"/>
              <a:t>пружними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;</a:t>
            </a:r>
          </a:p>
          <a:p>
            <a:pPr marL="0" indent="447675" algn="just" rtl="0">
              <a:buNone/>
            </a:pPr>
            <a:r>
              <a:rPr lang="ru-RU" dirty="0"/>
              <a:t>-</a:t>
            </a:r>
            <a:r>
              <a:rPr lang="ru-RU" dirty="0" err="1"/>
              <a:t>Надпровідні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;</a:t>
            </a:r>
          </a:p>
          <a:p>
            <a:pPr marL="0" indent="447675" algn="just" rtl="0">
              <a:buNone/>
            </a:pPr>
            <a:r>
              <a:rPr lang="ru-RU" dirty="0"/>
              <a:t>-</a:t>
            </a:r>
            <a:r>
              <a:rPr lang="ru-RU" dirty="0" err="1" smtClean="0"/>
              <a:t>Сплави</a:t>
            </a:r>
            <a:r>
              <a:rPr lang="ru-RU" dirty="0" smtClean="0"/>
              <a:t> з комплексом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95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2608"/>
            <a:ext cx="10975848" cy="6281928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класифікують</a:t>
            </a:r>
            <a:r>
              <a:rPr lang="ru-RU" dirty="0"/>
              <a:t> за </a:t>
            </a:r>
            <a:r>
              <a:rPr lang="ru-RU" dirty="0" err="1"/>
              <a:t>основними</a:t>
            </a:r>
            <a:r>
              <a:rPr lang="ru-RU" dirty="0"/>
              <a:t> способами </a:t>
            </a:r>
            <a:r>
              <a:rPr lang="ru-RU" dirty="0" err="1"/>
              <a:t>зміцнення</a:t>
            </a:r>
            <a:r>
              <a:rPr lang="ru-RU" dirty="0"/>
              <a:t> та </a:t>
            </a:r>
            <a:r>
              <a:rPr lang="ru-RU" dirty="0" err="1"/>
              <a:t>призначення</a:t>
            </a:r>
            <a:r>
              <a:rPr lang="ru-RU" dirty="0"/>
              <a:t>. За </a:t>
            </a:r>
            <a:r>
              <a:rPr lang="ru-RU" dirty="0" err="1"/>
              <a:t>основними</a:t>
            </a:r>
            <a:r>
              <a:rPr lang="ru-RU" dirty="0"/>
              <a:t> способами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сплави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зміцнюються</a:t>
            </a:r>
            <a:r>
              <a:rPr lang="ru-RU" dirty="0"/>
              <a:t> холодною пластичною </a:t>
            </a:r>
            <a:r>
              <a:rPr lang="ru-RU" dirty="0" err="1"/>
              <a:t>деформацією</a:t>
            </a:r>
            <a:r>
              <a:rPr lang="ru-RU" dirty="0"/>
              <a:t> та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низькотемпературним</a:t>
            </a:r>
            <a:r>
              <a:rPr lang="ru-RU" dirty="0"/>
              <a:t> </a:t>
            </a:r>
            <a:r>
              <a:rPr lang="ru-RU" dirty="0" err="1"/>
              <a:t>нагріванням</a:t>
            </a:r>
            <a:r>
              <a:rPr lang="ru-RU" dirty="0"/>
              <a:t> [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перлітного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(0,4-1,2% С);</a:t>
            </a:r>
          </a:p>
          <a:p>
            <a:pPr algn="just"/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аустенітного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;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міді</a:t>
            </a:r>
            <a:r>
              <a:rPr lang="ru-RU" dirty="0"/>
              <a:t> (</a:t>
            </a:r>
            <a:r>
              <a:rPr lang="ru-RU" dirty="0" err="1"/>
              <a:t>латуні</a:t>
            </a:r>
            <a:r>
              <a:rPr lang="ru-RU" dirty="0"/>
              <a:t> та </a:t>
            </a:r>
            <a:r>
              <a:rPr lang="ru-RU" dirty="0" err="1"/>
              <a:t>бронзи</a:t>
            </a:r>
            <a:r>
              <a:rPr lang="ru-RU" dirty="0"/>
              <a:t>)];</a:t>
            </a:r>
          </a:p>
          <a:p>
            <a:pPr algn="just"/>
            <a:r>
              <a:rPr lang="ru-RU" dirty="0" err="1"/>
              <a:t>сплави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зміцнюються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мартенситного </a:t>
            </a:r>
            <a:r>
              <a:rPr lang="ru-RU" dirty="0" err="1"/>
              <a:t>перетворення</a:t>
            </a:r>
            <a:r>
              <a:rPr lang="ru-RU" dirty="0"/>
              <a:t> (</a:t>
            </a:r>
            <a:r>
              <a:rPr lang="el-GR" dirty="0"/>
              <a:t>γ→α) (</a:t>
            </a:r>
            <a:r>
              <a:rPr lang="ru-RU" dirty="0"/>
              <a:t>мартенситно-</a:t>
            </a:r>
            <a:r>
              <a:rPr lang="ru-RU" dirty="0" err="1"/>
              <a:t>старіючі</a:t>
            </a:r>
            <a:r>
              <a:rPr lang="ru-RU" dirty="0"/>
              <a:t> </a:t>
            </a:r>
            <a:r>
              <a:rPr lang="ru-RU" dirty="0" err="1"/>
              <a:t>вуглецеві</a:t>
            </a:r>
            <a:r>
              <a:rPr lang="ru-RU" dirty="0"/>
              <a:t> та </a:t>
            </a:r>
            <a:r>
              <a:rPr lang="ru-RU" dirty="0" err="1"/>
              <a:t>леговані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);</a:t>
            </a:r>
          </a:p>
          <a:p>
            <a:pPr algn="just"/>
            <a:r>
              <a:rPr lang="ru-RU" dirty="0" err="1"/>
              <a:t>сплави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зміцнюються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дисперсного </a:t>
            </a:r>
            <a:r>
              <a:rPr lang="ru-RU" dirty="0" err="1"/>
              <a:t>твердіння</a:t>
            </a:r>
            <a:r>
              <a:rPr lang="ru-RU" dirty="0"/>
              <a:t> (</a:t>
            </a:r>
            <a:r>
              <a:rPr lang="ru-RU" dirty="0" err="1"/>
              <a:t>старіння</a:t>
            </a:r>
            <a:r>
              <a:rPr lang="ru-RU" dirty="0"/>
              <a:t>)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систем </a:t>
            </a:r>
            <a:r>
              <a:rPr lang="en-US" dirty="0"/>
              <a:t>Fe-Ni, Fe-Ni-Cr, Co-Ni-Cr, Ni-Cr </a:t>
            </a:r>
            <a:r>
              <a:rPr lang="ru-RU" dirty="0"/>
              <a:t>та </a:t>
            </a:r>
            <a:r>
              <a:rPr lang="ru-RU" dirty="0" err="1"/>
              <a:t>ін</a:t>
            </a:r>
            <a:r>
              <a:rPr lang="ru-RU" dirty="0"/>
              <a:t>, з добавками </a:t>
            </a:r>
            <a:r>
              <a:rPr lang="ru-RU" dirty="0" err="1"/>
              <a:t>головним</a:t>
            </a:r>
            <a:r>
              <a:rPr lang="ru-RU" dirty="0"/>
              <a:t> чином </a:t>
            </a:r>
            <a:r>
              <a:rPr lang="en-US" dirty="0" err="1"/>
              <a:t>Ti</a:t>
            </a:r>
            <a:r>
              <a:rPr lang="en-US" dirty="0"/>
              <a:t>, Al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 err="1"/>
              <a:t>Nb</a:t>
            </a:r>
            <a:r>
              <a:rPr lang="en-US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зміцнювальні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виділяються</a:t>
            </a:r>
            <a:r>
              <a:rPr lang="ru-RU" dirty="0"/>
              <a:t> в </a:t>
            </a:r>
            <a:r>
              <a:rPr lang="ru-RU" dirty="0" err="1"/>
              <a:t>дисперсній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при </a:t>
            </a:r>
            <a:r>
              <a:rPr lang="ru-RU" dirty="0" err="1"/>
              <a:t>подальшому</a:t>
            </a:r>
            <a:r>
              <a:rPr lang="ru-RU" dirty="0"/>
              <a:t> </a:t>
            </a:r>
            <a:r>
              <a:rPr lang="ru-RU" dirty="0" err="1"/>
              <a:t>старінні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відпустці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64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2608"/>
            <a:ext cx="10500360" cy="6291072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За </a:t>
            </a:r>
            <a:r>
              <a:rPr lang="ru-RU" dirty="0" err="1"/>
              <a:t>призначенням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пружинні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</a:t>
            </a:r>
            <a:r>
              <a:rPr lang="ru-RU" dirty="0" err="1"/>
              <a:t>Пружинні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опором </a:t>
            </a:r>
            <a:r>
              <a:rPr lang="ru-RU" dirty="0" err="1"/>
              <a:t>малим</a:t>
            </a:r>
            <a:r>
              <a:rPr lang="ru-RU" dirty="0"/>
              <a:t> </a:t>
            </a:r>
            <a:r>
              <a:rPr lang="ru-RU" dirty="0" err="1"/>
              <a:t>пластичним</a:t>
            </a:r>
            <a:r>
              <a:rPr lang="ru-RU" dirty="0"/>
              <a:t> </a:t>
            </a:r>
            <a:r>
              <a:rPr lang="ru-RU" dirty="0" err="1"/>
              <a:t>деформаціям</a:t>
            </a:r>
            <a:r>
              <a:rPr lang="ru-RU" dirty="0"/>
              <a:t> (межа </a:t>
            </a:r>
            <a:r>
              <a:rPr lang="ru-RU" dirty="0" err="1"/>
              <a:t>пружності</a:t>
            </a:r>
            <a:r>
              <a:rPr lang="ru-RU" dirty="0"/>
              <a:t>, </a:t>
            </a:r>
            <a:r>
              <a:rPr lang="el-GR" dirty="0"/>
              <a:t>σ</a:t>
            </a:r>
            <a:r>
              <a:rPr lang="ru-RU" dirty="0"/>
              <a:t>упр.), </a:t>
            </a:r>
            <a:r>
              <a:rPr lang="ru-RU" dirty="0" err="1"/>
              <a:t>високим</a:t>
            </a:r>
            <a:r>
              <a:rPr lang="ru-RU" dirty="0"/>
              <a:t> межам </a:t>
            </a:r>
            <a:r>
              <a:rPr lang="ru-RU" dirty="0" err="1"/>
              <a:t>міцності</a:t>
            </a:r>
            <a:r>
              <a:rPr lang="ru-RU" dirty="0"/>
              <a:t> (</a:t>
            </a:r>
            <a:r>
              <a:rPr lang="el-GR" dirty="0"/>
              <a:t>σ</a:t>
            </a:r>
            <a:r>
              <a:rPr lang="ru-RU" dirty="0"/>
              <a:t>в) при </a:t>
            </a:r>
            <a:r>
              <a:rPr lang="ru-RU" dirty="0" err="1"/>
              <a:t>достатній</a:t>
            </a:r>
            <a:r>
              <a:rPr lang="ru-RU" dirty="0"/>
              <a:t> </a:t>
            </a:r>
            <a:r>
              <a:rPr lang="ru-RU" dirty="0" err="1"/>
              <a:t>в'язкості</a:t>
            </a:r>
            <a:r>
              <a:rPr lang="ru-RU" dirty="0"/>
              <a:t> (</a:t>
            </a:r>
            <a:r>
              <a:rPr lang="en-US" dirty="0" err="1"/>
              <a:t>KCV</a:t>
            </a:r>
            <a:r>
              <a:rPr lang="en-US" dirty="0"/>
              <a:t>, </a:t>
            </a:r>
            <a:r>
              <a:rPr lang="en-US" dirty="0" err="1"/>
              <a:t>KCU</a:t>
            </a:r>
            <a:r>
              <a:rPr lang="en-US" dirty="0"/>
              <a:t>), 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підвищеної</a:t>
            </a:r>
            <a:r>
              <a:rPr lang="ru-RU" dirty="0"/>
              <a:t> </a:t>
            </a:r>
            <a:r>
              <a:rPr lang="ru-RU" dirty="0" err="1"/>
              <a:t>міцністю</a:t>
            </a:r>
            <a:r>
              <a:rPr lang="ru-RU" dirty="0"/>
              <a:t> </a:t>
            </a:r>
            <a:r>
              <a:rPr lang="ru-RU" dirty="0" err="1"/>
              <a:t>втомної</a:t>
            </a:r>
            <a:r>
              <a:rPr lang="ru-RU" dirty="0"/>
              <a:t> (</a:t>
            </a:r>
            <a:r>
              <a:rPr lang="el-GR" dirty="0"/>
              <a:t>σ-1) </a:t>
            </a:r>
            <a:r>
              <a:rPr lang="ru-RU" dirty="0"/>
              <a:t>і </a:t>
            </a:r>
            <a:r>
              <a:rPr lang="ru-RU" dirty="0" err="1"/>
              <a:t>релаксаційної</a:t>
            </a:r>
            <a:r>
              <a:rPr lang="ru-RU" dirty="0"/>
              <a:t> </a:t>
            </a:r>
            <a:r>
              <a:rPr lang="ru-RU" dirty="0" err="1"/>
              <a:t>стійкістю</a:t>
            </a:r>
            <a:r>
              <a:rPr lang="ru-RU" dirty="0"/>
              <a:t> (</a:t>
            </a:r>
            <a:r>
              <a:rPr lang="el-GR" dirty="0"/>
              <a:t>σ</a:t>
            </a:r>
            <a:r>
              <a:rPr lang="ru-RU" dirty="0"/>
              <a:t>полз.↓).</a:t>
            </a:r>
          </a:p>
          <a:p>
            <a:pPr marL="0" indent="447675" algn="just">
              <a:buNone/>
            </a:pPr>
            <a:r>
              <a:rPr lang="ru-RU" dirty="0"/>
              <a:t>До них </a:t>
            </a:r>
            <a:r>
              <a:rPr lang="ru-RU" dirty="0" err="1"/>
              <a:t>відносяться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Вуглецеві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перлітного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(65, </a:t>
            </a:r>
            <a:r>
              <a:rPr lang="ru-RU" dirty="0" err="1"/>
              <a:t>У9А</a:t>
            </a:r>
            <a:r>
              <a:rPr lang="ru-RU" dirty="0"/>
              <a:t>, </a:t>
            </a:r>
            <a:r>
              <a:rPr lang="ru-RU" dirty="0" err="1"/>
              <a:t>У12А</a:t>
            </a:r>
            <a:r>
              <a:rPr lang="ru-RU" dirty="0"/>
              <a:t>);</a:t>
            </a:r>
          </a:p>
          <a:p>
            <a:pPr algn="just"/>
            <a:r>
              <a:rPr lang="ru-RU" dirty="0" err="1"/>
              <a:t>Леговані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перлітного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(</a:t>
            </a:r>
            <a:r>
              <a:rPr lang="ru-RU" dirty="0" err="1"/>
              <a:t>60Г</a:t>
            </a:r>
            <a:r>
              <a:rPr lang="ru-RU" dirty="0"/>
              <a:t>, </a:t>
            </a:r>
            <a:r>
              <a:rPr lang="ru-RU" dirty="0" err="1"/>
              <a:t>70С3А</a:t>
            </a:r>
            <a:r>
              <a:rPr lang="ru-RU" dirty="0"/>
              <a:t>, </a:t>
            </a:r>
            <a:r>
              <a:rPr lang="ru-RU" dirty="0" err="1"/>
              <a:t>50ХФ</a:t>
            </a:r>
            <a:r>
              <a:rPr lang="ru-RU" dirty="0"/>
              <a:t>);</a:t>
            </a:r>
          </a:p>
          <a:p>
            <a:pPr algn="just"/>
            <a:r>
              <a:rPr lang="ru-RU" dirty="0"/>
              <a:t>Стали мартенситного </a:t>
            </a:r>
            <a:r>
              <a:rPr lang="ru-RU" dirty="0" err="1"/>
              <a:t>класу</a:t>
            </a:r>
            <a:r>
              <a:rPr lang="ru-RU" dirty="0"/>
              <a:t> (</a:t>
            </a:r>
            <a:r>
              <a:rPr lang="ru-RU" dirty="0" err="1"/>
              <a:t>20х13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2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4048"/>
            <a:ext cx="10975848" cy="6272784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Пружинні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підвищену</a:t>
            </a:r>
            <a:r>
              <a:rPr lang="ru-RU" dirty="0"/>
              <a:t> </a:t>
            </a:r>
            <a:r>
              <a:rPr lang="ru-RU" dirty="0" err="1"/>
              <a:t>корозійну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, </a:t>
            </a:r>
            <a:r>
              <a:rPr lang="ru-RU" dirty="0" err="1"/>
              <a:t>немагнітність</a:t>
            </a:r>
            <a:r>
              <a:rPr lang="ru-RU" dirty="0"/>
              <a:t>, </a:t>
            </a:r>
            <a:r>
              <a:rPr lang="ru-RU" dirty="0" err="1"/>
              <a:t>малий</a:t>
            </a:r>
            <a:r>
              <a:rPr lang="ru-RU" dirty="0"/>
              <a:t> </a:t>
            </a:r>
            <a:r>
              <a:rPr lang="ru-RU" dirty="0" err="1"/>
              <a:t>питомий</a:t>
            </a:r>
            <a:r>
              <a:rPr lang="ru-RU" dirty="0"/>
              <a:t> </a:t>
            </a:r>
            <a:r>
              <a:rPr lang="ru-RU" dirty="0" err="1"/>
              <a:t>електроопір</a:t>
            </a:r>
            <a:r>
              <a:rPr lang="ru-RU" dirty="0"/>
              <a:t>, </a:t>
            </a:r>
            <a:r>
              <a:rPr lang="ru-RU" dirty="0" err="1"/>
              <a:t>незалежність</a:t>
            </a:r>
            <a:r>
              <a:rPr lang="ru-RU" dirty="0"/>
              <a:t> модуля </a:t>
            </a:r>
            <a:r>
              <a:rPr lang="ru-RU" dirty="0" err="1"/>
              <a:t>пружності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Сталі</a:t>
            </a:r>
            <a:r>
              <a:rPr lang="ru-RU" dirty="0"/>
              <a:t> і </a:t>
            </a:r>
            <a:r>
              <a:rPr lang="ru-RU" dirty="0" err="1"/>
              <a:t>сплави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,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корозійностійкі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немагнітні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елінварні</a:t>
            </a:r>
            <a:r>
              <a:rPr lang="ru-RU" dirty="0"/>
              <a:t> (30-45% </a:t>
            </a:r>
            <a:r>
              <a:rPr lang="en-US" dirty="0"/>
              <a:t>Ni </a:t>
            </a:r>
            <a:r>
              <a:rPr lang="ru-RU" dirty="0"/>
              <a:t>та 6-13% </a:t>
            </a:r>
            <a:r>
              <a:rPr lang="en-US" dirty="0"/>
              <a:t>Cr);</a:t>
            </a:r>
          </a:p>
          <a:p>
            <a:pPr algn="just"/>
            <a:r>
              <a:rPr lang="ru-RU" dirty="0" err="1"/>
              <a:t>теплостійкі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систем </a:t>
            </a:r>
            <a:r>
              <a:rPr lang="en-US" dirty="0"/>
              <a:t>Fe-Ni-Cr, Ni-Cr, Co-Ni-Cr-Mo,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сталі</a:t>
            </a:r>
            <a:r>
              <a:rPr lang="ru-RU" dirty="0"/>
              <a:t> мартенситного </a:t>
            </a:r>
            <a:r>
              <a:rPr lang="ru-RU" dirty="0" err="1"/>
              <a:t>класу</a:t>
            </a:r>
            <a:r>
              <a:rPr lang="ru-RU" dirty="0"/>
              <a:t> (</a:t>
            </a:r>
            <a:r>
              <a:rPr lang="ru-RU" dirty="0" err="1"/>
              <a:t>20Х13</a:t>
            </a:r>
            <a:r>
              <a:rPr lang="ru-RU" dirty="0"/>
              <a:t>), </a:t>
            </a:r>
            <a:r>
              <a:rPr lang="ru-RU" dirty="0" err="1"/>
              <a:t>аустенітного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(</a:t>
            </a:r>
            <a:r>
              <a:rPr lang="ru-RU" dirty="0" err="1"/>
              <a:t>12Х18Н9Т</a:t>
            </a:r>
            <a:r>
              <a:rPr lang="ru-RU" dirty="0"/>
              <a:t>), </a:t>
            </a:r>
            <a:r>
              <a:rPr lang="ru-RU" dirty="0" err="1"/>
              <a:t>аустенітно</a:t>
            </a:r>
            <a:r>
              <a:rPr lang="ru-RU" dirty="0"/>
              <a:t>-мартенситного </a:t>
            </a:r>
            <a:r>
              <a:rPr lang="ru-RU" dirty="0" err="1"/>
              <a:t>класу</a:t>
            </a:r>
            <a:r>
              <a:rPr lang="ru-RU" dirty="0"/>
              <a:t> (</a:t>
            </a:r>
            <a:r>
              <a:rPr lang="ru-RU" dirty="0" err="1"/>
              <a:t>09Х15Н8Ю</a:t>
            </a:r>
            <a:r>
              <a:rPr lang="ru-RU" dirty="0"/>
              <a:t>), </a:t>
            </a:r>
            <a:r>
              <a:rPr lang="ru-RU" dirty="0" err="1"/>
              <a:t>мартенс</a:t>
            </a:r>
            <a:r>
              <a:rPr lang="ru-RU" dirty="0"/>
              <a:t> (</a:t>
            </a:r>
            <a:r>
              <a:rPr lang="ru-RU" dirty="0" err="1"/>
              <a:t>03Х12Н10Д2Т</a:t>
            </a:r>
            <a:r>
              <a:rPr lang="ru-RU" dirty="0"/>
              <a:t>), </a:t>
            </a:r>
            <a:r>
              <a:rPr lang="ru-RU" dirty="0" err="1"/>
              <a:t>аустенітні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57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90016"/>
            <a:ext cx="10847832" cy="61387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пружними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розширюється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видатні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високий</a:t>
            </a:r>
            <a:r>
              <a:rPr lang="ru-RU" dirty="0"/>
              <a:t> модуль </a:t>
            </a:r>
            <a:r>
              <a:rPr lang="ru-RU" dirty="0" err="1"/>
              <a:t>пружності</a:t>
            </a:r>
            <a:r>
              <a:rPr lang="ru-RU" dirty="0"/>
              <a:t> (Е);</a:t>
            </a:r>
          </a:p>
          <a:p>
            <a:pPr algn="just"/>
            <a:r>
              <a:rPr lang="ru-RU" dirty="0" err="1"/>
              <a:t>мінімальний</a:t>
            </a:r>
            <a:r>
              <a:rPr lang="ru-RU" dirty="0"/>
              <a:t> </a:t>
            </a:r>
            <a:r>
              <a:rPr lang="ru-RU" dirty="0" err="1"/>
              <a:t>температурний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модуля </a:t>
            </a:r>
            <a:r>
              <a:rPr lang="ru-RU" dirty="0" err="1"/>
              <a:t>пружності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міцність</a:t>
            </a:r>
            <a:r>
              <a:rPr lang="ru-RU" dirty="0"/>
              <a:t> (</a:t>
            </a:r>
            <a:r>
              <a:rPr lang="el-GR" dirty="0"/>
              <a:t>σ</a:t>
            </a:r>
            <a:r>
              <a:rPr lang="ru-RU" dirty="0"/>
              <a:t>в, </a:t>
            </a:r>
            <a:r>
              <a:rPr lang="en-US" dirty="0" err="1"/>
              <a:t>HB</a:t>
            </a:r>
            <a:r>
              <a:rPr lang="en-US" dirty="0"/>
              <a:t>);</a:t>
            </a:r>
          </a:p>
          <a:p>
            <a:pPr algn="just"/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корозійна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теплостійкість</a:t>
            </a:r>
            <a:r>
              <a:rPr lang="ru-RU" dirty="0"/>
              <a:t>, </a:t>
            </a:r>
            <a:r>
              <a:rPr lang="ru-RU" dirty="0" err="1"/>
              <a:t>немагнітність</a:t>
            </a:r>
            <a:r>
              <a:rPr lang="ru-RU" dirty="0"/>
              <a:t> (</a:t>
            </a:r>
            <a:r>
              <a:rPr lang="el-GR" dirty="0" smtClean="0"/>
              <a:t>μ</a:t>
            </a:r>
            <a:r>
              <a:rPr lang="uk-UA" dirty="0" smtClean="0"/>
              <a:t>=</a:t>
            </a:r>
            <a:r>
              <a:rPr lang="el-GR" dirty="0" smtClean="0"/>
              <a:t>1</a:t>
            </a:r>
            <a:r>
              <a:rPr lang="el-GR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38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7888" y="326008"/>
            <a:ext cx="10820400" cy="6266815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Основою таких </a:t>
            </a:r>
            <a:r>
              <a:rPr lang="ru-RU" dirty="0" err="1"/>
              <a:t>сплавів</a:t>
            </a:r>
            <a:r>
              <a:rPr lang="ru-RU" dirty="0"/>
              <a:t> є </a:t>
            </a:r>
            <a:r>
              <a:rPr lang="ru-RU" dirty="0" err="1"/>
              <a:t>залізо</a:t>
            </a:r>
            <a:r>
              <a:rPr lang="ru-RU" dirty="0"/>
              <a:t>, </a:t>
            </a:r>
            <a:r>
              <a:rPr lang="ru-RU" dirty="0" err="1"/>
              <a:t>нікель</a:t>
            </a:r>
            <a:r>
              <a:rPr lang="ru-RU" dirty="0"/>
              <a:t> та кобальт.</a:t>
            </a:r>
          </a:p>
          <a:p>
            <a:pPr marL="0" indent="447675" algn="just">
              <a:buNone/>
            </a:pPr>
            <a:r>
              <a:rPr lang="ru-RU" dirty="0" err="1"/>
              <a:t>Залізонікелеві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мінімальне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модуля </a:t>
            </a:r>
            <a:r>
              <a:rPr lang="ru-RU" dirty="0" err="1"/>
              <a:t>пружності</a:t>
            </a:r>
            <a:r>
              <a:rPr lang="ru-RU" dirty="0"/>
              <a:t> при 36% </a:t>
            </a:r>
            <a:r>
              <a:rPr lang="en-US" dirty="0"/>
              <a:t>Ni </a:t>
            </a:r>
            <a:r>
              <a:rPr lang="ru-RU" dirty="0"/>
              <a:t>і в той же час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температурний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.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модуля </a:t>
            </a:r>
            <a:r>
              <a:rPr lang="ru-RU" dirty="0" err="1"/>
              <a:t>пружності</a:t>
            </a:r>
            <a:r>
              <a:rPr lang="ru-RU" dirty="0"/>
              <a:t> та температурного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en-US" dirty="0"/>
              <a:t>T </a:t>
            </a:r>
            <a:r>
              <a:rPr lang="ru-RU" dirty="0" err="1"/>
              <a:t>досягається</a:t>
            </a:r>
            <a:r>
              <a:rPr lang="ru-RU" dirty="0"/>
              <a:t> на сплавах з 30-45% </a:t>
            </a:r>
            <a:r>
              <a:rPr lang="en-US" dirty="0"/>
              <a:t>Ni. </a:t>
            </a: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легування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характеристики в </a:t>
            </a:r>
            <a:r>
              <a:rPr lang="ru-RU" dirty="0" err="1"/>
              <a:t>заданих</a:t>
            </a:r>
            <a:r>
              <a:rPr lang="ru-RU" dirty="0"/>
              <a:t> межах.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зміцнювати</a:t>
            </a:r>
            <a:r>
              <a:rPr lang="ru-RU" dirty="0"/>
              <a:t> </a:t>
            </a:r>
            <a:r>
              <a:rPr lang="ru-RU" dirty="0" err="1"/>
              <a:t>твердий</a:t>
            </a:r>
            <a:r>
              <a:rPr lang="ru-RU" dirty="0"/>
              <a:t> </a:t>
            </a:r>
            <a:r>
              <a:rPr lang="ru-RU" dirty="0" err="1"/>
              <a:t>розчин</a:t>
            </a:r>
            <a:r>
              <a:rPr lang="ru-RU" dirty="0"/>
              <a:t>. </a:t>
            </a:r>
            <a:r>
              <a:rPr lang="ru-RU" dirty="0" err="1"/>
              <a:t>Сплави</a:t>
            </a:r>
            <a:r>
              <a:rPr lang="ru-RU" dirty="0"/>
              <a:t> з </a:t>
            </a:r>
            <a:r>
              <a:rPr lang="ru-RU" dirty="0" err="1"/>
              <a:t>мінімальним</a:t>
            </a:r>
            <a:r>
              <a:rPr lang="ru-RU" dirty="0"/>
              <a:t> </a:t>
            </a:r>
            <a:r>
              <a:rPr lang="ru-RU" dirty="0" err="1"/>
              <a:t>температурним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елінварами</a:t>
            </a:r>
            <a:r>
              <a:rPr lang="ru-RU" dirty="0"/>
              <a:t> (30-45% </a:t>
            </a:r>
            <a:r>
              <a:rPr lang="en-US" dirty="0"/>
              <a:t>Ni </a:t>
            </a:r>
            <a:r>
              <a:rPr lang="ru-RU" dirty="0"/>
              <a:t>та 6-13% </a:t>
            </a:r>
            <a:r>
              <a:rPr lang="en-US" dirty="0"/>
              <a:t>Cr). </a:t>
            </a:r>
            <a:r>
              <a:rPr lang="ru-RU" dirty="0"/>
              <a:t>Сплав 35 </a:t>
            </a:r>
            <a:r>
              <a:rPr lang="ru-RU" dirty="0" err="1"/>
              <a:t>НХМВ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волосків</a:t>
            </a:r>
            <a:r>
              <a:rPr lang="ru-RU" dirty="0"/>
              <a:t> – деталей </a:t>
            </a:r>
            <a:r>
              <a:rPr lang="ru-RU" dirty="0" err="1"/>
              <a:t>годинникового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. Сплав </a:t>
            </a:r>
            <a:r>
              <a:rPr lang="ru-RU" dirty="0" err="1"/>
              <a:t>42НХТЮА</a:t>
            </a:r>
            <a:r>
              <a:rPr lang="ru-RU" dirty="0"/>
              <a:t> – аналог </a:t>
            </a:r>
            <a:r>
              <a:rPr lang="ru-RU" dirty="0" err="1"/>
              <a:t>зарубіжного</a:t>
            </a:r>
            <a:r>
              <a:rPr lang="ru-RU" dirty="0"/>
              <a:t> сплаву </a:t>
            </a:r>
            <a:r>
              <a:rPr lang="ru-RU" dirty="0" err="1"/>
              <a:t>ніспен</a:t>
            </a:r>
            <a:r>
              <a:rPr lang="ru-RU" dirty="0"/>
              <a:t>; </a:t>
            </a:r>
            <a:r>
              <a:rPr lang="ru-RU" dirty="0" err="1"/>
              <a:t>цей</a:t>
            </a:r>
            <a:r>
              <a:rPr lang="ru-RU" dirty="0"/>
              <a:t> сплав,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44НХТЮ</a:t>
            </a:r>
            <a:r>
              <a:rPr lang="ru-RU" dirty="0"/>
              <a:t>, </a:t>
            </a:r>
            <a:r>
              <a:rPr lang="ru-RU" dirty="0" err="1"/>
              <a:t>чудовий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не </a:t>
            </a:r>
            <a:r>
              <a:rPr lang="ru-RU" dirty="0" err="1"/>
              <a:t>змінює</a:t>
            </a:r>
            <a:r>
              <a:rPr lang="ru-RU" dirty="0"/>
              <a:t> частоту </a:t>
            </a:r>
            <a:r>
              <a:rPr lang="ru-RU" dirty="0" err="1"/>
              <a:t>коливань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657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64" y="444880"/>
            <a:ext cx="10765536" cy="6166231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С</a:t>
            </a:r>
            <a:r>
              <a:rPr lang="en-US" dirty="0"/>
              <a:t>o-Cr-Ni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неперевершені</a:t>
            </a:r>
            <a:r>
              <a:rPr lang="ru-RU" dirty="0"/>
              <a:t> </a:t>
            </a:r>
            <a:r>
              <a:rPr lang="ru-RU" dirty="0" err="1"/>
              <a:t>пружні</a:t>
            </a:r>
            <a:r>
              <a:rPr lang="ru-RU" dirty="0"/>
              <a:t> та </a:t>
            </a:r>
            <a:r>
              <a:rPr lang="ru-RU" dirty="0" err="1"/>
              <a:t>міцнісні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(</a:t>
            </a:r>
            <a:r>
              <a:rPr lang="ru-RU" dirty="0" err="1"/>
              <a:t>40КХНМ</a:t>
            </a:r>
            <a:r>
              <a:rPr lang="ru-RU" dirty="0"/>
              <a:t>, </a:t>
            </a:r>
            <a:r>
              <a:rPr lang="ru-RU" dirty="0" err="1"/>
              <a:t>40КНХМВ</a:t>
            </a:r>
            <a:r>
              <a:rPr lang="ru-RU" dirty="0"/>
              <a:t>, </a:t>
            </a:r>
            <a:r>
              <a:rPr lang="ru-RU" dirty="0" err="1"/>
              <a:t>40КНХМВТЮ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pPr marL="0" indent="447675" algn="just">
              <a:buNone/>
            </a:pPr>
            <a:r>
              <a:rPr lang="ru-RU" dirty="0" err="1"/>
              <a:t>Пружні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виготовляються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експлуатаційною</a:t>
            </a:r>
            <a:r>
              <a:rPr lang="ru-RU" dirty="0"/>
              <a:t> </a:t>
            </a:r>
            <a:r>
              <a:rPr lang="ru-RU" dirty="0" err="1"/>
              <a:t>довговічністю</a:t>
            </a:r>
            <a:r>
              <a:rPr lang="ru-RU" dirty="0"/>
              <a:t>. Так, пружина </a:t>
            </a:r>
            <a:r>
              <a:rPr lang="ru-RU" dirty="0" err="1"/>
              <a:t>зі</a:t>
            </a:r>
            <a:r>
              <a:rPr lang="ru-RU" dirty="0"/>
              <a:t> сплаву </a:t>
            </a:r>
            <a:r>
              <a:rPr lang="ru-RU" dirty="0" err="1"/>
              <a:t>40КХНМ</a:t>
            </a:r>
            <a:r>
              <a:rPr lang="ru-RU" dirty="0"/>
              <a:t>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витримувати</a:t>
            </a:r>
            <a:r>
              <a:rPr lang="ru-RU" dirty="0"/>
              <a:t> </a:t>
            </a:r>
            <a:r>
              <a:rPr lang="ru-RU" dirty="0" err="1"/>
              <a:t>циклічні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вчетверо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витримуються</a:t>
            </a:r>
            <a:r>
              <a:rPr lang="ru-RU" dirty="0"/>
              <a:t> пружиною з </a:t>
            </a:r>
            <a:r>
              <a:rPr lang="ru-RU" dirty="0" err="1"/>
              <a:t>вуглецевої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r>
              <a:rPr lang="ru-RU" dirty="0" err="1"/>
              <a:t>Теплостійкість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межує</a:t>
            </a:r>
            <a:r>
              <a:rPr lang="ru-RU" dirty="0"/>
              <a:t> з </a:t>
            </a:r>
            <a:r>
              <a:rPr lang="ru-RU" dirty="0" err="1"/>
              <a:t>жароміцністю</a:t>
            </a:r>
            <a:r>
              <a:rPr lang="ru-RU" dirty="0"/>
              <a:t> та </a:t>
            </a:r>
            <a:r>
              <a:rPr lang="ru-RU" dirty="0" err="1"/>
              <a:t>жаростійкістю</a:t>
            </a:r>
            <a:r>
              <a:rPr lang="ru-RU" dirty="0"/>
              <a:t>: </a:t>
            </a:r>
            <a:r>
              <a:rPr lang="ru-RU" dirty="0" err="1"/>
              <a:t>пружні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виготовляються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застосовуватися</a:t>
            </a:r>
            <a:r>
              <a:rPr lang="ru-RU" dirty="0"/>
              <a:t> в </a:t>
            </a:r>
            <a:r>
              <a:rPr lang="ru-RU" dirty="0" err="1"/>
              <a:t>пристроях</a:t>
            </a:r>
            <a:r>
              <a:rPr lang="ru-RU" dirty="0"/>
              <a:t> з температурою до </a:t>
            </a:r>
            <a:r>
              <a:rPr lang="ru-RU" dirty="0" err="1"/>
              <a:t>5000С</a:t>
            </a:r>
            <a:r>
              <a:rPr lang="ru-RU" dirty="0"/>
              <a:t>. </a:t>
            </a:r>
            <a:r>
              <a:rPr lang="ru-RU" dirty="0" err="1"/>
              <a:t>Легування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міцність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добавка </a:t>
            </a:r>
            <a:r>
              <a:rPr lang="ru-RU" dirty="0" err="1"/>
              <a:t>ренію</a:t>
            </a:r>
            <a:r>
              <a:rPr lang="ru-RU" dirty="0"/>
              <a:t> </a:t>
            </a:r>
            <a:r>
              <a:rPr lang="en-US" dirty="0"/>
              <a:t>Re </a:t>
            </a:r>
            <a:r>
              <a:rPr lang="ru-RU" dirty="0"/>
              <a:t>до сплаву 40 </a:t>
            </a:r>
            <a:r>
              <a:rPr lang="ru-RU" dirty="0" err="1"/>
              <a:t>КХНМ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твердість</a:t>
            </a:r>
            <a:r>
              <a:rPr lang="ru-RU" dirty="0"/>
              <a:t> на 10-12%.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249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68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3.5 </a:t>
            </a:r>
            <a:r>
              <a:rPr lang="ru-RU" b="1" dirty="0" err="1"/>
              <a:t>Надпровідні</a:t>
            </a:r>
            <a:r>
              <a:rPr lang="ru-RU" b="1" dirty="0"/>
              <a:t> </a:t>
            </a:r>
            <a:r>
              <a:rPr lang="ru-RU" b="1" dirty="0" err="1"/>
              <a:t>матеріали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3272"/>
            <a:ext cx="10802112" cy="5143691"/>
          </a:xfrm>
        </p:spPr>
        <p:txBody>
          <a:bodyPr>
            <a:normAutofit fontScale="92500" lnSpcReduction="10000"/>
          </a:bodyPr>
          <a:lstStyle/>
          <a:p>
            <a:pPr marL="0" indent="447675" algn="just">
              <a:buNone/>
            </a:pP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питомого</a:t>
            </a:r>
            <a:r>
              <a:rPr lang="ru-RU" dirty="0"/>
              <a:t> </a:t>
            </a:r>
            <a:r>
              <a:rPr lang="ru-RU" dirty="0" err="1"/>
              <a:t>електроопору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та </a:t>
            </a:r>
            <a:r>
              <a:rPr lang="ru-RU" dirty="0" err="1"/>
              <a:t>сплавів</a:t>
            </a:r>
            <a:r>
              <a:rPr lang="ru-RU" dirty="0"/>
              <a:t> монотонно </a:t>
            </a:r>
            <a:r>
              <a:rPr lang="ru-RU" dirty="0" err="1"/>
              <a:t>знижується</a:t>
            </a:r>
            <a:r>
              <a:rPr lang="ru-RU" dirty="0"/>
              <a:t> при </a:t>
            </a:r>
            <a:r>
              <a:rPr lang="ru-RU" dirty="0" err="1"/>
              <a:t>зменшенні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в </a:t>
            </a:r>
            <a:r>
              <a:rPr lang="ru-RU" dirty="0" err="1"/>
              <a:t>досить</a:t>
            </a:r>
            <a:r>
              <a:rPr lang="ru-RU" dirty="0"/>
              <a:t> широких </a:t>
            </a:r>
            <a:r>
              <a:rPr lang="ru-RU" dirty="0" err="1"/>
              <a:t>її</a:t>
            </a:r>
            <a:r>
              <a:rPr lang="ru-RU" dirty="0"/>
              <a:t> межах</a:t>
            </a:r>
            <a:r>
              <a:rPr lang="ru-RU" dirty="0" smtClean="0"/>
              <a:t>:</a:t>
            </a:r>
          </a:p>
          <a:p>
            <a:pPr marL="0" indent="447675" algn="just">
              <a:buNone/>
            </a:pPr>
            <a:endParaRPr lang="ru-RU" dirty="0"/>
          </a:p>
          <a:p>
            <a:pPr marL="0" indent="447675" algn="just">
              <a:buNone/>
            </a:pPr>
            <a:endParaRPr lang="ru-RU" dirty="0" smtClean="0"/>
          </a:p>
          <a:p>
            <a:pPr marL="0" indent="447675" algn="just">
              <a:buNone/>
            </a:pPr>
            <a:r>
              <a:rPr lang="ru-RU" dirty="0"/>
              <a:t>де </a:t>
            </a:r>
            <a:r>
              <a:rPr lang="el-GR" dirty="0"/>
              <a:t>ρ </a:t>
            </a:r>
            <a:r>
              <a:rPr lang="ru-RU" dirty="0"/>
              <a:t>і </a:t>
            </a:r>
            <a:r>
              <a:rPr lang="el-GR" dirty="0"/>
              <a:t>ρ0 – </a:t>
            </a:r>
            <a:r>
              <a:rPr lang="ru-RU" dirty="0" err="1"/>
              <a:t>питомий</a:t>
            </a:r>
            <a:r>
              <a:rPr lang="ru-RU" dirty="0"/>
              <a:t> </a:t>
            </a:r>
            <a:r>
              <a:rPr lang="ru-RU" dirty="0" err="1"/>
              <a:t>електроопір</a:t>
            </a:r>
            <a:r>
              <a:rPr lang="ru-RU" dirty="0"/>
              <a:t> за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en-US" dirty="0"/>
              <a:t>t </a:t>
            </a:r>
            <a:r>
              <a:rPr lang="ru-RU" dirty="0"/>
              <a:t>і за 0 </a:t>
            </a:r>
            <a:r>
              <a:rPr lang="ru-RU" dirty="0" err="1"/>
              <a:t>0С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el-GR" dirty="0"/>
              <a:t>α - </a:t>
            </a:r>
            <a:r>
              <a:rPr lang="ru-RU" dirty="0" err="1"/>
              <a:t>температурний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опору, К-1.</a:t>
            </a:r>
          </a:p>
          <a:p>
            <a:pPr marL="0" indent="447675" algn="just">
              <a:buNone/>
            </a:pPr>
            <a:r>
              <a:rPr lang="ru-RU" dirty="0"/>
              <a:t>За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низьких</a:t>
            </a:r>
            <a:r>
              <a:rPr lang="ru-RU" dirty="0"/>
              <a:t> температур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питомий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стрибком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до нуля.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надпровідністю</a:t>
            </a:r>
            <a:r>
              <a:rPr lang="ru-RU" dirty="0"/>
              <a:t>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квантову</a:t>
            </a:r>
            <a:r>
              <a:rPr lang="ru-RU" dirty="0"/>
              <a:t> природу. Температура переходу до </a:t>
            </a:r>
            <a:r>
              <a:rPr lang="ru-RU" dirty="0" err="1"/>
              <a:t>надпровідного</a:t>
            </a:r>
            <a:r>
              <a:rPr lang="ru-RU" dirty="0"/>
              <a:t> стану – </a:t>
            </a:r>
            <a:r>
              <a:rPr lang="ru-RU" dirty="0" err="1"/>
              <a:t>це</a:t>
            </a:r>
            <a:r>
              <a:rPr lang="ru-RU" dirty="0"/>
              <a:t> критична температура </a:t>
            </a:r>
            <a:r>
              <a:rPr lang="ru-RU" dirty="0" err="1"/>
              <a:t>Тк</a:t>
            </a:r>
            <a:r>
              <a:rPr lang="ru-RU" dirty="0"/>
              <a:t>.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та </a:t>
            </a:r>
            <a:r>
              <a:rPr lang="ru-RU" dirty="0" err="1"/>
              <a:t>восьмої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періодичної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Д.І</a:t>
            </a:r>
            <a:r>
              <a:rPr lang="ru-RU" dirty="0"/>
              <a:t>. </a:t>
            </a:r>
            <a:r>
              <a:rPr lang="ru-RU" dirty="0" err="1"/>
              <a:t>Менделєєва</a:t>
            </a:r>
            <a:r>
              <a:rPr lang="ru-RU" dirty="0"/>
              <a:t> і </a:t>
            </a:r>
            <a:r>
              <a:rPr lang="ru-RU" dirty="0" err="1"/>
              <a:t>лужноземельних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решта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в </a:t>
            </a:r>
            <a:r>
              <a:rPr lang="ru-RU" dirty="0" err="1"/>
              <a:t>надпровідний</a:t>
            </a:r>
            <a:r>
              <a:rPr lang="ru-RU" dirty="0"/>
              <a:t> стан. У </a:t>
            </a:r>
            <a:r>
              <a:rPr lang="ru-RU" dirty="0" err="1"/>
              <a:t>надпровідний</a:t>
            </a:r>
            <a:r>
              <a:rPr lang="ru-RU" dirty="0"/>
              <a:t> стан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та </a:t>
            </a:r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/>
              <a:t>сполуки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0169" y="1732649"/>
            <a:ext cx="2027358" cy="684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750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3464"/>
            <a:ext cx="10930128" cy="6236208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Тк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лежать </a:t>
            </a:r>
            <a:r>
              <a:rPr lang="ru-RU" dirty="0" err="1"/>
              <a:t>нижче</a:t>
            </a:r>
            <a:r>
              <a:rPr lang="ru-RU" dirty="0"/>
              <a:t> за температуру </a:t>
            </a:r>
            <a:r>
              <a:rPr lang="ru-RU" dirty="0" err="1"/>
              <a:t>кипіння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водню</a:t>
            </a:r>
            <a:r>
              <a:rPr lang="ru-RU" dirty="0"/>
              <a:t> (20,4 К).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надпровідності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зруйноване</a:t>
            </a:r>
            <a:r>
              <a:rPr lang="ru-RU" dirty="0"/>
              <a:t> </a:t>
            </a:r>
            <a:r>
              <a:rPr lang="ru-RU" dirty="0" err="1"/>
              <a:t>сильним</a:t>
            </a:r>
            <a:r>
              <a:rPr lang="ru-RU" dirty="0"/>
              <a:t> </a:t>
            </a:r>
            <a:r>
              <a:rPr lang="ru-RU" dirty="0" err="1"/>
              <a:t>магнітним</a:t>
            </a:r>
            <a:r>
              <a:rPr lang="ru-RU" dirty="0"/>
              <a:t> полем,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температура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переходу в </a:t>
            </a:r>
            <a:r>
              <a:rPr lang="ru-RU" dirty="0" err="1"/>
              <a:t>надпровідний</a:t>
            </a:r>
            <a:r>
              <a:rPr lang="ru-RU" dirty="0"/>
              <a:t> стан. </a:t>
            </a:r>
            <a:r>
              <a:rPr lang="ru-RU" dirty="0" err="1"/>
              <a:t>Напруженість</a:t>
            </a:r>
            <a:r>
              <a:rPr lang="ru-RU" dirty="0"/>
              <a:t> такого </a:t>
            </a:r>
            <a:r>
              <a:rPr lang="ru-RU" dirty="0" err="1"/>
              <a:t>магнітного</a:t>
            </a:r>
            <a:r>
              <a:rPr lang="ru-RU" dirty="0"/>
              <a:t> поля </a:t>
            </a:r>
            <a:r>
              <a:rPr lang="ru-RU" dirty="0" err="1"/>
              <a:t>називається</a:t>
            </a:r>
            <a:r>
              <a:rPr lang="ru-RU" dirty="0"/>
              <a:t> критичною </a:t>
            </a:r>
            <a:r>
              <a:rPr lang="ru-RU" dirty="0" err="1"/>
              <a:t>напруженістю</a:t>
            </a:r>
            <a:r>
              <a:rPr lang="ru-RU" dirty="0"/>
              <a:t> </a:t>
            </a:r>
            <a:r>
              <a:rPr lang="ru-RU" dirty="0" err="1"/>
              <a:t>Нкр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Н &gt; </a:t>
            </a:r>
            <a:r>
              <a:rPr lang="ru-RU" dirty="0" err="1"/>
              <a:t>Нкр</a:t>
            </a:r>
            <a:r>
              <a:rPr lang="ru-RU" dirty="0"/>
              <a:t>, то </a:t>
            </a:r>
            <a:r>
              <a:rPr lang="ru-RU" dirty="0" err="1"/>
              <a:t>надпровідник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нормальний</a:t>
            </a:r>
            <a:r>
              <a:rPr lang="ru-RU" dirty="0"/>
              <a:t> стан.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Нкр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і при Т &gt; </a:t>
            </a:r>
            <a:r>
              <a:rPr lang="ru-RU" dirty="0" err="1"/>
              <a:t>Тк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нуль.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надпровідники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та другого роду за </a:t>
            </a:r>
            <a:r>
              <a:rPr lang="ru-RU" dirty="0" err="1"/>
              <a:t>значеннями</a:t>
            </a:r>
            <a:r>
              <a:rPr lang="ru-RU" dirty="0"/>
              <a:t> </a:t>
            </a:r>
            <a:r>
              <a:rPr lang="ru-RU" dirty="0" err="1"/>
              <a:t>критичної</a:t>
            </a:r>
            <a:r>
              <a:rPr lang="ru-RU" dirty="0"/>
              <a:t> </a:t>
            </a:r>
            <a:r>
              <a:rPr lang="ru-RU" dirty="0" err="1"/>
              <a:t>напруженості</a:t>
            </a:r>
            <a:r>
              <a:rPr lang="ru-RU" dirty="0"/>
              <a:t>: </a:t>
            </a:r>
            <a:r>
              <a:rPr lang="ru-RU" dirty="0" err="1"/>
              <a:t>якщо</a:t>
            </a:r>
            <a:r>
              <a:rPr lang="ru-RU" dirty="0"/>
              <a:t> критична </a:t>
            </a:r>
            <a:r>
              <a:rPr lang="ru-RU" dirty="0" err="1"/>
              <a:t>напруженість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порядок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і </a:t>
            </a:r>
            <a:r>
              <a:rPr lang="ru-RU" dirty="0" err="1"/>
              <a:t>вище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надпровідник</a:t>
            </a:r>
            <a:r>
              <a:rPr lang="ru-RU" dirty="0"/>
              <a:t> другого роду,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.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надпровідників</a:t>
            </a:r>
            <a:r>
              <a:rPr lang="ru-RU" dirty="0"/>
              <a:t> наведено у </a:t>
            </a:r>
            <a:r>
              <a:rPr lang="ru-RU" dirty="0" err="1"/>
              <a:t>таблиці</a:t>
            </a:r>
            <a:r>
              <a:rPr lang="ru-RU" dirty="0"/>
              <a:t> 3.2.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2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1168"/>
            <a:ext cx="10515600" cy="597579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Таблиця</a:t>
            </a:r>
            <a:r>
              <a:rPr lang="ru-RU" dirty="0"/>
              <a:t> 3.2 -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надпровідних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27" y="701158"/>
            <a:ext cx="9857137" cy="59370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53924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7616" y="399160"/>
            <a:ext cx="10875264" cy="6102223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Один з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у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прецизійних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надпровідні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не </a:t>
            </a:r>
            <a:r>
              <a:rPr lang="ru-RU" dirty="0" err="1"/>
              <a:t>наднизьких</a:t>
            </a:r>
            <a:r>
              <a:rPr lang="ru-RU" dirty="0"/>
              <a:t> температур і </a:t>
            </a:r>
            <a:r>
              <a:rPr lang="ru-RU" dirty="0" err="1"/>
              <a:t>сильних</a:t>
            </a:r>
            <a:r>
              <a:rPr lang="ru-RU" dirty="0"/>
              <a:t> </a:t>
            </a:r>
            <a:r>
              <a:rPr lang="ru-RU" dirty="0" err="1"/>
              <a:t>магнітних</a:t>
            </a:r>
            <a:r>
              <a:rPr lang="ru-RU" dirty="0"/>
              <a:t> </a:t>
            </a:r>
            <a:r>
              <a:rPr lang="ru-RU" dirty="0" err="1"/>
              <a:t>полів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надпровідності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відкрито</a:t>
            </a:r>
            <a:r>
              <a:rPr lang="ru-RU" dirty="0"/>
              <a:t> </a:t>
            </a:r>
            <a:r>
              <a:rPr lang="ru-RU" dirty="0" err="1"/>
              <a:t>Камерлінг-Онесом</a:t>
            </a:r>
            <a:r>
              <a:rPr lang="ru-RU" dirty="0"/>
              <a:t> давно - в 1911 р.,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стримувалося</a:t>
            </a:r>
            <a:r>
              <a:rPr lang="ru-RU" dirty="0"/>
              <a:t> через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жорстких</a:t>
            </a:r>
            <a:r>
              <a:rPr lang="ru-RU" dirty="0"/>
              <a:t> </a:t>
            </a:r>
            <a:r>
              <a:rPr lang="ru-RU" dirty="0" err="1"/>
              <a:t>надпровідників</a:t>
            </a:r>
            <a:r>
              <a:rPr lang="ru-RU" dirty="0"/>
              <a:t> -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поєднують</a:t>
            </a:r>
            <a:r>
              <a:rPr lang="ru-RU" dirty="0"/>
              <a:t> </a:t>
            </a:r>
            <a:r>
              <a:rPr lang="ru-RU" dirty="0" err="1"/>
              <a:t>надпровідність</a:t>
            </a:r>
            <a:r>
              <a:rPr lang="ru-RU" dirty="0"/>
              <a:t> в </a:t>
            </a:r>
            <a:r>
              <a:rPr lang="ru-RU" dirty="0" err="1"/>
              <a:t>сильних</a:t>
            </a:r>
            <a:r>
              <a:rPr lang="ru-RU" dirty="0"/>
              <a:t> </a:t>
            </a:r>
            <a:r>
              <a:rPr lang="ru-RU" dirty="0" err="1"/>
              <a:t>магнітних</a:t>
            </a:r>
            <a:r>
              <a:rPr lang="ru-RU" dirty="0"/>
              <a:t> полях з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пластичністю</a:t>
            </a:r>
            <a:r>
              <a:rPr lang="ru-RU" dirty="0"/>
              <a:t>, </a:t>
            </a:r>
            <a:r>
              <a:rPr lang="ru-RU" dirty="0" err="1"/>
              <a:t>необхідної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стрічки</a:t>
            </a:r>
            <a:r>
              <a:rPr lang="ru-RU" dirty="0"/>
              <a:t> і дроту,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при </a:t>
            </a:r>
            <a:r>
              <a:rPr lang="ru-RU" dirty="0" err="1"/>
              <a:t>виготовленні</a:t>
            </a:r>
            <a:r>
              <a:rPr lang="ru-RU" dirty="0"/>
              <a:t>.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надпровідних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вдається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потужні</a:t>
            </a:r>
            <a:r>
              <a:rPr lang="ru-RU" dirty="0"/>
              <a:t> та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магнітні</a:t>
            </a:r>
            <a:r>
              <a:rPr lang="ru-RU" dirty="0"/>
              <a:t> установки. З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розроблених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особливо </a:t>
            </a:r>
            <a:r>
              <a:rPr lang="ru-RU" dirty="0" err="1"/>
              <a:t>ефективними</a:t>
            </a:r>
            <a:r>
              <a:rPr lang="ru-RU" dirty="0"/>
              <a:t> </a:t>
            </a:r>
            <a:r>
              <a:rPr lang="ru-RU" dirty="0" err="1"/>
              <a:t>виявилися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 err="1"/>
              <a:t>Ti-Nb</a:t>
            </a:r>
            <a:r>
              <a:rPr lang="en-US" dirty="0"/>
              <a:t> </a:t>
            </a:r>
            <a:r>
              <a:rPr lang="ru-RU" dirty="0"/>
              <a:t>типу </a:t>
            </a:r>
            <a:r>
              <a:rPr lang="ru-RU" dirty="0" err="1"/>
              <a:t>65БТ</a:t>
            </a:r>
            <a:r>
              <a:rPr lang="ru-RU" dirty="0"/>
              <a:t>, </a:t>
            </a:r>
            <a:r>
              <a:rPr lang="ru-RU" dirty="0" err="1"/>
              <a:t>50БТ</a:t>
            </a:r>
            <a:r>
              <a:rPr lang="ru-RU" dirty="0"/>
              <a:t>, 35 </a:t>
            </a:r>
            <a:r>
              <a:rPr lang="ru-RU" dirty="0" err="1"/>
              <a:t>БТ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7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896"/>
            <a:ext cx="10930128" cy="6345936"/>
          </a:xfrm>
        </p:spPr>
        <p:txBody>
          <a:bodyPr>
            <a:normAutofit/>
          </a:bodyPr>
          <a:lstStyle/>
          <a:p>
            <a:pPr marL="0" indent="447675" algn="just" rtl="0">
              <a:buNone/>
            </a:pPr>
            <a:r>
              <a:rPr lang="ru-RU" dirty="0" err="1"/>
              <a:t>Промислове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прецизійних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 smtClean="0"/>
              <a:t>організовано</a:t>
            </a:r>
            <a:r>
              <a:rPr lang="ru-RU" dirty="0" smtClean="0"/>
              <a:t> на початку </a:t>
            </a:r>
            <a:r>
              <a:rPr lang="ru-RU" dirty="0" err="1" smtClean="0"/>
              <a:t>ІІ</a:t>
            </a:r>
            <a:r>
              <a:rPr lang="ru-RU" dirty="0" smtClean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 smtClean="0"/>
              <a:t>. </a:t>
            </a:r>
            <a:r>
              <a:rPr lang="ru-RU" dirty="0" err="1" smtClean="0"/>
              <a:t>Переважна</a:t>
            </a:r>
            <a:r>
              <a:rPr lang="ru-RU" dirty="0" smtClean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прецизійних</a:t>
            </a:r>
            <a:r>
              <a:rPr lang="ru-RU" dirty="0"/>
              <a:t> </a:t>
            </a:r>
            <a:r>
              <a:rPr lang="ru-RU" dirty="0" err="1"/>
              <a:t>сплавівє</a:t>
            </a:r>
            <a:r>
              <a:rPr lang="ru-RU" dirty="0"/>
              <a:t> сплавами </a:t>
            </a:r>
            <a:r>
              <a:rPr lang="ru-RU" dirty="0" err="1"/>
              <a:t>наоснові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підгрупи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 smtClean="0"/>
              <a:t>: </a:t>
            </a:r>
            <a:r>
              <a:rPr lang="ru-RU" dirty="0" err="1" smtClean="0"/>
              <a:t>заліза</a:t>
            </a:r>
            <a:r>
              <a:rPr lang="ru-RU" dirty="0" smtClean="0"/>
              <a:t> (</a:t>
            </a:r>
            <a:r>
              <a:rPr lang="en-US" dirty="0"/>
              <a:t>Fe</a:t>
            </a:r>
            <a:r>
              <a:rPr lang="en-US" dirty="0" smtClean="0"/>
              <a:t>),</a:t>
            </a:r>
            <a:r>
              <a:rPr lang="uk-UA" dirty="0" smtClean="0"/>
              <a:t> </a:t>
            </a:r>
            <a:r>
              <a:rPr lang="ru-RU" dirty="0" smtClean="0"/>
              <a:t>кобальту </a:t>
            </a:r>
            <a:r>
              <a:rPr lang="ru-RU" dirty="0"/>
              <a:t>(</a:t>
            </a:r>
            <a:r>
              <a:rPr lang="en-US" dirty="0"/>
              <a:t>Co</a:t>
            </a:r>
            <a:r>
              <a:rPr lang="en-US" dirty="0" smtClean="0"/>
              <a:t>)</a:t>
            </a:r>
            <a:r>
              <a:rPr lang="uk-UA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нікелю</a:t>
            </a:r>
            <a:r>
              <a:rPr lang="ru-RU" dirty="0" smtClean="0"/>
              <a:t> (</a:t>
            </a:r>
            <a:r>
              <a:rPr lang="en-US" dirty="0"/>
              <a:t>Ni</a:t>
            </a:r>
            <a:r>
              <a:rPr lang="en-US" dirty="0" smtClean="0"/>
              <a:t>).</a:t>
            </a:r>
            <a:r>
              <a:rPr lang="uk-UA" dirty="0" smtClean="0"/>
              <a:t> </a:t>
            </a:r>
            <a:r>
              <a:rPr lang="ru-RU" dirty="0" smtClean="0"/>
              <a:t>Але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/>
              <a:t>зростанням</a:t>
            </a:r>
            <a:r>
              <a:rPr lang="ru-RU" dirty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до </a:t>
            </a:r>
            <a:r>
              <a:rPr lang="ru-RU" dirty="0" err="1" smtClean="0"/>
              <a:t>виробів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 smtClean="0"/>
              <a:t>,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прецизійні</a:t>
            </a:r>
            <a:r>
              <a:rPr lang="ru-RU" dirty="0"/>
              <a:t> </a:t>
            </a:r>
            <a:r>
              <a:rPr lang="ru-RU" dirty="0" err="1" smtClean="0"/>
              <a:t>сплави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марганцю</a:t>
            </a:r>
            <a:r>
              <a:rPr lang="ru-RU" dirty="0" smtClean="0"/>
              <a:t> (</a:t>
            </a:r>
            <a:r>
              <a:rPr lang="en-US" dirty="0" err="1"/>
              <a:t>Mn</a:t>
            </a:r>
            <a:r>
              <a:rPr lang="en-US" dirty="0" smtClean="0"/>
              <a:t>),</a:t>
            </a:r>
            <a:r>
              <a:rPr lang="uk-UA" dirty="0" smtClean="0"/>
              <a:t> </a:t>
            </a:r>
            <a:r>
              <a:rPr lang="ru-RU" dirty="0" smtClean="0"/>
              <a:t>хрому </a:t>
            </a:r>
            <a:r>
              <a:rPr lang="ru-RU" dirty="0"/>
              <a:t>(</a:t>
            </a:r>
            <a:r>
              <a:rPr lang="en-US" dirty="0"/>
              <a:t>Cr</a:t>
            </a:r>
            <a:r>
              <a:rPr lang="en-US" dirty="0" smtClean="0"/>
              <a:t>),</a:t>
            </a:r>
            <a:r>
              <a:rPr lang="uk-UA" dirty="0" smtClean="0"/>
              <a:t> </a:t>
            </a:r>
            <a:r>
              <a:rPr lang="ru-RU" dirty="0" smtClean="0"/>
              <a:t>титану </a:t>
            </a:r>
            <a:r>
              <a:rPr lang="ru-RU" dirty="0"/>
              <a:t>(</a:t>
            </a:r>
            <a:r>
              <a:rPr lang="en-US" dirty="0" err="1"/>
              <a:t>Ti</a:t>
            </a:r>
            <a:r>
              <a:rPr lang="en-US" dirty="0" smtClean="0"/>
              <a:t>),</a:t>
            </a:r>
            <a:r>
              <a:rPr lang="uk-UA" dirty="0" smtClean="0"/>
              <a:t> </a:t>
            </a:r>
            <a:r>
              <a:rPr lang="ru-RU" dirty="0" err="1" smtClean="0"/>
              <a:t>ніобію</a:t>
            </a:r>
            <a:r>
              <a:rPr lang="ru-RU" dirty="0" smtClean="0"/>
              <a:t> (</a:t>
            </a:r>
            <a:r>
              <a:rPr lang="en-US" dirty="0" err="1"/>
              <a:t>Nb</a:t>
            </a:r>
            <a:r>
              <a:rPr lang="en-US" dirty="0" smtClean="0"/>
              <a:t>)</a:t>
            </a:r>
            <a:r>
              <a:rPr lang="uk-UA" dirty="0" smtClean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ванадію</a:t>
            </a:r>
            <a:r>
              <a:rPr lang="ru-RU" dirty="0" smtClean="0"/>
              <a:t>(</a:t>
            </a:r>
            <a:r>
              <a:rPr lang="en-US" dirty="0"/>
              <a:t>V</a:t>
            </a:r>
            <a:r>
              <a:rPr lang="en-US" dirty="0" smtClean="0"/>
              <a:t>),</a:t>
            </a:r>
            <a:r>
              <a:rPr lang="uk-UA" dirty="0" smtClean="0"/>
              <a:t> </a:t>
            </a:r>
            <a:r>
              <a:rPr lang="ru-RU" dirty="0" smtClean="0"/>
              <a:t>а </a:t>
            </a:r>
            <a:r>
              <a:rPr lang="ru-RU" dirty="0" err="1" smtClean="0"/>
              <a:t>також</a:t>
            </a:r>
            <a:r>
              <a:rPr lang="ru-RU" dirty="0" smtClean="0"/>
              <a:t> ряду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перехідних</a:t>
            </a:r>
            <a:r>
              <a:rPr lang="ru-RU" dirty="0" smtClean="0"/>
              <a:t> і </a:t>
            </a:r>
            <a:r>
              <a:rPr lang="ru-RU" dirty="0" err="1" smtClean="0"/>
              <a:t>рідкісноземельних</a:t>
            </a:r>
            <a:r>
              <a:rPr lang="ru-RU" dirty="0" smtClean="0"/>
              <a:t> </a:t>
            </a:r>
            <a:r>
              <a:rPr lang="ru-RU" dirty="0" err="1"/>
              <a:t>металів</a:t>
            </a:r>
            <a:r>
              <a:rPr lang="ru-RU" dirty="0"/>
              <a:t>.</a:t>
            </a:r>
          </a:p>
          <a:p>
            <a:pPr marL="0" indent="447675" algn="just" rtl="0">
              <a:buNone/>
            </a:pPr>
            <a:r>
              <a:rPr lang="ru-RU" dirty="0" err="1"/>
              <a:t>Прецизійні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знаходять</a:t>
            </a:r>
            <a:r>
              <a:rPr lang="ru-RU" dirty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у </a:t>
            </a:r>
            <a:r>
              <a:rPr lang="ru-RU" dirty="0"/>
              <a:t>таких областях: у </a:t>
            </a:r>
            <a:r>
              <a:rPr lang="ru-RU" dirty="0" smtClean="0"/>
              <a:t>машинах </a:t>
            </a:r>
            <a:r>
              <a:rPr lang="ru-RU" dirty="0" err="1" smtClean="0"/>
              <a:t>прикладної</a:t>
            </a:r>
            <a:r>
              <a:rPr lang="ru-RU" dirty="0" smtClean="0"/>
              <a:t> </a:t>
            </a:r>
            <a:r>
              <a:rPr lang="ru-RU" dirty="0" err="1"/>
              <a:t>кібернетики</a:t>
            </a:r>
            <a:r>
              <a:rPr lang="ru-RU" dirty="0"/>
              <a:t>; </a:t>
            </a:r>
            <a:r>
              <a:rPr lang="ru-RU" dirty="0" smtClean="0"/>
              <a:t>у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схемах </a:t>
            </a:r>
            <a:r>
              <a:rPr lang="ru-RU" dirty="0" err="1" smtClean="0"/>
              <a:t>перетворення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 з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на </a:t>
            </a:r>
            <a:r>
              <a:rPr lang="ru-RU" dirty="0" err="1" smtClean="0"/>
              <a:t>іншу</a:t>
            </a:r>
            <a:r>
              <a:rPr lang="ru-RU" dirty="0"/>
              <a:t>; у машинах</a:t>
            </a:r>
            <a:r>
              <a:rPr lang="ru-RU" dirty="0" smtClean="0"/>
              <a:t>, </a:t>
            </a:r>
            <a:r>
              <a:rPr lang="ru-RU" dirty="0" err="1" smtClean="0"/>
              <a:t>апаратах</a:t>
            </a:r>
            <a:r>
              <a:rPr lang="ru-RU" dirty="0" smtClean="0"/>
              <a:t> та </a:t>
            </a:r>
            <a:r>
              <a:rPr lang="ru-RU" dirty="0" err="1" smtClean="0"/>
              <a:t>приладах</a:t>
            </a:r>
            <a:r>
              <a:rPr lang="ru-RU" dirty="0" smtClean="0"/>
              <a:t> </a:t>
            </a:r>
            <a:r>
              <a:rPr lang="ru-RU" dirty="0" err="1"/>
              <a:t>електроніки</a:t>
            </a:r>
            <a:r>
              <a:rPr lang="ru-RU" dirty="0" smtClean="0"/>
              <a:t>, </a:t>
            </a:r>
            <a:r>
              <a:rPr lang="ru-RU" dirty="0" err="1" smtClean="0"/>
              <a:t>радіотехніки</a:t>
            </a:r>
            <a:r>
              <a:rPr lang="ru-RU" dirty="0" smtClean="0"/>
              <a:t>, </a:t>
            </a:r>
            <a:r>
              <a:rPr lang="ru-RU" dirty="0" err="1" smtClean="0"/>
              <a:t>космічної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та </a:t>
            </a:r>
            <a:r>
              <a:rPr lang="ru-RU" dirty="0" err="1" smtClean="0"/>
              <a:t>засобах</a:t>
            </a:r>
            <a:r>
              <a:rPr lang="ru-RU" dirty="0" smtClean="0"/>
              <a:t> </a:t>
            </a:r>
            <a:r>
              <a:rPr lang="ru-RU" dirty="0" err="1"/>
              <a:t>зв'язку</a:t>
            </a:r>
            <a:r>
              <a:rPr lang="ru-RU" dirty="0"/>
              <a:t>; </a:t>
            </a:r>
            <a:r>
              <a:rPr lang="ru-RU" dirty="0" smtClean="0"/>
              <a:t>у </a:t>
            </a:r>
            <a:r>
              <a:rPr lang="ru-RU" dirty="0" err="1" smtClean="0"/>
              <a:t>пристроях</a:t>
            </a:r>
            <a:r>
              <a:rPr lang="ru-RU" dirty="0" smtClean="0"/>
              <a:t> та агрегатах </a:t>
            </a:r>
            <a:r>
              <a:rPr lang="ru-RU" dirty="0" err="1" smtClean="0"/>
              <a:t>побутової</a:t>
            </a:r>
            <a:r>
              <a:rPr lang="ru-RU" dirty="0" smtClean="0"/>
              <a:t> </a:t>
            </a:r>
            <a:r>
              <a:rPr lang="ru-RU" dirty="0" err="1"/>
              <a:t>техніки</a:t>
            </a:r>
            <a:r>
              <a:rPr lang="ru-RU" dirty="0" smtClean="0"/>
              <a:t>: </a:t>
            </a:r>
            <a:r>
              <a:rPr lang="ru-RU" dirty="0" err="1" smtClean="0"/>
              <a:t>телефонні</a:t>
            </a:r>
            <a:r>
              <a:rPr lang="ru-RU" dirty="0" smtClean="0"/>
              <a:t>, </a:t>
            </a:r>
            <a:r>
              <a:rPr lang="ru-RU" dirty="0" err="1" smtClean="0"/>
              <a:t>радіо</a:t>
            </a:r>
            <a:r>
              <a:rPr lang="ru-RU" dirty="0" smtClean="0"/>
              <a:t>-, </a:t>
            </a:r>
            <a:r>
              <a:rPr lang="ru-RU" dirty="0" err="1" smtClean="0"/>
              <a:t>телевізійні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холодильні</a:t>
            </a:r>
            <a:r>
              <a:rPr lang="ru-RU" dirty="0" smtClean="0"/>
              <a:t> </a:t>
            </a:r>
            <a:r>
              <a:rPr lang="ru-RU" dirty="0" err="1" smtClean="0"/>
              <a:t>агрегати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/>
              <a:t>приладь.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2525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1480"/>
            <a:ext cx="10515600" cy="5765483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Вони так </a:t>
            </a:r>
            <a:r>
              <a:rPr lang="ru-RU" dirty="0" err="1"/>
              <a:t>пластичні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виготовлені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тонкого </a:t>
            </a:r>
            <a:r>
              <a:rPr lang="ru-RU" dirty="0" err="1"/>
              <a:t>холоднотягнутого</a:t>
            </a:r>
            <a:r>
              <a:rPr lang="ru-RU" dirty="0"/>
              <a:t> дроту та </a:t>
            </a:r>
            <a:r>
              <a:rPr lang="ru-RU" dirty="0" err="1"/>
              <a:t>стрічки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Основа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типу – </a:t>
            </a:r>
            <a:r>
              <a:rPr lang="ru-RU" dirty="0" err="1"/>
              <a:t>це</a:t>
            </a:r>
            <a:r>
              <a:rPr lang="ru-RU" dirty="0"/>
              <a:t> титан,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особливо чистого титану </a:t>
            </a:r>
            <a:r>
              <a:rPr lang="ru-RU" dirty="0" err="1"/>
              <a:t>досі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хибний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В </a:t>
            </a:r>
            <a:r>
              <a:rPr lang="ru-RU" dirty="0" err="1"/>
              <a:t>останні</a:t>
            </a:r>
            <a:r>
              <a:rPr lang="ru-RU" dirty="0"/>
              <a:t> роки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немагнітні</a:t>
            </a:r>
            <a:r>
              <a:rPr lang="ru-RU" dirty="0"/>
              <a:t> </a:t>
            </a:r>
            <a:r>
              <a:rPr lang="ru-RU" dirty="0" err="1"/>
              <a:t>надпровідні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типу </a:t>
            </a:r>
            <a:r>
              <a:rPr lang="ru-RU" dirty="0" err="1"/>
              <a:t>78ТМ</a:t>
            </a:r>
            <a:r>
              <a:rPr lang="ru-RU" dirty="0"/>
              <a:t>, </a:t>
            </a:r>
            <a:r>
              <a:rPr lang="ru-RU" dirty="0" err="1"/>
              <a:t>73ТФ</a:t>
            </a:r>
            <a:r>
              <a:rPr lang="ru-RU" dirty="0"/>
              <a:t>, </a:t>
            </a:r>
            <a:r>
              <a:rPr lang="ru-RU" dirty="0" err="1"/>
              <a:t>73ТФЮ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наведено у </a:t>
            </a:r>
            <a:r>
              <a:rPr lang="ru-RU" dirty="0" err="1"/>
              <a:t>таблиці</a:t>
            </a:r>
            <a:r>
              <a:rPr lang="ru-RU" dirty="0"/>
              <a:t> 3.3.</a:t>
            </a:r>
          </a:p>
          <a:p>
            <a:pPr marL="0" indent="447675" algn="just">
              <a:buNone/>
            </a:pPr>
            <a:r>
              <a:rPr lang="ru-RU" dirty="0" err="1" smtClean="0"/>
              <a:t>Таблиця</a:t>
            </a:r>
            <a:r>
              <a:rPr lang="ru-RU" dirty="0" smtClean="0"/>
              <a:t> </a:t>
            </a:r>
            <a:r>
              <a:rPr lang="ru-RU" dirty="0"/>
              <a:t>3.3 –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надпровідників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титану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817" y="4701344"/>
            <a:ext cx="10392365" cy="19280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53064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040" y="262000"/>
            <a:ext cx="10902696" cy="6248527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Маловуглецеві</a:t>
            </a:r>
            <a:r>
              <a:rPr lang="ru-RU" dirty="0"/>
              <a:t> </a:t>
            </a:r>
            <a:r>
              <a:rPr lang="ru-RU" dirty="0" err="1"/>
              <a:t>нікелеві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типу </a:t>
            </a:r>
            <a:r>
              <a:rPr lang="ru-RU" dirty="0" err="1"/>
              <a:t>0Н6А</a:t>
            </a:r>
            <a:r>
              <a:rPr lang="ru-RU" dirty="0"/>
              <a:t> (6-7% </a:t>
            </a:r>
            <a:r>
              <a:rPr lang="ru-RU" dirty="0" err="1"/>
              <a:t>Ni</a:t>
            </a:r>
            <a:r>
              <a:rPr lang="ru-RU" dirty="0"/>
              <a:t>), </a:t>
            </a:r>
            <a:r>
              <a:rPr lang="ru-RU" dirty="0" err="1"/>
              <a:t>0Н9А</a:t>
            </a:r>
            <a:r>
              <a:rPr lang="ru-RU" dirty="0"/>
              <a:t> (</a:t>
            </a:r>
            <a:r>
              <a:rPr lang="ru-RU" dirty="0" err="1"/>
              <a:t>8,5-9,5%Ni</a:t>
            </a:r>
            <a:r>
              <a:rPr lang="ru-RU" dirty="0"/>
              <a:t>)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зварних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при температурах до 77 К. </a:t>
            </a:r>
            <a:r>
              <a:rPr lang="ru-RU" dirty="0" err="1"/>
              <a:t>Їх</a:t>
            </a:r>
            <a:r>
              <a:rPr lang="ru-RU" dirty="0"/>
              <a:t> межа </a:t>
            </a:r>
            <a:r>
              <a:rPr lang="ru-RU" dirty="0" err="1"/>
              <a:t>плинності</a:t>
            </a:r>
            <a:r>
              <a:rPr lang="ru-RU" dirty="0"/>
              <a:t> </a:t>
            </a:r>
            <a:r>
              <a:rPr lang="ru-RU" dirty="0" err="1"/>
              <a:t>σ0,2</a:t>
            </a:r>
            <a:r>
              <a:rPr lang="ru-RU" dirty="0"/>
              <a:t> = 400 - 450 МПа при </a:t>
            </a:r>
            <a:r>
              <a:rPr lang="ru-RU" dirty="0" err="1"/>
              <a:t>нормальних</a:t>
            </a:r>
            <a:r>
              <a:rPr lang="ru-RU" dirty="0"/>
              <a:t> температурах, а при 0,7 МПа. </a:t>
            </a:r>
            <a:r>
              <a:rPr lang="ru-RU" dirty="0" err="1"/>
              <a:t>Ударна</a:t>
            </a:r>
            <a:r>
              <a:rPr lang="ru-RU" dirty="0"/>
              <a:t> </a:t>
            </a:r>
            <a:r>
              <a:rPr lang="ru-RU" dirty="0" err="1"/>
              <a:t>в'язкість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сталей за 77 </a:t>
            </a:r>
            <a:r>
              <a:rPr lang="ru-RU" dirty="0" err="1"/>
              <a:t>KKCU</a:t>
            </a:r>
            <a:r>
              <a:rPr lang="ru-RU" dirty="0"/>
              <a:t> = 1,0 – 1,3 МДж/</a:t>
            </a:r>
            <a:r>
              <a:rPr lang="ru-RU" dirty="0" err="1"/>
              <a:t>м2</a:t>
            </a:r>
            <a:r>
              <a:rPr lang="ru-RU" dirty="0"/>
              <a:t>. З </a:t>
            </a:r>
            <a:r>
              <a:rPr lang="ru-RU" dirty="0" err="1"/>
              <a:t>цих</a:t>
            </a:r>
            <a:r>
              <a:rPr lang="ru-RU" dirty="0"/>
              <a:t> сталей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циліндричні</a:t>
            </a:r>
            <a:r>
              <a:rPr lang="ru-RU" dirty="0"/>
              <a:t> та </a:t>
            </a:r>
            <a:r>
              <a:rPr lang="ru-RU" dirty="0" err="1"/>
              <a:t>сферичні</a:t>
            </a:r>
            <a:r>
              <a:rPr lang="ru-RU" dirty="0"/>
              <a:t> </a:t>
            </a:r>
            <a:r>
              <a:rPr lang="ru-RU" dirty="0" err="1"/>
              <a:t>резервуари</a:t>
            </a:r>
            <a:r>
              <a:rPr lang="ru-RU" dirty="0"/>
              <a:t> для </a:t>
            </a:r>
            <a:r>
              <a:rPr lang="ru-RU" dirty="0" err="1"/>
              <a:t>зберігання</a:t>
            </a:r>
            <a:r>
              <a:rPr lang="ru-RU" dirty="0"/>
              <a:t> та </a:t>
            </a:r>
            <a:r>
              <a:rPr lang="ru-RU" dirty="0" err="1"/>
              <a:t>транспортування</a:t>
            </a:r>
            <a:r>
              <a:rPr lang="ru-RU" dirty="0"/>
              <a:t> </a:t>
            </a:r>
            <a:r>
              <a:rPr lang="ru-RU" dirty="0" err="1"/>
              <a:t>зріджених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при </a:t>
            </a:r>
            <a:r>
              <a:rPr lang="ru-RU" dirty="0" err="1"/>
              <a:t>температурі</a:t>
            </a:r>
            <a:r>
              <a:rPr lang="ru-RU" dirty="0"/>
              <a:t> не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77К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415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0312"/>
            <a:ext cx="10966704" cy="6309360"/>
          </a:xfrm>
        </p:spPr>
        <p:txBody>
          <a:bodyPr>
            <a:normAutofit fontScale="92500" lnSpcReduction="10000"/>
          </a:bodyPr>
          <a:lstStyle/>
          <a:p>
            <a:pPr marL="0" indent="447675" algn="just">
              <a:buNone/>
            </a:pPr>
            <a:r>
              <a:rPr lang="ru-RU" dirty="0" err="1"/>
              <a:t>Аустенітні</a:t>
            </a:r>
            <a:r>
              <a:rPr lang="ru-RU" dirty="0"/>
              <a:t> </a:t>
            </a:r>
            <a:r>
              <a:rPr lang="ru-RU" dirty="0" err="1"/>
              <a:t>кріогенні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ділять</a:t>
            </a:r>
            <a:r>
              <a:rPr lang="ru-RU" dirty="0"/>
              <a:t> на три </a:t>
            </a:r>
            <a:r>
              <a:rPr lang="ru-RU" dirty="0" err="1"/>
              <a:t>групи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До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хромонікелеві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08Х18Н10Т</a:t>
            </a:r>
            <a:r>
              <a:rPr lang="ru-RU" dirty="0"/>
              <a:t> і </a:t>
            </a:r>
            <a:r>
              <a:rPr lang="ru-RU" dirty="0" err="1"/>
              <a:t>12Х18Н10Т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. З них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великогабаритні</a:t>
            </a:r>
            <a:r>
              <a:rPr lang="ru-RU" dirty="0"/>
              <a:t> установки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зріджених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(</a:t>
            </a:r>
            <a:r>
              <a:rPr lang="ru-RU" dirty="0" err="1"/>
              <a:t>O2</a:t>
            </a:r>
            <a:r>
              <a:rPr lang="ru-RU" dirty="0"/>
              <a:t>, </a:t>
            </a:r>
            <a:r>
              <a:rPr lang="ru-RU" dirty="0" err="1"/>
              <a:t>N2</a:t>
            </a:r>
            <a:r>
              <a:rPr lang="ru-RU" dirty="0"/>
              <a:t>, </a:t>
            </a:r>
            <a:r>
              <a:rPr lang="ru-RU" dirty="0" err="1"/>
              <a:t>H2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),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 та </a:t>
            </a:r>
            <a:r>
              <a:rPr lang="ru-RU" dirty="0" err="1"/>
              <a:t>сховища</a:t>
            </a:r>
            <a:r>
              <a:rPr lang="ru-RU" dirty="0"/>
              <a:t> </a:t>
            </a:r>
            <a:r>
              <a:rPr lang="ru-RU" dirty="0" err="1"/>
              <a:t>зріджених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. Вони добре </a:t>
            </a:r>
            <a:r>
              <a:rPr lang="ru-RU" dirty="0" err="1"/>
              <a:t>зварюються</a:t>
            </a:r>
            <a:r>
              <a:rPr lang="ru-RU" dirty="0"/>
              <a:t>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запаси </a:t>
            </a:r>
            <a:r>
              <a:rPr lang="ru-RU" dirty="0" err="1"/>
              <a:t>в'язкості</a:t>
            </a:r>
            <a:r>
              <a:rPr lang="ru-RU" dirty="0"/>
              <a:t> при </a:t>
            </a:r>
            <a:r>
              <a:rPr lang="ru-RU" dirty="0" err="1"/>
              <a:t>кріогенних</a:t>
            </a:r>
            <a:r>
              <a:rPr lang="ru-RU" dirty="0"/>
              <a:t> температурах. Так, при </a:t>
            </a:r>
            <a:r>
              <a:rPr lang="ru-RU" dirty="0" err="1"/>
              <a:t>20К</a:t>
            </a:r>
            <a:r>
              <a:rPr lang="ru-RU" dirty="0"/>
              <a:t> </a:t>
            </a:r>
            <a:r>
              <a:rPr lang="ru-RU" dirty="0" err="1"/>
              <a:t>σ0,2</a:t>
            </a:r>
            <a:r>
              <a:rPr lang="ru-RU" dirty="0"/>
              <a:t> = </a:t>
            </a:r>
            <a:r>
              <a:rPr lang="ru-RU" dirty="0" err="1"/>
              <a:t>600МПа</a:t>
            </a:r>
            <a:r>
              <a:rPr lang="ru-RU" dirty="0"/>
              <a:t> та </a:t>
            </a:r>
            <a:r>
              <a:rPr lang="ru-RU" dirty="0" err="1"/>
              <a:t>KCU</a:t>
            </a:r>
            <a:r>
              <a:rPr lang="ru-RU" dirty="0"/>
              <a:t> = </a:t>
            </a:r>
            <a:r>
              <a:rPr lang="ru-RU" dirty="0" err="1"/>
              <a:t>1М</a:t>
            </a:r>
            <a:r>
              <a:rPr lang="ru-RU" dirty="0"/>
              <a:t> Дж/</a:t>
            </a:r>
            <a:r>
              <a:rPr lang="ru-RU" dirty="0" err="1"/>
              <a:t>м2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До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сталей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складнолеговані</a:t>
            </a:r>
            <a:r>
              <a:rPr lang="ru-RU" dirty="0"/>
              <a:t> </a:t>
            </a:r>
            <a:r>
              <a:rPr lang="ru-RU" dirty="0" err="1"/>
              <a:t>аустенітні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підвищеної</a:t>
            </a:r>
            <a:r>
              <a:rPr lang="ru-RU" dirty="0"/>
              <a:t> </a:t>
            </a:r>
            <a:r>
              <a:rPr lang="ru-RU" dirty="0" err="1"/>
              <a:t>міцності</a:t>
            </a:r>
            <a:r>
              <a:rPr lang="ru-RU" dirty="0"/>
              <a:t> </a:t>
            </a:r>
            <a:r>
              <a:rPr lang="ru-RU" dirty="0" err="1"/>
              <a:t>07Х21Г7АН5</a:t>
            </a:r>
            <a:r>
              <a:rPr lang="ru-RU" dirty="0"/>
              <a:t> та </a:t>
            </a:r>
            <a:r>
              <a:rPr lang="ru-RU" dirty="0" err="1"/>
              <a:t>03Х20Н16АГ5</a:t>
            </a:r>
            <a:r>
              <a:rPr lang="ru-RU" dirty="0"/>
              <a:t>. При </a:t>
            </a:r>
            <a:r>
              <a:rPr lang="ru-RU" dirty="0" err="1"/>
              <a:t>20К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сталей </a:t>
            </a:r>
            <a:r>
              <a:rPr lang="ru-RU" dirty="0" err="1"/>
              <a:t>σ0,2</a:t>
            </a:r>
            <a:r>
              <a:rPr lang="ru-RU" dirty="0"/>
              <a:t> = 1150 – 1350 МПа і </a:t>
            </a:r>
            <a:r>
              <a:rPr lang="ru-RU" dirty="0" err="1"/>
              <a:t>KCU</a:t>
            </a:r>
            <a:r>
              <a:rPr lang="ru-RU" dirty="0"/>
              <a:t> = 1,0 – </a:t>
            </a:r>
            <a:r>
              <a:rPr lang="ru-RU" dirty="0" err="1"/>
              <a:t>1,3М</a:t>
            </a:r>
            <a:r>
              <a:rPr lang="ru-RU" dirty="0"/>
              <a:t> Дж/</a:t>
            </a:r>
            <a:r>
              <a:rPr lang="ru-RU" dirty="0" err="1"/>
              <a:t>м2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великогабаритних</a:t>
            </a:r>
            <a:r>
              <a:rPr lang="ru-RU" dirty="0"/>
              <a:t> </a:t>
            </a:r>
            <a:r>
              <a:rPr lang="ru-RU" dirty="0" err="1"/>
              <a:t>зварних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та </a:t>
            </a:r>
            <a:r>
              <a:rPr lang="ru-RU" dirty="0" err="1"/>
              <a:t>ємностей</a:t>
            </a:r>
            <a:r>
              <a:rPr lang="ru-RU" dirty="0"/>
              <a:t> для </a:t>
            </a:r>
            <a:r>
              <a:rPr lang="ru-RU" dirty="0" err="1"/>
              <a:t>транспортування</a:t>
            </a:r>
            <a:r>
              <a:rPr lang="ru-RU" dirty="0"/>
              <a:t> </a:t>
            </a:r>
            <a:r>
              <a:rPr lang="ru-RU" dirty="0" err="1"/>
              <a:t>зріджених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До </a:t>
            </a:r>
            <a:r>
              <a:rPr lang="ru-RU" dirty="0" err="1"/>
              <a:t>третьої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належать </a:t>
            </a:r>
            <a:r>
              <a:rPr lang="ru-RU" dirty="0" err="1"/>
              <a:t>аустенітні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на </a:t>
            </a:r>
            <a:r>
              <a:rPr lang="ru-RU" dirty="0" err="1"/>
              <a:t>хромомарганцевій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10Х14Г14Н4Т</a:t>
            </a:r>
            <a:r>
              <a:rPr lang="ru-RU" dirty="0"/>
              <a:t> та </a:t>
            </a:r>
            <a:r>
              <a:rPr lang="ru-RU" dirty="0" err="1"/>
              <a:t>03Х13АГ19</a:t>
            </a:r>
            <a:r>
              <a:rPr lang="ru-RU" dirty="0"/>
              <a:t>. Вони </a:t>
            </a:r>
            <a:r>
              <a:rPr lang="ru-RU" dirty="0" err="1"/>
              <a:t>використовуються</a:t>
            </a:r>
            <a:r>
              <a:rPr lang="ru-RU" dirty="0"/>
              <a:t> як </a:t>
            </a:r>
            <a:r>
              <a:rPr lang="ru-RU" dirty="0" err="1"/>
              <a:t>замінники</a:t>
            </a:r>
            <a:r>
              <a:rPr lang="ru-RU" dirty="0"/>
              <a:t> дорогих </a:t>
            </a:r>
            <a:r>
              <a:rPr lang="ru-RU" dirty="0" err="1"/>
              <a:t>хромонікелевих</a:t>
            </a:r>
            <a:r>
              <a:rPr lang="ru-RU" dirty="0"/>
              <a:t> сталей.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зварних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при температурах 290 – </a:t>
            </a:r>
            <a:r>
              <a:rPr lang="ru-RU" dirty="0" err="1"/>
              <a:t>77К</a:t>
            </a:r>
            <a:r>
              <a:rPr lang="ru-RU" dirty="0"/>
              <a:t> (</a:t>
            </a:r>
            <a:r>
              <a:rPr lang="ru-RU" dirty="0" err="1"/>
              <a:t>03Х13АГ19</a:t>
            </a:r>
            <a:r>
              <a:rPr lang="ru-RU" dirty="0"/>
              <a:t>) і 290 – 20 До (</a:t>
            </a:r>
            <a:r>
              <a:rPr lang="ru-RU" dirty="0" err="1"/>
              <a:t>10Х14Г14Н4Т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85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441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3.6 </a:t>
            </a:r>
            <a:r>
              <a:rPr lang="ru-RU" b="1" dirty="0" err="1"/>
              <a:t>Тверді</a:t>
            </a:r>
            <a:r>
              <a:rPr lang="ru-RU" b="1" dirty="0"/>
              <a:t> </a:t>
            </a:r>
            <a:r>
              <a:rPr lang="ru-RU" b="1" dirty="0" err="1"/>
              <a:t>матеріали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0184" y="1011808"/>
            <a:ext cx="10957560" cy="5654167"/>
          </a:xfrm>
        </p:spPr>
        <p:txBody>
          <a:bodyPr>
            <a:normAutofit fontScale="92500" lnSpcReduction="10000"/>
          </a:bodyPr>
          <a:lstStyle/>
          <a:p>
            <a:pPr marL="0" indent="447675" algn="just">
              <a:buNone/>
            </a:pPr>
            <a:r>
              <a:rPr lang="ru-RU" b="1" dirty="0" err="1"/>
              <a:t>Твердими</a:t>
            </a:r>
            <a:r>
              <a:rPr lang="ru-RU" b="1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виготовлені</a:t>
            </a:r>
            <a:r>
              <a:rPr lang="ru-RU" dirty="0"/>
              <a:t> методами </a:t>
            </a:r>
            <a:r>
              <a:rPr lang="ru-RU" dirty="0" err="1"/>
              <a:t>порошкової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з </a:t>
            </a:r>
            <a:r>
              <a:rPr lang="ru-RU" dirty="0" err="1"/>
              <a:t>карбідів</a:t>
            </a:r>
            <a:r>
              <a:rPr lang="ru-RU" dirty="0"/>
              <a:t> тугоплавких </a:t>
            </a:r>
            <a:r>
              <a:rPr lang="ru-RU" dirty="0" err="1"/>
              <a:t>металів</a:t>
            </a:r>
            <a:r>
              <a:rPr lang="ru-RU" dirty="0"/>
              <a:t> (</a:t>
            </a:r>
            <a:r>
              <a:rPr lang="en-US" dirty="0"/>
              <a:t>WC, </a:t>
            </a:r>
            <a:r>
              <a:rPr lang="en-US" dirty="0" err="1"/>
              <a:t>TiC</a:t>
            </a:r>
            <a:r>
              <a:rPr lang="en-US" dirty="0"/>
              <a:t>, </a:t>
            </a:r>
            <a:r>
              <a:rPr lang="en-US" dirty="0" err="1"/>
              <a:t>TaC</a:t>
            </a:r>
            <a:r>
              <a:rPr lang="en-US" dirty="0"/>
              <a:t>), </a:t>
            </a:r>
            <a:r>
              <a:rPr lang="ru-RU" dirty="0" err="1"/>
              <a:t>з'єднаних</a:t>
            </a:r>
            <a:r>
              <a:rPr lang="ru-RU" dirty="0"/>
              <a:t> кобальтовою </a:t>
            </a:r>
            <a:r>
              <a:rPr lang="ru-RU" dirty="0" err="1"/>
              <a:t>зв'язкою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тверді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:</a:t>
            </a:r>
          </a:p>
          <a:p>
            <a:pPr marL="0" indent="447675" algn="just">
              <a:buNone/>
            </a:pPr>
            <a:r>
              <a:rPr lang="ru-RU" dirty="0" err="1"/>
              <a:t>вольфрамові</a:t>
            </a:r>
            <a:r>
              <a:rPr lang="ru-RU" dirty="0"/>
              <a:t> (</a:t>
            </a:r>
            <a:r>
              <a:rPr lang="ru-RU" dirty="0" err="1"/>
              <a:t>ВК3</a:t>
            </a:r>
            <a:r>
              <a:rPr lang="ru-RU" dirty="0"/>
              <a:t>, </a:t>
            </a:r>
            <a:r>
              <a:rPr lang="ru-RU" dirty="0" err="1"/>
              <a:t>ВК6</a:t>
            </a:r>
            <a:r>
              <a:rPr lang="ru-RU" dirty="0"/>
              <a:t>, </a:t>
            </a:r>
            <a:r>
              <a:rPr lang="ru-RU" dirty="0" err="1"/>
              <a:t>ВК8</a:t>
            </a:r>
            <a:r>
              <a:rPr lang="ru-RU" dirty="0"/>
              <a:t>, </a:t>
            </a:r>
            <a:r>
              <a:rPr lang="ru-RU" dirty="0" err="1"/>
              <a:t>ВК10</a:t>
            </a:r>
            <a:r>
              <a:rPr lang="ru-RU" dirty="0"/>
              <a:t>),</a:t>
            </a:r>
          </a:p>
          <a:p>
            <a:pPr marL="0" indent="447675" algn="just">
              <a:buNone/>
            </a:pPr>
            <a:r>
              <a:rPr lang="ru-RU" dirty="0"/>
              <a:t>титан </a:t>
            </a:r>
            <a:r>
              <a:rPr lang="ru-RU" dirty="0" err="1"/>
              <a:t>вольфрамові</a:t>
            </a:r>
            <a:r>
              <a:rPr lang="ru-RU" dirty="0"/>
              <a:t> (</a:t>
            </a:r>
            <a:r>
              <a:rPr lang="ru-RU" dirty="0" err="1"/>
              <a:t>Т30К4</a:t>
            </a:r>
            <a:r>
              <a:rPr lang="ru-RU" dirty="0"/>
              <a:t>, </a:t>
            </a:r>
            <a:r>
              <a:rPr lang="ru-RU" dirty="0" err="1"/>
              <a:t>Т15К6</a:t>
            </a:r>
            <a:r>
              <a:rPr lang="ru-RU" dirty="0"/>
              <a:t>, </a:t>
            </a:r>
            <a:r>
              <a:rPr lang="ru-RU" dirty="0" err="1"/>
              <a:t>Т14К8</a:t>
            </a:r>
            <a:r>
              <a:rPr lang="ru-RU" dirty="0"/>
              <a:t>, </a:t>
            </a:r>
            <a:r>
              <a:rPr lang="ru-RU" dirty="0" err="1"/>
              <a:t>Т5К10</a:t>
            </a:r>
            <a:r>
              <a:rPr lang="ru-RU" dirty="0"/>
              <a:t>, </a:t>
            </a:r>
            <a:r>
              <a:rPr lang="ru-RU" dirty="0" err="1"/>
              <a:t>Т5К12</a:t>
            </a:r>
            <a:r>
              <a:rPr lang="ru-RU" dirty="0"/>
              <a:t>),</a:t>
            </a:r>
          </a:p>
          <a:p>
            <a:pPr marL="0" indent="447675" algn="just">
              <a:buNone/>
            </a:pPr>
            <a:r>
              <a:rPr lang="ru-RU" dirty="0" err="1"/>
              <a:t>титано-тантало-вольфрамові</a:t>
            </a:r>
            <a:r>
              <a:rPr lang="ru-RU" dirty="0"/>
              <a:t> (</a:t>
            </a:r>
            <a:r>
              <a:rPr lang="ru-RU" dirty="0" err="1"/>
              <a:t>ТТ7К12</a:t>
            </a:r>
            <a:r>
              <a:rPr lang="ru-RU" dirty="0"/>
              <a:t>, </a:t>
            </a:r>
            <a:r>
              <a:rPr lang="ru-RU" dirty="0" err="1"/>
              <a:t>ТТ8К6</a:t>
            </a:r>
            <a:r>
              <a:rPr lang="ru-RU" dirty="0"/>
              <a:t>, </a:t>
            </a:r>
            <a:r>
              <a:rPr lang="ru-RU" dirty="0" err="1"/>
              <a:t>ТТ10К8</a:t>
            </a:r>
            <a:r>
              <a:rPr lang="ru-RU" dirty="0"/>
              <a:t>-Б, </a:t>
            </a:r>
            <a:r>
              <a:rPr lang="ru-RU" dirty="0" err="1"/>
              <a:t>ТТ20К9</a:t>
            </a:r>
            <a:r>
              <a:rPr lang="ru-RU" dirty="0"/>
              <a:t>).</a:t>
            </a:r>
          </a:p>
          <a:p>
            <a:pPr marL="0" indent="447675" algn="just">
              <a:buNone/>
            </a:pP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марці</a:t>
            </a:r>
            <a:r>
              <a:rPr lang="ru-RU" dirty="0"/>
              <a:t> </a:t>
            </a:r>
            <a:r>
              <a:rPr lang="ru-RU" dirty="0" err="1"/>
              <a:t>стоїть</a:t>
            </a:r>
            <a:r>
              <a:rPr lang="ru-RU" dirty="0"/>
              <a:t> </a:t>
            </a:r>
            <a:r>
              <a:rPr lang="ru-RU" dirty="0" err="1"/>
              <a:t>літера</a:t>
            </a:r>
            <a:r>
              <a:rPr lang="ru-RU" dirty="0"/>
              <a:t> "М",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ВК6</a:t>
            </a:r>
            <a:r>
              <a:rPr lang="ru-RU" dirty="0"/>
              <a:t>-М, то </a:t>
            </a:r>
            <a:r>
              <a:rPr lang="ru-RU" dirty="0" err="1"/>
              <a:t>матеріал</a:t>
            </a:r>
            <a:r>
              <a:rPr lang="ru-RU" dirty="0"/>
              <a:t> </a:t>
            </a:r>
            <a:r>
              <a:rPr lang="ru-RU" dirty="0" err="1"/>
              <a:t>виготовлений</a:t>
            </a:r>
            <a:r>
              <a:rPr lang="ru-RU" dirty="0"/>
              <a:t> з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, "ОМ" - </a:t>
            </a:r>
            <a:r>
              <a:rPr lang="ru-RU" dirty="0" err="1"/>
              <a:t>зі</a:t>
            </a:r>
            <a:r>
              <a:rPr lang="ru-RU" dirty="0"/>
              <a:t> слабо </a:t>
            </a:r>
            <a:r>
              <a:rPr lang="ru-RU" dirty="0" err="1"/>
              <a:t>дрібних</a:t>
            </a:r>
            <a:r>
              <a:rPr lang="ru-RU" dirty="0"/>
              <a:t>, а "</a:t>
            </a:r>
            <a:r>
              <a:rPr lang="ru-RU" dirty="0" err="1"/>
              <a:t>ВК</a:t>
            </a:r>
            <a:r>
              <a:rPr lang="ru-RU" dirty="0"/>
              <a:t>" - особливо великий </a:t>
            </a:r>
            <a:r>
              <a:rPr lang="ru-RU" dirty="0" err="1"/>
              <a:t>карбід</a:t>
            </a:r>
            <a:r>
              <a:rPr lang="ru-RU" dirty="0"/>
              <a:t> вольфраму </a:t>
            </a:r>
            <a:r>
              <a:rPr lang="en-US" dirty="0"/>
              <a:t>WC.</a:t>
            </a:r>
          </a:p>
          <a:p>
            <a:pPr marL="0" indent="447675" algn="just">
              <a:buNone/>
            </a:pPr>
            <a:r>
              <a:rPr lang="ru-RU" dirty="0"/>
              <a:t>У марках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літери</a:t>
            </a:r>
            <a:r>
              <a:rPr lang="ru-RU" dirty="0"/>
              <a:t> </a:t>
            </a:r>
            <a:r>
              <a:rPr lang="ru-RU" dirty="0" err="1"/>
              <a:t>позначають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</a:t>
            </a:r>
            <a:r>
              <a:rPr lang="ru-RU" dirty="0" err="1"/>
              <a:t>ВК</a:t>
            </a:r>
            <a:r>
              <a:rPr lang="ru-RU" dirty="0"/>
              <a:t> – (</a:t>
            </a:r>
            <a:r>
              <a:rPr lang="en-US" dirty="0"/>
              <a:t>W), </a:t>
            </a:r>
            <a:r>
              <a:rPr lang="ru-RU" dirty="0"/>
              <a:t>Т – (</a:t>
            </a:r>
            <a:r>
              <a:rPr lang="en-US" dirty="0" err="1"/>
              <a:t>Ti</a:t>
            </a:r>
            <a:r>
              <a:rPr lang="en-US" dirty="0"/>
              <a:t>-W), TT – (</a:t>
            </a:r>
            <a:r>
              <a:rPr lang="en-US" dirty="0" err="1"/>
              <a:t>Ti</a:t>
            </a:r>
            <a:r>
              <a:rPr lang="en-US" dirty="0"/>
              <a:t>-Ta-W). </a:t>
            </a:r>
            <a:r>
              <a:rPr lang="ru-RU" dirty="0" err="1"/>
              <a:t>Цифри</a:t>
            </a:r>
            <a:r>
              <a:rPr lang="ru-RU" dirty="0"/>
              <a:t> у </a:t>
            </a:r>
            <a:r>
              <a:rPr lang="ru-RU" dirty="0" err="1"/>
              <a:t>вольфрамовій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кобальту;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цифри</a:t>
            </a:r>
            <a:r>
              <a:rPr lang="ru-RU" dirty="0"/>
              <a:t> в </a:t>
            </a:r>
            <a:r>
              <a:rPr lang="ru-RU" dirty="0" err="1"/>
              <a:t>титановольфрамової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en-US" dirty="0" err="1"/>
              <a:t>TiC</a:t>
            </a:r>
            <a:r>
              <a:rPr lang="en-US" dirty="0"/>
              <a:t>, </a:t>
            </a:r>
            <a:r>
              <a:rPr lang="ru-RU" dirty="0"/>
              <a:t>а </a:t>
            </a:r>
            <a:r>
              <a:rPr lang="ru-RU" dirty="0" err="1"/>
              <a:t>другі</a:t>
            </a:r>
            <a:r>
              <a:rPr lang="ru-RU" dirty="0"/>
              <a:t> – </a:t>
            </a:r>
            <a:r>
              <a:rPr lang="ru-RU" dirty="0" err="1"/>
              <a:t>кількість</a:t>
            </a:r>
            <a:r>
              <a:rPr lang="ru-RU" dirty="0"/>
              <a:t> кобальту;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цифри</a:t>
            </a:r>
            <a:r>
              <a:rPr lang="ru-RU" dirty="0"/>
              <a:t> в </a:t>
            </a:r>
            <a:r>
              <a:rPr lang="ru-RU" dirty="0" err="1"/>
              <a:t>титано-тантало-вольфрамової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карбідів</a:t>
            </a:r>
            <a:r>
              <a:rPr lang="ru-RU" dirty="0"/>
              <a:t> титану та танталу у </a:t>
            </a:r>
            <a:r>
              <a:rPr lang="ru-RU" dirty="0" err="1"/>
              <a:t>сумі</a:t>
            </a:r>
            <a:r>
              <a:rPr lang="ru-RU" dirty="0"/>
              <a:t>, а </a:t>
            </a:r>
            <a:r>
              <a:rPr lang="ru-RU" dirty="0" err="1"/>
              <a:t>другі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кобальту.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033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0624"/>
            <a:ext cx="10719816" cy="6117336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Для </a:t>
            </a:r>
            <a:r>
              <a:rPr lang="ru-RU" dirty="0" err="1"/>
              <a:t>чистової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обробляються</a:t>
            </a:r>
            <a:r>
              <a:rPr lang="ru-RU" dirty="0"/>
              <a:t>, і </a:t>
            </a:r>
            <a:r>
              <a:rPr lang="ru-RU" dirty="0" err="1"/>
              <a:t>загартованої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(</a:t>
            </a:r>
            <a:r>
              <a:rPr lang="en-US" dirty="0" err="1"/>
              <a:t>HRC</a:t>
            </a:r>
            <a:r>
              <a:rPr lang="en-US" dirty="0"/>
              <a:t> &gt; 55)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ріжучий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, оснащений пластинами з </a:t>
            </a:r>
            <a:r>
              <a:rPr lang="ru-RU" dirty="0" err="1"/>
              <a:t>синтетичних</a:t>
            </a:r>
            <a:r>
              <a:rPr lang="ru-RU" dirty="0"/>
              <a:t> </a:t>
            </a:r>
            <a:r>
              <a:rPr lang="ru-RU" dirty="0" err="1"/>
              <a:t>полікристалічних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нітриду</a:t>
            </a:r>
            <a:r>
              <a:rPr lang="ru-RU" dirty="0"/>
              <a:t> бору - </a:t>
            </a:r>
            <a:r>
              <a:rPr lang="ru-RU" dirty="0" err="1"/>
              <a:t>композитів</a:t>
            </a:r>
            <a:r>
              <a:rPr lang="ru-RU" dirty="0"/>
              <a:t>. У </a:t>
            </a:r>
            <a:r>
              <a:rPr lang="ru-RU" dirty="0" err="1"/>
              <a:t>вихідний</a:t>
            </a:r>
            <a:r>
              <a:rPr lang="ru-RU" dirty="0"/>
              <a:t> </a:t>
            </a:r>
            <a:r>
              <a:rPr lang="ru-RU" dirty="0" err="1"/>
              <a:t>нітрид</a:t>
            </a:r>
            <a:r>
              <a:rPr lang="ru-RU" dirty="0"/>
              <a:t> бору </a:t>
            </a:r>
            <a:r>
              <a:rPr lang="ru-RU" dirty="0" err="1"/>
              <a:t>вводять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легуючі</a:t>
            </a:r>
            <a:r>
              <a:rPr lang="ru-RU" dirty="0"/>
              <a:t> добавки та </a:t>
            </a:r>
            <a:r>
              <a:rPr lang="ru-RU" dirty="0" err="1"/>
              <a:t>наповнювачі</a:t>
            </a:r>
            <a:r>
              <a:rPr lang="ru-RU" dirty="0"/>
              <a:t> та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міцно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найдрібніші</a:t>
            </a:r>
            <a:r>
              <a:rPr lang="ru-RU" dirty="0"/>
              <a:t> </a:t>
            </a:r>
            <a:r>
              <a:rPr lang="ru-RU" dirty="0" err="1"/>
              <a:t>кристаліти</a:t>
            </a:r>
            <a:r>
              <a:rPr lang="ru-RU" dirty="0"/>
              <a:t> (</a:t>
            </a:r>
            <a:r>
              <a:rPr lang="ru-RU" dirty="0" err="1"/>
              <a:t>полікристали</a:t>
            </a:r>
            <a:r>
              <a:rPr lang="ru-RU" dirty="0"/>
              <a:t>). До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надтвердих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композит 01 (</a:t>
            </a:r>
            <a:r>
              <a:rPr lang="ru-RU" dirty="0" err="1"/>
              <a:t>ельбор</a:t>
            </a:r>
            <a:r>
              <a:rPr lang="ru-RU" dirty="0"/>
              <a:t>-Р), композит 02 (</a:t>
            </a:r>
            <a:r>
              <a:rPr lang="ru-RU" dirty="0" err="1"/>
              <a:t>белбор</a:t>
            </a:r>
            <a:r>
              <a:rPr lang="ru-RU" dirty="0"/>
              <a:t>), композит 10 (</a:t>
            </a:r>
            <a:r>
              <a:rPr lang="ru-RU" dirty="0" err="1"/>
              <a:t>гексаніт</a:t>
            </a:r>
            <a:r>
              <a:rPr lang="ru-RU" dirty="0"/>
              <a:t> - Р).</a:t>
            </a:r>
          </a:p>
          <a:p>
            <a:pPr marL="0" indent="447675" algn="just">
              <a:buNone/>
            </a:pP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тверді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дефіцитного</a:t>
            </a:r>
            <a:r>
              <a:rPr lang="ru-RU" dirty="0"/>
              <a:t> вольфраму.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випускають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en-US" dirty="0" err="1"/>
              <a:t>TiC</a:t>
            </a:r>
            <a:r>
              <a:rPr lang="en-US" dirty="0"/>
              <a:t>-Ni-Mo (</a:t>
            </a:r>
            <a:r>
              <a:rPr lang="ru-RU" dirty="0"/>
              <a:t>сплав </a:t>
            </a:r>
            <a:r>
              <a:rPr lang="ru-RU" dirty="0" err="1"/>
              <a:t>ТН</a:t>
            </a:r>
            <a:r>
              <a:rPr lang="ru-RU" dirty="0"/>
              <a:t>-20) та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карбонітриду</a:t>
            </a:r>
            <a:r>
              <a:rPr lang="ru-RU" dirty="0"/>
              <a:t> титану </a:t>
            </a:r>
            <a:r>
              <a:rPr lang="en-US" dirty="0" err="1"/>
              <a:t>Ti</a:t>
            </a:r>
            <a:r>
              <a:rPr lang="en-US" dirty="0"/>
              <a:t>(NC)-Ni-Mo (</a:t>
            </a:r>
            <a:r>
              <a:rPr lang="ru-RU" dirty="0" err="1"/>
              <a:t>КНТ</a:t>
            </a:r>
            <a:r>
              <a:rPr lang="ru-RU" dirty="0"/>
              <a:t>-16).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15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3.7 </a:t>
            </a:r>
            <a:r>
              <a:rPr lang="ru-RU" b="1" dirty="0" err="1"/>
              <a:t>Жароміцні</a:t>
            </a:r>
            <a:r>
              <a:rPr lang="ru-RU" b="1" dirty="0"/>
              <a:t> </a:t>
            </a:r>
            <a:r>
              <a:rPr lang="ru-RU" b="1" dirty="0" err="1"/>
              <a:t>сталі</a:t>
            </a:r>
            <a:r>
              <a:rPr lang="ru-RU" b="1" dirty="0"/>
              <a:t> та </a:t>
            </a:r>
            <a:r>
              <a:rPr lang="ru-RU" b="1" dirty="0" err="1"/>
              <a:t>сплави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472" y="1039240"/>
            <a:ext cx="10930128" cy="5590159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b="1" dirty="0" err="1"/>
              <a:t>Жароміцні</a:t>
            </a:r>
            <a:r>
              <a:rPr lang="ru-RU" b="1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механічною</a:t>
            </a:r>
            <a:r>
              <a:rPr lang="ru-RU" dirty="0"/>
              <a:t> </a:t>
            </a:r>
            <a:r>
              <a:rPr lang="ru-RU" dirty="0" err="1"/>
              <a:t>напругою</a:t>
            </a:r>
            <a:r>
              <a:rPr lang="ru-RU" dirty="0"/>
              <a:t> при </a:t>
            </a:r>
            <a:r>
              <a:rPr lang="ru-RU" dirty="0" err="1"/>
              <a:t>високих</a:t>
            </a:r>
            <a:r>
              <a:rPr lang="ru-RU" dirty="0"/>
              <a:t> температурах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часу і </a:t>
            </a:r>
            <a:r>
              <a:rPr lang="ru-RU" dirty="0" err="1"/>
              <a:t>володіють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достатньою</a:t>
            </a:r>
            <a:r>
              <a:rPr lang="ru-RU" dirty="0"/>
              <a:t> </a:t>
            </a:r>
            <a:r>
              <a:rPr lang="ru-RU" dirty="0" err="1"/>
              <a:t>жаростійкістю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деталей </a:t>
            </a:r>
            <a:r>
              <a:rPr lang="ru-RU" dirty="0" err="1"/>
              <a:t>котлів</a:t>
            </a:r>
            <a:r>
              <a:rPr lang="ru-RU" dirty="0"/>
              <a:t>,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, </a:t>
            </a:r>
            <a:r>
              <a:rPr lang="ru-RU" dirty="0" err="1"/>
              <a:t>реактивних</a:t>
            </a:r>
            <a:r>
              <a:rPr lang="ru-RU" dirty="0"/>
              <a:t> </a:t>
            </a:r>
            <a:r>
              <a:rPr lang="ru-RU" dirty="0" err="1"/>
              <a:t>двигунів</a:t>
            </a:r>
            <a:r>
              <a:rPr lang="ru-RU" dirty="0"/>
              <a:t>, ракет </a:t>
            </a:r>
            <a:r>
              <a:rPr lang="ru-RU" dirty="0" err="1"/>
              <a:t>тощо</a:t>
            </a:r>
            <a:r>
              <a:rPr lang="ru-RU" dirty="0"/>
              <a:t>. буд.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знижується</a:t>
            </a:r>
            <a:r>
              <a:rPr lang="ru-RU" dirty="0"/>
              <a:t> модуль </a:t>
            </a:r>
            <a:r>
              <a:rPr lang="ru-RU" dirty="0" err="1"/>
              <a:t>пружності</a:t>
            </a:r>
            <a:r>
              <a:rPr lang="ru-RU" dirty="0"/>
              <a:t> (</a:t>
            </a:r>
            <a:r>
              <a:rPr lang="en-US" dirty="0"/>
              <a:t>E), </a:t>
            </a:r>
            <a:r>
              <a:rPr lang="el-GR" dirty="0"/>
              <a:t>σ</a:t>
            </a:r>
            <a:r>
              <a:rPr lang="ru-RU" dirty="0"/>
              <a:t>т (</a:t>
            </a:r>
            <a:r>
              <a:rPr lang="el-GR" dirty="0"/>
              <a:t>σ0,2) </a:t>
            </a:r>
            <a:r>
              <a:rPr lang="ru-RU" dirty="0"/>
              <a:t>і </a:t>
            </a:r>
            <a:r>
              <a:rPr lang="el-GR" dirty="0"/>
              <a:t>σ</a:t>
            </a:r>
            <a:r>
              <a:rPr lang="ru-RU" dirty="0"/>
              <a:t>в.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за </a:t>
            </a:r>
            <a:r>
              <a:rPr lang="el-GR" dirty="0"/>
              <a:t>σ&lt;σ0,2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деформація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отримало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повзучості</a:t>
            </a:r>
            <a:r>
              <a:rPr lang="ru-RU" dirty="0"/>
              <a:t>.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повзучості</a:t>
            </a:r>
            <a:r>
              <a:rPr lang="ru-RU" dirty="0"/>
              <a:t> та </a:t>
            </a:r>
            <a:r>
              <a:rPr lang="ru-RU" dirty="0" err="1"/>
              <a:t>руйнування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температур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жароміцністю</a:t>
            </a:r>
            <a:r>
              <a:rPr lang="ru-RU" dirty="0"/>
              <a:t>. </a:t>
            </a:r>
            <a:r>
              <a:rPr lang="ru-RU" dirty="0" err="1"/>
              <a:t>Жароміцність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міжатомні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в </a:t>
            </a:r>
            <a:r>
              <a:rPr lang="ru-RU" dirty="0" err="1"/>
              <a:t>кристалічній</a:t>
            </a:r>
            <a:r>
              <a:rPr lang="ru-RU" dirty="0"/>
              <a:t> </a:t>
            </a:r>
            <a:r>
              <a:rPr lang="ru-RU" dirty="0" err="1"/>
              <a:t>решітці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вважатимуться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температура </a:t>
            </a:r>
            <a:r>
              <a:rPr lang="ru-RU" dirty="0" err="1"/>
              <a:t>плавлення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жароміцність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5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8600"/>
            <a:ext cx="10573512" cy="6437376"/>
          </a:xfrm>
        </p:spPr>
        <p:txBody>
          <a:bodyPr>
            <a:normAutofit fontScale="92500"/>
          </a:bodyPr>
          <a:lstStyle/>
          <a:p>
            <a:pPr marL="0" indent="447675" algn="just">
              <a:buNone/>
            </a:pP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при </a:t>
            </a:r>
            <a:r>
              <a:rPr lang="ru-RU" dirty="0" err="1"/>
              <a:t>високих</a:t>
            </a:r>
            <a:r>
              <a:rPr lang="ru-RU" dirty="0"/>
              <a:t> температурах (до 700 - </a:t>
            </a:r>
            <a:r>
              <a:rPr lang="ru-RU" dirty="0" err="1"/>
              <a:t>8500С</a:t>
            </a:r>
            <a:r>
              <a:rPr lang="ru-RU" dirty="0"/>
              <a:t>) </a:t>
            </a:r>
            <a:r>
              <a:rPr lang="ru-RU" dirty="0" err="1"/>
              <a:t>створюють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Fe</a:t>
            </a:r>
            <a:r>
              <a:rPr lang="ru-RU" dirty="0"/>
              <a:t>, </a:t>
            </a:r>
            <a:r>
              <a:rPr lang="ru-RU" dirty="0" err="1"/>
              <a:t>Ni</a:t>
            </a:r>
            <a:r>
              <a:rPr lang="ru-RU" dirty="0"/>
              <a:t> та </a:t>
            </a:r>
            <a:r>
              <a:rPr lang="ru-RU" dirty="0" err="1"/>
              <a:t>Co</a:t>
            </a:r>
            <a:r>
              <a:rPr lang="ru-RU" dirty="0"/>
              <a:t>, а для </a:t>
            </a:r>
            <a:r>
              <a:rPr lang="ru-RU" dirty="0" err="1"/>
              <a:t>роботи</a:t>
            </a:r>
            <a:r>
              <a:rPr lang="ru-RU" dirty="0"/>
              <a:t> при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температурах (до 1200 - </a:t>
            </a:r>
            <a:r>
              <a:rPr lang="ru-RU" dirty="0" err="1"/>
              <a:t>15000С</a:t>
            </a:r>
            <a:r>
              <a:rPr lang="ru-RU" dirty="0"/>
              <a:t>) -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Mo</a:t>
            </a:r>
            <a:r>
              <a:rPr lang="ru-RU" dirty="0"/>
              <a:t>, W та </a:t>
            </a:r>
            <a:r>
              <a:rPr lang="ru-RU" dirty="0" err="1"/>
              <a:t>інших</a:t>
            </a:r>
            <a:r>
              <a:rPr lang="ru-RU" dirty="0"/>
              <a:t> тугоплавких </a:t>
            </a:r>
            <a:r>
              <a:rPr lang="ru-RU" dirty="0" err="1"/>
              <a:t>металів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невисокій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широко </a:t>
            </a:r>
            <a:r>
              <a:rPr lang="ru-RU" dirty="0" err="1"/>
              <a:t>застосовуються</a:t>
            </a:r>
            <a:r>
              <a:rPr lang="ru-RU" dirty="0"/>
              <a:t> у </a:t>
            </a:r>
            <a:r>
              <a:rPr lang="ru-RU" dirty="0" err="1"/>
              <a:t>високотемпературній</a:t>
            </a:r>
            <a:r>
              <a:rPr lang="ru-RU" dirty="0"/>
              <a:t> </a:t>
            </a:r>
            <a:r>
              <a:rPr lang="ru-RU" dirty="0" err="1"/>
              <a:t>техніці</a:t>
            </a:r>
            <a:r>
              <a:rPr lang="ru-RU" dirty="0"/>
              <a:t> (до 500 - </a:t>
            </a:r>
            <a:r>
              <a:rPr lang="ru-RU" dirty="0" err="1"/>
              <a:t>7500С</a:t>
            </a:r>
            <a:r>
              <a:rPr lang="ru-RU" dirty="0"/>
              <a:t>). При </a:t>
            </a:r>
            <a:r>
              <a:rPr lang="ru-RU" dirty="0" err="1"/>
              <a:t>робочій</a:t>
            </a:r>
            <a:r>
              <a:rPr lang="ru-RU" dirty="0"/>
              <a:t> </a:t>
            </a:r>
            <a:r>
              <a:rPr lang="ru-RU" dirty="0" err="1"/>
              <a:t>температурі</a:t>
            </a:r>
            <a:r>
              <a:rPr lang="ru-RU" dirty="0"/>
              <a:t> до </a:t>
            </a:r>
            <a:r>
              <a:rPr lang="ru-RU" dirty="0" err="1"/>
              <a:t>6000С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α-твердого </a:t>
            </a:r>
            <a:r>
              <a:rPr lang="ru-RU" dirty="0" err="1"/>
              <a:t>розчину</a:t>
            </a:r>
            <a:r>
              <a:rPr lang="ru-RU" dirty="0"/>
              <a:t>, а при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високій</a:t>
            </a:r>
            <a:r>
              <a:rPr lang="ru-RU" dirty="0"/>
              <a:t> </a:t>
            </a:r>
            <a:r>
              <a:rPr lang="ru-RU" dirty="0" err="1"/>
              <a:t>температурі</a:t>
            </a:r>
            <a:r>
              <a:rPr lang="ru-RU" dirty="0"/>
              <a:t> (до </a:t>
            </a:r>
            <a:r>
              <a:rPr lang="ru-RU" dirty="0" err="1"/>
              <a:t>7500С</a:t>
            </a:r>
            <a:r>
              <a:rPr lang="ru-RU" dirty="0"/>
              <a:t>) стали на </a:t>
            </a:r>
            <a:r>
              <a:rPr lang="ru-RU" dirty="0" err="1"/>
              <a:t>основі</a:t>
            </a:r>
            <a:r>
              <a:rPr lang="ru-RU" dirty="0"/>
              <a:t> γ-твердого </a:t>
            </a:r>
            <a:r>
              <a:rPr lang="ru-RU" dirty="0" err="1"/>
              <a:t>розчину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До </a:t>
            </a:r>
            <a:r>
              <a:rPr lang="ru-RU" dirty="0" err="1"/>
              <a:t>жароміцних</a:t>
            </a:r>
            <a:r>
              <a:rPr lang="ru-RU" dirty="0"/>
              <a:t> сталей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(на </a:t>
            </a:r>
            <a:r>
              <a:rPr lang="ru-RU" dirty="0" err="1"/>
              <a:t>основі</a:t>
            </a:r>
            <a:r>
              <a:rPr lang="ru-RU" dirty="0"/>
              <a:t> α-твердого </a:t>
            </a:r>
            <a:r>
              <a:rPr lang="ru-RU" dirty="0" err="1"/>
              <a:t>розчину</a:t>
            </a:r>
            <a:r>
              <a:rPr lang="ru-RU" dirty="0"/>
              <a:t>)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низьколеговані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перлітного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12Х1МФ</a:t>
            </a:r>
            <a:r>
              <a:rPr lang="ru-RU" dirty="0"/>
              <a:t>, </a:t>
            </a:r>
            <a:r>
              <a:rPr lang="ru-RU" dirty="0" err="1"/>
              <a:t>15Х1М1Ф</a:t>
            </a:r>
            <a:r>
              <a:rPr lang="ru-RU" dirty="0"/>
              <a:t>, </a:t>
            </a:r>
            <a:r>
              <a:rPr lang="ru-RU" dirty="0" err="1"/>
              <a:t>12Х2МФСР</a:t>
            </a:r>
            <a:r>
              <a:rPr lang="ru-RU" dirty="0"/>
              <a:t>.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 у </a:t>
            </a:r>
            <a:r>
              <a:rPr lang="ru-RU" dirty="0" err="1"/>
              <a:t>яких</a:t>
            </a:r>
            <a:r>
              <a:rPr lang="ru-RU" dirty="0"/>
              <a:t> 0,08 – </a:t>
            </a:r>
            <a:r>
              <a:rPr lang="ru-RU" dirty="0" err="1"/>
              <a:t>0,2%С</a:t>
            </a:r>
            <a:r>
              <a:rPr lang="ru-RU" dirty="0"/>
              <a:t>. </a:t>
            </a:r>
            <a:r>
              <a:rPr lang="ru-RU" dirty="0" err="1"/>
              <a:t>Легуючими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в них є </a:t>
            </a:r>
            <a:r>
              <a:rPr lang="ru-RU" dirty="0" err="1"/>
              <a:t>Cr</a:t>
            </a:r>
            <a:r>
              <a:rPr lang="ru-RU" dirty="0"/>
              <a:t>, V, </a:t>
            </a:r>
            <a:r>
              <a:rPr lang="ru-RU" dirty="0" err="1"/>
              <a:t>Mo</a:t>
            </a:r>
            <a:r>
              <a:rPr lang="ru-RU" dirty="0"/>
              <a:t>, </a:t>
            </a:r>
            <a:r>
              <a:rPr lang="ru-RU" dirty="0" err="1"/>
              <a:t>Nb</a:t>
            </a:r>
            <a:r>
              <a:rPr lang="ru-RU" dirty="0"/>
              <a:t>, </a:t>
            </a:r>
            <a:r>
              <a:rPr lang="ru-RU" dirty="0" err="1"/>
              <a:t>Si</a:t>
            </a:r>
            <a:r>
              <a:rPr lang="ru-RU" dirty="0"/>
              <a:t>, B.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жароміцних</a:t>
            </a:r>
            <a:r>
              <a:rPr lang="ru-RU" dirty="0"/>
              <a:t> сталей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мартенситного та мартенситно-</a:t>
            </a:r>
            <a:r>
              <a:rPr lang="ru-RU" dirty="0" err="1"/>
              <a:t>феритного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15Х11МФ</a:t>
            </a:r>
            <a:r>
              <a:rPr lang="ru-RU" dirty="0"/>
              <a:t>, </a:t>
            </a:r>
            <a:r>
              <a:rPr lang="ru-RU" dirty="0" err="1"/>
              <a:t>18Х12ВМБФР</a:t>
            </a:r>
            <a:r>
              <a:rPr lang="ru-RU" dirty="0"/>
              <a:t>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хрому вони </a:t>
            </a:r>
            <a:r>
              <a:rPr lang="ru-RU" dirty="0" err="1"/>
              <a:t>відносяться</a:t>
            </a:r>
            <a:r>
              <a:rPr lang="ru-RU" dirty="0"/>
              <a:t> до мартенситного (&lt; 10 – 11% </a:t>
            </a:r>
            <a:r>
              <a:rPr lang="ru-RU" dirty="0" err="1"/>
              <a:t>Cr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до мартенситно-</a:t>
            </a:r>
            <a:r>
              <a:rPr lang="ru-RU" dirty="0" err="1"/>
              <a:t>феритного</a:t>
            </a:r>
            <a:r>
              <a:rPr lang="ru-RU" dirty="0"/>
              <a:t> (11 – 13% </a:t>
            </a:r>
            <a:r>
              <a:rPr lang="ru-RU" dirty="0" err="1"/>
              <a:t>Cr</a:t>
            </a:r>
            <a:r>
              <a:rPr lang="ru-RU" dirty="0"/>
              <a:t>) </a:t>
            </a:r>
            <a:r>
              <a:rPr lang="ru-RU" dirty="0" err="1"/>
              <a:t>класу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жароміцності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і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жаростійкість</a:t>
            </a:r>
            <a:r>
              <a:rPr lang="ru-RU" dirty="0"/>
              <a:t>.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до 580-</a:t>
            </a:r>
            <a:r>
              <a:rPr lang="ru-RU" dirty="0" err="1"/>
              <a:t>6000С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2608"/>
            <a:ext cx="10939272" cy="6291072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До </a:t>
            </a:r>
            <a:r>
              <a:rPr lang="ru-RU" dirty="0" err="1"/>
              <a:t>жароміцних</a:t>
            </a:r>
            <a:r>
              <a:rPr lang="ru-RU" dirty="0"/>
              <a:t> сталей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(на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el-GR" dirty="0"/>
              <a:t>γ-</a:t>
            </a:r>
            <a:r>
              <a:rPr lang="ru-RU" dirty="0"/>
              <a:t>твердого </a:t>
            </a:r>
            <a:r>
              <a:rPr lang="ru-RU" dirty="0" err="1"/>
              <a:t>розчину</a:t>
            </a:r>
            <a:r>
              <a:rPr lang="ru-RU" dirty="0"/>
              <a:t>)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леговані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аустенітного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.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el-GR" dirty="0"/>
              <a:t>γ-</a:t>
            </a:r>
            <a:r>
              <a:rPr lang="ru-RU" dirty="0"/>
              <a:t>твердого </a:t>
            </a:r>
            <a:r>
              <a:rPr lang="ru-RU" dirty="0" err="1"/>
              <a:t>розчину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en-US" dirty="0"/>
              <a:t>Ni, </a:t>
            </a:r>
            <a:r>
              <a:rPr lang="en-US" dirty="0" err="1"/>
              <a:t>Mn</a:t>
            </a:r>
            <a:r>
              <a:rPr lang="en-US" dirty="0"/>
              <a:t> </a:t>
            </a:r>
            <a:r>
              <a:rPr lang="ru-RU" dirty="0"/>
              <a:t>та </a:t>
            </a:r>
            <a:r>
              <a:rPr lang="en-US" dirty="0"/>
              <a:t>Cr. </a:t>
            </a:r>
            <a:r>
              <a:rPr lang="ru-RU" dirty="0"/>
              <a:t>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достатньої</a:t>
            </a:r>
            <a:r>
              <a:rPr lang="ru-RU" dirty="0"/>
              <a:t> </a:t>
            </a:r>
            <a:r>
              <a:rPr lang="ru-RU" dirty="0" err="1"/>
              <a:t>жароміцності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легують</a:t>
            </a:r>
            <a:r>
              <a:rPr lang="ru-RU" dirty="0"/>
              <a:t> </a:t>
            </a:r>
            <a:r>
              <a:rPr lang="en-US" dirty="0"/>
              <a:t>Mo, W, V, </a:t>
            </a:r>
            <a:r>
              <a:rPr lang="en-US" dirty="0" err="1"/>
              <a:t>Nb</a:t>
            </a:r>
            <a:r>
              <a:rPr lang="en-US" dirty="0"/>
              <a:t> </a:t>
            </a:r>
            <a:r>
              <a:rPr lang="ru-RU" dirty="0"/>
              <a:t>та </a:t>
            </a:r>
            <a:r>
              <a:rPr lang="en-US" dirty="0"/>
              <a:t>B.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для деталей,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при температурах 500 – </a:t>
            </a:r>
            <a:r>
              <a:rPr lang="ru-RU" dirty="0" err="1"/>
              <a:t>7500С</a:t>
            </a:r>
            <a:r>
              <a:rPr lang="ru-RU" dirty="0"/>
              <a:t>. У </a:t>
            </a:r>
            <a:r>
              <a:rPr lang="ru-RU" dirty="0" err="1"/>
              <a:t>цих</a:t>
            </a:r>
            <a:r>
              <a:rPr lang="ru-RU" dirty="0"/>
              <a:t> сталей, </a:t>
            </a:r>
            <a:r>
              <a:rPr lang="ru-RU" dirty="0" err="1"/>
              <a:t>однак</a:t>
            </a:r>
            <a:r>
              <a:rPr lang="ru-RU" dirty="0"/>
              <a:t>, утруднена </a:t>
            </a:r>
            <a:r>
              <a:rPr lang="ru-RU" dirty="0" err="1"/>
              <a:t>обробка</a:t>
            </a:r>
            <a:r>
              <a:rPr lang="ru-RU" dirty="0"/>
              <a:t> </a:t>
            </a:r>
            <a:r>
              <a:rPr lang="ru-RU" dirty="0" err="1"/>
              <a:t>різанням</a:t>
            </a:r>
            <a:r>
              <a:rPr lang="ru-RU" dirty="0"/>
              <a:t>. </a:t>
            </a:r>
            <a:r>
              <a:rPr lang="ru-RU" dirty="0" err="1"/>
              <a:t>Аустенітні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з </a:t>
            </a:r>
            <a:r>
              <a:rPr lang="ru-RU" dirty="0" err="1"/>
              <a:t>карбідним</a:t>
            </a:r>
            <a:r>
              <a:rPr lang="ru-RU" dirty="0"/>
              <a:t> </a:t>
            </a:r>
            <a:r>
              <a:rPr lang="ru-RU" dirty="0" err="1"/>
              <a:t>зміцненням</a:t>
            </a:r>
            <a:r>
              <a:rPr lang="ru-RU" dirty="0"/>
              <a:t>: </a:t>
            </a:r>
            <a:r>
              <a:rPr lang="ru-RU" dirty="0" err="1"/>
              <a:t>45Х14Н14В2М</a:t>
            </a:r>
            <a:r>
              <a:rPr lang="ru-RU" dirty="0"/>
              <a:t>, </a:t>
            </a:r>
            <a:r>
              <a:rPr lang="ru-RU" dirty="0" err="1"/>
              <a:t>40Х15Н7Г7Ф2МС</a:t>
            </a:r>
            <a:r>
              <a:rPr lang="ru-RU" dirty="0"/>
              <a:t>. </a:t>
            </a:r>
            <a:r>
              <a:rPr lang="ru-RU" dirty="0" err="1"/>
              <a:t>Аустенітні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з </a:t>
            </a:r>
            <a:r>
              <a:rPr lang="ru-RU" dirty="0" err="1"/>
              <a:t>інтерметалідним</a:t>
            </a:r>
            <a:r>
              <a:rPr lang="ru-RU" dirty="0"/>
              <a:t> </a:t>
            </a:r>
            <a:r>
              <a:rPr lang="ru-RU" dirty="0" err="1"/>
              <a:t>зміцненням</a:t>
            </a:r>
            <a:r>
              <a:rPr lang="ru-RU" dirty="0"/>
              <a:t>: </a:t>
            </a:r>
            <a:r>
              <a:rPr lang="ru-RU" dirty="0" err="1"/>
              <a:t>10Х11Н20Т3Р</a:t>
            </a:r>
            <a:r>
              <a:rPr lang="ru-RU" dirty="0"/>
              <a:t>, </a:t>
            </a:r>
            <a:r>
              <a:rPr lang="ru-RU" dirty="0" err="1"/>
              <a:t>10Х11Н23Т3МР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Знайшли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/>
              <a:t>Fe-Ni. </a:t>
            </a:r>
            <a:r>
              <a:rPr lang="ru-RU" dirty="0" err="1"/>
              <a:t>Їх</a:t>
            </a:r>
            <a:r>
              <a:rPr lang="ru-RU" dirty="0"/>
              <a:t> структура – ​​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твердий</a:t>
            </a:r>
            <a:r>
              <a:rPr lang="ru-RU" dirty="0"/>
              <a:t> </a:t>
            </a:r>
            <a:r>
              <a:rPr lang="ru-RU" dirty="0" err="1"/>
              <a:t>розчин</a:t>
            </a:r>
            <a:r>
              <a:rPr lang="ru-RU" dirty="0"/>
              <a:t> хрому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у </a:t>
            </a:r>
            <a:r>
              <a:rPr lang="en-US" dirty="0"/>
              <a:t>Fe-Ni </a:t>
            </a:r>
            <a:r>
              <a:rPr lang="ru-RU" dirty="0" err="1"/>
              <a:t>основі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ХН35ВТЮ</a:t>
            </a:r>
            <a:r>
              <a:rPr lang="ru-RU" dirty="0"/>
              <a:t> (до 0,08% С, 12 – 15% </a:t>
            </a:r>
            <a:r>
              <a:rPr lang="en-US" dirty="0"/>
              <a:t>Cr, 33 – 37% Ni), </a:t>
            </a:r>
            <a:r>
              <a:rPr lang="ru-RU" dirty="0" err="1"/>
              <a:t>ХН38ВТ</a:t>
            </a:r>
            <a:r>
              <a:rPr lang="ru-RU" dirty="0"/>
              <a:t> (до 0,06 – 0,12% С, 20 – 3).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вбираються</a:t>
            </a:r>
            <a:r>
              <a:rPr lang="ru-RU" dirty="0"/>
              <a:t> у </a:t>
            </a:r>
            <a:r>
              <a:rPr lang="ru-RU" dirty="0" err="1"/>
              <a:t>7500С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пластичність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1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7744"/>
            <a:ext cx="10856976" cy="6272784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нікелю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німониками</a:t>
            </a:r>
            <a:r>
              <a:rPr lang="ru-RU" dirty="0"/>
              <a:t>.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окалиностійкості</a:t>
            </a:r>
            <a:r>
              <a:rPr lang="ru-RU" dirty="0"/>
              <a:t> </a:t>
            </a:r>
            <a:r>
              <a:rPr lang="ru-RU" dirty="0" err="1"/>
              <a:t>нікель</a:t>
            </a:r>
            <a:r>
              <a:rPr lang="ru-RU" dirty="0"/>
              <a:t> </a:t>
            </a:r>
            <a:r>
              <a:rPr lang="ru-RU" dirty="0" err="1"/>
              <a:t>легують</a:t>
            </a:r>
            <a:r>
              <a:rPr lang="ru-RU" dirty="0"/>
              <a:t> хромом (</a:t>
            </a:r>
            <a:r>
              <a:rPr lang="ru-RU" dirty="0" err="1"/>
              <a:t>близько</a:t>
            </a:r>
            <a:r>
              <a:rPr lang="ru-RU" dirty="0"/>
              <a:t> 20%), а </a:t>
            </a:r>
            <a:r>
              <a:rPr lang="ru-RU" dirty="0" err="1"/>
              <a:t>жаростійкості</a:t>
            </a:r>
            <a:r>
              <a:rPr lang="ru-RU" dirty="0"/>
              <a:t> – титаном (1,0 – 2,8%) та </a:t>
            </a:r>
            <a:r>
              <a:rPr lang="ru-RU" dirty="0" err="1"/>
              <a:t>алюмінієм</a:t>
            </a:r>
            <a:r>
              <a:rPr lang="ru-RU" dirty="0"/>
              <a:t> (0,55 – 5,5%). Прикладами таких </a:t>
            </a:r>
            <a:r>
              <a:rPr lang="ru-RU" dirty="0" err="1"/>
              <a:t>сплавів</a:t>
            </a:r>
            <a:r>
              <a:rPr lang="ru-RU" dirty="0"/>
              <a:t> є </a:t>
            </a:r>
            <a:r>
              <a:rPr lang="ru-RU" dirty="0" err="1"/>
              <a:t>Х77ТЮР</a:t>
            </a:r>
            <a:r>
              <a:rPr lang="ru-RU" dirty="0"/>
              <a:t> (19 – 22% </a:t>
            </a:r>
            <a:r>
              <a:rPr lang="en-US" dirty="0"/>
              <a:t>Cr, 2,6% </a:t>
            </a:r>
            <a:r>
              <a:rPr lang="en-US" dirty="0" err="1"/>
              <a:t>Ti</a:t>
            </a:r>
            <a:r>
              <a:rPr lang="en-US" dirty="0"/>
              <a:t>, 0,8% Al, 0,02% C, 0,01% B) </a:t>
            </a:r>
            <a:r>
              <a:rPr lang="ru-RU" dirty="0"/>
              <a:t>та </a:t>
            </a:r>
            <a:r>
              <a:rPr lang="ru-RU" dirty="0" err="1"/>
              <a:t>ХН70ВМТЮ</a:t>
            </a:r>
            <a:r>
              <a:rPr lang="ru-RU" dirty="0"/>
              <a:t> (13 – 16% </a:t>
            </a:r>
            <a:r>
              <a:rPr lang="en-US" dirty="0"/>
              <a:t>Cr, 1,8 – 2,3% </a:t>
            </a:r>
            <a:r>
              <a:rPr lang="en-US" dirty="0" err="1"/>
              <a:t>Ti</a:t>
            </a:r>
            <a:r>
              <a:rPr lang="en-US" dirty="0"/>
              <a:t>, 2% Al). </a:t>
            </a:r>
            <a:r>
              <a:rPr lang="ru-RU" dirty="0" err="1"/>
              <a:t>Німоніки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у литому </a:t>
            </a:r>
            <a:r>
              <a:rPr lang="ru-RU" dirty="0" err="1"/>
              <a:t>вигляді</a:t>
            </a:r>
            <a:r>
              <a:rPr lang="ru-RU" dirty="0"/>
              <a:t>. </a:t>
            </a:r>
            <a:r>
              <a:rPr lang="ru-RU" dirty="0" err="1"/>
              <a:t>Литі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 з </a:t>
            </a:r>
            <a:r>
              <a:rPr lang="ru-RU" dirty="0" err="1"/>
              <a:t>німоніків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методом </a:t>
            </a:r>
            <a:r>
              <a:rPr lang="ru-RU" dirty="0" err="1"/>
              <a:t>спрямованої</a:t>
            </a:r>
            <a:r>
              <a:rPr lang="ru-RU" dirty="0"/>
              <a:t> </a:t>
            </a:r>
            <a:r>
              <a:rPr lang="ru-RU" dirty="0" err="1"/>
              <a:t>кристалізації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монокристалічну</a:t>
            </a:r>
            <a:r>
              <a:rPr lang="ru-RU" dirty="0"/>
              <a:t> структуру </a:t>
            </a:r>
            <a:r>
              <a:rPr lang="ru-RU" dirty="0" err="1"/>
              <a:t>сплавів</a:t>
            </a:r>
            <a:r>
              <a:rPr lang="ru-RU" dirty="0"/>
              <a:t>. Але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складна. Часто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жаростійкості</a:t>
            </a:r>
            <a:r>
              <a:rPr lang="ru-RU" dirty="0"/>
              <a:t> </a:t>
            </a:r>
            <a:r>
              <a:rPr lang="ru-RU" dirty="0" err="1"/>
              <a:t>німоніки</a:t>
            </a:r>
            <a:r>
              <a:rPr lang="ru-RU" dirty="0"/>
              <a:t> </a:t>
            </a:r>
            <a:r>
              <a:rPr lang="ru-RU" dirty="0" err="1"/>
              <a:t>алітують</a:t>
            </a:r>
            <a:r>
              <a:rPr lang="ru-RU" dirty="0"/>
              <a:t> – </a:t>
            </a:r>
            <a:r>
              <a:rPr lang="ru-RU" dirty="0" err="1"/>
              <a:t>насичують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поверхневий</a:t>
            </a:r>
            <a:r>
              <a:rPr lang="ru-RU" dirty="0"/>
              <a:t> шар </a:t>
            </a:r>
            <a:r>
              <a:rPr lang="ru-RU" dirty="0" err="1"/>
              <a:t>алюмінієм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9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42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3.8 </a:t>
            </a:r>
            <a:r>
              <a:rPr lang="ru-RU" b="1" dirty="0" err="1"/>
              <a:t>Напівпровідникові</a:t>
            </a:r>
            <a:r>
              <a:rPr lang="ru-RU" b="1" dirty="0"/>
              <a:t> </a:t>
            </a:r>
            <a:r>
              <a:rPr lang="ru-RU" b="1" dirty="0" err="1"/>
              <a:t>матеріали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048" y="1057528"/>
            <a:ext cx="10774680" cy="5663311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b="1" dirty="0" err="1"/>
              <a:t>Напівпровідники</a:t>
            </a:r>
            <a:r>
              <a:rPr lang="ru-RU" b="1" dirty="0"/>
              <a:t> – </a:t>
            </a:r>
            <a:r>
              <a:rPr lang="ru-RU" dirty="0" err="1"/>
              <a:t>це</a:t>
            </a:r>
            <a:r>
              <a:rPr lang="ru-RU" dirty="0"/>
              <a:t> широкий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значеннями</a:t>
            </a:r>
            <a:r>
              <a:rPr lang="ru-RU" dirty="0"/>
              <a:t> </a:t>
            </a:r>
            <a:r>
              <a:rPr lang="ru-RU" dirty="0" err="1"/>
              <a:t>електропровідності</a:t>
            </a:r>
            <a:r>
              <a:rPr lang="ru-RU" dirty="0"/>
              <a:t>, </a:t>
            </a:r>
            <a:r>
              <a:rPr lang="ru-RU" dirty="0" err="1"/>
              <a:t>проміжними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електропровідністю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(</a:t>
            </a:r>
            <a:r>
              <a:rPr lang="en-US" dirty="0"/>
              <a:t>k = 106 – 108 </a:t>
            </a:r>
            <a:r>
              <a:rPr lang="ru-RU" dirty="0"/>
              <a:t>Ом-1*м-1) та </a:t>
            </a:r>
            <a:r>
              <a:rPr lang="ru-RU" dirty="0" err="1"/>
              <a:t>діелектриків</a:t>
            </a:r>
            <a:r>
              <a:rPr lang="ru-RU" dirty="0"/>
              <a:t> (</a:t>
            </a:r>
            <a:r>
              <a:rPr lang="en-US" dirty="0"/>
              <a:t>k = 10-10 – 10-8 </a:t>
            </a:r>
            <a:r>
              <a:rPr lang="ru-RU" dirty="0"/>
              <a:t>Ом-1*м-1). Характерною </a:t>
            </a:r>
            <a:r>
              <a:rPr lang="ru-RU" dirty="0" err="1"/>
              <a:t>особливістю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відрізняє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провідників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роду (</a:t>
            </a:r>
            <a:r>
              <a:rPr lang="ru-RU" dirty="0" err="1"/>
              <a:t>металів</a:t>
            </a:r>
            <a:r>
              <a:rPr lang="ru-RU" dirty="0"/>
              <a:t>), є </a:t>
            </a:r>
            <a:r>
              <a:rPr lang="ru-RU" dirty="0" err="1"/>
              <a:t>різке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електропровідності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. Як правило, </a:t>
            </a:r>
            <a:r>
              <a:rPr lang="ru-RU" dirty="0" err="1"/>
              <a:t>питома</a:t>
            </a:r>
            <a:r>
              <a:rPr lang="ru-RU" dirty="0"/>
              <a:t> </a:t>
            </a:r>
            <a:r>
              <a:rPr lang="ru-RU" dirty="0" err="1"/>
              <a:t>електропровідність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з температурою за </a:t>
            </a:r>
            <a:r>
              <a:rPr lang="ru-RU" dirty="0" err="1"/>
              <a:t>експоненційним</a:t>
            </a:r>
            <a:r>
              <a:rPr lang="ru-RU" dirty="0"/>
              <a:t> законом. Для </a:t>
            </a:r>
            <a:r>
              <a:rPr lang="ru-RU" dirty="0" err="1"/>
              <a:t>напівпровідників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:</a:t>
            </a:r>
            <a:endParaRPr lang="ru-RU" dirty="0"/>
          </a:p>
          <a:p>
            <a:pPr marL="0" indent="447675" algn="just">
              <a:buNone/>
            </a:pPr>
            <a:endParaRPr lang="ru-RU" dirty="0" smtClean="0"/>
          </a:p>
          <a:p>
            <a:pPr marL="0" indent="447675" algn="just">
              <a:buNone/>
            </a:pPr>
            <a:endParaRPr lang="ru-RU" dirty="0"/>
          </a:p>
          <a:p>
            <a:pPr marL="0" indent="447675" algn="just">
              <a:buNone/>
            </a:pPr>
            <a:endParaRPr lang="ru-RU" dirty="0" smtClean="0"/>
          </a:p>
          <a:p>
            <a:pPr marL="0" indent="447675" algn="just">
              <a:buNone/>
            </a:pPr>
            <a:r>
              <a:rPr lang="ru-RU" dirty="0"/>
              <a:t>де E - ширина </a:t>
            </a:r>
            <a:r>
              <a:rPr lang="ru-RU" dirty="0" err="1"/>
              <a:t>забороненої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ев (</a:t>
            </a:r>
            <a:r>
              <a:rPr lang="ru-RU" dirty="0" err="1"/>
              <a:t>1ев</a:t>
            </a:r>
            <a:r>
              <a:rPr lang="ru-RU" dirty="0"/>
              <a:t> = 1,6 * 10-</a:t>
            </a:r>
            <a:r>
              <a:rPr lang="ru-RU" dirty="0" err="1"/>
              <a:t>19Дж</a:t>
            </a:r>
            <a:r>
              <a:rPr lang="ru-RU" dirty="0"/>
              <a:t>).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6327" y="4891828"/>
            <a:ext cx="2123988" cy="112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48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9547"/>
          </a:xfrm>
        </p:spPr>
        <p:txBody>
          <a:bodyPr>
            <a:normAutofit fontScale="90000"/>
          </a:bodyPr>
          <a:lstStyle/>
          <a:p>
            <a:pPr algn="l" rtl="0"/>
            <a:r>
              <a:rPr lang="ru-RU" b="1" dirty="0"/>
              <a:t>3.1</a:t>
            </a:r>
            <a:r>
              <a:rPr lang="ru-RU" b="1" dirty="0" err="1"/>
              <a:t>Магнітно-м'які</a:t>
            </a:r>
            <a:r>
              <a:rPr lang="ru-RU" b="1" dirty="0"/>
              <a:t> </a:t>
            </a:r>
            <a:r>
              <a:rPr lang="ru-RU" b="1" dirty="0" err="1"/>
              <a:t>сплави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8408"/>
            <a:ext cx="11021568" cy="5596128"/>
          </a:xfrm>
        </p:spPr>
        <p:txBody>
          <a:bodyPr>
            <a:normAutofit fontScale="92500" lnSpcReduction="10000"/>
          </a:bodyPr>
          <a:lstStyle/>
          <a:p>
            <a:pPr marL="0" indent="447675" algn="just" rtl="0">
              <a:buNone/>
            </a:pPr>
            <a:r>
              <a:rPr lang="ru-RU" b="1" dirty="0" err="1"/>
              <a:t>Магнітно-м'які</a:t>
            </a:r>
            <a:r>
              <a:rPr lang="ru-RU" b="1" dirty="0"/>
              <a:t> </a:t>
            </a:r>
            <a:r>
              <a:rPr lang="ru-RU" b="1" dirty="0" err="1"/>
              <a:t>сплави</a:t>
            </a:r>
            <a:r>
              <a:rPr lang="ru-RU" b="1" dirty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/>
              <a:t>магнітопроводів</a:t>
            </a:r>
            <a:r>
              <a:rPr lang="ru-RU" dirty="0"/>
              <a:t> </a:t>
            </a:r>
            <a:r>
              <a:rPr lang="ru-RU" dirty="0" err="1" smtClean="0"/>
              <a:t>постійного</a:t>
            </a:r>
            <a:r>
              <a:rPr lang="ru-RU" dirty="0" smtClean="0"/>
              <a:t> та </a:t>
            </a:r>
            <a:r>
              <a:rPr lang="ru-RU" dirty="0" err="1" smtClean="0"/>
              <a:t>змінного</a:t>
            </a:r>
            <a:r>
              <a:rPr lang="ru-RU" dirty="0" smtClean="0"/>
              <a:t> струму,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для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якорів</a:t>
            </a:r>
            <a:r>
              <a:rPr lang="ru-RU" dirty="0" smtClean="0"/>
              <a:t> та </a:t>
            </a:r>
            <a:r>
              <a:rPr lang="ru-RU" dirty="0" err="1" smtClean="0"/>
              <a:t>полюсів</a:t>
            </a:r>
            <a:r>
              <a:rPr lang="ru-RU" dirty="0" smtClean="0"/>
              <a:t> машин </a:t>
            </a:r>
            <a:r>
              <a:rPr lang="ru-RU" dirty="0" err="1" smtClean="0"/>
              <a:t>постійного</a:t>
            </a:r>
            <a:r>
              <a:rPr lang="ru-RU" dirty="0" smtClean="0"/>
              <a:t> струму, </a:t>
            </a:r>
            <a:r>
              <a:rPr lang="ru-RU" dirty="0" err="1" smtClean="0"/>
              <a:t>роторів</a:t>
            </a:r>
            <a:r>
              <a:rPr lang="ru-RU" dirty="0" smtClean="0"/>
              <a:t> та </a:t>
            </a:r>
            <a:r>
              <a:rPr lang="ru-RU" dirty="0" err="1" smtClean="0"/>
              <a:t>статорів</a:t>
            </a:r>
            <a:r>
              <a:rPr lang="ru-RU" dirty="0" smtClean="0"/>
              <a:t> </a:t>
            </a:r>
            <a:r>
              <a:rPr lang="ru-RU" dirty="0" err="1"/>
              <a:t>асинхронних</a:t>
            </a:r>
            <a:r>
              <a:rPr lang="ru-RU" dirty="0"/>
              <a:t> </a:t>
            </a:r>
            <a:r>
              <a:rPr lang="ru-RU" dirty="0" err="1"/>
              <a:t>двигунів</a:t>
            </a:r>
            <a:r>
              <a:rPr lang="ru-RU" dirty="0"/>
              <a:t>, </a:t>
            </a:r>
            <a:r>
              <a:rPr lang="ru-RU" dirty="0" smtClean="0"/>
              <a:t>для </a:t>
            </a:r>
            <a:r>
              <a:rPr lang="ru-RU" dirty="0" err="1" smtClean="0"/>
              <a:t>магнітних</a:t>
            </a:r>
            <a:r>
              <a:rPr lang="ru-RU" dirty="0" smtClean="0"/>
              <a:t> </a:t>
            </a:r>
            <a:r>
              <a:rPr lang="ru-RU" dirty="0" err="1" smtClean="0"/>
              <a:t>кіл</a:t>
            </a:r>
            <a:r>
              <a:rPr lang="ru-RU" dirty="0" smtClean="0"/>
              <a:t> великих </a:t>
            </a:r>
            <a:r>
              <a:rPr lang="ru-RU" dirty="0" err="1" smtClean="0"/>
              <a:t>електричних</a:t>
            </a:r>
            <a:r>
              <a:rPr lang="ru-RU" dirty="0" smtClean="0"/>
              <a:t> </a:t>
            </a:r>
            <a:r>
              <a:rPr lang="ru-RU" dirty="0" err="1" smtClean="0"/>
              <a:t>машин,силових</a:t>
            </a:r>
            <a:r>
              <a:rPr lang="ru-RU" dirty="0" smtClean="0"/>
              <a:t> </a:t>
            </a:r>
            <a:r>
              <a:rPr lang="ru-RU" dirty="0" err="1"/>
              <a:t>трансформаторів</a:t>
            </a:r>
            <a:r>
              <a:rPr lang="ru-RU" dirty="0" smtClean="0"/>
              <a:t>, </a:t>
            </a:r>
            <a:r>
              <a:rPr lang="ru-RU" dirty="0" err="1" smtClean="0"/>
              <a:t>апаратів</a:t>
            </a:r>
            <a:r>
              <a:rPr lang="ru-RU" dirty="0" smtClean="0"/>
              <a:t>, </a:t>
            </a:r>
            <a:r>
              <a:rPr lang="ru-RU" dirty="0" err="1" smtClean="0"/>
              <a:t>приладів</a:t>
            </a:r>
            <a:r>
              <a:rPr lang="ru-RU" dirty="0" smtClean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0" indent="447675" algn="just" rtl="0">
              <a:buNone/>
            </a:pP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магнітно-м'яких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‒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/>
              <a:t>магнітна</a:t>
            </a:r>
            <a:r>
              <a:rPr lang="ru-RU" dirty="0"/>
              <a:t> </a:t>
            </a:r>
            <a:r>
              <a:rPr lang="ru-RU" dirty="0" err="1" smtClean="0"/>
              <a:t>проникність</a:t>
            </a:r>
            <a:r>
              <a:rPr lang="ru-RU" dirty="0" smtClean="0"/>
              <a:t>, </a:t>
            </a:r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 smtClean="0"/>
              <a:t>коєрцитивна</a:t>
            </a:r>
            <a:r>
              <a:rPr lang="ru-RU" dirty="0" smtClean="0"/>
              <a:t> сила </a:t>
            </a:r>
            <a:r>
              <a:rPr lang="en-US" dirty="0" smtClean="0"/>
              <a:t>HC,</a:t>
            </a:r>
            <a:r>
              <a:rPr lang="ru-RU" dirty="0"/>
              <a:t>а для </a:t>
            </a:r>
            <a:r>
              <a:rPr lang="ru-RU" dirty="0" smtClean="0"/>
              <a:t>деталей </a:t>
            </a:r>
            <a:r>
              <a:rPr lang="ru-RU" dirty="0" err="1" smtClean="0"/>
              <a:t>магнітопроводів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у </a:t>
            </a:r>
            <a:r>
              <a:rPr lang="ru-RU" dirty="0" err="1" smtClean="0"/>
              <a:t>змінних</a:t>
            </a:r>
            <a:r>
              <a:rPr lang="ru-RU" dirty="0" smtClean="0"/>
              <a:t> </a:t>
            </a:r>
            <a:r>
              <a:rPr lang="ru-RU" dirty="0" err="1" smtClean="0"/>
              <a:t>магнітних</a:t>
            </a:r>
            <a:r>
              <a:rPr lang="ru-RU" dirty="0" smtClean="0"/>
              <a:t> полях</a:t>
            </a:r>
            <a:r>
              <a:rPr lang="ru-RU" dirty="0"/>
              <a:t>, </a:t>
            </a:r>
            <a:r>
              <a:rPr lang="ru-RU" dirty="0" smtClean="0"/>
              <a:t>– </a:t>
            </a:r>
            <a:r>
              <a:rPr lang="ru-RU" dirty="0" err="1" smtClean="0"/>
              <a:t>малі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при </a:t>
            </a:r>
            <a:r>
              <a:rPr lang="ru-RU" dirty="0" err="1" smtClean="0"/>
              <a:t>перемагнічуванні</a:t>
            </a:r>
            <a:r>
              <a:rPr lang="ru-RU" dirty="0" smtClean="0"/>
              <a:t> та </a:t>
            </a:r>
            <a:r>
              <a:rPr lang="ru-RU" dirty="0" err="1" smtClean="0"/>
              <a:t>малі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на </a:t>
            </a:r>
            <a:r>
              <a:rPr lang="ru-RU" dirty="0" err="1" smtClean="0"/>
              <a:t>вихрові</a:t>
            </a:r>
            <a:r>
              <a:rPr lang="ru-RU" dirty="0" smtClean="0"/>
              <a:t> </a:t>
            </a:r>
            <a:r>
              <a:rPr lang="ru-RU" dirty="0" err="1" smtClean="0"/>
              <a:t>струми</a:t>
            </a:r>
            <a:r>
              <a:rPr lang="ru-RU" dirty="0" smtClean="0"/>
              <a:t> Фуко.</a:t>
            </a:r>
            <a:endParaRPr lang="ru-RU" dirty="0"/>
          </a:p>
          <a:p>
            <a:pPr marL="0" indent="447675" algn="just" rtl="0">
              <a:buNone/>
            </a:pPr>
            <a:r>
              <a:rPr lang="ru-RU" dirty="0" smtClean="0"/>
              <a:t>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/>
              <a:t>мінімальної</a:t>
            </a:r>
            <a:r>
              <a:rPr lang="ru-RU" dirty="0"/>
              <a:t> </a:t>
            </a:r>
            <a:r>
              <a:rPr lang="ru-RU" dirty="0" err="1"/>
              <a:t>коєрцитивної</a:t>
            </a:r>
            <a:r>
              <a:rPr lang="ru-RU" dirty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та </a:t>
            </a:r>
            <a:r>
              <a:rPr lang="ru-RU" dirty="0" err="1" smtClean="0"/>
              <a:t>високої</a:t>
            </a:r>
            <a:r>
              <a:rPr lang="ru-RU" dirty="0" smtClean="0"/>
              <a:t> </a:t>
            </a:r>
            <a:r>
              <a:rPr lang="ru-RU" dirty="0" err="1"/>
              <a:t>магнітної</a:t>
            </a:r>
            <a:r>
              <a:rPr lang="ru-RU" dirty="0"/>
              <a:t> </a:t>
            </a:r>
            <a:r>
              <a:rPr lang="ru-RU" dirty="0" err="1"/>
              <a:t>проникності</a:t>
            </a:r>
            <a:r>
              <a:rPr lang="ru-RU" dirty="0"/>
              <a:t> </a:t>
            </a:r>
            <a:r>
              <a:rPr lang="ru-RU" dirty="0" err="1"/>
              <a:t>феромагнітний</a:t>
            </a:r>
            <a:r>
              <a:rPr lang="ru-RU" dirty="0"/>
              <a:t> </a:t>
            </a:r>
            <a:r>
              <a:rPr lang="ru-RU" dirty="0" err="1"/>
              <a:t>магнітно-м'який</a:t>
            </a:r>
            <a:r>
              <a:rPr lang="ru-RU" dirty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 повинен </a:t>
            </a:r>
            <a:r>
              <a:rPr lang="ru-RU" dirty="0"/>
              <a:t>бути чистим </a:t>
            </a:r>
            <a:r>
              <a:rPr lang="ru-RU" dirty="0" smtClean="0"/>
              <a:t>за </a:t>
            </a:r>
            <a:r>
              <a:rPr lang="ru-RU" dirty="0" err="1" smtClean="0"/>
              <a:t>неметалевими</a:t>
            </a:r>
            <a:r>
              <a:rPr lang="ru-RU" dirty="0" smtClean="0"/>
              <a:t> </a:t>
            </a:r>
            <a:r>
              <a:rPr lang="ru-RU" dirty="0" err="1"/>
              <a:t>включеннями</a:t>
            </a:r>
            <a:r>
              <a:rPr lang="ru-RU" dirty="0" smtClean="0"/>
              <a:t>,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гомогенну</a:t>
            </a:r>
            <a:r>
              <a:rPr lang="ru-RU" dirty="0" smtClean="0"/>
              <a:t> структуру </a:t>
            </a:r>
            <a:r>
              <a:rPr lang="ru-RU" dirty="0"/>
              <a:t>(</a:t>
            </a:r>
            <a:r>
              <a:rPr lang="ru-RU" dirty="0" err="1" smtClean="0"/>
              <a:t>чистий</a:t>
            </a:r>
            <a:r>
              <a:rPr lang="ru-RU" dirty="0" smtClean="0"/>
              <a:t> метала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/>
              <a:t>твердий</a:t>
            </a:r>
            <a:r>
              <a:rPr lang="ru-RU" dirty="0"/>
              <a:t> </a:t>
            </a:r>
            <a:r>
              <a:rPr lang="ru-RU" dirty="0" err="1"/>
              <a:t>розчин</a:t>
            </a:r>
            <a:r>
              <a:rPr lang="ru-RU" dirty="0" smtClean="0"/>
              <a:t>).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слабкий</a:t>
            </a:r>
            <a:r>
              <a:rPr lang="ru-RU" dirty="0" smtClean="0"/>
              <a:t> наклеп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/>
              <a:t>магнітну</a:t>
            </a:r>
            <a:r>
              <a:rPr lang="ru-RU" dirty="0"/>
              <a:t> </a:t>
            </a:r>
            <a:r>
              <a:rPr lang="ru-RU" dirty="0" err="1" smtClean="0"/>
              <a:t>проникність</a:t>
            </a:r>
            <a:r>
              <a:rPr lang="ru-RU" dirty="0" smtClean="0"/>
              <a:t> і </a:t>
            </a:r>
            <a:r>
              <a:rPr lang="ru-RU" dirty="0" err="1" smtClean="0"/>
              <a:t>підвищує</a:t>
            </a:r>
            <a:r>
              <a:rPr lang="ru-RU" dirty="0" smtClean="0"/>
              <a:t>. </a:t>
            </a:r>
            <a:r>
              <a:rPr lang="ru-RU" dirty="0"/>
              <a:t>Тому сплав повинен </a:t>
            </a:r>
            <a:r>
              <a:rPr lang="ru-RU" dirty="0" smtClean="0"/>
              <a:t>бути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рекристалізований</a:t>
            </a:r>
            <a:r>
              <a:rPr lang="ru-RU" dirty="0" smtClean="0"/>
              <a:t> для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напруг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викликаються</a:t>
            </a:r>
            <a:r>
              <a:rPr lang="ru-RU" dirty="0" smtClean="0"/>
              <a:t> наклепом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274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3464"/>
            <a:ext cx="11003280" cy="6281928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Електропровідність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r>
              <a:rPr lang="ru-RU" dirty="0"/>
              <a:t> сильно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та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 </a:t>
            </a:r>
            <a:r>
              <a:rPr lang="ru-RU" dirty="0" err="1"/>
              <a:t>кристалічних</a:t>
            </a:r>
            <a:r>
              <a:rPr lang="ru-RU" dirty="0"/>
              <a:t> </a:t>
            </a:r>
            <a:r>
              <a:rPr lang="ru-RU" dirty="0" err="1"/>
              <a:t>ґрат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впливів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випромінювань</a:t>
            </a:r>
            <a:r>
              <a:rPr lang="ru-RU" dirty="0"/>
              <a:t>).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</a:t>
            </a:r>
            <a:r>
              <a:rPr lang="ru-RU" dirty="0" err="1"/>
              <a:t>електропровідністю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, </a:t>
            </a:r>
            <a:r>
              <a:rPr lang="ru-RU" dirty="0" err="1"/>
              <a:t>легування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- </a:t>
            </a:r>
            <a:r>
              <a:rPr lang="ru-RU" dirty="0" err="1"/>
              <a:t>Це</a:t>
            </a:r>
            <a:r>
              <a:rPr lang="ru-RU" dirty="0"/>
              <a:t> основа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r>
              <a:rPr lang="ru-RU" dirty="0"/>
              <a:t>.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r>
              <a:rPr lang="ru-RU" dirty="0"/>
              <a:t> наведено у </a:t>
            </a:r>
            <a:r>
              <a:rPr lang="ru-RU" dirty="0" err="1"/>
              <a:t>таблиці</a:t>
            </a:r>
            <a:r>
              <a:rPr lang="ru-RU" dirty="0"/>
              <a:t> 3.4. У </a:t>
            </a:r>
            <a:r>
              <a:rPr lang="ru-RU" dirty="0" err="1"/>
              <a:t>таблиці</a:t>
            </a:r>
            <a:r>
              <a:rPr lang="ru-RU" dirty="0"/>
              <a:t> 3.4 </a:t>
            </a:r>
            <a:r>
              <a:rPr lang="en-US" dirty="0"/>
              <a:t>u-</a:t>
            </a:r>
            <a:r>
              <a:rPr lang="ru-RU" dirty="0"/>
              <a:t>і </a:t>
            </a:r>
            <a:r>
              <a:rPr lang="en-US" dirty="0"/>
              <a:t>u+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рухливості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та </a:t>
            </a:r>
            <a:r>
              <a:rPr lang="ru-RU" dirty="0" err="1"/>
              <a:t>дірок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Напівпровідники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будовою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en-US" dirty="0"/>
              <a:t>IV </a:t>
            </a:r>
            <a:r>
              <a:rPr lang="ru-RU" dirty="0" err="1"/>
              <a:t>групи</a:t>
            </a:r>
            <a:r>
              <a:rPr lang="ru-RU" dirty="0"/>
              <a:t> – </a:t>
            </a:r>
            <a:r>
              <a:rPr lang="en-US" dirty="0"/>
              <a:t>Si </a:t>
            </a:r>
            <a:r>
              <a:rPr lang="ru-RU" dirty="0"/>
              <a:t>та </a:t>
            </a:r>
            <a:r>
              <a:rPr lang="en-US" dirty="0"/>
              <a:t>Ge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класичні</a:t>
            </a:r>
            <a:r>
              <a:rPr lang="ru-RU" dirty="0"/>
              <a:t> </a:t>
            </a:r>
            <a:r>
              <a:rPr lang="ru-RU" dirty="0" err="1"/>
              <a:t>напівпровідники</a:t>
            </a:r>
            <a:r>
              <a:rPr lang="ru-RU" dirty="0"/>
              <a:t>. Вони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повно</a:t>
            </a:r>
            <a:r>
              <a:rPr lang="ru-RU" dirty="0"/>
              <a:t> </a:t>
            </a:r>
            <a:r>
              <a:rPr lang="ru-RU" dirty="0" err="1"/>
              <a:t>вивчені</a:t>
            </a:r>
            <a:r>
              <a:rPr lang="ru-RU" dirty="0"/>
              <a:t> та широко </a:t>
            </a:r>
            <a:r>
              <a:rPr lang="ru-RU" dirty="0" err="1"/>
              <a:t>застосовуються</a:t>
            </a:r>
            <a:r>
              <a:rPr lang="ru-RU" dirty="0"/>
              <a:t> в </a:t>
            </a:r>
            <a:r>
              <a:rPr lang="ru-RU" dirty="0" err="1"/>
              <a:t>електроніці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Алмазоподібні</a:t>
            </a:r>
            <a:r>
              <a:rPr lang="ru-RU" dirty="0"/>
              <a:t> </a:t>
            </a:r>
            <a:r>
              <a:rPr lang="ru-RU" dirty="0" err="1"/>
              <a:t>напівпровідники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з'єднання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en-US" dirty="0"/>
              <a:t>III </a:t>
            </a:r>
            <a:r>
              <a:rPr lang="ru-RU" dirty="0" err="1"/>
              <a:t>групи</a:t>
            </a:r>
            <a:r>
              <a:rPr lang="ru-RU" dirty="0"/>
              <a:t> (</a:t>
            </a:r>
            <a:r>
              <a:rPr lang="en-US" dirty="0"/>
              <a:t>B, Al, Ga, In) </a:t>
            </a:r>
            <a:r>
              <a:rPr lang="ru-RU" dirty="0"/>
              <a:t>з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en-US" dirty="0"/>
              <a:t>V (P, As, Sb): GaAs, </a:t>
            </a:r>
            <a:r>
              <a:rPr lang="en-US" dirty="0" err="1"/>
              <a:t>InSb</a:t>
            </a:r>
            <a:r>
              <a:rPr lang="en-US" dirty="0"/>
              <a:t>, </a:t>
            </a:r>
            <a:r>
              <a:rPr lang="en-US" dirty="0" err="1"/>
              <a:t>InP</a:t>
            </a:r>
            <a:r>
              <a:rPr lang="en-US" dirty="0"/>
              <a:t>, </a:t>
            </a:r>
            <a:r>
              <a:rPr lang="en-US" dirty="0" err="1"/>
              <a:t>GaP</a:t>
            </a:r>
            <a:r>
              <a:rPr lang="en-US" dirty="0"/>
              <a:t> </a:t>
            </a:r>
            <a:r>
              <a:rPr lang="ru-RU" dirty="0"/>
              <a:t>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27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344" y="0"/>
            <a:ext cx="11411712" cy="540131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Таблиця</a:t>
            </a:r>
            <a:r>
              <a:rPr lang="ru-RU" dirty="0"/>
              <a:t> 3.4 -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263" y="540130"/>
            <a:ext cx="8345345" cy="63178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4245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6032"/>
            <a:ext cx="10966704" cy="6272784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i="1" dirty="0" err="1"/>
              <a:t>Елементи</a:t>
            </a:r>
            <a:r>
              <a:rPr lang="ru-RU" i="1" dirty="0"/>
              <a:t> </a:t>
            </a:r>
            <a:r>
              <a:rPr lang="en-US" i="1" dirty="0"/>
              <a:t>V </a:t>
            </a:r>
            <a:r>
              <a:rPr lang="ru-RU" i="1" dirty="0"/>
              <a:t>та </a:t>
            </a:r>
            <a:r>
              <a:rPr lang="en-US" i="1" dirty="0"/>
              <a:t>VI </a:t>
            </a:r>
            <a:r>
              <a:rPr lang="ru-RU" i="1" dirty="0" err="1"/>
              <a:t>груп</a:t>
            </a:r>
            <a:r>
              <a:rPr lang="ru-RU" i="1" dirty="0"/>
              <a:t> та </a:t>
            </a:r>
            <a:r>
              <a:rPr lang="ru-RU" i="1" dirty="0" err="1"/>
              <a:t>їх</a:t>
            </a:r>
            <a:r>
              <a:rPr lang="ru-RU" i="1" dirty="0"/>
              <a:t> аналоги: </a:t>
            </a:r>
            <a:r>
              <a:rPr lang="en-US" i="1" dirty="0" err="1"/>
              <a:t>Te</a:t>
            </a:r>
            <a:r>
              <a:rPr lang="en-US" i="1" dirty="0"/>
              <a:t>, Se, As, Sb, Bi, </a:t>
            </a:r>
            <a:r>
              <a:rPr lang="en-US" i="1" dirty="0" err="1"/>
              <a:t>PbSe</a:t>
            </a:r>
            <a:r>
              <a:rPr lang="en-US" i="1" dirty="0"/>
              <a:t>, </a:t>
            </a:r>
            <a:r>
              <a:rPr lang="en-US" i="1" dirty="0" err="1"/>
              <a:t>PbS</a:t>
            </a:r>
            <a:r>
              <a:rPr lang="en-US" i="1" dirty="0"/>
              <a:t>, </a:t>
            </a:r>
            <a:r>
              <a:rPr lang="en-US" i="1" dirty="0" err="1"/>
              <a:t>PbTe</a:t>
            </a:r>
            <a:r>
              <a:rPr lang="en-US" i="1" dirty="0"/>
              <a:t>, </a:t>
            </a:r>
            <a:r>
              <a:rPr lang="en-US" i="1" dirty="0" err="1"/>
              <a:t>GeTe</a:t>
            </a:r>
            <a:r>
              <a:rPr lang="en-US" i="1" dirty="0"/>
              <a:t>, </a:t>
            </a:r>
            <a:r>
              <a:rPr lang="en-US" i="1" dirty="0" err="1"/>
              <a:t>SnTe</a:t>
            </a:r>
            <a:r>
              <a:rPr lang="en-US" i="1" dirty="0"/>
              <a:t> </a:t>
            </a:r>
            <a:r>
              <a:rPr lang="ru-RU" i="1" dirty="0"/>
              <a:t>та </a:t>
            </a:r>
            <a:r>
              <a:rPr lang="ru-RU" i="1" dirty="0" err="1"/>
              <a:t>ін</a:t>
            </a:r>
            <a:r>
              <a:rPr lang="ru-RU" i="1" dirty="0"/>
              <a:t>.</a:t>
            </a:r>
          </a:p>
          <a:p>
            <a:pPr marL="0" indent="447675" algn="just">
              <a:buNone/>
            </a:pPr>
            <a:r>
              <a:rPr lang="ru-RU" i="1" dirty="0" err="1"/>
              <a:t>З'єднання</a:t>
            </a:r>
            <a:r>
              <a:rPr lang="ru-RU" i="1" dirty="0"/>
              <a:t> </a:t>
            </a:r>
            <a:r>
              <a:rPr lang="ru-RU" i="1" dirty="0" err="1"/>
              <a:t>елементів</a:t>
            </a:r>
            <a:r>
              <a:rPr lang="ru-RU" i="1" dirty="0"/>
              <a:t> </a:t>
            </a:r>
            <a:r>
              <a:rPr lang="en-US" i="1" dirty="0"/>
              <a:t>IV </a:t>
            </a:r>
            <a:r>
              <a:rPr lang="ru-RU" i="1" dirty="0"/>
              <a:t>і </a:t>
            </a:r>
            <a:r>
              <a:rPr lang="en-US" i="1" dirty="0"/>
              <a:t>VI </a:t>
            </a:r>
            <a:r>
              <a:rPr lang="ru-RU" i="1" dirty="0" err="1"/>
              <a:t>групи</a:t>
            </a:r>
            <a:r>
              <a:rPr lang="ru-RU" i="1" dirty="0"/>
              <a:t> з </a:t>
            </a:r>
            <a:r>
              <a:rPr lang="ru-RU" i="1" dirty="0" err="1"/>
              <a:t>перехідними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рідкісноземельними</a:t>
            </a:r>
            <a:r>
              <a:rPr lang="ru-RU" i="1" dirty="0"/>
              <a:t> </a:t>
            </a:r>
            <a:r>
              <a:rPr lang="ru-RU" i="1" dirty="0" err="1"/>
              <a:t>металами</a:t>
            </a:r>
            <a:r>
              <a:rPr lang="ru-RU" i="1" dirty="0"/>
              <a:t> та </a:t>
            </a:r>
            <a:r>
              <a:rPr lang="ru-RU" i="1" dirty="0" err="1"/>
              <a:t>елементами</a:t>
            </a:r>
            <a:r>
              <a:rPr lang="ru-RU" i="1" dirty="0"/>
              <a:t> </a:t>
            </a:r>
            <a:r>
              <a:rPr lang="ru-RU" i="1" dirty="0" err="1"/>
              <a:t>групи</a:t>
            </a:r>
            <a:r>
              <a:rPr lang="ru-RU" i="1" dirty="0"/>
              <a:t> </a:t>
            </a:r>
            <a:r>
              <a:rPr lang="en-US" i="1" dirty="0"/>
              <a:t>II, </a:t>
            </a:r>
            <a:r>
              <a:rPr lang="ru-RU" i="1" dirty="0" err="1"/>
              <a:t>наприклад</a:t>
            </a:r>
            <a:r>
              <a:rPr lang="ru-RU" i="1" dirty="0"/>
              <a:t> з </a:t>
            </a:r>
            <a:r>
              <a:rPr lang="en-US" i="1" dirty="0" err="1"/>
              <a:t>Ti</a:t>
            </a:r>
            <a:r>
              <a:rPr lang="en-US" i="1" dirty="0"/>
              <a:t>, V, </a:t>
            </a:r>
            <a:r>
              <a:rPr lang="en-US" i="1" dirty="0" err="1"/>
              <a:t>Mn</a:t>
            </a:r>
            <a:r>
              <a:rPr lang="en-US" i="1" dirty="0"/>
              <a:t>, Fe, Ni, Sm, </a:t>
            </a:r>
            <a:r>
              <a:rPr lang="en-US" i="1" dirty="0" err="1"/>
              <a:t>Eu</a:t>
            </a:r>
            <a:r>
              <a:rPr lang="en-US" i="1" dirty="0"/>
              <a:t>, </a:t>
            </a:r>
            <a:r>
              <a:rPr lang="en-US" i="1" dirty="0" err="1"/>
              <a:t>Gd</a:t>
            </a:r>
            <a:r>
              <a:rPr lang="en-US" i="1" dirty="0"/>
              <a:t>, Mg, Hg, Zn, Cd </a:t>
            </a:r>
            <a:r>
              <a:rPr lang="ru-RU" i="1" dirty="0"/>
              <a:t>та </a:t>
            </a:r>
            <a:r>
              <a:rPr lang="ru-RU" i="1" dirty="0" err="1"/>
              <a:t>ін</a:t>
            </a:r>
            <a:r>
              <a:rPr lang="ru-RU" i="1" dirty="0"/>
              <a:t>, а </a:t>
            </a:r>
            <a:r>
              <a:rPr lang="ru-RU" i="1" dirty="0" err="1"/>
              <a:t>також</a:t>
            </a:r>
            <a:r>
              <a:rPr lang="ru-RU" i="1" dirty="0"/>
              <a:t> </a:t>
            </a:r>
            <a:r>
              <a:rPr lang="ru-RU" i="1" dirty="0" err="1"/>
              <a:t>інші</a:t>
            </a:r>
            <a:r>
              <a:rPr lang="ru-RU" i="1" dirty="0"/>
              <a:t> </a:t>
            </a:r>
            <a:r>
              <a:rPr lang="ru-RU" i="1" dirty="0" err="1"/>
              <a:t>типи</a:t>
            </a:r>
            <a:r>
              <a:rPr lang="ru-RU" i="1" dirty="0"/>
              <a:t> </a:t>
            </a:r>
            <a:r>
              <a:rPr lang="ru-RU" i="1" dirty="0" err="1"/>
              <a:t>неорганічних</a:t>
            </a:r>
            <a:r>
              <a:rPr lang="ru-RU" i="1" dirty="0"/>
              <a:t> </a:t>
            </a:r>
            <a:r>
              <a:rPr lang="ru-RU" i="1" dirty="0" err="1"/>
              <a:t>речовин</a:t>
            </a:r>
            <a:r>
              <a:rPr lang="ru-RU" i="1" dirty="0"/>
              <a:t>.</a:t>
            </a:r>
          </a:p>
          <a:p>
            <a:pPr marL="0" indent="447675" algn="just">
              <a:buNone/>
            </a:pPr>
            <a:r>
              <a:rPr lang="ru-RU" i="1" dirty="0" err="1"/>
              <a:t>Органічні</a:t>
            </a:r>
            <a:r>
              <a:rPr lang="ru-RU" i="1" dirty="0"/>
              <a:t> </a:t>
            </a:r>
            <a:r>
              <a:rPr lang="ru-RU" i="1" dirty="0" err="1"/>
              <a:t>напівпровідники</a:t>
            </a:r>
            <a:r>
              <a:rPr lang="ru-RU" i="1" dirty="0"/>
              <a:t>.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деякі</a:t>
            </a:r>
            <a:r>
              <a:rPr lang="ru-RU" i="1" dirty="0"/>
              <a:t> </a:t>
            </a:r>
            <a:r>
              <a:rPr lang="ru-RU" i="1" dirty="0" err="1"/>
              <a:t>кристали</a:t>
            </a:r>
            <a:r>
              <a:rPr lang="ru-RU" i="1" dirty="0"/>
              <a:t> та </a:t>
            </a:r>
            <a:r>
              <a:rPr lang="ru-RU" i="1" dirty="0" err="1"/>
              <a:t>полімери</a:t>
            </a:r>
            <a:r>
              <a:rPr lang="ru-RU" i="1" dirty="0"/>
              <a:t> на </a:t>
            </a:r>
            <a:r>
              <a:rPr lang="ru-RU" i="1" dirty="0" err="1"/>
              <a:t>основі</a:t>
            </a:r>
            <a:r>
              <a:rPr lang="ru-RU" i="1" dirty="0"/>
              <a:t> </a:t>
            </a:r>
            <a:r>
              <a:rPr lang="ru-RU" i="1" dirty="0" err="1"/>
              <a:t>тетраціанхінодиметану</a:t>
            </a:r>
            <a:r>
              <a:rPr lang="ru-RU" i="1" dirty="0"/>
              <a:t>, </a:t>
            </a:r>
            <a:r>
              <a:rPr lang="ru-RU" i="1" dirty="0" err="1"/>
              <a:t>комплекси</a:t>
            </a:r>
            <a:r>
              <a:rPr lang="ru-RU" i="1" dirty="0"/>
              <a:t> на </a:t>
            </a:r>
            <a:r>
              <a:rPr lang="ru-RU" i="1" dirty="0" err="1"/>
              <a:t>основі</a:t>
            </a:r>
            <a:r>
              <a:rPr lang="ru-RU" i="1" dirty="0"/>
              <a:t> </a:t>
            </a:r>
            <a:r>
              <a:rPr lang="ru-RU" i="1" dirty="0" err="1"/>
              <a:t>перилену</a:t>
            </a:r>
            <a:r>
              <a:rPr lang="ru-RU" i="1" dirty="0"/>
              <a:t>, </a:t>
            </a:r>
            <a:r>
              <a:rPr lang="ru-RU" i="1" dirty="0" err="1"/>
              <a:t>віолантрену</a:t>
            </a:r>
            <a:r>
              <a:rPr lang="ru-RU" i="1" dirty="0"/>
              <a:t> та </a:t>
            </a:r>
            <a:r>
              <a:rPr lang="ru-RU" i="1" dirty="0" err="1"/>
              <a:t>ін</a:t>
            </a:r>
            <a:r>
              <a:rPr lang="ru-RU" i="1" dirty="0"/>
              <a:t>.</a:t>
            </a:r>
          </a:p>
          <a:p>
            <a:pPr marL="0" indent="447675" algn="just">
              <a:buNone/>
            </a:pPr>
            <a:r>
              <a:rPr lang="ru-RU" i="1" dirty="0" err="1"/>
              <a:t>Загальною</a:t>
            </a:r>
            <a:r>
              <a:rPr lang="ru-RU" i="1" dirty="0"/>
              <a:t> </a:t>
            </a:r>
            <a:r>
              <a:rPr lang="ru-RU" i="1" dirty="0" err="1"/>
              <a:t>властивістю</a:t>
            </a:r>
            <a:r>
              <a:rPr lang="ru-RU" i="1" dirty="0"/>
              <a:t> </a:t>
            </a:r>
            <a:r>
              <a:rPr lang="ru-RU" i="1" dirty="0" err="1"/>
              <a:t>напівпровідників</a:t>
            </a:r>
            <a:r>
              <a:rPr lang="ru-RU" i="1" dirty="0"/>
              <a:t> є </a:t>
            </a:r>
            <a:r>
              <a:rPr lang="ru-RU" i="1" dirty="0" err="1"/>
              <a:t>наявність</a:t>
            </a:r>
            <a:r>
              <a:rPr lang="ru-RU" i="1" dirty="0"/>
              <a:t> </a:t>
            </a:r>
            <a:r>
              <a:rPr lang="ru-RU" i="1" dirty="0" err="1"/>
              <a:t>двох</a:t>
            </a:r>
            <a:r>
              <a:rPr lang="ru-RU" i="1" dirty="0"/>
              <a:t> </a:t>
            </a:r>
            <a:r>
              <a:rPr lang="ru-RU" i="1" dirty="0" err="1"/>
              <a:t>типів</a:t>
            </a:r>
            <a:r>
              <a:rPr lang="ru-RU" i="1" dirty="0"/>
              <a:t> </a:t>
            </a:r>
            <a:r>
              <a:rPr lang="ru-RU" i="1" dirty="0" err="1"/>
              <a:t>різноіменно</a:t>
            </a:r>
            <a:r>
              <a:rPr lang="ru-RU" i="1" dirty="0"/>
              <a:t> </a:t>
            </a:r>
            <a:r>
              <a:rPr lang="ru-RU" i="1" dirty="0" err="1"/>
              <a:t>заряджених</a:t>
            </a:r>
            <a:r>
              <a:rPr lang="ru-RU" i="1" dirty="0"/>
              <a:t> </a:t>
            </a:r>
            <a:r>
              <a:rPr lang="ru-RU" i="1" dirty="0" err="1"/>
              <a:t>носіїв</a:t>
            </a:r>
            <a:r>
              <a:rPr lang="ru-RU" i="1" dirty="0"/>
              <a:t> струму – </a:t>
            </a:r>
            <a:r>
              <a:rPr lang="ru-RU" i="1" dirty="0" err="1"/>
              <a:t>електронів</a:t>
            </a:r>
            <a:r>
              <a:rPr lang="ru-RU" i="1" dirty="0"/>
              <a:t> та </a:t>
            </a:r>
            <a:r>
              <a:rPr lang="ru-RU" i="1" dirty="0" err="1"/>
              <a:t>дірок</a:t>
            </a:r>
            <a:r>
              <a:rPr lang="ru-RU" i="1" dirty="0"/>
              <a:t>. В </a:t>
            </a:r>
            <a:r>
              <a:rPr lang="ru-RU" i="1" dirty="0" err="1"/>
              <a:t>ідеальних</a:t>
            </a:r>
            <a:r>
              <a:rPr lang="ru-RU" i="1" dirty="0"/>
              <a:t> </a:t>
            </a:r>
            <a:r>
              <a:rPr lang="ru-RU" i="1" dirty="0" err="1"/>
              <a:t>кристалах</a:t>
            </a:r>
            <a:r>
              <a:rPr lang="ru-RU" i="1" dirty="0"/>
              <a:t> </a:t>
            </a:r>
            <a:r>
              <a:rPr lang="ru-RU" i="1" dirty="0" err="1"/>
              <a:t>ці</a:t>
            </a:r>
            <a:r>
              <a:rPr lang="ru-RU" i="1" dirty="0"/>
              <a:t> </a:t>
            </a:r>
            <a:r>
              <a:rPr lang="ru-RU" i="1" dirty="0" err="1"/>
              <a:t>носії</a:t>
            </a:r>
            <a:r>
              <a:rPr lang="ru-RU" i="1" dirty="0"/>
              <a:t> </a:t>
            </a:r>
            <a:r>
              <a:rPr lang="ru-RU" i="1" dirty="0" err="1"/>
              <a:t>завжди</a:t>
            </a:r>
            <a:r>
              <a:rPr lang="ru-RU" i="1" dirty="0"/>
              <a:t> </a:t>
            </a:r>
            <a:r>
              <a:rPr lang="ru-RU" i="1" dirty="0" err="1"/>
              <a:t>з'являються</a:t>
            </a:r>
            <a:r>
              <a:rPr lang="ru-RU" i="1" dirty="0"/>
              <a:t> парами. Але </a:t>
            </a:r>
            <a:r>
              <a:rPr lang="ru-RU" i="1" dirty="0" err="1"/>
              <a:t>це</a:t>
            </a:r>
            <a:r>
              <a:rPr lang="ru-RU" i="1" dirty="0"/>
              <a:t> не </a:t>
            </a:r>
            <a:r>
              <a:rPr lang="ru-RU" i="1" dirty="0" err="1"/>
              <a:t>означає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їхній</a:t>
            </a:r>
            <a:r>
              <a:rPr lang="ru-RU" i="1" dirty="0"/>
              <a:t> </a:t>
            </a:r>
            <a:r>
              <a:rPr lang="ru-RU" i="1" dirty="0" err="1"/>
              <a:t>внесок</a:t>
            </a:r>
            <a:r>
              <a:rPr lang="ru-RU" i="1" dirty="0"/>
              <a:t> у </a:t>
            </a:r>
            <a:r>
              <a:rPr lang="ru-RU" i="1" dirty="0" err="1"/>
              <a:t>електропровідність</a:t>
            </a:r>
            <a:r>
              <a:rPr lang="ru-RU" i="1" dirty="0"/>
              <a:t> </a:t>
            </a:r>
            <a:r>
              <a:rPr lang="ru-RU" i="1" dirty="0" err="1"/>
              <a:t>однаковий</a:t>
            </a:r>
            <a:r>
              <a:rPr lang="ru-RU" i="1" dirty="0"/>
              <a:t>, тому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швидкість</a:t>
            </a:r>
            <a:r>
              <a:rPr lang="ru-RU" i="1" dirty="0"/>
              <a:t> </a:t>
            </a:r>
            <a:r>
              <a:rPr lang="ru-RU" i="1" dirty="0" err="1"/>
              <a:t>їхнього</a:t>
            </a:r>
            <a:r>
              <a:rPr lang="ru-RU" i="1" dirty="0"/>
              <a:t> </a:t>
            </a:r>
            <a:r>
              <a:rPr lang="ru-RU" i="1" dirty="0" err="1"/>
              <a:t>переміщення</a:t>
            </a:r>
            <a:r>
              <a:rPr lang="ru-RU" i="1" dirty="0"/>
              <a:t> </a:t>
            </a:r>
            <a:r>
              <a:rPr lang="ru-RU" i="1" dirty="0" err="1"/>
              <a:t>різна</a:t>
            </a:r>
            <a:r>
              <a:rPr lang="ru-RU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6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752" y="307720"/>
            <a:ext cx="11030712" cy="6248527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b="1" dirty="0" err="1"/>
              <a:t>Головні</a:t>
            </a:r>
            <a:r>
              <a:rPr lang="ru-RU" b="1" dirty="0"/>
              <a:t> </a:t>
            </a:r>
            <a:r>
              <a:rPr lang="ru-RU" b="1" dirty="0" err="1"/>
              <a:t>технічні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r>
              <a:rPr lang="ru-RU" b="1" dirty="0"/>
              <a:t> </a:t>
            </a:r>
            <a:r>
              <a:rPr lang="ru-RU" b="1" dirty="0" err="1"/>
              <a:t>напівпровідникової</a:t>
            </a:r>
            <a:r>
              <a:rPr lang="ru-RU" b="1" dirty="0"/>
              <a:t> </a:t>
            </a:r>
            <a:r>
              <a:rPr lang="ru-RU" b="1" dirty="0" err="1"/>
              <a:t>технології</a:t>
            </a:r>
            <a:r>
              <a:rPr lang="ru-RU" b="1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напівпровідникових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напівпровідникових</a:t>
            </a:r>
            <a:r>
              <a:rPr lang="ru-RU" dirty="0"/>
              <a:t> структур (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сукупностей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переходів</a:t>
            </a:r>
            <a:r>
              <a:rPr lang="ru-RU" dirty="0"/>
              <a:t>). </a:t>
            </a:r>
            <a:r>
              <a:rPr lang="ru-RU" dirty="0" err="1"/>
              <a:t>Освіта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переходів</a:t>
            </a:r>
            <a:r>
              <a:rPr lang="ru-RU" dirty="0"/>
              <a:t> </a:t>
            </a:r>
            <a:r>
              <a:rPr lang="ru-RU" dirty="0" err="1"/>
              <a:t>зводиться</a:t>
            </a:r>
            <a:r>
              <a:rPr lang="ru-RU" dirty="0"/>
              <a:t> до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напівпровідник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поширені</a:t>
            </a:r>
            <a:r>
              <a:rPr lang="ru-RU" dirty="0"/>
              <a:t> три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переходів</a:t>
            </a:r>
            <a:r>
              <a:rPr lang="ru-RU" dirty="0"/>
              <a:t>: </a:t>
            </a:r>
            <a:r>
              <a:rPr lang="ru-RU" dirty="0" err="1"/>
              <a:t>сплавлення</a:t>
            </a:r>
            <a:r>
              <a:rPr lang="ru-RU" dirty="0"/>
              <a:t>, </a:t>
            </a:r>
            <a:r>
              <a:rPr lang="ru-RU" dirty="0" err="1"/>
              <a:t>дифузія</a:t>
            </a:r>
            <a:r>
              <a:rPr lang="ru-RU" dirty="0"/>
              <a:t>, </a:t>
            </a:r>
            <a:r>
              <a:rPr lang="ru-RU" dirty="0" err="1"/>
              <a:t>іонне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(</a:t>
            </a:r>
            <a:r>
              <a:rPr lang="ru-RU" dirty="0" err="1"/>
              <a:t>імплантація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9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8056"/>
            <a:ext cx="10930128" cy="6135624"/>
          </a:xfrm>
        </p:spPr>
        <p:txBody>
          <a:bodyPr>
            <a:normAutofit fontScale="92500" lnSpcReduction="10000"/>
          </a:bodyPr>
          <a:lstStyle/>
          <a:p>
            <a:pPr marL="0" indent="447675" algn="just">
              <a:buNone/>
            </a:pP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контрольовані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напівпровідників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хімічний</a:t>
            </a:r>
            <a:r>
              <a:rPr lang="ru-RU" dirty="0"/>
              <a:t> склад;</a:t>
            </a:r>
          </a:p>
          <a:p>
            <a:pPr algn="just"/>
            <a:r>
              <a:rPr lang="ru-RU" dirty="0"/>
              <a:t>тип </a:t>
            </a:r>
            <a:r>
              <a:rPr lang="ru-RU" dirty="0" err="1"/>
              <a:t>провідності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питома</a:t>
            </a:r>
            <a:r>
              <a:rPr lang="ru-RU" dirty="0"/>
              <a:t> </a:t>
            </a:r>
            <a:r>
              <a:rPr lang="ru-RU" dirty="0" err="1"/>
              <a:t>електропровідність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час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рухливість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легування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Вихідними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напівпровідникових</a:t>
            </a:r>
            <a:r>
              <a:rPr lang="ru-RU" dirty="0"/>
              <a:t> </a:t>
            </a:r>
            <a:r>
              <a:rPr lang="ru-RU" dirty="0" err="1"/>
              <a:t>приладів</a:t>
            </a:r>
            <a:r>
              <a:rPr lang="ru-RU" dirty="0"/>
              <a:t> є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строго </a:t>
            </a:r>
            <a:r>
              <a:rPr lang="ru-RU" dirty="0" err="1"/>
              <a:t>задані</a:t>
            </a:r>
            <a:r>
              <a:rPr lang="ru-RU" dirty="0"/>
              <a:t> склад та структуру.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чистоту і </a:t>
            </a:r>
            <a:r>
              <a:rPr lang="ru-RU" dirty="0" err="1"/>
              <a:t>досконалість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пред'являються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жорсткі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умов </a:t>
            </a:r>
            <a:r>
              <a:rPr lang="ru-RU" dirty="0" err="1"/>
              <a:t>виробництва</a:t>
            </a:r>
            <a:r>
              <a:rPr lang="ru-RU" dirty="0"/>
              <a:t> з </a:t>
            </a:r>
            <a:r>
              <a:rPr lang="ru-RU" dirty="0" err="1"/>
              <a:t>вологості</a:t>
            </a:r>
            <a:r>
              <a:rPr lang="ru-RU" dirty="0"/>
              <a:t>, </a:t>
            </a:r>
            <a:r>
              <a:rPr lang="ru-RU" dirty="0" err="1"/>
              <a:t>запиленості</a:t>
            </a:r>
            <a:r>
              <a:rPr lang="ru-RU" dirty="0"/>
              <a:t>, </a:t>
            </a:r>
            <a:r>
              <a:rPr lang="ru-RU" dirty="0" err="1"/>
              <a:t>спецодягу</a:t>
            </a:r>
            <a:r>
              <a:rPr lang="ru-RU" dirty="0"/>
              <a:t> та </a:t>
            </a:r>
            <a:r>
              <a:rPr lang="ru-RU" dirty="0" err="1"/>
              <a:t>чистоти</a:t>
            </a:r>
            <a:r>
              <a:rPr lang="ru-RU" dirty="0"/>
              <a:t> рук </a:t>
            </a:r>
            <a:r>
              <a:rPr lang="ru-RU" dirty="0" err="1"/>
              <a:t>тощо</a:t>
            </a:r>
            <a:r>
              <a:rPr lang="ru-RU" dirty="0"/>
              <a:t>. Так, одна порошинка в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мікрон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потрапила</a:t>
            </a:r>
            <a:r>
              <a:rPr lang="ru-RU" dirty="0"/>
              <a:t> на </a:t>
            </a:r>
            <a:r>
              <a:rPr lang="ru-RU" dirty="0" err="1"/>
              <a:t>поверхню</a:t>
            </a:r>
            <a:r>
              <a:rPr lang="ru-RU" dirty="0"/>
              <a:t> пластинки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напівпровідника</a:t>
            </a:r>
            <a:r>
              <a:rPr lang="ru-RU" dirty="0"/>
              <a:t>,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невиправного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. Тому </a:t>
            </a:r>
            <a:r>
              <a:rPr lang="ru-RU" dirty="0" err="1"/>
              <a:t>повітря</a:t>
            </a:r>
            <a:r>
              <a:rPr lang="ru-RU" dirty="0"/>
              <a:t> в таких цехах не повинно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порошин</a:t>
            </a:r>
            <a:r>
              <a:rPr lang="ru-RU" dirty="0"/>
              <a:t> </a:t>
            </a:r>
            <a:r>
              <a:rPr lang="ru-RU" dirty="0" err="1"/>
              <a:t>розміром</a:t>
            </a:r>
            <a:r>
              <a:rPr lang="ru-RU" dirty="0"/>
              <a:t> &lt;</a:t>
            </a:r>
            <a:r>
              <a:rPr lang="ru-RU" dirty="0" err="1"/>
              <a:t>0,5мкм</a:t>
            </a:r>
            <a:r>
              <a:rPr lang="ru-RU" dirty="0"/>
              <a:t> в 1 </a:t>
            </a:r>
            <a:r>
              <a:rPr lang="ru-RU" dirty="0" err="1"/>
              <a:t>літрі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25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441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3.9 </a:t>
            </a:r>
            <a:r>
              <a:rPr lang="ru-RU" b="1" dirty="0" err="1"/>
              <a:t>Порошкові</a:t>
            </a:r>
            <a:r>
              <a:rPr lang="ru-RU" b="1" dirty="0"/>
              <a:t> </a:t>
            </a:r>
            <a:r>
              <a:rPr lang="ru-RU" b="1" dirty="0" err="1"/>
              <a:t>матеріали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4984"/>
            <a:ext cx="10515600" cy="5650992"/>
          </a:xfrm>
        </p:spPr>
        <p:txBody>
          <a:bodyPr>
            <a:normAutofit lnSpcReduction="10000"/>
          </a:bodyPr>
          <a:lstStyle/>
          <a:p>
            <a:pPr marL="0" indent="447675" algn="just">
              <a:buNone/>
            </a:pP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методами </a:t>
            </a:r>
            <a:r>
              <a:rPr lang="ru-RU" dirty="0" err="1"/>
              <a:t>порошкової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,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порошковими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спеченими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платинові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 та </a:t>
            </a:r>
            <a:r>
              <a:rPr lang="ru-RU" dirty="0" err="1"/>
              <a:t>напівфабрикати</a:t>
            </a:r>
            <a:r>
              <a:rPr lang="ru-RU" dirty="0"/>
              <a:t> (</a:t>
            </a:r>
            <a:r>
              <a:rPr lang="ru-RU" dirty="0" err="1"/>
              <a:t>чаші</a:t>
            </a:r>
            <a:r>
              <a:rPr lang="ru-RU" dirty="0"/>
              <a:t>, </a:t>
            </a:r>
            <a:r>
              <a:rPr lang="ru-RU" dirty="0" err="1"/>
              <a:t>тиглі</a:t>
            </a:r>
            <a:r>
              <a:rPr lang="ru-RU" dirty="0"/>
              <a:t>, </a:t>
            </a:r>
            <a:r>
              <a:rPr lang="ru-RU" dirty="0" err="1"/>
              <a:t>медалі</a:t>
            </a:r>
            <a:r>
              <a:rPr lang="ru-RU" dirty="0"/>
              <a:t>)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виготовлені</a:t>
            </a:r>
            <a:r>
              <a:rPr lang="ru-RU" dirty="0"/>
              <a:t> </a:t>
            </a:r>
            <a:r>
              <a:rPr lang="ru-RU" dirty="0" err="1"/>
              <a:t>П.Г</a:t>
            </a:r>
            <a:r>
              <a:rPr lang="ru-RU" dirty="0"/>
              <a:t>. </a:t>
            </a:r>
            <a:r>
              <a:rPr lang="ru-RU" dirty="0" err="1"/>
              <a:t>Соболевським</a:t>
            </a:r>
            <a:r>
              <a:rPr lang="ru-RU" dirty="0"/>
              <a:t> та </a:t>
            </a:r>
            <a:r>
              <a:rPr lang="ru-RU" dirty="0" err="1"/>
              <a:t>В.В</a:t>
            </a:r>
            <a:r>
              <a:rPr lang="ru-RU" dirty="0"/>
              <a:t>. </a:t>
            </a:r>
            <a:r>
              <a:rPr lang="ru-RU" dirty="0" err="1"/>
              <a:t>Любарським</a:t>
            </a:r>
            <a:r>
              <a:rPr lang="ru-RU" dirty="0"/>
              <a:t> в 1826 р.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en-US" dirty="0"/>
              <a:t>XIX – XX </a:t>
            </a:r>
            <a:r>
              <a:rPr lang="ru-RU" dirty="0" err="1"/>
              <a:t>століть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зроблені</a:t>
            </a:r>
            <a:r>
              <a:rPr lang="ru-RU" dirty="0"/>
              <a:t> </a:t>
            </a:r>
            <a:r>
              <a:rPr lang="ru-RU" dirty="0" err="1"/>
              <a:t>тугоплавкі</a:t>
            </a:r>
            <a:r>
              <a:rPr lang="ru-RU" dirty="0"/>
              <a:t>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вольфрам,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плавленням</a:t>
            </a:r>
            <a:r>
              <a:rPr lang="ru-RU" dirty="0"/>
              <a:t> (</a:t>
            </a:r>
            <a:r>
              <a:rPr lang="ru-RU" dirty="0" err="1"/>
              <a:t>Тпл</a:t>
            </a:r>
            <a:r>
              <a:rPr lang="ru-RU" dirty="0"/>
              <a:t>.=</a:t>
            </a:r>
            <a:r>
              <a:rPr lang="ru-RU" dirty="0" err="1"/>
              <a:t>3680К</a:t>
            </a:r>
            <a:r>
              <a:rPr lang="ru-RU" dirty="0"/>
              <a:t>)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неможливе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композити</a:t>
            </a:r>
            <a:r>
              <a:rPr lang="ru-RU" dirty="0"/>
              <a:t> з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одержувати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порошковою </a:t>
            </a:r>
            <a:r>
              <a:rPr lang="ru-RU" dirty="0" err="1"/>
              <a:t>металургією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виготовлені</a:t>
            </a:r>
            <a:r>
              <a:rPr lang="ru-RU" dirty="0"/>
              <a:t> в </a:t>
            </a:r>
            <a:r>
              <a:rPr lang="ru-RU" dirty="0" err="1"/>
              <a:t>1900р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композит </a:t>
            </a:r>
            <a:r>
              <a:rPr lang="ru-RU" dirty="0" err="1"/>
              <a:t>мідь</a:t>
            </a:r>
            <a:r>
              <a:rPr lang="ru-RU" dirty="0"/>
              <a:t> – </a:t>
            </a:r>
            <a:r>
              <a:rPr lang="ru-RU" dirty="0" err="1"/>
              <a:t>графіт</a:t>
            </a:r>
            <a:r>
              <a:rPr lang="ru-RU" dirty="0"/>
              <a:t> для </a:t>
            </a:r>
            <a:r>
              <a:rPr lang="ru-RU" dirty="0" err="1"/>
              <a:t>щіток</a:t>
            </a:r>
            <a:r>
              <a:rPr lang="ru-RU" dirty="0"/>
              <a:t> </a:t>
            </a:r>
            <a:r>
              <a:rPr lang="ru-RU" dirty="0" err="1"/>
              <a:t>генераторів</a:t>
            </a:r>
            <a:r>
              <a:rPr lang="ru-RU" dirty="0"/>
              <a:t> та </a:t>
            </a:r>
            <a:r>
              <a:rPr lang="ru-RU" dirty="0" err="1"/>
              <a:t>електродвигунів</a:t>
            </a:r>
            <a:r>
              <a:rPr lang="ru-RU" dirty="0"/>
              <a:t>). </a:t>
            </a:r>
            <a:r>
              <a:rPr lang="ru-RU" dirty="0" err="1"/>
              <a:t>Під</a:t>
            </a:r>
            <a:r>
              <a:rPr lang="ru-RU" dirty="0"/>
              <a:t> час І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магнітодіелектрики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феромагнітних</a:t>
            </a:r>
            <a:r>
              <a:rPr lang="ru-RU" dirty="0"/>
              <a:t> </a:t>
            </a:r>
            <a:r>
              <a:rPr lang="ru-RU" dirty="0" err="1"/>
              <a:t>металевих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, </a:t>
            </a:r>
            <a:r>
              <a:rPr lang="ru-RU" dirty="0" err="1"/>
              <a:t>розподілених</a:t>
            </a:r>
            <a:r>
              <a:rPr lang="ru-RU" dirty="0"/>
              <a:t> у </a:t>
            </a:r>
            <a:r>
              <a:rPr lang="ru-RU" dirty="0" err="1"/>
              <a:t>діелектричній</a:t>
            </a:r>
            <a:r>
              <a:rPr lang="ru-RU" dirty="0"/>
              <a:t> </a:t>
            </a:r>
            <a:r>
              <a:rPr lang="ru-RU" dirty="0" err="1"/>
              <a:t>зв'язці</a:t>
            </a:r>
            <a:r>
              <a:rPr lang="ru-RU" dirty="0"/>
              <a:t>. На початку 30-х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en-US" dirty="0"/>
              <a:t>XX </a:t>
            </a:r>
            <a:r>
              <a:rPr lang="ru-RU" dirty="0" err="1"/>
              <a:t>століття</a:t>
            </a:r>
            <a:r>
              <a:rPr lang="ru-RU" dirty="0"/>
              <a:t> почали </a:t>
            </a:r>
            <a:r>
              <a:rPr lang="ru-RU" dirty="0" err="1"/>
              <a:t>випускати</a:t>
            </a:r>
            <a:r>
              <a:rPr lang="ru-RU" dirty="0"/>
              <a:t>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тверді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систем вольфрам – </a:t>
            </a:r>
            <a:r>
              <a:rPr lang="ru-RU" dirty="0" err="1"/>
              <a:t>мідь</a:t>
            </a:r>
            <a:r>
              <a:rPr lang="ru-RU" dirty="0"/>
              <a:t>, </a:t>
            </a:r>
            <a:r>
              <a:rPr lang="ru-RU" dirty="0" err="1"/>
              <a:t>срібло</a:t>
            </a:r>
            <a:r>
              <a:rPr lang="ru-RU" dirty="0"/>
              <a:t> – </a:t>
            </a:r>
            <a:r>
              <a:rPr lang="ru-RU" dirty="0" err="1"/>
              <a:t>графіт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6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1752"/>
            <a:ext cx="10564368" cy="6300216"/>
          </a:xfrm>
        </p:spPr>
        <p:txBody>
          <a:bodyPr>
            <a:normAutofit fontScale="92500"/>
          </a:bodyPr>
          <a:lstStyle/>
          <a:p>
            <a:pPr marL="0" indent="447675" algn="just">
              <a:buNone/>
            </a:pPr>
            <a:r>
              <a:rPr lang="ru-RU" dirty="0" err="1"/>
              <a:t>Надалі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пористих</a:t>
            </a:r>
            <a:r>
              <a:rPr lang="ru-RU" dirty="0"/>
              <a:t>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прогресувало</a:t>
            </a:r>
            <a:r>
              <a:rPr lang="ru-RU" dirty="0"/>
              <a:t>, і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стали </a:t>
            </a:r>
            <a:r>
              <a:rPr lang="ru-RU" dirty="0" err="1"/>
              <a:t>одержувати</a:t>
            </a:r>
            <a:r>
              <a:rPr lang="ru-RU" dirty="0"/>
              <a:t>: </a:t>
            </a:r>
            <a:r>
              <a:rPr lang="ru-RU" dirty="0" err="1"/>
              <a:t>металеві</a:t>
            </a:r>
            <a:r>
              <a:rPr lang="ru-RU" dirty="0"/>
              <a:t> </a:t>
            </a:r>
            <a:r>
              <a:rPr lang="ru-RU" dirty="0" err="1"/>
              <a:t>фільтри</a:t>
            </a:r>
            <a:r>
              <a:rPr lang="ru-RU" dirty="0"/>
              <a:t> для тонкого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рідин</a:t>
            </a:r>
            <a:r>
              <a:rPr lang="ru-RU" dirty="0"/>
              <a:t> та </a:t>
            </a:r>
            <a:r>
              <a:rPr lang="ru-RU" dirty="0" err="1"/>
              <a:t>газів</a:t>
            </a:r>
            <a:r>
              <a:rPr lang="ru-RU" dirty="0"/>
              <a:t>; </a:t>
            </a:r>
            <a:r>
              <a:rPr lang="ru-RU" dirty="0" err="1"/>
              <a:t>снарядні</a:t>
            </a:r>
            <a:r>
              <a:rPr lang="ru-RU" dirty="0"/>
              <a:t> пояски з пористого </a:t>
            </a:r>
            <a:r>
              <a:rPr lang="ru-RU" dirty="0" err="1"/>
              <a:t>заліза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заміняли</a:t>
            </a:r>
            <a:r>
              <a:rPr lang="ru-RU" dirty="0"/>
              <a:t> </a:t>
            </a:r>
            <a:r>
              <a:rPr lang="ru-RU" dirty="0" err="1"/>
              <a:t>мідні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; </a:t>
            </a:r>
            <a:r>
              <a:rPr lang="ru-RU" dirty="0" err="1"/>
              <a:t>порошкові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для </a:t>
            </a:r>
            <a:r>
              <a:rPr lang="ru-RU" dirty="0" err="1"/>
              <a:t>паливних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; </a:t>
            </a:r>
            <a:r>
              <a:rPr lang="ru-RU" dirty="0" err="1"/>
              <a:t>порошкові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для </a:t>
            </a:r>
            <a:r>
              <a:rPr lang="ru-RU" dirty="0" err="1"/>
              <a:t>антиобмерзання</a:t>
            </a:r>
            <a:r>
              <a:rPr lang="ru-RU" dirty="0"/>
              <a:t> в </a:t>
            </a:r>
            <a:r>
              <a:rPr lang="ru-RU" dirty="0" err="1"/>
              <a:t>літаках</a:t>
            </a:r>
            <a:r>
              <a:rPr lang="ru-RU" dirty="0"/>
              <a:t>; </a:t>
            </a:r>
            <a:r>
              <a:rPr lang="ru-RU" dirty="0" err="1"/>
              <a:t>полум'ягасники</a:t>
            </a:r>
            <a:r>
              <a:rPr lang="ru-RU" dirty="0"/>
              <a:t> у </a:t>
            </a:r>
            <a:r>
              <a:rPr lang="ru-RU" dirty="0" err="1"/>
              <a:t>вибухонебезпечній</a:t>
            </a:r>
            <a:r>
              <a:rPr lang="ru-RU" dirty="0"/>
              <a:t> </a:t>
            </a:r>
            <a:r>
              <a:rPr lang="ru-RU" dirty="0" err="1"/>
              <a:t>атмосфері</a:t>
            </a:r>
            <a:r>
              <a:rPr lang="ru-RU" dirty="0"/>
              <a:t>; </a:t>
            </a:r>
            <a:r>
              <a:rPr lang="ru-RU" dirty="0" err="1"/>
              <a:t>порошкові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для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; </a:t>
            </a:r>
            <a:r>
              <a:rPr lang="ru-RU" dirty="0" err="1"/>
              <a:t>порошкові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для транспорту </a:t>
            </a:r>
            <a:r>
              <a:rPr lang="ru-RU" dirty="0" err="1"/>
              <a:t>сипких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у «</a:t>
            </a:r>
            <a:r>
              <a:rPr lang="ru-RU" dirty="0" err="1"/>
              <a:t>киплячому</a:t>
            </a:r>
            <a:r>
              <a:rPr lang="ru-RU" dirty="0"/>
              <a:t>» </a:t>
            </a:r>
            <a:r>
              <a:rPr lang="ru-RU" dirty="0" err="1"/>
              <a:t>шарі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У 30-х роках </a:t>
            </a:r>
            <a:r>
              <a:rPr lang="ru-RU" dirty="0" err="1"/>
              <a:t>почалося</a:t>
            </a:r>
            <a:r>
              <a:rPr lang="ru-RU" dirty="0"/>
              <a:t> </a:t>
            </a:r>
            <a:r>
              <a:rPr lang="ru-RU" dirty="0" err="1"/>
              <a:t>масове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та </a:t>
            </a:r>
            <a:r>
              <a:rPr lang="ru-RU" dirty="0" err="1"/>
              <a:t>міді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точних</a:t>
            </a:r>
            <a:r>
              <a:rPr lang="ru-RU" dirty="0"/>
              <a:t> деталей,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різанням</a:t>
            </a:r>
            <a:r>
              <a:rPr lang="ru-RU" dirty="0"/>
              <a:t> (</a:t>
            </a:r>
            <a:r>
              <a:rPr lang="ru-RU" dirty="0" err="1"/>
              <a:t>шестірні</a:t>
            </a:r>
            <a:r>
              <a:rPr lang="ru-RU" dirty="0"/>
              <a:t>, </a:t>
            </a:r>
            <a:r>
              <a:rPr lang="ru-RU" dirty="0" err="1"/>
              <a:t>зубчасті</a:t>
            </a:r>
            <a:r>
              <a:rPr lang="ru-RU" dirty="0"/>
              <a:t> колеса та </a:t>
            </a:r>
            <a:r>
              <a:rPr lang="ru-RU" dirty="0" err="1"/>
              <a:t>ін</a:t>
            </a:r>
            <a:r>
              <a:rPr lang="ru-RU" dirty="0"/>
              <a:t>.). З 50-х </a:t>
            </a:r>
            <a:r>
              <a:rPr lang="ru-RU" dirty="0" err="1"/>
              <a:t>років</a:t>
            </a:r>
            <a:r>
              <a:rPr lang="ru-RU" dirty="0"/>
              <a:t> для </a:t>
            </a:r>
            <a:r>
              <a:rPr lang="ru-RU" dirty="0" err="1"/>
              <a:t>атомної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спечений</a:t>
            </a:r>
            <a:r>
              <a:rPr lang="ru-RU" dirty="0"/>
              <a:t> </a:t>
            </a:r>
            <a:r>
              <a:rPr lang="ru-RU" dirty="0" err="1"/>
              <a:t>берилій</a:t>
            </a:r>
            <a:r>
              <a:rPr lang="ru-RU" dirty="0"/>
              <a:t>, так як литий </a:t>
            </a:r>
            <a:r>
              <a:rPr lang="ru-RU" dirty="0" err="1"/>
              <a:t>берилій</a:t>
            </a:r>
            <a:r>
              <a:rPr lang="ru-RU" dirty="0"/>
              <a:t> </a:t>
            </a:r>
            <a:r>
              <a:rPr lang="ru-RU" dirty="0" err="1"/>
              <a:t>крупнозернистий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знижені</a:t>
            </a:r>
            <a:r>
              <a:rPr lang="ru-RU" dirty="0"/>
              <a:t> </a:t>
            </a:r>
            <a:r>
              <a:rPr lang="ru-RU" dirty="0" err="1"/>
              <a:t>механічні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. </a:t>
            </a:r>
            <a:r>
              <a:rPr lang="ru-RU" dirty="0" err="1"/>
              <a:t>Наприкінці</a:t>
            </a:r>
            <a:r>
              <a:rPr lang="ru-RU" dirty="0"/>
              <a:t> 60-х почали </a:t>
            </a:r>
            <a:r>
              <a:rPr lang="ru-RU" dirty="0" err="1"/>
              <a:t>виробляти</a:t>
            </a:r>
            <a:r>
              <a:rPr lang="ru-RU" dirty="0"/>
              <a:t> </a:t>
            </a:r>
            <a:r>
              <a:rPr lang="ru-RU" dirty="0" err="1"/>
              <a:t>спечену</a:t>
            </a:r>
            <a:r>
              <a:rPr lang="ru-RU" dirty="0"/>
              <a:t> </a:t>
            </a:r>
            <a:r>
              <a:rPr lang="ru-RU" dirty="0" err="1"/>
              <a:t>швидкорізальну</a:t>
            </a:r>
            <a:r>
              <a:rPr lang="ru-RU" dirty="0"/>
              <a:t> сталь. У 70-х роках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теплообмінні</a:t>
            </a:r>
            <a:r>
              <a:rPr lang="ru-RU" dirty="0"/>
              <a:t> </a:t>
            </a:r>
            <a:r>
              <a:rPr lang="ru-RU" dirty="0" err="1"/>
              <a:t>металеві</a:t>
            </a:r>
            <a:r>
              <a:rPr lang="ru-RU" dirty="0"/>
              <a:t> труби з </a:t>
            </a:r>
            <a:r>
              <a:rPr lang="ru-RU" dirty="0" err="1"/>
              <a:t>пористим</a:t>
            </a:r>
            <a:r>
              <a:rPr lang="ru-RU" dirty="0"/>
              <a:t> шаром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міді</a:t>
            </a:r>
            <a:r>
              <a:rPr lang="ru-RU" dirty="0"/>
              <a:t>, </a:t>
            </a:r>
            <a:r>
              <a:rPr lang="ru-RU" dirty="0" err="1"/>
              <a:t>нікелю</a:t>
            </a:r>
            <a:r>
              <a:rPr lang="ru-RU" dirty="0"/>
              <a:t>, </a:t>
            </a:r>
            <a:r>
              <a:rPr lang="ru-RU" dirty="0" err="1"/>
              <a:t>нержавіючої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порошкові</a:t>
            </a:r>
            <a:r>
              <a:rPr lang="ru-RU" dirty="0"/>
              <a:t> </a:t>
            </a:r>
            <a:r>
              <a:rPr lang="ru-RU" dirty="0" err="1"/>
              <a:t>суперсплави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нікелю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5176"/>
            <a:ext cx="10975848" cy="6364224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 err="1"/>
              <a:t>Остання</a:t>
            </a:r>
            <a:r>
              <a:rPr lang="ru-RU" dirty="0"/>
              <a:t> за часом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високоякісні</a:t>
            </a:r>
            <a:r>
              <a:rPr lang="ru-RU" dirty="0"/>
              <a:t>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властивостями</a:t>
            </a:r>
            <a:r>
              <a:rPr lang="ru-RU" dirty="0"/>
              <a:t> (</a:t>
            </a:r>
            <a:r>
              <a:rPr lang="ru-RU" dirty="0" err="1"/>
              <a:t>міцність</a:t>
            </a:r>
            <a:r>
              <a:rPr lang="ru-RU" dirty="0"/>
              <a:t>, </a:t>
            </a:r>
            <a:r>
              <a:rPr lang="ru-RU" dirty="0" err="1"/>
              <a:t>жароміцність</a:t>
            </a:r>
            <a:r>
              <a:rPr lang="ru-RU" dirty="0"/>
              <a:t>, </a:t>
            </a:r>
            <a:r>
              <a:rPr lang="ru-RU" dirty="0" err="1"/>
              <a:t>зносостійкість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) </a:t>
            </a:r>
            <a:r>
              <a:rPr lang="ru-RU" dirty="0" err="1"/>
              <a:t>перевершують</a:t>
            </a:r>
            <a:r>
              <a:rPr lang="ru-RU" dirty="0"/>
              <a:t> </a:t>
            </a:r>
            <a:r>
              <a:rPr lang="ru-RU" dirty="0" err="1"/>
              <a:t>литі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аналогічного</a:t>
            </a:r>
            <a:r>
              <a:rPr lang="ru-RU" dirty="0"/>
              <a:t> складу та </a:t>
            </a:r>
            <a:r>
              <a:rPr lang="ru-RU" dirty="0" err="1"/>
              <a:t>призначення</a:t>
            </a:r>
            <a:r>
              <a:rPr lang="ru-RU" dirty="0"/>
              <a:t> (у </a:t>
            </a:r>
            <a:r>
              <a:rPr lang="ru-RU" dirty="0" err="1"/>
              <a:t>литих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зерно і є </a:t>
            </a:r>
            <a:r>
              <a:rPr lang="ru-RU" dirty="0" err="1"/>
              <a:t>ліквація</a:t>
            </a:r>
            <a:r>
              <a:rPr lang="ru-RU" dirty="0"/>
              <a:t>). </a:t>
            </a:r>
            <a:r>
              <a:rPr lang="ru-RU" dirty="0" err="1"/>
              <a:t>Отримано</a:t>
            </a:r>
            <a:r>
              <a:rPr lang="ru-RU" dirty="0"/>
              <a:t> </a:t>
            </a:r>
            <a:r>
              <a:rPr lang="ru-RU" dirty="0" err="1"/>
              <a:t>жаростійкі</a:t>
            </a:r>
            <a:r>
              <a:rPr lang="ru-RU" dirty="0"/>
              <a:t>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en-US" dirty="0"/>
              <a:t>Ni-Mo, Ni-Cr, Ni-Mo-Cr.</a:t>
            </a:r>
          </a:p>
          <a:p>
            <a:pPr marL="0" indent="447675" algn="just">
              <a:buNone/>
            </a:pPr>
            <a:r>
              <a:rPr lang="ru-RU" dirty="0"/>
              <a:t>У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порошкової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:</a:t>
            </a:r>
          </a:p>
          <a:p>
            <a:pPr marL="0" indent="447675" algn="just">
              <a:buNone/>
            </a:pPr>
            <a:r>
              <a:rPr lang="ru-RU" dirty="0"/>
              <a:t>1)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;</a:t>
            </a:r>
          </a:p>
          <a:p>
            <a:pPr marL="0" indent="447675" algn="just">
              <a:buNone/>
            </a:pPr>
            <a:r>
              <a:rPr lang="ru-RU" dirty="0"/>
              <a:t>2) </a:t>
            </a:r>
            <a:r>
              <a:rPr lang="ru-RU" dirty="0" err="1"/>
              <a:t>змішування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;</a:t>
            </a:r>
          </a:p>
          <a:p>
            <a:pPr marL="0" indent="447675" algn="just">
              <a:buNone/>
            </a:pPr>
            <a:r>
              <a:rPr lang="ru-RU" dirty="0"/>
              <a:t>3) </a:t>
            </a:r>
            <a:r>
              <a:rPr lang="ru-RU" dirty="0" err="1"/>
              <a:t>ущільнення</a:t>
            </a:r>
            <a:r>
              <a:rPr lang="ru-RU" dirty="0"/>
              <a:t> (</a:t>
            </a:r>
            <a:r>
              <a:rPr lang="ru-RU" dirty="0" err="1"/>
              <a:t>пресування</a:t>
            </a:r>
            <a:r>
              <a:rPr lang="ru-RU" dirty="0"/>
              <a:t>, </a:t>
            </a:r>
            <a:r>
              <a:rPr lang="ru-RU" dirty="0" err="1"/>
              <a:t>брикетування</a:t>
            </a:r>
            <a:r>
              <a:rPr lang="ru-RU" dirty="0"/>
              <a:t>);</a:t>
            </a:r>
          </a:p>
          <a:p>
            <a:pPr marL="0" indent="447675" algn="just">
              <a:buNone/>
            </a:pPr>
            <a:r>
              <a:rPr lang="ru-RU" dirty="0"/>
              <a:t>4) </a:t>
            </a:r>
            <a:r>
              <a:rPr lang="ru-RU" dirty="0" err="1"/>
              <a:t>спікання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порошкових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в </a:t>
            </a:r>
            <a:r>
              <a:rPr lang="ru-RU" dirty="0" err="1"/>
              <a:t>таблиці</a:t>
            </a:r>
            <a:r>
              <a:rPr lang="ru-RU" dirty="0"/>
              <a:t> 3.5.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1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472" y="225425"/>
            <a:ext cx="10994136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Таблиця</a:t>
            </a:r>
            <a:r>
              <a:rPr lang="ru-RU" dirty="0"/>
              <a:t> 3.5 -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порошкових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577" b="1"/>
          <a:stretch/>
        </p:blipFill>
        <p:spPr>
          <a:xfrm>
            <a:off x="1024271" y="804672"/>
            <a:ext cx="10225977" cy="41564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24612" y="4961156"/>
            <a:ext cx="11801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NewRomanPSMT"/>
              </a:rPr>
              <a:t>А – </a:t>
            </a:r>
            <a:r>
              <a:rPr lang="ru-RU" dirty="0" err="1">
                <a:latin typeface="TimesNewRomanPSMT"/>
              </a:rPr>
              <a:t>холодне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пресування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спікання</a:t>
            </a:r>
            <a:r>
              <a:rPr lang="ru-RU" dirty="0">
                <a:latin typeface="TimesNewRomanPSMT"/>
              </a:rPr>
              <a:t>. Б - </a:t>
            </a:r>
            <a:r>
              <a:rPr lang="ru-RU" dirty="0" err="1">
                <a:latin typeface="TimesNewRomanPSMT"/>
              </a:rPr>
              <a:t>подвійне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пресування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спікання</a:t>
            </a:r>
            <a:r>
              <a:rPr lang="ru-RU" dirty="0">
                <a:latin typeface="TimesNewRomanPSMT"/>
              </a:rPr>
              <a:t>. В – </a:t>
            </a:r>
            <a:r>
              <a:rPr lang="ru-RU" dirty="0" err="1">
                <a:latin typeface="TimesNewRomanPSMT"/>
              </a:rPr>
              <a:t>холодне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пресування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спікання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холодне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штампування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відпал</a:t>
            </a:r>
            <a:r>
              <a:rPr lang="ru-RU" dirty="0">
                <a:latin typeface="TimesNewRomanPSMT"/>
              </a:rPr>
              <a:t>. Г – </a:t>
            </a:r>
            <a:r>
              <a:rPr lang="ru-RU" dirty="0" err="1">
                <a:latin typeface="TimesNewRomanPSMT"/>
              </a:rPr>
              <a:t>холодне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пресування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спікання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гаряче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штампування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відпал</a:t>
            </a:r>
            <a:r>
              <a:rPr lang="ru-RU" dirty="0">
                <a:latin typeface="TimesNewRomanPSMT"/>
              </a:rPr>
              <a:t>. Д - </a:t>
            </a:r>
            <a:r>
              <a:rPr lang="ru-RU" dirty="0" err="1">
                <a:latin typeface="TimesNewRomanPSMT"/>
              </a:rPr>
              <a:t>шліфування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або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доведення</a:t>
            </a:r>
            <a:r>
              <a:rPr lang="ru-RU" dirty="0">
                <a:latin typeface="TimesNewRomanPSMT"/>
              </a:rPr>
              <a:t>. Е – </a:t>
            </a:r>
            <a:r>
              <a:rPr lang="ru-RU" dirty="0" err="1">
                <a:latin typeface="TimesNewRomanPSMT"/>
              </a:rPr>
              <a:t>холодне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пресування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просочення</a:t>
            </a:r>
            <a:r>
              <a:rPr lang="ru-RU" dirty="0">
                <a:latin typeface="TimesNewRomanPSMT"/>
              </a:rPr>
              <a:t> легким </a:t>
            </a:r>
            <a:r>
              <a:rPr lang="ru-RU" dirty="0" err="1">
                <a:latin typeface="TimesNewRomanPSMT"/>
              </a:rPr>
              <a:t>металом</a:t>
            </a:r>
            <a:r>
              <a:rPr lang="ru-RU" dirty="0">
                <a:latin typeface="TimesNewRomanPSMT"/>
              </a:rPr>
              <a:t>. Ж - </a:t>
            </a:r>
            <a:r>
              <a:rPr lang="ru-RU" dirty="0" err="1">
                <a:latin typeface="TimesNewRomanPSMT"/>
              </a:rPr>
              <a:t>спікання</a:t>
            </a:r>
            <a:r>
              <a:rPr lang="ru-RU" dirty="0">
                <a:latin typeface="TimesNewRomanPSMT"/>
              </a:rPr>
              <a:t> порошку у </a:t>
            </a:r>
            <a:r>
              <a:rPr lang="ru-RU" dirty="0" err="1">
                <a:latin typeface="TimesNewRomanPSMT"/>
              </a:rPr>
              <a:t>формі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просочування</a:t>
            </a:r>
            <a:r>
              <a:rPr lang="ru-RU" dirty="0">
                <a:latin typeface="TimesNewRomanPSMT"/>
              </a:rPr>
              <a:t> легким </a:t>
            </a:r>
            <a:r>
              <a:rPr lang="ru-RU" dirty="0" err="1">
                <a:latin typeface="TimesNewRomanPSMT"/>
              </a:rPr>
              <a:t>металом</a:t>
            </a:r>
            <a:r>
              <a:rPr lang="ru-RU" dirty="0">
                <a:latin typeface="TimesNewRomanPSMT"/>
              </a:rPr>
              <a:t>. І – </a:t>
            </a:r>
            <a:r>
              <a:rPr lang="ru-RU" dirty="0" err="1">
                <a:latin typeface="TimesNewRomanPSMT"/>
              </a:rPr>
              <a:t>просочування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кремнійорганічної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рідини</a:t>
            </a:r>
            <a:r>
              <a:rPr lang="ru-RU" dirty="0">
                <a:latin typeface="TimesNewRomanPSMT"/>
              </a:rPr>
              <a:t> та </a:t>
            </a:r>
            <a:r>
              <a:rPr lang="ru-RU" dirty="0" err="1">
                <a:latin typeface="TimesNewRomanPSMT"/>
              </a:rPr>
              <a:t>полімеризація</a:t>
            </a:r>
            <a:r>
              <a:rPr lang="ru-RU" dirty="0">
                <a:latin typeface="TimesNewRomanPSMT"/>
              </a:rPr>
              <a:t>. К – </a:t>
            </a:r>
            <a:r>
              <a:rPr lang="ru-RU" dirty="0" err="1">
                <a:latin typeface="TimesNewRomanPSMT"/>
              </a:rPr>
              <a:t>калібрування</a:t>
            </a:r>
            <a:r>
              <a:rPr lang="ru-RU" dirty="0">
                <a:latin typeface="TimesNewRomanPSMT"/>
              </a:rPr>
              <a:t>. М – </a:t>
            </a:r>
            <a:r>
              <a:rPr lang="ru-RU" dirty="0" err="1">
                <a:latin typeface="TimesNewRomanPSMT"/>
              </a:rPr>
              <a:t>механічна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обробка</a:t>
            </a:r>
            <a:r>
              <a:rPr lang="ru-RU" dirty="0">
                <a:latin typeface="TimesNewRomanPSMT"/>
              </a:rPr>
              <a:t>. Н – </a:t>
            </a:r>
            <a:r>
              <a:rPr lang="ru-RU" dirty="0" err="1">
                <a:latin typeface="TimesNewRomanPSMT"/>
              </a:rPr>
              <a:t>холодне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пресування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спікання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гаряче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штампування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із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закінченням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металу</a:t>
            </a:r>
            <a:r>
              <a:rPr lang="ru-RU" dirty="0">
                <a:latin typeface="TimesNewRomanPSMT"/>
              </a:rPr>
              <a:t> + </a:t>
            </a:r>
            <a:r>
              <a:rPr lang="ru-RU" dirty="0" err="1">
                <a:latin typeface="TimesNewRomanPSMT"/>
              </a:rPr>
              <a:t>відпал</a:t>
            </a:r>
            <a:r>
              <a:rPr lang="ru-RU" dirty="0">
                <a:latin typeface="TimesNewRomanPSMT"/>
              </a:rPr>
              <a:t>. П – </a:t>
            </a:r>
            <a:r>
              <a:rPr lang="ru-RU" dirty="0" err="1">
                <a:latin typeface="TimesNewRomanPSMT"/>
              </a:rPr>
              <a:t>нанесення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покриттів</a:t>
            </a:r>
            <a:r>
              <a:rPr lang="ru-RU" dirty="0">
                <a:latin typeface="TimesNewRomanPSMT"/>
              </a:rPr>
              <a:t>. ТО – </a:t>
            </a:r>
            <a:r>
              <a:rPr lang="ru-RU" dirty="0" err="1">
                <a:latin typeface="TimesNewRomanPSMT"/>
              </a:rPr>
              <a:t>термічна</a:t>
            </a:r>
            <a:r>
              <a:rPr lang="ru-RU" dirty="0">
                <a:latin typeface="TimesNewRomanPSMT"/>
              </a:rPr>
              <a:t> </a:t>
            </a:r>
            <a:r>
              <a:rPr lang="ru-RU" dirty="0" err="1">
                <a:latin typeface="TimesNewRomanPSMT"/>
              </a:rPr>
              <a:t>обробка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0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632" y="417448"/>
            <a:ext cx="10454640" cy="5992495"/>
          </a:xfrm>
        </p:spPr>
        <p:txBody>
          <a:bodyPr>
            <a:normAutofit fontScale="92500"/>
          </a:bodyPr>
          <a:lstStyle/>
          <a:p>
            <a:pPr marL="0" indent="447675" algn="just">
              <a:buNone/>
            </a:pP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порошкових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розвивається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низкою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у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металевими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плавлення</a:t>
            </a:r>
            <a:r>
              <a:rPr lang="ru-RU" dirty="0"/>
              <a:t>. Шляхом </a:t>
            </a:r>
            <a:r>
              <a:rPr lang="ru-RU" dirty="0" err="1"/>
              <a:t>плавлення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виробляти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з </a:t>
            </a:r>
            <a:r>
              <a:rPr lang="ru-RU" dirty="0" err="1"/>
              <a:t>деякими</a:t>
            </a:r>
            <a:r>
              <a:rPr lang="ru-RU" dirty="0"/>
              <a:t> </a:t>
            </a:r>
            <a:r>
              <a:rPr lang="ru-RU" dirty="0" err="1"/>
              <a:t>особливостями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та складу: </a:t>
            </a:r>
            <a:r>
              <a:rPr lang="ru-RU" dirty="0" err="1"/>
              <a:t>композиції</a:t>
            </a:r>
            <a:r>
              <a:rPr lang="ru-RU" dirty="0"/>
              <a:t> з </a:t>
            </a:r>
            <a:r>
              <a:rPr lang="ru-RU" dirty="0" err="1"/>
              <a:t>металевих</a:t>
            </a:r>
            <a:r>
              <a:rPr lang="ru-RU" dirty="0"/>
              <a:t> та </a:t>
            </a:r>
            <a:r>
              <a:rPr lang="ru-RU" dirty="0" err="1"/>
              <a:t>неметалічних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псевдосплави</a:t>
            </a:r>
            <a:r>
              <a:rPr lang="ru-RU" dirty="0"/>
              <a:t> з </a:t>
            </a:r>
            <a:r>
              <a:rPr lang="ru-RU" dirty="0" err="1"/>
              <a:t>компонентів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змішуються</a:t>
            </a:r>
            <a:r>
              <a:rPr lang="ru-RU" dirty="0"/>
              <a:t> у </a:t>
            </a:r>
            <a:r>
              <a:rPr lang="ru-RU" dirty="0" err="1"/>
              <a:t>рідкому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(</a:t>
            </a:r>
            <a:r>
              <a:rPr lang="en-US" dirty="0"/>
              <a:t>Fe-</a:t>
            </a:r>
            <a:r>
              <a:rPr lang="en-US" dirty="0" err="1"/>
              <a:t>Pb</a:t>
            </a:r>
            <a:r>
              <a:rPr lang="en-US" dirty="0"/>
              <a:t>, W-Cu </a:t>
            </a:r>
            <a:r>
              <a:rPr lang="ru-RU" dirty="0"/>
              <a:t>та </a:t>
            </a:r>
            <a:r>
              <a:rPr lang="ru-RU" dirty="0" err="1"/>
              <a:t>ін</a:t>
            </a:r>
            <a:r>
              <a:rPr lang="ru-RU" dirty="0"/>
              <a:t>.); </a:t>
            </a:r>
            <a:r>
              <a:rPr lang="ru-RU" dirty="0" err="1"/>
              <a:t>пористі</a:t>
            </a:r>
            <a:r>
              <a:rPr lang="ru-RU" dirty="0"/>
              <a:t> метали і </a:t>
            </a:r>
            <a:r>
              <a:rPr lang="ru-RU" dirty="0" err="1"/>
              <a:t>матеріали</a:t>
            </a:r>
            <a:r>
              <a:rPr lang="ru-RU" dirty="0"/>
              <a:t> (</a:t>
            </a:r>
            <a:r>
              <a:rPr lang="ru-RU" dirty="0" err="1"/>
              <a:t>підшипники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самозмазуються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).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виготовити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порошкової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Шляхом </a:t>
            </a:r>
            <a:r>
              <a:rPr lang="ru-RU" dirty="0" err="1"/>
              <a:t>спікання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різанням</a:t>
            </a:r>
            <a:r>
              <a:rPr lang="ru-RU" dirty="0"/>
              <a:t>.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в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одержувані</a:t>
            </a:r>
            <a:r>
              <a:rPr lang="ru-RU" dirty="0"/>
              <a:t> </a:t>
            </a:r>
            <a:r>
              <a:rPr lang="ru-RU" dirty="0" err="1"/>
              <a:t>плавленням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швидкорізальні</a:t>
            </a:r>
            <a:r>
              <a:rPr lang="ru-RU" dirty="0"/>
              <a:t> та </a:t>
            </a:r>
            <a:r>
              <a:rPr lang="ru-RU" dirty="0" err="1"/>
              <a:t>тверді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, </a:t>
            </a:r>
            <a:r>
              <a:rPr lang="ru-RU" dirty="0" err="1"/>
              <a:t>берилій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pPr marL="0" indent="447675" algn="just">
              <a:buNone/>
            </a:pP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розвивається</a:t>
            </a:r>
            <a:r>
              <a:rPr lang="ru-RU" dirty="0"/>
              <a:t> </a:t>
            </a:r>
            <a:r>
              <a:rPr lang="ru-RU" dirty="0" err="1"/>
              <a:t>вищими</a:t>
            </a:r>
            <a:r>
              <a:rPr lang="ru-RU" dirty="0"/>
              <a:t> темпами,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плавлених</a:t>
            </a:r>
            <a:r>
              <a:rPr lang="ru-RU" dirty="0"/>
              <a:t> </a:t>
            </a:r>
            <a:r>
              <a:rPr lang="ru-RU" dirty="0" err="1"/>
              <a:t>металевих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так </a:t>
            </a:r>
            <a:r>
              <a:rPr lang="ru-RU" dirty="0" err="1"/>
              <a:t>із</a:t>
            </a:r>
            <a:r>
              <a:rPr lang="ru-RU" dirty="0"/>
              <a:t> 2004 по 2012 роки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США </a:t>
            </a:r>
            <a:r>
              <a:rPr lang="ru-RU" dirty="0" err="1"/>
              <a:t>зріс</a:t>
            </a:r>
            <a:r>
              <a:rPr lang="ru-RU" dirty="0"/>
              <a:t> у 2,5 разу, а </a:t>
            </a:r>
            <a:r>
              <a:rPr lang="ru-RU" dirty="0" err="1"/>
              <a:t>Японії</a:t>
            </a:r>
            <a:r>
              <a:rPr lang="ru-RU" dirty="0"/>
              <a:t> в 4 разу.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2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8328"/>
            <a:ext cx="11012424" cy="6190488"/>
          </a:xfrm>
        </p:spPr>
        <p:txBody>
          <a:bodyPr>
            <a:normAutofit/>
          </a:bodyPr>
          <a:lstStyle/>
          <a:p>
            <a:pPr marL="0" indent="447675" algn="just" rtl="0">
              <a:buNone/>
            </a:pPr>
            <a:r>
              <a:rPr lang="ru-RU" dirty="0"/>
              <a:t>Для </a:t>
            </a:r>
            <a:r>
              <a:rPr lang="ru-RU" dirty="0" smtClean="0"/>
              <a:t>характеристики </a:t>
            </a:r>
            <a:r>
              <a:rPr lang="ru-RU" dirty="0" err="1" smtClean="0"/>
              <a:t>явища</a:t>
            </a:r>
            <a:r>
              <a:rPr lang="ru-RU" dirty="0" smtClean="0"/>
              <a:t> </a:t>
            </a:r>
            <a:r>
              <a:rPr lang="ru-RU" dirty="0" err="1" smtClean="0"/>
              <a:t>намагнічування</a:t>
            </a:r>
            <a:r>
              <a:rPr lang="ru-RU" dirty="0" smtClean="0"/>
              <a:t> </a:t>
            </a:r>
            <a:r>
              <a:rPr lang="ru-RU" dirty="0" err="1" smtClean="0"/>
              <a:t>вводитися</a:t>
            </a:r>
            <a:r>
              <a:rPr lang="ru-RU" dirty="0" smtClean="0"/>
              <a:t> величина </a:t>
            </a:r>
            <a:r>
              <a:rPr lang="en-US" dirty="0" smtClean="0"/>
              <a:t>I </a:t>
            </a:r>
            <a:r>
              <a:rPr lang="en-US" dirty="0"/>
              <a:t>–</a:t>
            </a:r>
            <a:r>
              <a:rPr lang="ru-RU" dirty="0" err="1"/>
              <a:t>намагніченість</a:t>
            </a:r>
            <a:r>
              <a:rPr lang="ru-RU" dirty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яка </a:t>
            </a:r>
            <a:r>
              <a:rPr lang="ru-RU" dirty="0" err="1" smtClean="0"/>
              <a:t>вимірюється</a:t>
            </a:r>
            <a:r>
              <a:rPr lang="ru-RU" dirty="0" smtClean="0"/>
              <a:t> А/м, </a:t>
            </a:r>
            <a:r>
              <a:rPr lang="ru-RU" dirty="0" err="1" smtClean="0"/>
              <a:t>тобто</a:t>
            </a:r>
            <a:r>
              <a:rPr lang="ru-RU" dirty="0"/>
              <a:t>. у тих </a:t>
            </a:r>
            <a:r>
              <a:rPr lang="ru-RU" dirty="0" err="1"/>
              <a:t>самиходиницях</a:t>
            </a:r>
            <a:r>
              <a:rPr lang="ru-RU" dirty="0"/>
              <a:t>, як </a:t>
            </a:r>
            <a:r>
              <a:rPr lang="ru-RU" dirty="0" smtClean="0"/>
              <a:t>і </a:t>
            </a:r>
            <a:r>
              <a:rPr lang="ru-RU" dirty="0" err="1" smtClean="0"/>
              <a:t>напруженість</a:t>
            </a:r>
            <a:r>
              <a:rPr lang="ru-RU" dirty="0" smtClean="0"/>
              <a:t> </a:t>
            </a:r>
            <a:r>
              <a:rPr lang="ru-RU" dirty="0" err="1" smtClean="0"/>
              <a:t>магнітного</a:t>
            </a:r>
            <a:r>
              <a:rPr lang="ru-RU" dirty="0" smtClean="0"/>
              <a:t> поля. </a:t>
            </a:r>
            <a:r>
              <a:rPr lang="ru-RU" dirty="0" err="1" smtClean="0"/>
              <a:t>Фізичний</a:t>
            </a:r>
            <a:r>
              <a:rPr lang="ru-RU" dirty="0" smtClean="0"/>
              <a:t> </a:t>
            </a:r>
            <a:r>
              <a:rPr lang="ru-RU" dirty="0" err="1"/>
              <a:t>в</a:t>
            </a:r>
            <a:r>
              <a:rPr lang="ru-RU" dirty="0" err="1" smtClean="0"/>
              <a:t>міст</a:t>
            </a:r>
            <a:r>
              <a:rPr lang="ru-RU" dirty="0" smtClean="0"/>
              <a:t> </a:t>
            </a:r>
            <a:r>
              <a:rPr lang="ru-RU" dirty="0" err="1"/>
              <a:t>намагніченості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/>
              <a:t>тому</a:t>
            </a:r>
            <a:r>
              <a:rPr lang="ru-RU" dirty="0" smtClean="0"/>
              <a:t>, </a:t>
            </a:r>
            <a:r>
              <a:rPr lang="ru-RU" dirty="0" err="1" smtClean="0"/>
              <a:t>щово</a:t>
            </a:r>
            <a:r>
              <a:rPr lang="ru-RU" dirty="0" smtClean="0"/>
              <a:t> на </a:t>
            </a:r>
            <a:r>
              <a:rPr lang="ru-RU" dirty="0"/>
              <a:t>є векторною </a:t>
            </a:r>
            <a:r>
              <a:rPr lang="ru-RU" dirty="0" smtClean="0"/>
              <a:t>сумою </a:t>
            </a:r>
            <a:r>
              <a:rPr lang="ru-RU" dirty="0" err="1" smtClean="0"/>
              <a:t>магнітних</a:t>
            </a:r>
            <a:r>
              <a:rPr lang="ru-RU" dirty="0" smtClean="0"/>
              <a:t> </a:t>
            </a:r>
            <a:r>
              <a:rPr lang="ru-RU" dirty="0" err="1"/>
              <a:t>моментів</a:t>
            </a:r>
            <a:r>
              <a:rPr lang="ru-RU" dirty="0"/>
              <a:t> </a:t>
            </a:r>
            <a:r>
              <a:rPr lang="ru-RU" dirty="0" err="1"/>
              <a:t>частинок</a:t>
            </a:r>
            <a:r>
              <a:rPr lang="ru-RU" dirty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(</a:t>
            </a:r>
            <a:r>
              <a:rPr lang="ru-RU" dirty="0"/>
              <a:t>молекул) </a:t>
            </a:r>
            <a:r>
              <a:rPr lang="ru-RU" dirty="0" smtClean="0"/>
              <a:t>у </a:t>
            </a:r>
            <a:r>
              <a:rPr lang="ru-RU" dirty="0" err="1" smtClean="0"/>
              <a:t>одиниці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:</a:t>
            </a:r>
          </a:p>
          <a:p>
            <a:pPr marL="0" indent="447675" algn="just" rtl="0">
              <a:buNone/>
            </a:pPr>
            <a:endParaRPr lang="ru-RU" dirty="0" smtClean="0"/>
          </a:p>
          <a:p>
            <a:pPr marL="0" indent="447675" algn="just" rtl="0">
              <a:buNone/>
            </a:pPr>
            <a:endParaRPr lang="ru-RU" dirty="0" smtClean="0"/>
          </a:p>
          <a:p>
            <a:pPr marL="0" indent="447675" algn="just" rtl="0">
              <a:buNone/>
            </a:pPr>
            <a:endParaRPr lang="ru-RU" dirty="0"/>
          </a:p>
          <a:p>
            <a:pPr marL="0" indent="447675" algn="just" rtl="0">
              <a:buNone/>
            </a:pPr>
            <a:r>
              <a:rPr lang="ru-RU" dirty="0"/>
              <a:t>де I </a:t>
            </a:r>
            <a:r>
              <a:rPr lang="ru-RU" dirty="0" smtClean="0"/>
              <a:t>- </a:t>
            </a:r>
            <a:r>
              <a:rPr lang="ru-RU" dirty="0" err="1" smtClean="0"/>
              <a:t>намагніченість</a:t>
            </a:r>
            <a:r>
              <a:rPr lang="ru-RU" dirty="0" smtClean="0"/>
              <a:t> </a:t>
            </a:r>
            <a:r>
              <a:rPr lang="ru-RU" dirty="0" err="1"/>
              <a:t>речовини</a:t>
            </a:r>
            <a:r>
              <a:rPr lang="ru-RU" dirty="0"/>
              <a:t>, А/м; V </a:t>
            </a:r>
            <a:r>
              <a:rPr lang="ru-RU" dirty="0" smtClean="0"/>
              <a:t>-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/>
              <a:t>речовини</a:t>
            </a:r>
            <a:r>
              <a:rPr lang="ru-RU" dirty="0" smtClean="0"/>
              <a:t>, </a:t>
            </a:r>
            <a:r>
              <a:rPr lang="ru-RU" dirty="0" err="1" smtClean="0"/>
              <a:t>м3</a:t>
            </a:r>
            <a:r>
              <a:rPr lang="ru-RU" dirty="0" smtClean="0"/>
              <a:t>; </a:t>
            </a:r>
            <a:r>
              <a:rPr lang="ru-RU" dirty="0" err="1" smtClean="0"/>
              <a:t>pmi-Магнітні</a:t>
            </a:r>
            <a:r>
              <a:rPr lang="ru-RU" dirty="0" smtClean="0"/>
              <a:t> </a:t>
            </a:r>
            <a:r>
              <a:rPr lang="ru-RU" dirty="0" err="1"/>
              <a:t>моменти</a:t>
            </a:r>
            <a:r>
              <a:rPr lang="ru-RU" dirty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молекул</a:t>
            </a:r>
            <a:r>
              <a:rPr lang="ru-RU" dirty="0"/>
              <a:t>, А*</a:t>
            </a:r>
            <a:r>
              <a:rPr lang="ru-RU" dirty="0" err="1"/>
              <a:t>м2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2911" y="2774932"/>
            <a:ext cx="2197089" cy="125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79958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8912"/>
            <a:ext cx="10536936" cy="6227064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dirty="0"/>
              <a:t>Є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спечених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:</a:t>
            </a:r>
          </a:p>
          <a:p>
            <a:pPr marL="0" indent="447675" algn="just">
              <a:buNone/>
            </a:pPr>
            <a:r>
              <a:rPr lang="ru-RU" dirty="0"/>
              <a:t>-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можливий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масовому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деталей;</a:t>
            </a:r>
          </a:p>
          <a:p>
            <a:pPr marL="0" indent="447675" algn="just">
              <a:buNone/>
            </a:pPr>
            <a:r>
              <a:rPr lang="ru-RU" dirty="0"/>
              <a:t>-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;</a:t>
            </a:r>
          </a:p>
          <a:p>
            <a:pPr marL="0" indent="447675" algn="just">
              <a:buNone/>
            </a:pPr>
            <a:r>
              <a:rPr lang="ru-RU" dirty="0"/>
              <a:t>-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, особливо </a:t>
            </a:r>
            <a:r>
              <a:rPr lang="ru-RU" dirty="0" err="1"/>
              <a:t>заліза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спечені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очищені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матеріалах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через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порошків</a:t>
            </a:r>
            <a:r>
              <a:rPr lang="ru-RU" dirty="0"/>
              <a:t> шляхом </a:t>
            </a:r>
            <a:r>
              <a:rPr lang="ru-RU" dirty="0" err="1"/>
              <a:t>розпилення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80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8328"/>
            <a:ext cx="11012424" cy="6272784"/>
          </a:xfrm>
        </p:spPr>
        <p:txBody>
          <a:bodyPr>
            <a:normAutofit/>
          </a:bodyPr>
          <a:lstStyle/>
          <a:p>
            <a:pPr marL="0" indent="447675" algn="just" rtl="0">
              <a:buNone/>
            </a:pPr>
            <a:r>
              <a:rPr lang="ru-RU" dirty="0"/>
              <a:t>З урахуванням вимог до магнітно-м'яких матеріалів, слід зазначити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/>
              <a:t>петлі гістерези у них має бути мінімальною, </a:t>
            </a:r>
            <a:r>
              <a:rPr lang="ru-RU" dirty="0" err="1"/>
              <a:t>тобто</a:t>
            </a:r>
            <a:r>
              <a:rPr lang="ru-RU" dirty="0" smtClean="0"/>
              <a:t>. петля </a:t>
            </a:r>
            <a:r>
              <a:rPr lang="ru-RU" dirty="0" err="1" smtClean="0"/>
              <a:t>гістерезису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/>
              <a:t>бути досить вузькою. Для феромагнетиків (</a:t>
            </a:r>
            <a:r>
              <a:rPr lang="ru-RU" dirty="0" smtClean="0"/>
              <a:t>в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smtClean="0"/>
              <a:t>для</a:t>
            </a:r>
            <a:r>
              <a:rPr lang="ru-RU" dirty="0"/>
              <a:t>магнітно-м'яких сталей) зазвичай </a:t>
            </a:r>
            <a:r>
              <a:rPr lang="ru-RU" dirty="0" err="1"/>
              <a:t>вказується</a:t>
            </a:r>
            <a:r>
              <a:rPr lang="ru-RU" dirty="0"/>
              <a:t> </a:t>
            </a:r>
            <a:r>
              <a:rPr lang="ru-RU" dirty="0" smtClean="0"/>
              <a:t>початкова </a:t>
            </a:r>
            <a:r>
              <a:rPr lang="ru-RU" dirty="0" err="1" smtClean="0"/>
              <a:t>відносна</a:t>
            </a:r>
            <a:r>
              <a:rPr lang="ru-RU" dirty="0" smtClean="0"/>
              <a:t> </a:t>
            </a:r>
            <a:r>
              <a:rPr lang="ru-RU" dirty="0" err="1" smtClean="0"/>
              <a:t>магнітна</a:t>
            </a:r>
            <a:r>
              <a:rPr lang="ru-RU" dirty="0" smtClean="0"/>
              <a:t> </a:t>
            </a:r>
            <a:r>
              <a:rPr lang="ru-RU" dirty="0" err="1" smtClean="0"/>
              <a:t>проникність</a:t>
            </a:r>
            <a:r>
              <a:rPr lang="ru-RU" dirty="0" smtClean="0"/>
              <a:t> (</a:t>
            </a:r>
            <a:r>
              <a:rPr lang="ru-RU" i="1" dirty="0" err="1" smtClean="0"/>
              <a:t>μ</a:t>
            </a:r>
            <a:r>
              <a:rPr lang="ru-RU" i="1" baseline="-25000" dirty="0" err="1" smtClean="0"/>
              <a:t>н</a:t>
            </a:r>
            <a:r>
              <a:rPr lang="ru-RU" dirty="0"/>
              <a:t>), коли напруженість поля та </a:t>
            </a:r>
            <a:r>
              <a:rPr lang="ru-RU" dirty="0" err="1"/>
              <a:t>індукція</a:t>
            </a:r>
            <a:r>
              <a:rPr lang="ru-RU" dirty="0"/>
              <a:t> </a:t>
            </a:r>
            <a:r>
              <a:rPr lang="ru-RU" dirty="0" err="1" smtClean="0"/>
              <a:t>близькі</a:t>
            </a:r>
            <a:r>
              <a:rPr lang="ru-RU" dirty="0" smtClean="0"/>
              <a:t> до </a:t>
            </a:r>
            <a:r>
              <a:rPr lang="ru-RU" dirty="0" smtClean="0"/>
              <a:t>нуля</a:t>
            </a:r>
            <a:r>
              <a:rPr lang="ru-RU" dirty="0"/>
              <a:t>, та максимальне значення </a:t>
            </a:r>
            <a:r>
              <a:rPr lang="ru-RU" dirty="0" err="1"/>
              <a:t>відносної</a:t>
            </a:r>
            <a:r>
              <a:rPr lang="ru-RU" dirty="0"/>
              <a:t> </a:t>
            </a:r>
            <a:r>
              <a:rPr lang="ru-RU" dirty="0" err="1" smtClean="0"/>
              <a:t>магнітної</a:t>
            </a:r>
            <a:r>
              <a:rPr lang="ru-RU" dirty="0" smtClean="0"/>
              <a:t> </a:t>
            </a:r>
            <a:r>
              <a:rPr lang="ru-RU" dirty="0" err="1" smtClean="0"/>
              <a:t>проникності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i="1" dirty="0" err="1" smtClean="0"/>
              <a:t>μ</a:t>
            </a:r>
            <a:r>
              <a:rPr lang="ru-RU" i="1" baseline="-25000" dirty="0" err="1" smtClean="0"/>
              <a:t>max</a:t>
            </a:r>
            <a:r>
              <a:rPr lang="ru-RU" dirty="0"/>
              <a:t>),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 smtClean="0"/>
              <a:t>залежність</a:t>
            </a:r>
            <a:r>
              <a:rPr lang="ru-RU" dirty="0" smtClean="0"/>
              <a:t> </a:t>
            </a:r>
            <a:r>
              <a:rPr lang="ru-RU" i="1" dirty="0" smtClean="0"/>
              <a:t>μ=f(H) </a:t>
            </a:r>
            <a:r>
              <a:rPr lang="ru-RU" dirty="0" smtClean="0"/>
              <a:t>проходить </a:t>
            </a:r>
            <a:r>
              <a:rPr lang="ru-RU" dirty="0"/>
              <a:t>через максимум.</a:t>
            </a:r>
          </a:p>
          <a:p>
            <a:pPr marL="0" indent="447675" algn="just" rtl="0">
              <a:buNone/>
            </a:pPr>
            <a:r>
              <a:rPr lang="ru-RU" dirty="0"/>
              <a:t>До магнітно-м'яких металів сьогодні пред'являються все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складні</a:t>
            </a:r>
            <a:r>
              <a:rPr lang="ru-RU" dirty="0" smtClean="0"/>
              <a:t> </a:t>
            </a:r>
            <a:r>
              <a:rPr lang="ru-RU" dirty="0" smtClean="0"/>
              <a:t>вимоги</a:t>
            </a:r>
            <a:r>
              <a:rPr lang="ru-RU" dirty="0"/>
              <a:t>: сплави не повинні піддаватися </a:t>
            </a:r>
            <a:r>
              <a:rPr lang="ru-RU" dirty="0" err="1"/>
              <a:t>температурним</a:t>
            </a:r>
            <a:r>
              <a:rPr lang="ru-RU" dirty="0"/>
              <a:t> </a:t>
            </a:r>
            <a:r>
              <a:rPr lang="ru-RU" dirty="0" err="1" smtClean="0"/>
              <a:t>впливам</a:t>
            </a:r>
            <a:r>
              <a:rPr lang="ru-RU" dirty="0" smtClean="0"/>
              <a:t> </a:t>
            </a:r>
            <a:r>
              <a:rPr lang="ru-RU" dirty="0" err="1" smtClean="0"/>
              <a:t>вібрації</a:t>
            </a:r>
            <a:r>
              <a:rPr lang="ru-RU" dirty="0"/>
              <a:t>, вплив іонізуючих випромінювань (не повинні старіти) і т.д</a:t>
            </a:r>
            <a:r>
              <a:rPr lang="ru-RU" dirty="0" smtClean="0"/>
              <a:t>. З </a:t>
            </a:r>
            <a:r>
              <a:rPr lang="ru-RU" dirty="0" smtClean="0"/>
              <a:t>1950</a:t>
            </a:r>
            <a:r>
              <a:rPr lang="ru-RU" dirty="0"/>
              <a:t>року, </a:t>
            </a:r>
            <a:r>
              <a:rPr lang="ru-RU" dirty="0" smtClean="0"/>
              <a:t>коли </a:t>
            </a:r>
            <a:r>
              <a:rPr lang="ru-RU" dirty="0" err="1" smtClean="0"/>
              <a:t>Ельменом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винайдений</a:t>
            </a:r>
            <a:r>
              <a:rPr lang="ru-RU" dirty="0" smtClean="0"/>
              <a:t> </a:t>
            </a:r>
            <a:r>
              <a:rPr lang="ru-RU" b="1" dirty="0" err="1" smtClean="0"/>
              <a:t>пермалой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класичний</a:t>
            </a:r>
            <a:r>
              <a:rPr lang="ru-RU" dirty="0" smtClean="0"/>
              <a:t> </a:t>
            </a:r>
            <a:r>
              <a:rPr lang="ru-RU" dirty="0" err="1" smtClean="0"/>
              <a:t>магнітно-м'який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/>
              <a:t>, було розроблено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 smtClean="0"/>
              <a:t>десятків</a:t>
            </a:r>
            <a:r>
              <a:rPr lang="ru-RU" dirty="0" smtClean="0"/>
              <a:t> </a:t>
            </a:r>
            <a:r>
              <a:rPr lang="ru-RU" dirty="0" err="1" smtClean="0"/>
              <a:t>магнітно-м'яких</a:t>
            </a:r>
            <a:r>
              <a:rPr lang="ru-RU" dirty="0" smtClean="0"/>
              <a:t> </a:t>
            </a:r>
            <a:r>
              <a:rPr lang="ru-RU" dirty="0" smtClean="0"/>
              <a:t>сплавів</a:t>
            </a:r>
            <a:r>
              <a:rPr lang="ru-RU" dirty="0"/>
              <a:t>, в основному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smtClean="0"/>
              <a:t>систем </a:t>
            </a:r>
            <a:r>
              <a:rPr lang="ru-RU" dirty="0" err="1" smtClean="0"/>
              <a:t>Ni-Fe</a:t>
            </a:r>
            <a:r>
              <a:rPr lang="ru-RU" dirty="0" smtClean="0"/>
              <a:t>, </a:t>
            </a:r>
            <a:r>
              <a:rPr lang="ru-RU" dirty="0" err="1" smtClean="0"/>
              <a:t>Co-Fe</a:t>
            </a:r>
            <a:r>
              <a:rPr lang="ru-RU" dirty="0" smtClean="0"/>
              <a:t>, </a:t>
            </a:r>
            <a:r>
              <a:rPr lang="ru-RU" dirty="0" err="1" smtClean="0"/>
              <a:t>Fe-Al</a:t>
            </a:r>
            <a:r>
              <a:rPr lang="ru-RU" dirty="0" smtClean="0"/>
              <a:t>, </a:t>
            </a:r>
            <a:r>
              <a:rPr lang="ru-RU" dirty="0" err="1" smtClean="0"/>
              <a:t>Fe-Si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11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1752"/>
            <a:ext cx="10966704" cy="6391656"/>
          </a:xfrm>
        </p:spPr>
        <p:txBody>
          <a:bodyPr>
            <a:normAutofit/>
          </a:bodyPr>
          <a:lstStyle/>
          <a:p>
            <a:pPr marL="0" indent="539750" algn="just" rtl="0">
              <a:buNone/>
            </a:pPr>
            <a:r>
              <a:rPr lang="ru-RU" dirty="0"/>
              <a:t>Найстаріші магнітно-м'які матеріали – це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Ni-Fe</a:t>
            </a:r>
            <a:r>
              <a:rPr lang="ru-RU" dirty="0" smtClean="0"/>
              <a:t> </a:t>
            </a:r>
            <a:r>
              <a:rPr lang="ru-RU" dirty="0" smtClean="0"/>
              <a:t>-</a:t>
            </a:r>
            <a:r>
              <a:rPr lang="ru-RU" b="1" dirty="0" smtClean="0"/>
              <a:t>пермалої</a:t>
            </a:r>
            <a:r>
              <a:rPr lang="ru-RU" dirty="0"/>
              <a:t>, які найповніше вивчені. У цій системі сплави ділять</a:t>
            </a:r>
            <a:r>
              <a:rPr lang="ru-RU" dirty="0" smtClean="0"/>
              <a:t>на дві</a:t>
            </a:r>
            <a:r>
              <a:rPr lang="ru-RU" dirty="0"/>
              <a:t>групи: низьконікелеві (45-50%)</a:t>
            </a:r>
            <a:r>
              <a:rPr lang="ru-RU" dirty="0" err="1"/>
              <a:t>Ni</a:t>
            </a:r>
            <a:r>
              <a:rPr lang="ru-RU" dirty="0"/>
              <a:t>) </a:t>
            </a:r>
            <a:r>
              <a:rPr lang="ru-RU" dirty="0" smtClean="0"/>
              <a:t>та </a:t>
            </a:r>
            <a:r>
              <a:rPr lang="ru-RU" dirty="0" err="1" smtClean="0"/>
              <a:t>високонікелеві</a:t>
            </a:r>
            <a:r>
              <a:rPr lang="ru-RU" dirty="0" smtClean="0"/>
              <a:t>(79-83</a:t>
            </a:r>
            <a:r>
              <a:rPr lang="ru-RU" dirty="0"/>
              <a:t>%)</a:t>
            </a:r>
            <a:r>
              <a:rPr lang="ru-RU" dirty="0" err="1"/>
              <a:t>Ni</a:t>
            </a:r>
            <a:r>
              <a:rPr lang="ru-RU" dirty="0"/>
              <a:t>).</a:t>
            </a:r>
          </a:p>
          <a:p>
            <a:pPr marL="0" indent="539750" algn="just" rtl="0">
              <a:buNone/>
            </a:pPr>
            <a:r>
              <a:rPr lang="ru-RU" dirty="0"/>
              <a:t>Низьконікелеві пермалої (</a:t>
            </a:r>
            <a:r>
              <a:rPr lang="ru-RU" dirty="0" err="1"/>
              <a:t>45Н</a:t>
            </a:r>
            <a:r>
              <a:rPr lang="ru-RU" dirty="0" smtClean="0"/>
              <a:t>, </a:t>
            </a:r>
            <a:r>
              <a:rPr lang="ru-RU" dirty="0" err="1" smtClean="0"/>
              <a:t>50Н</a:t>
            </a:r>
            <a:r>
              <a:rPr lang="ru-RU" dirty="0" smtClean="0"/>
              <a:t>, </a:t>
            </a:r>
            <a:r>
              <a:rPr lang="ru-RU" dirty="0" err="1" smtClean="0"/>
              <a:t>60НХС</a:t>
            </a:r>
            <a:r>
              <a:rPr lang="ru-RU" dirty="0"/>
              <a:t>)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підвищену</a:t>
            </a:r>
            <a:r>
              <a:rPr lang="ru-RU" dirty="0" smtClean="0"/>
              <a:t> </a:t>
            </a:r>
            <a:r>
              <a:rPr lang="ru-RU" dirty="0" err="1" smtClean="0"/>
              <a:t>магнітну</a:t>
            </a:r>
            <a:r>
              <a:rPr lang="ru-RU" dirty="0" smtClean="0"/>
              <a:t> </a:t>
            </a:r>
            <a:r>
              <a:rPr lang="ru-RU" dirty="0" err="1" smtClean="0"/>
              <a:t>проникність</a:t>
            </a:r>
            <a:r>
              <a:rPr lang="ru-RU" dirty="0" smtClean="0"/>
              <a:t> </a:t>
            </a:r>
            <a:r>
              <a:rPr lang="ru-RU" dirty="0"/>
              <a:t>та індукцію насичення. Їх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 smtClean="0"/>
              <a:t>коливаються</a:t>
            </a:r>
            <a:r>
              <a:rPr lang="ru-RU" dirty="0" smtClean="0"/>
              <a:t> в </a:t>
            </a:r>
            <a:r>
              <a:rPr lang="ru-RU" dirty="0" smtClean="0"/>
              <a:t>межах</a:t>
            </a:r>
            <a:r>
              <a:rPr lang="ru-RU" dirty="0" smtClean="0"/>
              <a:t>: </a:t>
            </a:r>
            <a:r>
              <a:rPr lang="ru-RU" i="1" dirty="0" err="1" smtClean="0"/>
              <a:t>μ</a:t>
            </a:r>
            <a:r>
              <a:rPr lang="ru-RU" i="1" baseline="-25000" dirty="0" err="1" smtClean="0"/>
              <a:t>н</a:t>
            </a:r>
            <a:r>
              <a:rPr lang="ru-RU" i="1" dirty="0" smtClean="0"/>
              <a:t> </a:t>
            </a:r>
            <a:r>
              <a:rPr lang="ru-RU" dirty="0"/>
              <a:t>= 2000 - 3000</a:t>
            </a:r>
            <a:r>
              <a:rPr lang="ru-RU" dirty="0" smtClean="0"/>
              <a:t>, </a:t>
            </a:r>
            <a:r>
              <a:rPr lang="ru-RU" i="1" dirty="0" smtClean="0"/>
              <a:t>μ</a:t>
            </a:r>
            <a:r>
              <a:rPr lang="en-US" i="1" baseline="-25000" dirty="0" smtClean="0"/>
              <a:t>max</a:t>
            </a:r>
            <a:r>
              <a:rPr lang="en-US" i="1" dirty="0" smtClean="0"/>
              <a:t> </a:t>
            </a:r>
            <a:r>
              <a:rPr lang="en-US" i="1" dirty="0"/>
              <a:t>=</a:t>
            </a:r>
            <a:r>
              <a:rPr lang="en-US" dirty="0"/>
              <a:t>30000-35000,</a:t>
            </a:r>
            <a:r>
              <a:rPr lang="en-US" i="1" dirty="0" err="1"/>
              <a:t>B</a:t>
            </a:r>
            <a:r>
              <a:rPr lang="en-US" i="1" baseline="-25000" dirty="0" err="1"/>
              <a:t>H</a:t>
            </a:r>
            <a:r>
              <a:rPr lang="en-US" i="1" dirty="0"/>
              <a:t> </a:t>
            </a:r>
            <a:r>
              <a:rPr lang="en-US" dirty="0"/>
              <a:t>= 1,0 - 1,5</a:t>
            </a:r>
            <a:r>
              <a:rPr lang="ru-RU" dirty="0"/>
              <a:t>Тл</a:t>
            </a:r>
            <a:r>
              <a:rPr lang="ru-RU" dirty="0" smtClean="0"/>
              <a:t>, </a:t>
            </a:r>
            <a:r>
              <a:rPr lang="en-US" i="1" dirty="0" smtClean="0"/>
              <a:t>H</a:t>
            </a:r>
            <a:r>
              <a:rPr lang="en-US" i="1" baseline="-25000" dirty="0" smtClean="0"/>
              <a:t>C</a:t>
            </a:r>
            <a:r>
              <a:rPr lang="en-US" i="1" dirty="0" smtClean="0"/>
              <a:t> </a:t>
            </a:r>
            <a:r>
              <a:rPr lang="en-US" dirty="0"/>
              <a:t>= 8 -</a:t>
            </a:r>
            <a:r>
              <a:rPr lang="en-US" dirty="0" smtClean="0"/>
              <a:t>16</a:t>
            </a:r>
            <a:r>
              <a:rPr lang="ru-RU" dirty="0" smtClean="0"/>
              <a:t>А/м</a:t>
            </a:r>
            <a:r>
              <a:rPr lang="ru-RU" dirty="0"/>
              <a:t>.</a:t>
            </a:r>
          </a:p>
          <a:p>
            <a:pPr marL="0" indent="539750" algn="just" rtl="0">
              <a:buNone/>
            </a:pPr>
            <a:r>
              <a:rPr lang="ru-RU" dirty="0" err="1" smtClean="0"/>
              <a:t>Високонікелеві</a:t>
            </a:r>
            <a:r>
              <a:rPr lang="ru-RU" dirty="0" smtClean="0"/>
              <a:t> </a:t>
            </a:r>
            <a:r>
              <a:rPr lang="ru-RU" dirty="0" err="1" smtClean="0"/>
              <a:t>пермалої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79НМ,81НМА,80НХС</a:t>
            </a:r>
            <a:r>
              <a:rPr lang="ru-RU" dirty="0" smtClean="0"/>
              <a:t>)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/>
              <a:t>магнітною проникністю в слабких полях </a:t>
            </a:r>
            <a:r>
              <a:rPr lang="ru-RU" dirty="0" smtClean="0"/>
              <a:t>при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невеликій</a:t>
            </a:r>
            <a:r>
              <a:rPr lang="ru-RU" dirty="0" smtClean="0"/>
              <a:t> </a:t>
            </a:r>
            <a:r>
              <a:rPr lang="ru-RU" dirty="0" err="1" smtClean="0"/>
              <a:t>індукції</a:t>
            </a:r>
            <a:r>
              <a:rPr lang="ru-RU" dirty="0" smtClean="0"/>
              <a:t> </a:t>
            </a:r>
            <a:r>
              <a:rPr lang="ru-RU" dirty="0"/>
              <a:t>насичення та малої коерцитивної </a:t>
            </a:r>
            <a:r>
              <a:rPr lang="ru-RU" dirty="0" err="1"/>
              <a:t>сили</a:t>
            </a:r>
            <a:r>
              <a:rPr lang="ru-RU" dirty="0" smtClean="0"/>
              <a:t>: </a:t>
            </a:r>
            <a:r>
              <a:rPr lang="ru-RU" i="1" dirty="0" err="1" smtClean="0"/>
              <a:t>μ</a:t>
            </a:r>
            <a:r>
              <a:rPr lang="ru-RU" i="1" baseline="-25000" dirty="0" err="1" smtClean="0"/>
              <a:t>н</a:t>
            </a:r>
            <a:r>
              <a:rPr lang="ru-RU" i="1" dirty="0" smtClean="0"/>
              <a:t> </a:t>
            </a:r>
            <a:r>
              <a:rPr lang="ru-RU" dirty="0"/>
              <a:t>= 20000-35000</a:t>
            </a:r>
            <a:r>
              <a:rPr lang="ru-RU" dirty="0" smtClean="0"/>
              <a:t>, </a:t>
            </a:r>
            <a:r>
              <a:rPr lang="ru-RU" i="1" dirty="0" err="1" smtClean="0"/>
              <a:t>μ</a:t>
            </a:r>
            <a:r>
              <a:rPr lang="ru-RU" i="1" baseline="-25000" dirty="0" err="1" smtClean="0"/>
              <a:t>max</a:t>
            </a:r>
            <a:r>
              <a:rPr lang="ru-RU" i="1" dirty="0" smtClean="0"/>
              <a:t> </a:t>
            </a:r>
            <a:r>
              <a:rPr lang="ru-RU" i="1" dirty="0"/>
              <a:t>=</a:t>
            </a:r>
            <a:r>
              <a:rPr lang="ru-RU" dirty="0"/>
              <a:t>(</a:t>
            </a:r>
            <a:r>
              <a:rPr lang="ru-RU" dirty="0" smtClean="0"/>
              <a:t>1,0-1,2)</a:t>
            </a:r>
            <a:r>
              <a:rPr lang="en-US" dirty="0" smtClean="0"/>
              <a:t>*</a:t>
            </a:r>
            <a:r>
              <a:rPr lang="ru-RU" dirty="0" smtClean="0"/>
              <a:t>10</a:t>
            </a:r>
            <a:r>
              <a:rPr lang="ru-RU" baseline="30000" dirty="0" smtClean="0"/>
              <a:t>5</a:t>
            </a:r>
            <a:r>
              <a:rPr lang="ru-RU" dirty="0" smtClean="0"/>
              <a:t>, </a:t>
            </a:r>
            <a:r>
              <a:rPr lang="ru-RU" i="1" dirty="0" err="1" smtClean="0"/>
              <a:t>B</a:t>
            </a:r>
            <a:r>
              <a:rPr lang="ru-RU" i="1" baseline="-25000" dirty="0" err="1" smtClean="0"/>
              <a:t>H</a:t>
            </a:r>
            <a:r>
              <a:rPr lang="ru-RU" i="1" baseline="-25000" dirty="0" smtClean="0"/>
              <a:t> </a:t>
            </a:r>
            <a:r>
              <a:rPr lang="ru-RU" dirty="0"/>
              <a:t>= 0,7 - 1,1 Тл</a:t>
            </a:r>
            <a:r>
              <a:rPr lang="ru-RU" dirty="0" smtClean="0"/>
              <a:t>, </a:t>
            </a:r>
            <a:r>
              <a:rPr lang="ru-RU" i="1" dirty="0" err="1" smtClean="0"/>
              <a:t>H</a:t>
            </a:r>
            <a:r>
              <a:rPr lang="ru-RU" i="1" baseline="-25000" dirty="0" err="1" smtClean="0"/>
              <a:t>C</a:t>
            </a:r>
            <a:r>
              <a:rPr lang="ru-RU" i="1" dirty="0" smtClean="0"/>
              <a:t> </a:t>
            </a:r>
            <a:r>
              <a:rPr lang="ru-RU" dirty="0"/>
              <a:t>= 1,2 - 2,4 А/м. </a:t>
            </a:r>
            <a:r>
              <a:rPr lang="ru-RU" dirty="0" err="1" smtClean="0"/>
              <a:t>Пермалої</a:t>
            </a:r>
            <a:r>
              <a:rPr lang="ru-RU" dirty="0" smtClean="0"/>
              <a:t> часто</a:t>
            </a:r>
            <a:r>
              <a:rPr lang="en-US" dirty="0" smtClean="0"/>
              <a:t> </a:t>
            </a:r>
            <a:r>
              <a:rPr lang="ru-RU" dirty="0" err="1" smtClean="0"/>
              <a:t>легують</a:t>
            </a:r>
            <a:r>
              <a:rPr lang="ru-RU" dirty="0" smtClean="0"/>
              <a:t> </a:t>
            </a:r>
            <a:r>
              <a:rPr lang="ru-RU" dirty="0" err="1" smtClean="0"/>
              <a:t>Si</a:t>
            </a:r>
            <a:r>
              <a:rPr lang="ru-RU" dirty="0" smtClean="0"/>
              <a:t>, </a:t>
            </a:r>
            <a:r>
              <a:rPr lang="ru-RU" dirty="0" err="1" smtClean="0"/>
              <a:t>Mo</a:t>
            </a:r>
            <a:r>
              <a:rPr lang="ru-RU" dirty="0" smtClean="0"/>
              <a:t> і </a:t>
            </a:r>
            <a:r>
              <a:rPr lang="ru-RU" dirty="0" err="1" smtClean="0"/>
              <a:t>Сr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/>
              <a:t>призводить до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 smtClean="0"/>
              <a:t>чутливості</a:t>
            </a:r>
            <a:r>
              <a:rPr lang="ru-RU" dirty="0" smtClean="0"/>
              <a:t> до </a:t>
            </a:r>
            <a:r>
              <a:rPr lang="ru-RU" dirty="0" err="1" smtClean="0"/>
              <a:t>пластичної</a:t>
            </a:r>
            <a:r>
              <a:rPr lang="ru-RU" dirty="0" smtClean="0"/>
              <a:t> </a:t>
            </a:r>
            <a:r>
              <a:rPr lang="ru-RU" dirty="0" err="1" smtClean="0"/>
              <a:t>деформації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 smtClean="0"/>
              <a:t>питомого</a:t>
            </a:r>
            <a:r>
              <a:rPr lang="ru-RU" dirty="0" smtClean="0"/>
              <a:t> </a:t>
            </a:r>
            <a:r>
              <a:rPr lang="ru-RU" dirty="0" err="1" smtClean="0"/>
              <a:t>електроопору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/>
              <a:t>зменшення втрат з вихровими струмами Фуко) та </a:t>
            </a:r>
            <a:r>
              <a:rPr lang="ru-RU" dirty="0" err="1" smtClean="0"/>
              <a:t>відносною</a:t>
            </a:r>
            <a:r>
              <a:rPr lang="ru-RU" dirty="0" smtClean="0"/>
              <a:t> </a:t>
            </a:r>
            <a:r>
              <a:rPr lang="ru-RU" dirty="0" err="1" smtClean="0"/>
              <a:t>магнітної</a:t>
            </a:r>
            <a:r>
              <a:rPr lang="ru-RU" dirty="0" smtClean="0"/>
              <a:t> </a:t>
            </a:r>
            <a:r>
              <a:rPr lang="ru-RU" dirty="0" smtClean="0"/>
              <a:t>проникності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3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896"/>
            <a:ext cx="11284670" cy="6547104"/>
          </a:xfrm>
        </p:spPr>
        <p:txBody>
          <a:bodyPr>
            <a:normAutofit fontScale="85000" lnSpcReduction="20000"/>
          </a:bodyPr>
          <a:lstStyle/>
          <a:p>
            <a:pPr marL="0" indent="447675" algn="just" rtl="0">
              <a:buNone/>
            </a:pPr>
            <a:r>
              <a:rPr lang="ru-RU" dirty="0" err="1"/>
              <a:t>Індукцію</a:t>
            </a:r>
            <a:r>
              <a:rPr lang="ru-RU" dirty="0"/>
              <a:t> </a:t>
            </a:r>
            <a:r>
              <a:rPr lang="ru-RU" dirty="0" err="1" smtClean="0"/>
              <a:t>насичення</a:t>
            </a:r>
            <a:r>
              <a:rPr lang="ru-RU" dirty="0" smtClean="0"/>
              <a:t> </a:t>
            </a:r>
            <a:r>
              <a:rPr lang="ru-RU" i="1" dirty="0" err="1" smtClean="0"/>
              <a:t>B</a:t>
            </a:r>
            <a:r>
              <a:rPr lang="ru-RU" i="1" baseline="-25000" dirty="0" err="1" smtClean="0"/>
              <a:t>H</a:t>
            </a:r>
            <a:r>
              <a:rPr lang="ru-RU" i="1" dirty="0" smtClean="0"/>
              <a:t> </a:t>
            </a:r>
            <a:r>
              <a:rPr lang="ru-RU" dirty="0"/>
              <a:t>підвищують присадками в </a:t>
            </a:r>
            <a:r>
              <a:rPr lang="ru-RU" dirty="0" err="1" smtClean="0"/>
              <a:t>пермалой</a:t>
            </a:r>
            <a:r>
              <a:rPr lang="ru-RU" dirty="0" smtClean="0"/>
              <a:t> </a:t>
            </a:r>
            <a:r>
              <a:rPr lang="ru-RU" dirty="0"/>
              <a:t>кобальту</a:t>
            </a:r>
            <a:r>
              <a:rPr lang="ru-RU" dirty="0" smtClean="0"/>
              <a:t>. </a:t>
            </a:r>
            <a:r>
              <a:rPr lang="ru-RU" dirty="0" err="1" smtClean="0"/>
              <a:t>Закордонні</a:t>
            </a:r>
            <a:r>
              <a:rPr lang="ru-RU" dirty="0" smtClean="0"/>
              <a:t> аналоги </a:t>
            </a:r>
            <a:r>
              <a:rPr lang="ru-RU" dirty="0"/>
              <a:t>таких сплавів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b="1" dirty="0" smtClean="0"/>
              <a:t>«</a:t>
            </a:r>
            <a:r>
              <a:rPr lang="ru-RU" b="1" dirty="0" err="1"/>
              <a:t>пермінвари</a:t>
            </a:r>
            <a:r>
              <a:rPr lang="ru-RU" b="1" dirty="0" smtClean="0"/>
              <a:t>»</a:t>
            </a:r>
            <a:r>
              <a:rPr lang="ru-RU" dirty="0" smtClean="0"/>
              <a:t>(</a:t>
            </a:r>
            <a:r>
              <a:rPr lang="ru-RU" dirty="0" err="1"/>
              <a:t>37НКДП,35НКХСП,33НКМСП</a:t>
            </a:r>
            <a:r>
              <a:rPr lang="ru-RU" dirty="0"/>
              <a:t>). "П" в позначеннях сплавів означає </a:t>
            </a:r>
            <a:r>
              <a:rPr lang="ru-RU" dirty="0" err="1"/>
              <a:t>те,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піддають</a:t>
            </a:r>
            <a:r>
              <a:rPr lang="ru-RU" dirty="0" smtClean="0"/>
              <a:t> </a:t>
            </a:r>
            <a:r>
              <a:rPr lang="ru-RU" dirty="0"/>
              <a:t>термообробці в магнітному полі.</a:t>
            </a:r>
          </a:p>
          <a:p>
            <a:pPr marL="0" indent="447675" algn="just" rtl="0">
              <a:buNone/>
            </a:pPr>
            <a:r>
              <a:rPr lang="ru-RU" dirty="0"/>
              <a:t>Знайшли застосування магнітно-м'які сплави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Co-Fe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сплави</a:t>
            </a:r>
            <a:r>
              <a:rPr lang="ru-RU" dirty="0" smtClean="0"/>
              <a:t> </a:t>
            </a:r>
            <a:r>
              <a:rPr lang="ru-RU" dirty="0"/>
              <a:t>зазвичай легують ванадієм (</a:t>
            </a:r>
            <a:r>
              <a:rPr lang="ru-RU" dirty="0" err="1"/>
              <a:t>50КФ</a:t>
            </a:r>
            <a:r>
              <a:rPr lang="ru-RU" dirty="0"/>
              <a:t>). Зарубіжні </a:t>
            </a:r>
            <a:r>
              <a:rPr lang="ru-RU" dirty="0" err="1"/>
              <a:t>аналоги</a:t>
            </a:r>
            <a:r>
              <a:rPr lang="ru-RU" dirty="0" err="1" smtClean="0"/>
              <a:t>таких</a:t>
            </a:r>
            <a:r>
              <a:rPr lang="ru-RU" dirty="0" smtClean="0"/>
              <a:t> </a:t>
            </a:r>
            <a:r>
              <a:rPr lang="ru-RU" dirty="0" err="1" smtClean="0"/>
              <a:t>сплавів</a:t>
            </a:r>
            <a:r>
              <a:rPr lang="ru-RU" dirty="0" smtClean="0"/>
              <a:t>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b="1" dirty="0" smtClean="0"/>
              <a:t>«</a:t>
            </a:r>
            <a:r>
              <a:rPr lang="ru-RU" b="1" dirty="0" err="1"/>
              <a:t>перміндюри</a:t>
            </a:r>
            <a:r>
              <a:rPr lang="ru-RU" b="1" dirty="0" smtClean="0"/>
              <a:t>». </a:t>
            </a:r>
            <a:r>
              <a:rPr lang="ru-RU" dirty="0" smtClean="0"/>
              <a:t>Позитивною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сплавів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/>
              <a:t>є їх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феромагнітні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за </a:t>
            </a:r>
            <a:r>
              <a:rPr lang="ru-RU" dirty="0"/>
              <a:t>порівняно високих температур.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 smtClean="0"/>
              <a:t>недолік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сплавів</a:t>
            </a:r>
            <a:r>
              <a:rPr lang="ru-RU" dirty="0" smtClean="0"/>
              <a:t> – </a:t>
            </a:r>
            <a:r>
              <a:rPr lang="ru-RU" dirty="0"/>
              <a:t>це низькі значення їх </a:t>
            </a:r>
            <a:r>
              <a:rPr lang="ru-RU" dirty="0" err="1"/>
              <a:t>питомого</a:t>
            </a:r>
            <a:r>
              <a:rPr lang="ru-RU" dirty="0"/>
              <a:t> </a:t>
            </a:r>
            <a:r>
              <a:rPr lang="ru-RU" dirty="0" err="1" smtClean="0"/>
              <a:t>електроопору</a:t>
            </a:r>
            <a:r>
              <a:rPr lang="ru-RU" dirty="0" smtClean="0"/>
              <a:t> (</a:t>
            </a:r>
            <a:r>
              <a:rPr lang="ru-RU" i="1" dirty="0"/>
              <a:t>ρ</a:t>
            </a:r>
            <a:r>
              <a:rPr lang="ru-RU" dirty="0" smtClean="0"/>
              <a:t>).</a:t>
            </a:r>
            <a:endParaRPr lang="ru-RU" dirty="0"/>
          </a:p>
          <a:p>
            <a:pPr marL="0" indent="447675" algn="just" rtl="0">
              <a:buNone/>
            </a:pPr>
            <a:r>
              <a:rPr lang="ru-RU" dirty="0"/>
              <a:t>Ряд магнітних сплавів розроблено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Fe-Al</a:t>
            </a:r>
            <a:r>
              <a:rPr lang="ru-RU" dirty="0" smtClean="0"/>
              <a:t>.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легованих</a:t>
            </a:r>
            <a:r>
              <a:rPr lang="ru-RU" dirty="0" smtClean="0"/>
              <a:t> </a:t>
            </a:r>
            <a:r>
              <a:rPr lang="ru-RU" dirty="0" err="1" smtClean="0"/>
              <a:t>залізоалюмінієвих</a:t>
            </a:r>
            <a:r>
              <a:rPr lang="ru-RU" dirty="0" smtClean="0"/>
              <a:t> </a:t>
            </a:r>
            <a:r>
              <a:rPr lang="ru-RU" dirty="0"/>
              <a:t>сплавів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smtClean="0"/>
              <a:t>широко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16ЮХ</a:t>
            </a:r>
            <a:r>
              <a:rPr lang="ru-RU" dirty="0" smtClean="0"/>
              <a:t> і </a:t>
            </a:r>
            <a:r>
              <a:rPr lang="ru-RU" dirty="0" err="1" smtClean="0"/>
              <a:t>12ЮК</a:t>
            </a:r>
            <a:r>
              <a:rPr lang="ru-RU" dirty="0" smtClean="0"/>
              <a:t> (</a:t>
            </a:r>
            <a:r>
              <a:rPr lang="ru-RU" dirty="0" err="1"/>
              <a:t>легованіCrіCo</a:t>
            </a:r>
            <a:r>
              <a:rPr lang="ru-RU" dirty="0"/>
              <a:t>).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Fe-Al</a:t>
            </a:r>
            <a:r>
              <a:rPr lang="ru-RU" dirty="0" smtClean="0"/>
              <a:t> </a:t>
            </a:r>
            <a:r>
              <a:rPr lang="ru-RU" dirty="0" err="1" smtClean="0"/>
              <a:t>феромагнітні</a:t>
            </a:r>
            <a:r>
              <a:rPr lang="ru-RU" dirty="0" smtClean="0"/>
              <a:t> </a:t>
            </a:r>
            <a:r>
              <a:rPr lang="ru-RU" dirty="0"/>
              <a:t>при вмісті алюмінію не більше ніж 17</a:t>
            </a:r>
            <a:r>
              <a:rPr lang="ru-RU" dirty="0" smtClean="0"/>
              <a:t>%. </a:t>
            </a:r>
            <a:r>
              <a:rPr lang="ru-RU" dirty="0" err="1" smtClean="0"/>
              <a:t>Характерний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Al</a:t>
            </a:r>
            <a:r>
              <a:rPr lang="ru-RU" dirty="0" smtClean="0"/>
              <a:t> у </a:t>
            </a:r>
            <a:r>
              <a:rPr lang="ru-RU" dirty="0"/>
              <a:t>цих сплавах проявляється у збільшенні </a:t>
            </a:r>
            <a:r>
              <a:rPr lang="ru-RU" dirty="0" err="1"/>
              <a:t>міцності</a:t>
            </a:r>
            <a:r>
              <a:rPr lang="ru-RU" dirty="0" smtClean="0"/>
              <a:t>, </a:t>
            </a:r>
            <a:r>
              <a:rPr lang="ru-RU" dirty="0" err="1" smtClean="0"/>
              <a:t>підвищенні</a:t>
            </a:r>
            <a:r>
              <a:rPr lang="ru-RU" dirty="0" smtClean="0"/>
              <a:t> </a:t>
            </a:r>
            <a:r>
              <a:rPr lang="ru-RU" dirty="0" err="1" smtClean="0"/>
              <a:t>стійкості</a:t>
            </a:r>
            <a:r>
              <a:rPr lang="ru-RU" dirty="0" smtClean="0"/>
              <a:t> до </a:t>
            </a:r>
            <a:r>
              <a:rPr lang="ru-RU" dirty="0"/>
              <a:t>стирання, зростання </a:t>
            </a:r>
            <a:r>
              <a:rPr lang="ru-RU" dirty="0" err="1"/>
              <a:t>питомого</a:t>
            </a:r>
            <a:r>
              <a:rPr lang="ru-RU" dirty="0"/>
              <a:t> </a:t>
            </a:r>
            <a:r>
              <a:rPr lang="ru-RU" dirty="0" err="1" smtClean="0"/>
              <a:t>електроопору</a:t>
            </a:r>
            <a:r>
              <a:rPr lang="ru-RU" dirty="0" smtClean="0"/>
              <a:t> (</a:t>
            </a:r>
            <a:r>
              <a:rPr lang="ru-RU" i="1" dirty="0"/>
              <a:t>ρ</a:t>
            </a:r>
            <a:r>
              <a:rPr lang="ru-RU" dirty="0" smtClean="0"/>
              <a:t>). </a:t>
            </a:r>
            <a:r>
              <a:rPr lang="ru-RU" dirty="0" err="1" smtClean="0"/>
              <a:t>Резерви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сплавів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Fe-Al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/>
              <a:t>бути </a:t>
            </a:r>
            <a:r>
              <a:rPr lang="ru-RU" dirty="0" err="1" smtClean="0"/>
              <a:t>збільшені</a:t>
            </a:r>
            <a:r>
              <a:rPr lang="ru-RU" dirty="0" smtClean="0"/>
              <a:t> при </a:t>
            </a:r>
            <a:r>
              <a:rPr lang="ru-RU" dirty="0" err="1" smtClean="0"/>
              <a:t>легуванні</a:t>
            </a:r>
            <a:r>
              <a:rPr lang="ru-RU" dirty="0" smtClean="0"/>
              <a:t> хромом </a:t>
            </a:r>
            <a:r>
              <a:rPr lang="ru-RU" dirty="0"/>
              <a:t>(</a:t>
            </a:r>
            <a:r>
              <a:rPr lang="ru-RU" dirty="0" err="1"/>
              <a:t>Cr</a:t>
            </a:r>
            <a:r>
              <a:rPr lang="ru-RU" dirty="0"/>
              <a:t>) та ренієм (</a:t>
            </a:r>
            <a:r>
              <a:rPr lang="ru-RU" dirty="0" err="1"/>
              <a:t>Re</a:t>
            </a:r>
            <a:r>
              <a:rPr lang="ru-RU" dirty="0" smtClean="0"/>
              <a:t>): </a:t>
            </a:r>
            <a:r>
              <a:rPr lang="ru-RU" dirty="0" err="1" smtClean="0"/>
              <a:t>16ЮЇХ</a:t>
            </a:r>
            <a:r>
              <a:rPr lang="ru-RU" dirty="0"/>
              <a:t>.</a:t>
            </a:r>
          </a:p>
          <a:p>
            <a:pPr marL="0" indent="447675" algn="just" rtl="0">
              <a:buNone/>
            </a:pPr>
            <a:r>
              <a:rPr lang="ru-RU" dirty="0"/>
              <a:t>Прецизійні сплави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Fe-Si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кремнію</a:t>
            </a:r>
            <a:r>
              <a:rPr lang="ru-RU" dirty="0" smtClean="0"/>
              <a:t> не </a:t>
            </a:r>
            <a:r>
              <a:rPr lang="ru-RU" dirty="0" err="1" smtClean="0"/>
              <a:t>вище</a:t>
            </a:r>
            <a:r>
              <a:rPr lang="ru-RU" dirty="0" smtClean="0"/>
              <a:t> 7</a:t>
            </a:r>
            <a:r>
              <a:rPr lang="ru-RU" dirty="0"/>
              <a:t>%, оскільки сплави з великим вмістом </a:t>
            </a:r>
            <a:r>
              <a:rPr lang="ru-RU" dirty="0" err="1"/>
              <a:t>кремнію</a:t>
            </a:r>
            <a:r>
              <a:rPr lang="ru-RU" dirty="0"/>
              <a:t> </a:t>
            </a:r>
            <a:r>
              <a:rPr lang="ru-RU" dirty="0" err="1" smtClean="0"/>
              <a:t>непластичні</a:t>
            </a:r>
            <a:r>
              <a:rPr lang="ru-RU" dirty="0" smtClean="0"/>
              <a:t> і </a:t>
            </a:r>
            <a:r>
              <a:rPr lang="ru-RU" dirty="0" smtClean="0"/>
              <a:t>крихкі</a:t>
            </a:r>
            <a:r>
              <a:rPr lang="ru-RU" dirty="0"/>
              <a:t>. Зазвичай вміст кремнію в </a:t>
            </a:r>
            <a:r>
              <a:rPr lang="ru-RU" dirty="0" err="1" smtClean="0"/>
              <a:t>прецизійних</a:t>
            </a:r>
            <a:r>
              <a:rPr lang="ru-RU" dirty="0" smtClean="0"/>
              <a:t> </a:t>
            </a:r>
            <a:r>
              <a:rPr lang="ru-RU" dirty="0" err="1" smtClean="0"/>
              <a:t>магнітно-м'яких</a:t>
            </a:r>
            <a:r>
              <a:rPr lang="ru-RU" dirty="0" smtClean="0"/>
              <a:t> сплавах </a:t>
            </a:r>
            <a:r>
              <a:rPr lang="ru-RU" dirty="0"/>
              <a:t>- 7%. З підвищенням вмісту </a:t>
            </a:r>
            <a:r>
              <a:rPr lang="ru-RU" dirty="0" err="1"/>
              <a:t>кремнію</a:t>
            </a:r>
            <a:r>
              <a:rPr lang="ru-RU" dirty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 </a:t>
            </a:r>
            <a:r>
              <a:rPr lang="ru-RU" dirty="0" err="1" smtClean="0"/>
              <a:t>магнітна</a:t>
            </a:r>
            <a:r>
              <a:rPr lang="ru-RU" dirty="0" smtClean="0"/>
              <a:t> </a:t>
            </a:r>
            <a:r>
              <a:rPr lang="ru-RU" dirty="0" smtClean="0"/>
              <a:t>проникність (</a:t>
            </a:r>
            <a:r>
              <a:rPr lang="ru-RU" i="1" dirty="0"/>
              <a:t>μ</a:t>
            </a:r>
            <a:r>
              <a:rPr lang="ru-RU" dirty="0" smtClean="0"/>
              <a:t>),</a:t>
            </a:r>
            <a:r>
              <a:rPr lang="ru-RU" dirty="0"/>
              <a:t>твердість (</a:t>
            </a:r>
            <a:r>
              <a:rPr lang="en-US" dirty="0" err="1"/>
              <a:t>HB</a:t>
            </a:r>
            <a:r>
              <a:rPr lang="en-US" dirty="0" smtClean="0"/>
              <a:t>),</a:t>
            </a:r>
            <a:r>
              <a:rPr lang="uk-UA" dirty="0" smtClean="0"/>
              <a:t> </a:t>
            </a:r>
            <a:r>
              <a:rPr lang="ru-RU" dirty="0" err="1" smtClean="0"/>
              <a:t>міцність</a:t>
            </a:r>
            <a:r>
              <a:rPr lang="ru-RU" dirty="0" smtClean="0"/>
              <a:t> (</a:t>
            </a:r>
            <a:r>
              <a:rPr lang="ru-RU" i="1" dirty="0" err="1" smtClean="0"/>
              <a:t>σ</a:t>
            </a:r>
            <a:r>
              <a:rPr lang="ru-RU" i="1" baseline="-25000" dirty="0" err="1" smtClean="0"/>
              <a:t>в</a:t>
            </a:r>
            <a:r>
              <a:rPr lang="ru-RU" dirty="0"/>
              <a:t>). Крім того, у </a:t>
            </a:r>
            <a:r>
              <a:rPr lang="ru-RU" dirty="0" smtClean="0"/>
              <a:t>сплавах </a:t>
            </a:r>
            <a:r>
              <a:rPr lang="ru-RU" dirty="0" err="1" smtClean="0"/>
              <a:t>Fe</a:t>
            </a:r>
            <a:r>
              <a:rPr lang="ru-RU" dirty="0" smtClean="0"/>
              <a:t> </a:t>
            </a:r>
            <a:r>
              <a:rPr lang="ru-RU" dirty="0" smtClean="0"/>
              <a:t>-</a:t>
            </a:r>
            <a:r>
              <a:rPr lang="ru-RU" dirty="0" err="1" smtClean="0"/>
              <a:t>Si</a:t>
            </a:r>
            <a:r>
              <a:rPr lang="ru-RU" dirty="0" smtClean="0"/>
              <a:t> </a:t>
            </a:r>
            <a:r>
              <a:rPr lang="ru-RU" dirty="0"/>
              <a:t>при ударних навантаженнях, вібраціях, </a:t>
            </a:r>
            <a:r>
              <a:rPr lang="ru-RU" dirty="0" err="1"/>
              <a:t>стисканні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коливаннях</a:t>
            </a:r>
            <a:r>
              <a:rPr lang="ru-RU" dirty="0" smtClean="0"/>
              <a:t> </a:t>
            </a:r>
            <a:r>
              <a:rPr lang="ru-RU" dirty="0" smtClean="0"/>
              <a:t>температур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 err="1" smtClean="0"/>
              <a:t>більша</a:t>
            </a:r>
            <a:r>
              <a:rPr lang="ru-RU" dirty="0" smtClean="0"/>
              <a:t> </a:t>
            </a:r>
            <a:r>
              <a:rPr lang="ru-RU" dirty="0"/>
              <a:t>стабільність магнітних властивостей, ніж у </a:t>
            </a:r>
            <a:r>
              <a:rPr lang="ru-RU" dirty="0" smtClean="0"/>
              <a:t>сплавах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en-US" dirty="0" smtClean="0"/>
              <a:t>Ni- </a:t>
            </a:r>
            <a:r>
              <a:rPr lang="en-US" dirty="0"/>
              <a:t>Fe.</a:t>
            </a:r>
          </a:p>
        </p:txBody>
      </p:sp>
    </p:spTree>
    <p:extLst>
      <p:ext uri="{BB962C8B-B14F-4D97-AF65-F5344CB8AC3E}">
        <p14:creationId xmlns:p14="http://schemas.microsoft.com/office/powerpoint/2010/main" val="362090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9547"/>
          </a:xfrm>
        </p:spPr>
        <p:txBody>
          <a:bodyPr>
            <a:normAutofit fontScale="90000"/>
          </a:bodyPr>
          <a:lstStyle/>
          <a:p>
            <a:pPr algn="l" rtl="0"/>
            <a:r>
              <a:rPr lang="ru-RU" b="1" dirty="0" smtClean="0"/>
              <a:t>3.2 </a:t>
            </a:r>
            <a:r>
              <a:rPr lang="ru-RU" b="1" dirty="0" err="1" smtClean="0"/>
              <a:t>Магнітотверді</a:t>
            </a:r>
            <a:r>
              <a:rPr lang="ru-RU" b="1" dirty="0" smtClean="0"/>
              <a:t> </a:t>
            </a:r>
            <a:r>
              <a:rPr lang="ru-RU" b="1" dirty="0" err="1" smtClean="0"/>
              <a:t>матеріали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0976"/>
            <a:ext cx="11058144" cy="5733288"/>
          </a:xfrm>
        </p:spPr>
        <p:txBody>
          <a:bodyPr>
            <a:normAutofit fontScale="92500" lnSpcReduction="20000"/>
          </a:bodyPr>
          <a:lstStyle/>
          <a:p>
            <a:pPr marL="0" indent="447675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магнітів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 err="1"/>
              <a:t>Магнітна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магніту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більша</a:t>
            </a:r>
            <a:r>
              <a:rPr lang="ru-RU" dirty="0"/>
              <a:t> </a:t>
            </a:r>
            <a:r>
              <a:rPr lang="ru-RU" dirty="0" err="1"/>
              <a:t>залишкова</a:t>
            </a:r>
            <a:r>
              <a:rPr lang="ru-RU" dirty="0"/>
              <a:t> </a:t>
            </a:r>
            <a:r>
              <a:rPr lang="ru-RU" dirty="0" err="1"/>
              <a:t>магнітна</a:t>
            </a:r>
            <a:r>
              <a:rPr lang="ru-RU" dirty="0"/>
              <a:t> </a:t>
            </a:r>
            <a:r>
              <a:rPr lang="ru-RU" dirty="0" err="1"/>
              <a:t>індукція</a:t>
            </a:r>
            <a:r>
              <a:rPr lang="ru-RU" dirty="0"/>
              <a:t> В</a:t>
            </a:r>
            <a:r>
              <a:rPr lang="en-US" dirty="0"/>
              <a:t>r </a:t>
            </a:r>
            <a:r>
              <a:rPr lang="ru-RU" dirty="0"/>
              <a:t>і </a:t>
            </a:r>
            <a:r>
              <a:rPr lang="ru-RU" dirty="0" err="1"/>
              <a:t>коерцитивна</a:t>
            </a:r>
            <a:r>
              <a:rPr lang="ru-RU" dirty="0"/>
              <a:t> сила Н</a:t>
            </a:r>
            <a:r>
              <a:rPr lang="en-US" dirty="0"/>
              <a:t>C. </a:t>
            </a:r>
            <a:r>
              <a:rPr lang="ru-RU" dirty="0" err="1"/>
              <a:t>Магнітна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пропорційна</a:t>
            </a:r>
            <a:r>
              <a:rPr lang="ru-RU" dirty="0"/>
              <a:t> </a:t>
            </a:r>
            <a:r>
              <a:rPr lang="ru-RU" dirty="0" err="1"/>
              <a:t>добутку</a:t>
            </a:r>
            <a:r>
              <a:rPr lang="ru-RU" dirty="0"/>
              <a:t> В</a:t>
            </a:r>
            <a:r>
              <a:rPr lang="en-US" dirty="0"/>
              <a:t>r</a:t>
            </a:r>
            <a:r>
              <a:rPr lang="ru-RU" dirty="0" err="1"/>
              <a:t>Нс</a:t>
            </a:r>
            <a:r>
              <a:rPr lang="ru-RU" dirty="0"/>
              <a:t>. </a:t>
            </a:r>
            <a:r>
              <a:rPr lang="ru-RU" dirty="0" err="1"/>
              <a:t>Оскільки</a:t>
            </a:r>
            <a:r>
              <a:rPr lang="ru-RU" dirty="0"/>
              <a:t> В</a:t>
            </a:r>
            <a:r>
              <a:rPr lang="en-US" dirty="0"/>
              <a:t>r </a:t>
            </a:r>
            <a:r>
              <a:rPr lang="ru-RU" dirty="0" err="1"/>
              <a:t>обмежена</a:t>
            </a:r>
            <a:r>
              <a:rPr lang="ru-RU" dirty="0"/>
              <a:t> </a:t>
            </a:r>
            <a:r>
              <a:rPr lang="ru-RU" dirty="0" err="1"/>
              <a:t>магнітним</a:t>
            </a:r>
            <a:r>
              <a:rPr lang="ru-RU" dirty="0"/>
              <a:t> </a:t>
            </a:r>
            <a:r>
              <a:rPr lang="ru-RU" dirty="0" err="1"/>
              <a:t>насиченням</a:t>
            </a:r>
            <a:r>
              <a:rPr lang="ru-RU" dirty="0"/>
              <a:t> </a:t>
            </a:r>
            <a:r>
              <a:rPr lang="ru-RU" dirty="0" err="1"/>
              <a:t>феромагнетика</a:t>
            </a:r>
            <a:r>
              <a:rPr lang="ru-RU" dirty="0"/>
              <a:t> (</a:t>
            </a:r>
            <a:r>
              <a:rPr lang="ru-RU" dirty="0" err="1"/>
              <a:t>заліза</a:t>
            </a:r>
            <a:r>
              <a:rPr lang="ru-RU" dirty="0"/>
              <a:t>),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магнітної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підвищенням</a:t>
            </a:r>
            <a:r>
              <a:rPr lang="ru-RU" dirty="0"/>
              <a:t> </a:t>
            </a:r>
            <a:r>
              <a:rPr lang="ru-RU" dirty="0" err="1"/>
              <a:t>коерцитивної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Н</a:t>
            </a:r>
            <a:r>
              <a:rPr lang="en-US" dirty="0"/>
              <a:t>C.</a:t>
            </a:r>
          </a:p>
          <a:p>
            <a:pPr marL="0" indent="447675" algn="just">
              <a:buNone/>
            </a:pPr>
            <a:r>
              <a:rPr lang="ru-RU" dirty="0"/>
              <a:t>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коерцитивної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нерівноважну</a:t>
            </a:r>
            <a:r>
              <a:rPr lang="ru-RU" dirty="0"/>
              <a:t> структуру, як правило, мартенсит з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щільністю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 </a:t>
            </a:r>
            <a:r>
              <a:rPr lang="ru-RU" dirty="0" err="1"/>
              <a:t>будови</a:t>
            </a:r>
            <a:r>
              <a:rPr lang="ru-RU" dirty="0"/>
              <a:t>. Для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магнітів</a:t>
            </a:r>
            <a:r>
              <a:rPr lang="ru-RU" dirty="0"/>
              <a:t> </a:t>
            </a:r>
            <a:r>
              <a:rPr lang="ru-RU" dirty="0" err="1"/>
              <a:t>застосовую</a:t>
            </a:r>
            <a:r>
              <a:rPr lang="ru-RU" dirty="0"/>
              <a:t> </a:t>
            </a:r>
            <a:r>
              <a:rPr lang="ru-RU" dirty="0" err="1"/>
              <a:t>високовуглецеві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з 1%, </a:t>
            </a:r>
            <a:r>
              <a:rPr lang="ru-RU" dirty="0" err="1"/>
              <a:t>леговані</a:t>
            </a:r>
            <a:r>
              <a:rPr lang="ru-RU" dirty="0"/>
              <a:t> хромом (3%) </a:t>
            </a:r>
            <a:r>
              <a:rPr lang="ru-RU" dirty="0" err="1"/>
              <a:t>ЕХЗ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хромом і кобальтом, </a:t>
            </a:r>
            <a:r>
              <a:rPr lang="ru-RU" dirty="0" err="1"/>
              <a:t>ЕХ5К5</a:t>
            </a:r>
            <a:r>
              <a:rPr lang="ru-RU" dirty="0"/>
              <a:t>, </a:t>
            </a:r>
            <a:r>
              <a:rPr lang="ru-RU" dirty="0" err="1"/>
              <a:t>ЕХ9К15М2</a:t>
            </a:r>
            <a:r>
              <a:rPr lang="ru-RU" dirty="0"/>
              <a:t>. </a:t>
            </a:r>
            <a:r>
              <a:rPr lang="ru-RU" dirty="0" err="1"/>
              <a:t>Легуючі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підвищують</a:t>
            </a:r>
            <a:r>
              <a:rPr lang="ru-RU" dirty="0"/>
              <a:t>, </a:t>
            </a:r>
            <a:r>
              <a:rPr lang="ru-RU" dirty="0" err="1"/>
              <a:t>головним</a:t>
            </a:r>
            <a:r>
              <a:rPr lang="ru-RU" dirty="0"/>
              <a:t> чином, </a:t>
            </a:r>
            <a:r>
              <a:rPr lang="ru-RU" dirty="0" err="1"/>
              <a:t>коерцитивну</a:t>
            </a:r>
            <a:r>
              <a:rPr lang="ru-RU" dirty="0"/>
              <a:t> силу та </a:t>
            </a:r>
            <a:r>
              <a:rPr lang="ru-RU" dirty="0" err="1"/>
              <a:t>магнітну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покращують</a:t>
            </a:r>
            <a:r>
              <a:rPr lang="ru-RU" dirty="0"/>
              <a:t> </a:t>
            </a:r>
            <a:r>
              <a:rPr lang="ru-RU" dirty="0" err="1"/>
              <a:t>температурну</a:t>
            </a:r>
            <a:r>
              <a:rPr lang="ru-RU" dirty="0"/>
              <a:t> та </a:t>
            </a:r>
            <a:r>
              <a:rPr lang="ru-RU" dirty="0" err="1"/>
              <a:t>механічну</a:t>
            </a:r>
            <a:r>
              <a:rPr lang="ru-RU" dirty="0"/>
              <a:t> </a:t>
            </a:r>
            <a:r>
              <a:rPr lang="ru-RU" dirty="0" err="1"/>
              <a:t>стабільність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магніту</a:t>
            </a:r>
            <a:r>
              <a:rPr lang="ru-RU" dirty="0"/>
              <a:t>. </a:t>
            </a:r>
            <a:r>
              <a:rPr lang="ru-RU" dirty="0" err="1"/>
              <a:t>Хромисті</a:t>
            </a:r>
            <a:r>
              <a:rPr lang="ru-RU" dirty="0"/>
              <a:t> і </a:t>
            </a:r>
            <a:r>
              <a:rPr lang="ru-RU" dirty="0" err="1"/>
              <a:t>кобальтові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легко </a:t>
            </a:r>
            <a:r>
              <a:rPr lang="ru-RU" dirty="0" err="1"/>
              <a:t>обробляються</a:t>
            </a:r>
            <a:r>
              <a:rPr lang="ru-RU" dirty="0"/>
              <a:t> </a:t>
            </a:r>
            <a:r>
              <a:rPr lang="ru-RU" dirty="0" err="1"/>
              <a:t>тиском</a:t>
            </a:r>
            <a:r>
              <a:rPr lang="ru-RU" dirty="0"/>
              <a:t> і </a:t>
            </a:r>
            <a:r>
              <a:rPr lang="ru-RU" dirty="0" err="1"/>
              <a:t>різанням</a:t>
            </a:r>
            <a:r>
              <a:rPr lang="ru-RU" dirty="0"/>
              <a:t>, але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малу </a:t>
            </a:r>
            <a:r>
              <a:rPr lang="ru-RU" dirty="0" err="1"/>
              <a:t>магнітну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. </a:t>
            </a:r>
            <a:r>
              <a:rPr lang="ru-RU" dirty="0" err="1"/>
              <a:t>Коерцитивна</a:t>
            </a:r>
            <a:r>
              <a:rPr lang="ru-RU" dirty="0"/>
              <a:t> сила </a:t>
            </a:r>
            <a:r>
              <a:rPr lang="ru-RU" dirty="0" err="1"/>
              <a:t>легованих</a:t>
            </a:r>
            <a:r>
              <a:rPr lang="ru-RU" dirty="0"/>
              <a:t> сталей становить 4,8-12 кА/м і </a:t>
            </a:r>
            <a:r>
              <a:rPr lang="ru-RU" dirty="0" err="1"/>
              <a:t>залишкова</a:t>
            </a:r>
            <a:r>
              <a:rPr lang="ru-RU" dirty="0"/>
              <a:t> </a:t>
            </a:r>
            <a:r>
              <a:rPr lang="ru-RU" dirty="0" err="1"/>
              <a:t>індукція</a:t>
            </a:r>
            <a:r>
              <a:rPr lang="ru-RU" dirty="0"/>
              <a:t> 0,8-1,0 Тл.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магнітні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ЕХ5К5</a:t>
            </a:r>
            <a:r>
              <a:rPr lang="ru-RU" dirty="0"/>
              <a:t>, </a:t>
            </a:r>
            <a:r>
              <a:rPr lang="ru-RU" dirty="0" err="1"/>
              <a:t>ЕХ9К15М2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нормалізації</a:t>
            </a:r>
            <a:r>
              <a:rPr lang="ru-RU" dirty="0"/>
              <a:t>,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відпустки</a:t>
            </a:r>
            <a:r>
              <a:rPr lang="ru-RU" dirty="0"/>
              <a:t>, гарту та </a:t>
            </a:r>
            <a:r>
              <a:rPr lang="ru-RU" dirty="0" err="1"/>
              <a:t>низької</a:t>
            </a:r>
            <a:r>
              <a:rPr lang="ru-RU" dirty="0"/>
              <a:t> </a:t>
            </a:r>
            <a:r>
              <a:rPr lang="ru-RU" dirty="0" err="1"/>
              <a:t>відпустки</a:t>
            </a:r>
            <a:r>
              <a:rPr lang="ru-RU" dirty="0"/>
              <a:t> (при </a:t>
            </a:r>
            <a:r>
              <a:rPr lang="ru-RU" dirty="0" err="1"/>
              <a:t>100°С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702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5687</Words>
  <Application>Microsoft Office PowerPoint</Application>
  <PresentationFormat>Широкоэкранный</PresentationFormat>
  <Paragraphs>170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5" baseType="lpstr">
      <vt:lpstr>Arial</vt:lpstr>
      <vt:lpstr>Calibri</vt:lpstr>
      <vt:lpstr>Calibri Light</vt:lpstr>
      <vt:lpstr>TimesNewRomanPSMT</vt:lpstr>
      <vt:lpstr>Тема Office</vt:lpstr>
      <vt:lpstr>Лекція 3</vt:lpstr>
      <vt:lpstr>Презентация PowerPoint</vt:lpstr>
      <vt:lpstr>Презентация PowerPoint</vt:lpstr>
      <vt:lpstr>3.1Магнітно-м'які сплави</vt:lpstr>
      <vt:lpstr>Презентация PowerPoint</vt:lpstr>
      <vt:lpstr>Презентация PowerPoint</vt:lpstr>
      <vt:lpstr>Презентация PowerPoint</vt:lpstr>
      <vt:lpstr>Презентация PowerPoint</vt:lpstr>
      <vt:lpstr>3.2 Магнітотверді матеріали</vt:lpstr>
      <vt:lpstr>Презентация PowerPoint</vt:lpstr>
      <vt:lpstr>Презентация PowerPoint</vt:lpstr>
      <vt:lpstr>3.3 Сплави із заданим коефіцієнтом термічного розширення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3.4 Сплави з особливими пружними властивостями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3.5 Надпровідні матеріали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3.6 Тверді матеріали</vt:lpstr>
      <vt:lpstr>Презентация PowerPoint</vt:lpstr>
      <vt:lpstr>3.7 Жароміцні сталі та сплави</vt:lpstr>
      <vt:lpstr>Презентация PowerPoint</vt:lpstr>
      <vt:lpstr>Презентация PowerPoint</vt:lpstr>
      <vt:lpstr>Презентация PowerPoint</vt:lpstr>
      <vt:lpstr>3.8 Напівпровідникові матеріали</vt:lpstr>
      <vt:lpstr>Презентация PowerPoint</vt:lpstr>
      <vt:lpstr>Таблиця 3.4 - Властивості деяких напівпровідників</vt:lpstr>
      <vt:lpstr>Презентация PowerPoint</vt:lpstr>
      <vt:lpstr>Презентация PowerPoint</vt:lpstr>
      <vt:lpstr>Презентация PowerPoint</vt:lpstr>
      <vt:lpstr>3.9 Порошкові матеріали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nazarkirichenko08@gmail.com</dc:creator>
  <cp:lastModifiedBy>nazarkirichenko08@gmail.com</cp:lastModifiedBy>
  <cp:revision>24</cp:revision>
  <dcterms:created xsi:type="dcterms:W3CDTF">2020-10-28T21:41:20Z</dcterms:created>
  <dcterms:modified xsi:type="dcterms:W3CDTF">2025-11-04T17:22:52Z</dcterms:modified>
</cp:coreProperties>
</file>