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66" r:id="rId4"/>
    <p:sldId id="263" r:id="rId5"/>
    <p:sldId id="261" r:id="rId6"/>
    <p:sldId id="267" r:id="rId7"/>
    <p:sldId id="265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082D1-165B-4690-9923-8F7CF7C623C8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1A19-1F0A-466C-A827-78E0B784B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0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CF756-AB84-4B1B-AE68-A1151CF12FF2}" type="datetime1">
              <a:rPr lang="ru-RU" smtClean="0"/>
              <a:t>22.03.2017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94C4E-C192-4983-9E1D-5D2F0E5B30F0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F6792-D03B-42D8-84EB-C1126FAF78E5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12C00-F3C4-4A0C-A7CF-CA02DEED66E3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B5641-ECF6-4853-8970-10405C50057C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BCE5C-9DEB-4F7A-ACC6-EAAB201400F0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8D74-6165-485C-BA05-02245E37D990}" type="datetime1">
              <a:rPr lang="ru-RU" smtClean="0"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57A75-E968-464E-BF06-B8AACA35360F}" type="datetime1">
              <a:rPr lang="ru-RU" smtClean="0"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99CCE-128C-4A52-AEEE-163133979589}" type="datetime1">
              <a:rPr lang="ru-RU" smtClean="0"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8E734-228B-43EB-8568-FFEAB3D51D9A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31447-8D7C-4557-AFE5-8BA4DE6634AE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07895B-5BD2-494E-B0E0-30300F8632AD}" type="datetime1">
              <a:rPr lang="ru-RU" smtClean="0"/>
              <a:t>22.03.2017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err="1"/>
              <a:t>Загрози</a:t>
            </a:r>
            <a:r>
              <a:rPr lang="ru-RU" b="1" i="1" dirty="0"/>
              <a:t> і </a:t>
            </a:r>
            <a:r>
              <a:rPr lang="ru-RU" b="1" i="1" dirty="0" err="1"/>
              <a:t>ризики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несуть</a:t>
            </a:r>
            <a:r>
              <a:rPr lang="ru-RU" b="1" i="1" dirty="0"/>
              <a:t> з собою </a:t>
            </a:r>
            <a:r>
              <a:rPr lang="ru-RU" b="1" i="1" dirty="0" err="1"/>
              <a:t>нові</a:t>
            </a:r>
            <a:r>
              <a:rPr lang="ru-RU" b="1" i="1" dirty="0"/>
              <a:t> </a:t>
            </a:r>
            <a:r>
              <a:rPr lang="ru-RU" b="1" i="1" dirty="0" err="1" smtClean="0"/>
              <a:t>комунікації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7955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План.</a:t>
            </a:r>
          </a:p>
          <a:p>
            <a:r>
              <a:rPr lang="ru-RU" sz="3600" dirty="0" smtClean="0"/>
              <a:t>1</a:t>
            </a:r>
            <a:r>
              <a:rPr lang="ru-RU" sz="3600" dirty="0"/>
              <a:t>. </a:t>
            </a:r>
            <a:r>
              <a:rPr lang="ru-RU" sz="3600" dirty="0" err="1"/>
              <a:t>Психологічні</a:t>
            </a:r>
            <a:r>
              <a:rPr lang="ru-RU" sz="3600" dirty="0"/>
              <a:t> і </a:t>
            </a:r>
            <a:r>
              <a:rPr lang="ru-RU" sz="3600" dirty="0" err="1"/>
              <a:t>етичні</a:t>
            </a:r>
            <a:r>
              <a:rPr lang="ru-RU" sz="3600" dirty="0"/>
              <a:t> </a:t>
            </a:r>
            <a:r>
              <a:rPr lang="ru-RU" sz="3600" dirty="0" err="1"/>
              <a:t>проблеми</a:t>
            </a:r>
            <a:r>
              <a:rPr lang="ru-RU" sz="3600" dirty="0"/>
              <a:t>, </a:t>
            </a:r>
            <a:r>
              <a:rPr lang="ru-RU" sz="3600" dirty="0" err="1"/>
              <a:t>пов'язані</a:t>
            </a:r>
            <a:r>
              <a:rPr lang="ru-RU" sz="3600" dirty="0"/>
              <a:t> з </a:t>
            </a:r>
            <a:r>
              <a:rPr lang="ru-RU" sz="3600" dirty="0" err="1" smtClean="0"/>
              <a:t>новітніми</a:t>
            </a:r>
            <a:r>
              <a:rPr lang="ru-RU" sz="3600" dirty="0" smtClean="0"/>
              <a:t> </a:t>
            </a:r>
            <a:r>
              <a:rPr lang="ru-RU" sz="3600" dirty="0" err="1" smtClean="0"/>
              <a:t>медіа</a:t>
            </a:r>
            <a:r>
              <a:rPr lang="ru-RU" sz="3600" dirty="0" smtClean="0"/>
              <a:t>. </a:t>
            </a:r>
            <a:endParaRPr lang="ru-RU" sz="3600" dirty="0"/>
          </a:p>
          <a:p>
            <a:r>
              <a:rPr lang="ru-RU" sz="3600" dirty="0"/>
              <a:t>2. </a:t>
            </a:r>
            <a:r>
              <a:rPr lang="ru-RU" sz="3600" dirty="0" err="1"/>
              <a:t>Загрози</a:t>
            </a:r>
            <a:r>
              <a:rPr lang="ru-RU" sz="3600" dirty="0"/>
              <a:t> </a:t>
            </a:r>
            <a:r>
              <a:rPr lang="ru-RU" sz="3600" dirty="0" err="1"/>
              <a:t>низькоякісного</a:t>
            </a:r>
            <a:r>
              <a:rPr lang="ru-RU" sz="3600" dirty="0"/>
              <a:t> </a:t>
            </a:r>
            <a:r>
              <a:rPr lang="ru-RU" sz="3600" dirty="0" smtClean="0"/>
              <a:t>контенту</a:t>
            </a:r>
            <a:r>
              <a:rPr lang="ru-RU" sz="3600" dirty="0"/>
              <a:t>. </a:t>
            </a:r>
          </a:p>
          <a:p>
            <a:r>
              <a:rPr lang="ru-RU" sz="3600" dirty="0"/>
              <a:t>3. </a:t>
            </a:r>
            <a:r>
              <a:rPr lang="ru-RU" sz="3600" dirty="0" err="1"/>
              <a:t>Варіанти</a:t>
            </a:r>
            <a:r>
              <a:rPr lang="ru-RU" sz="3600" dirty="0"/>
              <a:t> </a:t>
            </a:r>
            <a:r>
              <a:rPr lang="ru-RU" sz="3600" dirty="0" err="1"/>
              <a:t>знешкодження</a:t>
            </a:r>
            <a:r>
              <a:rPr lang="ru-RU" sz="3600" dirty="0"/>
              <a:t> негативного </a:t>
            </a:r>
            <a:r>
              <a:rPr lang="ru-RU" sz="3600" dirty="0" smtClean="0"/>
              <a:t>контенту</a:t>
            </a:r>
            <a:r>
              <a:rPr lang="en-US" sz="3600" dirty="0"/>
              <a:t>.</a:t>
            </a:r>
            <a:endParaRPr lang="ru-RU" sz="3600" dirty="0"/>
          </a:p>
          <a:p>
            <a:endParaRPr lang="ru-RU" sz="360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ru-RU" dirty="0" err="1"/>
              <a:t>Психологічні</a:t>
            </a:r>
            <a:r>
              <a:rPr lang="ru-RU" dirty="0"/>
              <a:t> і </a:t>
            </a:r>
            <a:r>
              <a:rPr lang="ru-RU" dirty="0" err="1"/>
              <a:t>етичні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174992" cy="4717504"/>
          </a:xfrm>
        </p:spPr>
        <p:txBody>
          <a:bodyPr>
            <a:normAutofit/>
          </a:bodyPr>
          <a:lstStyle/>
          <a:p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/>
              <a:t>перенасичення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Лавинність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Дефіцит</a:t>
            </a:r>
            <a:r>
              <a:rPr lang="ru-RU" dirty="0" smtClean="0"/>
              <a:t> </a:t>
            </a:r>
            <a:r>
              <a:rPr lang="ru-RU" dirty="0" err="1"/>
              <a:t>уваги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перенасичення</a:t>
            </a:r>
            <a:r>
              <a:rPr lang="ru-RU" dirty="0"/>
              <a:t>. </a:t>
            </a:r>
          </a:p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навиків</a:t>
            </a:r>
            <a:r>
              <a:rPr lang="ru-RU" dirty="0"/>
              <a:t> </a:t>
            </a:r>
            <a:r>
              <a:rPr lang="ru-RU" dirty="0" err="1"/>
              <a:t>традиційного</a:t>
            </a:r>
            <a:r>
              <a:rPr lang="ru-RU" dirty="0"/>
              <a:t> </a:t>
            </a:r>
            <a:r>
              <a:rPr lang="ru-RU" dirty="0" err="1"/>
              <a:t>читання</a:t>
            </a:r>
            <a:r>
              <a:rPr lang="ru-RU" dirty="0"/>
              <a:t> через </a:t>
            </a:r>
            <a:r>
              <a:rPr lang="ru-RU" dirty="0" err="1"/>
              <a:t>засилля</a:t>
            </a:r>
            <a:r>
              <a:rPr lang="ru-RU" dirty="0"/>
              <a:t> </a:t>
            </a:r>
            <a:r>
              <a:rPr lang="ru-RU" dirty="0" err="1"/>
              <a:t>кліповості</a:t>
            </a:r>
            <a:r>
              <a:rPr lang="ru-RU" dirty="0"/>
              <a:t> та </a:t>
            </a:r>
            <a:r>
              <a:rPr lang="ru-RU" dirty="0" err="1"/>
              <a:t>зображальності</a:t>
            </a:r>
            <a:r>
              <a:rPr lang="ru-RU" dirty="0"/>
              <a:t> в </a:t>
            </a:r>
            <a:r>
              <a:rPr lang="ru-RU" dirty="0" err="1" smtClean="0"/>
              <a:t>медіа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Інформаційне перенасичення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40800" y="980728"/>
            <a:ext cx="7992888" cy="612445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Наприклад, поповнення </a:t>
            </a:r>
            <a:r>
              <a:rPr lang="uk-UA" dirty="0"/>
              <a:t>новинної стрічки новими повідомленнями на сайті австралійського видання </a:t>
            </a:r>
            <a:r>
              <a:rPr lang="uk-UA" i="1" dirty="0" err="1"/>
              <a:t>The</a:t>
            </a:r>
            <a:r>
              <a:rPr lang="uk-UA" i="1" dirty="0"/>
              <a:t> </a:t>
            </a:r>
            <a:r>
              <a:rPr lang="uk-UA" i="1" dirty="0" err="1"/>
              <a:t>Australian</a:t>
            </a:r>
            <a:r>
              <a:rPr lang="uk-UA" i="1" dirty="0"/>
              <a:t> </a:t>
            </a:r>
            <a:r>
              <a:rPr lang="uk-UA" dirty="0"/>
              <a:t>відбувається в середньому 6-7 разів на годину, тобто за добу споживач отримує до 150-170 одиниць новин, що підтверджує думку про </a:t>
            </a:r>
            <a:r>
              <a:rPr lang="uk-UA" dirty="0" err="1"/>
              <a:t>лавинність</a:t>
            </a:r>
            <a:r>
              <a:rPr lang="uk-UA" dirty="0"/>
              <a:t> інтернет-інформації. </a:t>
            </a:r>
            <a:endParaRPr lang="uk-UA" dirty="0" smtClean="0"/>
          </a:p>
          <a:p>
            <a:pPr lvl="0"/>
            <a:r>
              <a:rPr lang="uk-UA" dirty="0" smtClean="0"/>
              <a:t>За </a:t>
            </a:r>
            <a:r>
              <a:rPr lang="uk-UA" dirty="0"/>
              <a:t>результатами міжнародних досліджень, комфортним для людини темпом читання є 200-250 слів на хвилину, отже, на опрацювання новин </a:t>
            </a:r>
            <a:r>
              <a:rPr lang="uk-UA" dirty="0" smtClean="0"/>
              <a:t>одного </a:t>
            </a:r>
            <a:r>
              <a:rPr lang="uk-UA" dirty="0"/>
              <a:t>веб-сайту, що містить 170 повідомлень </a:t>
            </a:r>
            <a:r>
              <a:rPr lang="uk-UA" dirty="0" smtClean="0"/>
              <a:t>по 200-300 </a:t>
            </a:r>
            <a:r>
              <a:rPr lang="uk-UA" dirty="0"/>
              <a:t>слів, людина </a:t>
            </a:r>
            <a:r>
              <a:rPr lang="uk-UA" dirty="0" smtClean="0"/>
              <a:t>витрачає близько </a:t>
            </a:r>
            <a:r>
              <a:rPr lang="uk-UA" dirty="0"/>
              <a:t>4-5 годин безперервного читання, а це </a:t>
            </a:r>
            <a:r>
              <a:rPr lang="uk-UA" dirty="0" smtClean="0"/>
              <a:t>у 5 разів </a:t>
            </a:r>
            <a:r>
              <a:rPr lang="uk-UA" dirty="0"/>
              <a:t>більше норми. </a:t>
            </a:r>
            <a:endParaRPr lang="en-US" dirty="0"/>
          </a:p>
          <a:p>
            <a:pPr lvl="0"/>
            <a:r>
              <a:rPr lang="uk-UA" dirty="0"/>
              <a:t>Відповідно до українських «Державних санітарних правил і норм роботи з візуальними дисплейними терміналами електронно-обчислювальних машин» безпечним для здоров’я дорослої людини є максимум 1-2 години безперервної роботи за комп’ютером).</a:t>
            </a:r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6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Відео</a:t>
            </a:r>
            <a:r>
              <a:rPr lang="ru-RU" dirty="0"/>
              <a:t> для </a:t>
            </a:r>
            <a:r>
              <a:rPr lang="ru-RU" dirty="0" smtClean="0"/>
              <a:t>перегляду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b="1" dirty="0" err="1"/>
              <a:t>Кібербулінг</a:t>
            </a:r>
            <a:r>
              <a:rPr lang="ru-RU" dirty="0"/>
              <a:t> - 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переслідування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: </a:t>
            </a:r>
            <a:r>
              <a:rPr lang="ru-RU" dirty="0" err="1"/>
              <a:t>інтернету</a:t>
            </a:r>
            <a:r>
              <a:rPr lang="ru-RU" dirty="0"/>
              <a:t> (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, </a:t>
            </a:r>
            <a:r>
              <a:rPr lang="ru-RU" dirty="0" err="1"/>
              <a:t>форумів</a:t>
            </a:r>
            <a:r>
              <a:rPr lang="ru-RU" dirty="0"/>
              <a:t>, </a:t>
            </a:r>
            <a:r>
              <a:rPr lang="ru-RU" dirty="0" err="1"/>
              <a:t>чатів</a:t>
            </a:r>
            <a:r>
              <a:rPr lang="ru-RU" dirty="0"/>
              <a:t>, </a:t>
            </a:r>
            <a:r>
              <a:rPr lang="ru-RU" dirty="0" err="1"/>
              <a:t>месенджерів</a:t>
            </a:r>
            <a:r>
              <a:rPr lang="en-US" dirty="0"/>
              <a:t>) </a:t>
            </a:r>
            <a:r>
              <a:rPr lang="ru-RU" dirty="0"/>
              <a:t>та </a:t>
            </a:r>
            <a:r>
              <a:rPr lang="ru-RU" dirty="0" err="1"/>
              <a:t>мобільного</a:t>
            </a:r>
            <a:r>
              <a:rPr lang="ru-RU" dirty="0"/>
              <a:t> </a:t>
            </a:r>
            <a:r>
              <a:rPr lang="ru-RU" dirty="0" err="1" smtClean="0"/>
              <a:t>зв’язку</a:t>
            </a:r>
            <a:r>
              <a:rPr lang="en-US" dirty="0" smtClean="0"/>
              <a:t>. </a:t>
            </a:r>
            <a:r>
              <a:rPr lang="uk-UA" dirty="0" smtClean="0"/>
              <a:t>Приклад: </a:t>
            </a:r>
            <a:r>
              <a:rPr lang="ru-RU" dirty="0" smtClean="0"/>
              <a:t>Травля </a:t>
            </a:r>
            <a:r>
              <a:rPr lang="ru-RU" dirty="0"/>
              <a:t>В Сети. Доведение До Самоубийства. </a:t>
            </a:r>
            <a:r>
              <a:rPr lang="ru-RU" dirty="0" err="1"/>
              <a:t>Кибербуллинг</a:t>
            </a:r>
            <a:r>
              <a:rPr lang="ru-RU" dirty="0"/>
              <a:t>. </a:t>
            </a:r>
            <a:r>
              <a:rPr lang="ru-RU" dirty="0" err="1"/>
              <a:t>Хеппи</a:t>
            </a:r>
            <a:r>
              <a:rPr lang="ru-RU" dirty="0"/>
              <a:t> </a:t>
            </a:r>
            <a:r>
              <a:rPr lang="ru-RU" dirty="0" err="1"/>
              <a:t>Слепинг</a:t>
            </a:r>
            <a:r>
              <a:rPr lang="ru-RU" dirty="0" smtClean="0"/>
              <a:t>.</a:t>
            </a:r>
            <a:r>
              <a:rPr lang="en-US" dirty="0" smtClean="0"/>
              <a:t> – </a:t>
            </a:r>
            <a:r>
              <a:rPr lang="en-US" sz="2800" dirty="0" smtClean="0"/>
              <a:t>https</a:t>
            </a:r>
            <a:r>
              <a:rPr lang="en-US" sz="2800" dirty="0"/>
              <a:t>://www.youtube.com/watch?v=-mAQ5TMDOaM</a:t>
            </a:r>
            <a:r>
              <a:rPr lang="ru-RU" sz="2800" dirty="0" smtClean="0"/>
              <a:t>. </a:t>
            </a:r>
            <a:endParaRPr lang="ru-RU" sz="2800" dirty="0"/>
          </a:p>
          <a:p>
            <a:r>
              <a:rPr lang="ru-RU" dirty="0"/>
              <a:t>2)</a:t>
            </a:r>
            <a:r>
              <a:rPr lang="ru-RU" b="1" dirty="0" err="1"/>
              <a:t>Інтернет</a:t>
            </a:r>
            <a:r>
              <a:rPr lang="ru-RU" b="1" dirty="0"/>
              <a:t> </a:t>
            </a:r>
            <a:r>
              <a:rPr lang="ru-RU" b="1" dirty="0" err="1"/>
              <a:t>залежність</a:t>
            </a:r>
            <a:r>
              <a:rPr lang="ru-RU" dirty="0"/>
              <a:t>: </a:t>
            </a:r>
            <a:r>
              <a:rPr lang="ru-RU" dirty="0" err="1"/>
              <a:t>Кохана</a:t>
            </a:r>
            <a:r>
              <a:rPr lang="ru-RU" dirty="0"/>
              <a:t> ми </a:t>
            </a:r>
            <a:r>
              <a:rPr lang="ru-RU" dirty="0" err="1"/>
              <a:t>вбиваємо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sz="2600" dirty="0"/>
              <a:t>https://www.youtube.com/watch?v=2h-jtFW2TpA</a:t>
            </a:r>
            <a:r>
              <a:rPr lang="ru-RU" dirty="0"/>
              <a:t>. 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584" y="188640"/>
            <a:ext cx="74021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низькоякісного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веб-контенту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920880" cy="5334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Односторонність</a:t>
            </a:r>
            <a:r>
              <a:rPr lang="ru-RU" dirty="0"/>
              <a:t> </a:t>
            </a:r>
            <a:r>
              <a:rPr lang="ru-RU" b="1" dirty="0" err="1"/>
              <a:t>позиції</a:t>
            </a:r>
            <a:r>
              <a:rPr lang="ru-RU" dirty="0"/>
              <a:t> </a:t>
            </a:r>
            <a:r>
              <a:rPr lang="ru-RU" dirty="0" smtClean="0"/>
              <a:t>автора –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збалансованості</a:t>
            </a:r>
            <a:r>
              <a:rPr lang="ru-RU" dirty="0" smtClean="0"/>
              <a:t> і </a:t>
            </a:r>
            <a:r>
              <a:rPr lang="ru-RU" dirty="0" err="1" smtClean="0"/>
              <a:t>подачі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у </a:t>
            </a:r>
            <a:r>
              <a:rPr lang="ru-RU" dirty="0" err="1" smtClean="0"/>
              <a:t>повідомленні</a:t>
            </a:r>
            <a:endParaRPr lang="ru-RU" dirty="0" smtClean="0"/>
          </a:p>
          <a:p>
            <a:r>
              <a:rPr lang="ru-RU" b="1" dirty="0" smtClean="0"/>
              <a:t>Ворожа </a:t>
            </a:r>
            <a:r>
              <a:rPr lang="ru-RU" b="1" dirty="0" err="1" smtClean="0"/>
              <a:t>мова</a:t>
            </a:r>
            <a:r>
              <a:rPr lang="ru-RU" b="1" dirty="0"/>
              <a:t> </a:t>
            </a:r>
            <a:r>
              <a:rPr lang="ru-RU" dirty="0" smtClean="0"/>
              <a:t>(</a:t>
            </a:r>
            <a:r>
              <a:rPr lang="en-US" dirty="0" smtClean="0"/>
              <a:t>hate speech</a:t>
            </a:r>
            <a:r>
              <a:rPr lang="ru-RU" dirty="0" smtClean="0"/>
              <a:t>) - </a:t>
            </a:r>
            <a:r>
              <a:rPr lang="uk-UA" dirty="0"/>
              <a:t>образливі висловлювання, покликані спричинити навмисне розпалювання конфлікту </a:t>
            </a:r>
            <a:endParaRPr lang="ru-RU" dirty="0" smtClean="0"/>
          </a:p>
          <a:p>
            <a:r>
              <a:rPr lang="ru-RU" b="1" dirty="0" err="1" smtClean="0"/>
              <a:t>Троллінг</a:t>
            </a:r>
            <a:r>
              <a:rPr lang="en-US" dirty="0" smtClean="0"/>
              <a:t> </a:t>
            </a:r>
            <a:r>
              <a:rPr lang="ru-RU" dirty="0" smtClean="0"/>
              <a:t>- </a:t>
            </a:r>
            <a:r>
              <a:rPr lang="uk-UA" dirty="0"/>
              <a:t>форма провокації у </a:t>
            </a:r>
            <a:r>
              <a:rPr lang="uk-UA" dirty="0" smtClean="0"/>
              <a:t>новітніх медіа, </a:t>
            </a:r>
            <a:r>
              <a:rPr lang="uk-UA" dirty="0"/>
              <a:t>заздалегідь неправдиві висловлювання, заклики до негативних дій, спорів, наклепи і образи з метою розпалювання конфліктних ситуацій</a:t>
            </a:r>
            <a:endParaRPr lang="ru-RU" dirty="0" smtClean="0"/>
          </a:p>
          <a:p>
            <a:r>
              <a:rPr lang="ru-RU" b="1" dirty="0" smtClean="0"/>
              <a:t>Спам</a:t>
            </a:r>
            <a:r>
              <a:rPr lang="ru-RU" dirty="0" smtClean="0"/>
              <a:t> - </a:t>
            </a:r>
            <a:r>
              <a:rPr lang="uk-UA" dirty="0"/>
              <a:t>масове розсилання кореспонденції рекламного чи іншого характеру людям, які не висловили бажання її одержувати через </a:t>
            </a:r>
            <a:r>
              <a:rPr lang="uk-UA" dirty="0" err="1" smtClean="0"/>
              <a:t>ел</a:t>
            </a:r>
            <a:r>
              <a:rPr lang="uk-UA" dirty="0" smtClean="0"/>
              <a:t>. </a:t>
            </a:r>
            <a:r>
              <a:rPr lang="uk-UA" dirty="0"/>
              <a:t>пошту, чати, коментарі і повідомлення у </a:t>
            </a:r>
            <a:r>
              <a:rPr lang="uk-UA" dirty="0" err="1" smtClean="0"/>
              <a:t>со</a:t>
            </a:r>
            <a:r>
              <a:rPr lang="uk-UA" dirty="0" err="1" smtClean="0"/>
              <a:t>ц</a:t>
            </a:r>
            <a:r>
              <a:rPr lang="uk-UA" dirty="0" smtClean="0"/>
              <a:t>. </a:t>
            </a:r>
            <a:r>
              <a:rPr lang="uk-UA" dirty="0" smtClean="0"/>
              <a:t>мережах</a:t>
            </a:r>
            <a:endParaRPr lang="ru-RU" dirty="0" smtClean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osvita.mediasapiens.ua/content/images/slovnyk_3outlines_cop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0"/>
            <a:ext cx="5328592" cy="671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82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84784"/>
            <a:ext cx="7962088" cy="49685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Флуд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uk-UA" dirty="0" smtClean="0"/>
              <a:t>яке займає </a:t>
            </a:r>
            <a:r>
              <a:rPr lang="uk-UA" dirty="0"/>
              <a:t>великі площі і не несе жодної нової чи корисної </a:t>
            </a:r>
            <a:r>
              <a:rPr lang="uk-UA" dirty="0" smtClean="0"/>
              <a:t>інформації</a:t>
            </a:r>
            <a:r>
              <a:rPr lang="uk-UA" dirty="0"/>
              <a:t>.</a:t>
            </a:r>
            <a:endParaRPr lang="uk-UA" dirty="0" smtClean="0"/>
          </a:p>
          <a:p>
            <a:r>
              <a:rPr lang="uk-UA" b="1" dirty="0" smtClean="0"/>
              <a:t>Оф-</a:t>
            </a:r>
            <a:r>
              <a:rPr lang="uk-UA" b="1" dirty="0" err="1" smtClean="0"/>
              <a:t>топік</a:t>
            </a:r>
            <a:r>
              <a:rPr lang="uk-UA" dirty="0" smtClean="0"/>
              <a:t> – </a:t>
            </a:r>
            <a:r>
              <a:rPr lang="uk-UA" dirty="0"/>
              <a:t>будь-яке повідомлення, яке не стосується теми форуму, розміщення реклами, непотрібної інформації, що не має відношення до предмета </a:t>
            </a:r>
            <a:r>
              <a:rPr lang="uk-UA" dirty="0" smtClean="0"/>
              <a:t>обговорення.</a:t>
            </a:r>
          </a:p>
          <a:p>
            <a:r>
              <a:rPr lang="ru-RU" b="1" dirty="0" err="1"/>
              <a:t>Плагіат</a:t>
            </a:r>
            <a:r>
              <a:rPr lang="ru-RU" dirty="0"/>
              <a:t> - </a:t>
            </a:r>
            <a:r>
              <a:rPr lang="uk-UA" dirty="0"/>
              <a:t>розміщення інформації іншого автора без посилання на джерело.</a:t>
            </a:r>
            <a:endParaRPr lang="en-US" dirty="0"/>
          </a:p>
          <a:p>
            <a:r>
              <a:rPr lang="ru-RU" b="1" dirty="0" err="1" smtClean="0"/>
              <a:t>Розголошення</a:t>
            </a:r>
            <a:r>
              <a:rPr lang="ru-RU" b="1" dirty="0" smtClean="0"/>
              <a:t> </a:t>
            </a:r>
            <a:r>
              <a:rPr lang="ru-RU" b="1" dirty="0" err="1"/>
              <a:t>персональних</a:t>
            </a:r>
            <a:r>
              <a:rPr lang="ru-RU" b="1" dirty="0"/>
              <a:t> </a:t>
            </a:r>
            <a:r>
              <a:rPr lang="ru-RU" b="1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Неправдиве</a:t>
            </a:r>
            <a:r>
              <a:rPr lang="ru-RU" b="1" dirty="0" smtClean="0"/>
              <a:t> авторство - </a:t>
            </a:r>
            <a:r>
              <a:rPr lang="uk-UA" dirty="0"/>
              <a:t>розміщення інформації від імені іншої людини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Спланована</a:t>
            </a:r>
            <a:r>
              <a:rPr lang="ru-RU" dirty="0" smtClean="0"/>
              <a:t> </a:t>
            </a:r>
            <a:r>
              <a:rPr lang="ru-RU" b="1" dirty="0" err="1"/>
              <a:t>брехня</a:t>
            </a:r>
            <a:r>
              <a:rPr lang="ru-RU" b="1" dirty="0"/>
              <a:t> та </a:t>
            </a:r>
            <a:r>
              <a:rPr lang="ru-RU" b="1" dirty="0" err="1" smtClean="0"/>
              <a:t>неправдиві</a:t>
            </a:r>
            <a:r>
              <a:rPr lang="ru-RU" b="1" dirty="0" smtClean="0"/>
              <a:t> </a:t>
            </a:r>
            <a:r>
              <a:rPr lang="ru-RU" b="1" dirty="0" err="1" smtClean="0"/>
              <a:t>сенсації</a:t>
            </a:r>
            <a:r>
              <a:rPr lang="ru-RU" b="1" dirty="0" smtClean="0"/>
              <a:t>.</a:t>
            </a:r>
            <a:endParaRPr lang="en-US" b="1" dirty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23584" y="188640"/>
            <a:ext cx="74021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низькоякісного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веб-контенту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02838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З</a:t>
            </a:r>
            <a:r>
              <a:rPr lang="uk-UA" dirty="0" smtClean="0"/>
              <a:t>нешкодження </a:t>
            </a:r>
            <a:r>
              <a:rPr lang="uk-UA" dirty="0"/>
              <a:t>цих </a:t>
            </a:r>
            <a:r>
              <a:rPr lang="uk-UA" dirty="0" smtClean="0"/>
              <a:t>ризиків: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6192688"/>
          </a:xfrm>
        </p:spPr>
        <p:txBody>
          <a:bodyPr>
            <a:normAutofit fontScale="70000" lnSpcReduction="20000"/>
          </a:bodyPr>
          <a:lstStyle/>
          <a:p>
            <a:pPr marL="85725" lvl="0" indent="358775">
              <a:buFont typeface="+mj-lt"/>
              <a:buAutoNum type="arabicPeriod"/>
            </a:pPr>
            <a:r>
              <a:rPr lang="uk-UA" b="1" dirty="0" smtClean="0"/>
              <a:t>Превентивні заходи </a:t>
            </a:r>
            <a:r>
              <a:rPr lang="uk-UA" dirty="0" smtClean="0"/>
              <a:t>щодо </a:t>
            </a:r>
            <a:r>
              <a:rPr lang="uk-UA" dirty="0"/>
              <a:t>недобросовісного читацького контенту </a:t>
            </a:r>
            <a:r>
              <a:rPr lang="uk-UA" dirty="0" smtClean="0"/>
              <a:t>(наприклад, обов’язкова реєстрація </a:t>
            </a:r>
            <a:r>
              <a:rPr lang="uk-UA" dirty="0"/>
              <a:t>на </a:t>
            </a:r>
            <a:r>
              <a:rPr lang="uk-UA" dirty="0" smtClean="0"/>
              <a:t>сайті);</a:t>
            </a:r>
            <a:endParaRPr lang="en-US" dirty="0"/>
          </a:p>
          <a:p>
            <a:pPr marL="85725" lvl="0" indent="358775">
              <a:buFont typeface="+mj-lt"/>
              <a:buAutoNum type="arabicPeriod"/>
            </a:pPr>
            <a:r>
              <a:rPr lang="uk-UA" b="1" dirty="0" smtClean="0"/>
              <a:t>Фільтрування </a:t>
            </a:r>
            <a:r>
              <a:rPr lang="uk-UA" b="1" dirty="0"/>
              <a:t>інформації </a:t>
            </a:r>
            <a:r>
              <a:rPr lang="uk-UA" dirty="0"/>
              <a:t>(встановлення фільтрів, чутливих до заборонених слів, блокування розміщення гіперпосилань в коментарях до новин; </a:t>
            </a:r>
            <a:r>
              <a:rPr lang="uk-UA" dirty="0" smtClean="0"/>
              <a:t>але часто </a:t>
            </a:r>
            <a:r>
              <a:rPr lang="uk-UA" dirty="0"/>
              <a:t>недобросовісні користувачі, ставлячи крапки чи пробіли в словах, обходять такі фільтри);</a:t>
            </a:r>
            <a:endParaRPr lang="en-US" dirty="0"/>
          </a:p>
          <a:p>
            <a:pPr marL="85725" lvl="0" indent="358775">
              <a:buFont typeface="+mj-lt"/>
              <a:buAutoNum type="arabicPeriod"/>
            </a:pPr>
            <a:r>
              <a:rPr lang="uk-UA" b="1" dirty="0" err="1" smtClean="0"/>
              <a:t>Відеокоментування</a:t>
            </a:r>
            <a:r>
              <a:rPr lang="uk-UA" dirty="0" smtClean="0"/>
              <a:t>, </a:t>
            </a:r>
            <a:r>
              <a:rPr lang="uk-UA" dirty="0"/>
              <a:t>що дозволяє ідентифікувати </a:t>
            </a:r>
            <a:r>
              <a:rPr lang="uk-UA" dirty="0" smtClean="0"/>
              <a:t>автора, </a:t>
            </a:r>
            <a:r>
              <a:rPr lang="uk-UA" dirty="0"/>
              <a:t>а отже, уникнути проблем, пов’язаних з анонімністю </a:t>
            </a:r>
            <a:r>
              <a:rPr lang="uk-UA" dirty="0" smtClean="0"/>
              <a:t>коментарів;</a:t>
            </a:r>
            <a:endParaRPr lang="en-US" dirty="0"/>
          </a:p>
          <a:p>
            <a:pPr marL="85725" lvl="0" indent="358775">
              <a:buFont typeface="+mj-lt"/>
              <a:buAutoNum type="arabicPeriod"/>
            </a:pPr>
            <a:r>
              <a:rPr lang="uk-UA" b="1" dirty="0" smtClean="0"/>
              <a:t>Можливість </a:t>
            </a:r>
            <a:r>
              <a:rPr lang="uk-UA" b="1" dirty="0"/>
              <a:t>поскаржитися </a:t>
            </a:r>
            <a:r>
              <a:rPr lang="uk-UA" dirty="0"/>
              <a:t>на непристойний коментар – при цьому після п’яти скарг із різних ІР-адрес інформація надходить до адміністратора сайту, який вирішує, блокувати його, чи ні;</a:t>
            </a:r>
            <a:endParaRPr lang="en-US" dirty="0"/>
          </a:p>
          <a:p>
            <a:pPr marL="85725" lvl="0" indent="358775">
              <a:buFont typeface="+mj-lt"/>
              <a:buAutoNum type="arabicPeriod"/>
            </a:pPr>
            <a:r>
              <a:rPr lang="uk-UA" b="1" dirty="0" smtClean="0"/>
              <a:t>Можливість </a:t>
            </a:r>
            <a:r>
              <a:rPr lang="uk-UA" b="1" dirty="0"/>
              <a:t>закриття для коментування і обговорення </a:t>
            </a:r>
            <a:r>
              <a:rPr lang="uk-UA" dirty="0"/>
              <a:t>певних тем, таких, як новини про злочини з неповнолітніми, зґвалтування тощо, а також закриття чи блокування конкретних </a:t>
            </a:r>
            <a:r>
              <a:rPr lang="uk-UA" dirty="0" smtClean="0"/>
              <a:t>користувачів;</a:t>
            </a:r>
            <a:endParaRPr lang="en-US" dirty="0"/>
          </a:p>
          <a:p>
            <a:pPr marL="85725" lvl="0" indent="358775">
              <a:buFont typeface="+mj-lt"/>
              <a:buAutoNum type="arabicPeriod"/>
            </a:pPr>
            <a:r>
              <a:rPr lang="uk-UA" b="1" dirty="0" smtClean="0"/>
              <a:t>Саморегулювання </a:t>
            </a:r>
            <a:r>
              <a:rPr lang="uk-UA" b="1" dirty="0"/>
              <a:t>коментарів </a:t>
            </a:r>
            <a:r>
              <a:rPr lang="uk-UA" dirty="0"/>
              <a:t>– можливість оцінювання не лише новин, а й коментарів до них.</a:t>
            </a:r>
            <a:endParaRPr lang="en-US" dirty="0"/>
          </a:p>
          <a:p>
            <a:pPr marL="82296" indent="0">
              <a:buNone/>
            </a:pPr>
            <a:r>
              <a:rPr lang="ru-RU" sz="1700" i="1" dirty="0" err="1" smtClean="0"/>
              <a:t>Джерело</a:t>
            </a:r>
            <a:r>
              <a:rPr lang="ru-RU" sz="1700" i="1" dirty="0" smtClean="0"/>
              <a:t>: О. </a:t>
            </a:r>
            <a:r>
              <a:rPr lang="ru-RU" sz="1700" i="1" dirty="0" err="1" smtClean="0"/>
              <a:t>Хоменок</a:t>
            </a:r>
            <a:r>
              <a:rPr lang="ru-RU" sz="1700" i="1" dirty="0" smtClean="0"/>
              <a:t> </a:t>
            </a:r>
            <a:r>
              <a:rPr lang="uk-UA" sz="1400" i="1" dirty="0" err="1"/>
              <a:t>Интерактивность</a:t>
            </a:r>
            <a:r>
              <a:rPr lang="uk-UA" sz="1400" i="1" dirty="0"/>
              <a:t> </a:t>
            </a:r>
            <a:r>
              <a:rPr lang="uk-UA" sz="1400" i="1" dirty="0" err="1"/>
              <a:t>пользователей</a:t>
            </a:r>
            <a:r>
              <a:rPr lang="uk-UA" sz="1400" i="1" dirty="0"/>
              <a:t> </a:t>
            </a:r>
            <a:r>
              <a:rPr lang="uk-UA" sz="1400" i="1" dirty="0" err="1"/>
              <a:t>новых</a:t>
            </a:r>
            <a:r>
              <a:rPr lang="uk-UA" sz="1400" i="1" dirty="0"/>
              <a:t> </a:t>
            </a:r>
            <a:r>
              <a:rPr lang="uk-UA" sz="1400" i="1" dirty="0" err="1"/>
              <a:t>медиа</a:t>
            </a:r>
            <a:r>
              <a:rPr lang="uk-UA" sz="1400" i="1" dirty="0"/>
              <a:t>: </a:t>
            </a:r>
            <a:r>
              <a:rPr lang="uk-UA" sz="1400" i="1" dirty="0" err="1"/>
              <a:t>возможности</a:t>
            </a:r>
            <a:r>
              <a:rPr lang="uk-UA" sz="1400" i="1" dirty="0"/>
              <a:t> и </a:t>
            </a:r>
            <a:r>
              <a:rPr lang="uk-UA" sz="1400" i="1" dirty="0" err="1"/>
              <a:t>угрозы</a:t>
            </a:r>
            <a:r>
              <a:rPr lang="uk-UA" sz="1400" i="1" dirty="0"/>
              <a:t> </a:t>
            </a:r>
            <a:r>
              <a:rPr lang="uk-UA" sz="1400" i="1" dirty="0" smtClean="0"/>
              <a:t>// </a:t>
            </a:r>
            <a:r>
              <a:rPr lang="uk-UA" sz="1400" i="1" dirty="0"/>
              <a:t>Світові стандарти сучасної </a:t>
            </a:r>
            <a:r>
              <a:rPr lang="uk-UA" sz="1400" i="1" dirty="0" smtClean="0"/>
              <a:t>журналістики, 2010. </a:t>
            </a:r>
            <a:r>
              <a:rPr lang="uk-UA" sz="1400" i="1" dirty="0"/>
              <a:t>– С. 532-536.</a:t>
            </a:r>
            <a:endParaRPr lang="en-US" sz="1400" i="1" dirty="0"/>
          </a:p>
          <a:p>
            <a:endParaRPr lang="ru-RU" sz="1700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684</TotalTime>
  <Words>591</Words>
  <Application>Microsoft Office PowerPoint</Application>
  <PresentationFormat>Экран (4:3)</PresentationFormat>
  <Paragraphs>46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Corbel</vt:lpstr>
      <vt:lpstr>Gill Sans MT</vt:lpstr>
      <vt:lpstr>Verdana</vt:lpstr>
      <vt:lpstr>Wingdings 2</vt:lpstr>
      <vt:lpstr>Солнцестояние</vt:lpstr>
      <vt:lpstr>Загрози і ризики, що несуть з собою нові комунікації</vt:lpstr>
      <vt:lpstr> Психологічні і етичні проблеми </vt:lpstr>
      <vt:lpstr>Інформаційне перенасичення</vt:lpstr>
      <vt:lpstr>Відео для перегляду</vt:lpstr>
      <vt:lpstr>Загрози низькоякісного  веб-контенту </vt:lpstr>
      <vt:lpstr>Презентация PowerPoint</vt:lpstr>
      <vt:lpstr>Загрози низькоякісного  веб-контенту </vt:lpstr>
      <vt:lpstr>Знешкодження цих ризиків: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Рекламні сайти. Верстка сайту за допомогою інструментарію HTML</dc:title>
  <dc:creator>Valued Acer Customer</dc:creator>
  <cp:lastModifiedBy>Katerina Sirinyok-Dolgaryova</cp:lastModifiedBy>
  <cp:revision>84</cp:revision>
  <dcterms:created xsi:type="dcterms:W3CDTF">2013-03-19T12:49:19Z</dcterms:created>
  <dcterms:modified xsi:type="dcterms:W3CDTF">2017-03-22T15:08:41Z</dcterms:modified>
</cp:coreProperties>
</file>