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3" r:id="rId45"/>
    <p:sldId id="304" r:id="rId46"/>
    <p:sldId id="305" r:id="rId47"/>
    <p:sldId id="30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0_leaf_etchings-sf0063_shop_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7596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800" dirty="0" smtClean="0"/>
              <a:t>Ботаніка</a:t>
            </a:r>
            <a:br>
              <a:rPr lang="uk-UA" sz="4800" dirty="0" smtClean="0"/>
            </a:br>
            <a:r>
              <a:rPr lang="uk-UA" sz="4000" dirty="0" smtClean="0"/>
              <a:t>Анатомія та морфологія вищих рослин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54000"/>
            </a:schemeClr>
          </a:solidFill>
        </p:spPr>
        <p:txBody>
          <a:bodyPr>
            <a:normAutofit/>
          </a:bodyPr>
          <a:lstStyle/>
          <a:p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tmpFLAVQ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000924" cy="7041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biol_01_img0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1000132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Плазмодесми, симпласт, </a:t>
            </a:r>
            <a:r>
              <a:rPr lang="uk-UA" smtClean="0"/>
              <a:t>апопласт</a:t>
            </a:r>
            <a:endParaRPr lang="uk-UA" dirty="0"/>
          </a:p>
        </p:txBody>
      </p:sp>
      <p:pic>
        <p:nvPicPr>
          <p:cNvPr id="4" name="Содержимое 3" descr="2000px-Apoplast_and_symplast_pathway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01351" cy="5091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Рослинні тканини</a:t>
            </a:r>
            <a:endParaRPr lang="uk-UA" dirty="0"/>
          </a:p>
        </p:txBody>
      </p:sp>
      <p:pic>
        <p:nvPicPr>
          <p:cNvPr id="27" name="Содержимое 26" descr="Hierba_diferente_muralesyvinilos_2935681_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00439"/>
            <a:ext cx="9144000" cy="3357562"/>
          </a:xfrm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1000100" y="1142984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607323" y="1750207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214546" y="2643182"/>
            <a:ext cx="314327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607587" y="2536025"/>
            <a:ext cx="335758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286380" y="1714488"/>
            <a:ext cx="221457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5140" y="1142984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2000240"/>
            <a:ext cx="2083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/>
              <a:t>Твірна </a:t>
            </a:r>
          </a:p>
          <a:p>
            <a:pPr algn="ctr"/>
            <a:r>
              <a:rPr lang="uk-UA" sz="2800" dirty="0" smtClean="0"/>
              <a:t>(меристема)</a:t>
            </a:r>
            <a:endParaRPr lang="uk-UA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4414" y="34290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Покривна</a:t>
            </a:r>
            <a:endParaRPr lang="uk-UA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60" y="4572008"/>
            <a:ext cx="1972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/>
              <a:t>Основна </a:t>
            </a:r>
            <a:br>
              <a:rPr lang="uk-UA" sz="2800" dirty="0" smtClean="0"/>
            </a:br>
            <a:r>
              <a:rPr lang="uk-UA" sz="2800" dirty="0" smtClean="0"/>
              <a:t>(паренхіма)</a:t>
            </a:r>
            <a:endParaRPr lang="uk-U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929190" y="4643446"/>
            <a:ext cx="1801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Механічна</a:t>
            </a:r>
            <a:endParaRPr lang="uk-UA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429388" y="342900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Провідна</a:t>
            </a:r>
            <a:endParaRPr lang="uk-UA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143768" y="1928802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(Видільна)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640955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857916" cy="1143000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uk-UA" dirty="0" smtClean="0"/>
              <a:t>Твірна (меристема)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8229600" cy="3400436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uk-UA" dirty="0" smtClean="0"/>
              <a:t>Щільно замкнені клітини, мають велике ядро, порожнина заповнена цитоплазмою, великі вакуолі відсутні, клітинна стінка тонка</a:t>
            </a:r>
          </a:p>
          <a:p>
            <a:r>
              <a:rPr lang="uk-UA" dirty="0" smtClean="0"/>
              <a:t>Основні властивості: інтенсивний поділ, диференціація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14503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287072" cy="688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Меристема</a:t>
            </a:r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28728" y="1214422"/>
            <a:ext cx="171451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4321173" y="1751001"/>
            <a:ext cx="1714512" cy="641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57884" y="1142984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001158" y="1856570"/>
            <a:ext cx="1785950" cy="50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7158" y="2214554"/>
            <a:ext cx="19594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Верхівкова</a:t>
            </a:r>
            <a:br>
              <a:rPr lang="uk-UA" sz="2800" b="1" dirty="0" smtClean="0"/>
            </a:br>
            <a:r>
              <a:rPr lang="uk-UA" sz="2800" b="1" dirty="0" smtClean="0"/>
              <a:t>(апікальна)</a:t>
            </a:r>
            <a:endParaRPr lang="uk-UA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3071810"/>
            <a:ext cx="22041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Бічна</a:t>
            </a:r>
            <a:br>
              <a:rPr lang="uk-UA" sz="2800" b="1" dirty="0" smtClean="0"/>
            </a:br>
            <a:r>
              <a:rPr lang="uk-UA" sz="2800" b="1" dirty="0" smtClean="0"/>
              <a:t>(латеральна)</a:t>
            </a:r>
            <a:endParaRPr lang="uk-UA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3071810"/>
            <a:ext cx="2489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/>
              <a:t>Вставна</a:t>
            </a:r>
            <a:br>
              <a:rPr lang="uk-UA" sz="2800" b="1" dirty="0" smtClean="0"/>
            </a:br>
            <a:r>
              <a:rPr lang="uk-UA" sz="2800" b="1" dirty="0" smtClean="0"/>
              <a:t>(</a:t>
            </a:r>
            <a:r>
              <a:rPr lang="uk-UA" sz="2800" b="1" dirty="0" err="1" smtClean="0"/>
              <a:t>інтеркалярна</a:t>
            </a:r>
            <a:r>
              <a:rPr lang="uk-UA" sz="2800" b="1" dirty="0" smtClean="0"/>
              <a:t>)</a:t>
            </a:r>
            <a:endParaRPr lang="uk-UA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25966" y="2285992"/>
            <a:ext cx="2418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err="1" smtClean="0"/>
              <a:t>Ранева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(травматична)</a:t>
            </a:r>
            <a:endParaRPr lang="uk-UA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00298" y="4000504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/>
              <a:t>Прокамбій, перицикл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Камбій, фелоген</a:t>
            </a:r>
            <a:endParaRPr lang="uk-U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7158" y="3143248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Протодерма, прокамбій, основна меристема</a:t>
            </a:r>
            <a:endParaRPr lang="uk-UA" sz="2400" dirty="0"/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1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3088"/>
            <a:ext cx="9144000" cy="4390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Апікальна меристема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400552" cy="685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Апекси кореня та пагона</a:t>
            </a:r>
            <a:endParaRPr lang="uk-UA" dirty="0"/>
          </a:p>
        </p:txBody>
      </p:sp>
      <p:pic>
        <p:nvPicPr>
          <p:cNvPr id="4" name="Рисунок 3" descr="jIlEQ0Km.jpg"/>
          <p:cNvPicPr>
            <a:picLocks noChangeAspect="1"/>
          </p:cNvPicPr>
          <p:nvPr/>
        </p:nvPicPr>
        <p:blipFill>
          <a:blip r:embed="rId2" cstate="print"/>
          <a:srcRect t="13333" b="11667"/>
          <a:stretch>
            <a:fillRect/>
          </a:stretch>
        </p:blipFill>
        <p:spPr>
          <a:xfrm>
            <a:off x="428596" y="2571744"/>
            <a:ext cx="5276782" cy="3214710"/>
          </a:xfrm>
          <a:prstGeom prst="rect">
            <a:avLst/>
          </a:prstGeom>
        </p:spPr>
      </p:pic>
      <p:pic>
        <p:nvPicPr>
          <p:cNvPr id="6" name="Рисунок 5" descr="i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47186" y="2568062"/>
            <a:ext cx="4429156" cy="3150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Інтеркалярна</a:t>
            </a:r>
            <a:r>
              <a:rPr lang="uk-UA" dirty="0" smtClean="0"/>
              <a:t> меристема</a:t>
            </a:r>
            <a:endParaRPr lang="uk-UA" dirty="0"/>
          </a:p>
        </p:txBody>
      </p:sp>
      <p:pic>
        <p:nvPicPr>
          <p:cNvPr id="4" name="Содержимое 3" descr="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727" t="12500" r="24243" b="12500"/>
          <a:stretch>
            <a:fillRect/>
          </a:stretch>
        </p:blipFill>
        <p:spPr>
          <a:xfrm>
            <a:off x="0" y="1285860"/>
            <a:ext cx="2500330" cy="4714884"/>
          </a:xfrm>
        </p:spPr>
      </p:pic>
      <p:pic>
        <p:nvPicPr>
          <p:cNvPr id="5" name="Рисунок 4" descr="15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714488"/>
            <a:ext cx="2809875" cy="3286125"/>
          </a:xfrm>
          <a:prstGeom prst="rect">
            <a:avLst/>
          </a:prstGeom>
        </p:spPr>
      </p:pic>
      <p:pic>
        <p:nvPicPr>
          <p:cNvPr id="6" name="Рисунок 5" descr="0023-050-Semejstvo-Zlakovye-Mjatlikov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928934"/>
            <a:ext cx="5072066" cy="398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Рослинна клітина</a:t>
            </a:r>
            <a:endParaRPr lang="uk-UA" dirty="0"/>
          </a:p>
        </p:txBody>
      </p:sp>
      <p:pic>
        <p:nvPicPr>
          <p:cNvPr id="4" name="Содержимое 3" descr="36113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37232"/>
            <a:ext cx="6929486" cy="5820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Паренхіма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72206"/>
            <a:ext cx="8229600" cy="5395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71604" y="1142984"/>
            <a:ext cx="164307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928794" y="285749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</p:cNvCxnSpPr>
          <p:nvPr/>
        </p:nvCxnSpPr>
        <p:spPr>
          <a:xfrm rot="5400000">
            <a:off x="2637625" y="3280575"/>
            <a:ext cx="379731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2035951" y="2321711"/>
            <a:ext cx="307183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964777" y="2393149"/>
            <a:ext cx="307183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214942" y="1643050"/>
            <a:ext cx="200026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00760" y="1142984"/>
            <a:ext cx="150019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2000240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Асиміляційна (хлорофілоносна)</a:t>
            </a:r>
            <a:endParaRPr lang="uk-UA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57356" y="3214686"/>
            <a:ext cx="1287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Губчаста</a:t>
            </a:r>
            <a:endParaRPr lang="uk-U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14546" y="450057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Основна</a:t>
            </a:r>
            <a:endParaRPr lang="uk-U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714744" y="5286388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Запасаюча</a:t>
            </a:r>
            <a:endParaRPr lang="uk-UA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29256" y="450057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Водоносна (</a:t>
            </a:r>
            <a:r>
              <a:rPr lang="uk-UA" sz="2400" dirty="0" err="1" smtClean="0"/>
              <a:t>гідропаренхіма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286512" y="335756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Повітроносна</a:t>
            </a:r>
            <a:r>
              <a:rPr lang="uk-UA" sz="2400" dirty="0" smtClean="0"/>
              <a:t> (аеренхіма)</a:t>
            </a:r>
            <a:endParaRPr lang="uk-UA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2143116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Поглинальна</a:t>
            </a:r>
            <a:endParaRPr lang="uk-UA" sz="24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500034" y="2786058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3214686"/>
            <a:ext cx="1620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Стовпчаста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Асиміляційна</a:t>
            </a:r>
            <a:endParaRPr lang="uk-UA" dirty="0"/>
          </a:p>
        </p:txBody>
      </p:sp>
      <p:pic>
        <p:nvPicPr>
          <p:cNvPr id="10" name="Содержимое 9" descr="Біологія_7_клас,_тема_19,_рис.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8741" y="2643182"/>
            <a:ext cx="7305476" cy="47863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600201"/>
            <a:ext cx="8686800" cy="1471610"/>
          </a:xfrm>
        </p:spPr>
        <p:txBody>
          <a:bodyPr/>
          <a:lstStyle/>
          <a:p>
            <a:r>
              <a:rPr lang="uk-UA" dirty="0" smtClean="0"/>
              <a:t>Багато хлоропластів</a:t>
            </a:r>
          </a:p>
          <a:p>
            <a:r>
              <a:rPr lang="uk-UA" dirty="0" err="1" smtClean="0"/>
              <a:t>Стовпчата</a:t>
            </a:r>
            <a:r>
              <a:rPr lang="uk-UA" dirty="0" smtClean="0"/>
              <a:t> паренхіма – багато міжклітинної речовини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Водоносна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229600" cy="64294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Кактуси, молочаї, агава, алое</a:t>
            </a:r>
            <a:endParaRPr lang="uk-UA" dirty="0"/>
          </a:p>
        </p:txBody>
      </p:sp>
      <p:pic>
        <p:nvPicPr>
          <p:cNvPr id="4" name="Рисунок 3" descr="s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975927"/>
            <a:ext cx="7286676" cy="488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err="1" smtClean="0"/>
              <a:t>Повітроносна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42876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Квітконіжки латаття, глечиків, стебла комишу, пухівки, корені водяних рослин</a:t>
            </a:r>
            <a:endParaRPr lang="uk-UA" dirty="0"/>
          </a:p>
        </p:txBody>
      </p:sp>
      <p:pic>
        <p:nvPicPr>
          <p:cNvPr id="4" name="Рисунок 3" descr="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7929617" cy="496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Поглинальна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Всмоктувальна зона кореня</a:t>
            </a:r>
          </a:p>
          <a:p>
            <a:r>
              <a:rPr lang="uk-UA" dirty="0" smtClean="0"/>
              <a:t>Під епіблемою</a:t>
            </a:r>
          </a:p>
          <a:p>
            <a:r>
              <a:rPr lang="uk-UA" dirty="0" smtClean="0"/>
              <a:t>Живі клітини, є міжклітинники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Механічні (опорні)</a:t>
            </a:r>
            <a:endParaRPr lang="uk-UA" dirty="0"/>
          </a:p>
        </p:txBody>
      </p:sp>
      <p:pic>
        <p:nvPicPr>
          <p:cNvPr id="15" name="Содержимое 14" descr="320px-Tkan7k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0" y="3429000"/>
            <a:ext cx="2606357" cy="3429000"/>
          </a:xfrm>
        </p:spPr>
      </p:pic>
      <p:cxnSp>
        <p:nvCxnSpPr>
          <p:cNvPr id="5" name="Прямая со стрелкой 4"/>
          <p:cNvCxnSpPr/>
          <p:nvPr/>
        </p:nvCxnSpPr>
        <p:spPr>
          <a:xfrm rot="5400000">
            <a:off x="1285852" y="1214422"/>
            <a:ext cx="135732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357554" y="214311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643570" y="3143248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7158" y="2571744"/>
            <a:ext cx="199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Коленхіма</a:t>
            </a:r>
            <a:endParaRPr lang="uk-U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3143248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Склеренхіма</a:t>
            </a:r>
            <a:endParaRPr lang="uk-UA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2714620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Склереїди</a:t>
            </a:r>
            <a:endParaRPr lang="uk-UA" sz="3200" dirty="0"/>
          </a:p>
        </p:txBody>
      </p:sp>
      <p:pic>
        <p:nvPicPr>
          <p:cNvPr id="16" name="Рисунок 15" descr="Plant_cell_type_sclerenchyma_fib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973372"/>
            <a:ext cx="3429024" cy="2884628"/>
          </a:xfrm>
          <a:prstGeom prst="rect">
            <a:avLst/>
          </a:prstGeom>
        </p:spPr>
      </p:pic>
      <p:pic>
        <p:nvPicPr>
          <p:cNvPr id="17" name="Рисунок 16" descr="stonece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000480"/>
            <a:ext cx="306162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nt_cell_type_collenchy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321827" y="1035827"/>
            <a:ext cx="6858000" cy="4786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357686" cy="1143000"/>
          </a:xfrm>
        </p:spPr>
        <p:txBody>
          <a:bodyPr/>
          <a:lstStyle/>
          <a:p>
            <a:r>
              <a:rPr lang="uk-UA" dirty="0" smtClean="0"/>
              <a:t>Коленхіма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357686" cy="4525963"/>
          </a:xfrm>
        </p:spPr>
        <p:txBody>
          <a:bodyPr/>
          <a:lstStyle/>
          <a:p>
            <a:r>
              <a:rPr lang="uk-UA" dirty="0" smtClean="0"/>
              <a:t>Живі клітини, містять хлоропласти</a:t>
            </a:r>
          </a:p>
          <a:p>
            <a:r>
              <a:rPr lang="uk-UA" dirty="0" smtClean="0"/>
              <a:t>Знаходяться на периферії органа</a:t>
            </a:r>
          </a:p>
          <a:p>
            <a:r>
              <a:rPr lang="uk-UA" dirty="0" smtClean="0"/>
              <a:t>Зонтичні, губоцвіті – </a:t>
            </a:r>
            <a:br>
              <a:rPr lang="uk-UA" dirty="0" smtClean="0"/>
            </a:br>
            <a:r>
              <a:rPr lang="uk-UA" dirty="0" smtClean="0"/>
              <a:t>у корі та виступах стебла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Склеренхіма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Рівномірно потовщені стінки</a:t>
            </a:r>
          </a:p>
          <a:p>
            <a:r>
              <a:rPr lang="uk-UA" dirty="0" smtClean="0"/>
              <a:t>Мертві клітини</a:t>
            </a:r>
          </a:p>
          <a:p>
            <a:r>
              <a:rPr lang="uk-UA" dirty="0" smtClean="0"/>
              <a:t>Клітинні стінки здерев'янілі (лібриформ)</a:t>
            </a:r>
          </a:p>
          <a:p>
            <a:r>
              <a:rPr lang="uk-UA" dirty="0" smtClean="0"/>
              <a:t>Глибше від коленхіми, серед провідних пучків</a:t>
            </a:r>
            <a:endParaRPr lang="uk-UA" dirty="0"/>
          </a:p>
        </p:txBody>
      </p:sp>
      <p:pic>
        <p:nvPicPr>
          <p:cNvPr id="5" name="Рисунок 4" descr="5123dJ8m-0L._SX34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4840" y="1428736"/>
            <a:ext cx="452916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29156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Склеренхімні волокна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072098" cy="4525963"/>
          </a:xfrm>
        </p:spPr>
        <p:txBody>
          <a:bodyPr/>
          <a:lstStyle/>
          <a:p>
            <a:r>
              <a:rPr lang="uk-UA" dirty="0" smtClean="0"/>
              <a:t>Вегетативні органи судинних рослин</a:t>
            </a:r>
          </a:p>
          <a:p>
            <a:r>
              <a:rPr lang="uk-UA" dirty="0" smtClean="0"/>
              <a:t>Входять до складу судинно-волокнистих пучків</a:t>
            </a:r>
          </a:p>
          <a:p>
            <a:r>
              <a:rPr lang="uk-UA" dirty="0" smtClean="0"/>
              <a:t>Луб'яні волокна та волокна деревини (лібриформ)</a:t>
            </a:r>
            <a:endParaRPr lang="uk-UA" dirty="0"/>
          </a:p>
        </p:txBody>
      </p:sp>
      <p:pic>
        <p:nvPicPr>
          <p:cNvPr id="4" name="Рисунок 3" descr="fiber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64714" y="1178716"/>
            <a:ext cx="6857999" cy="450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000628" cy="1143000"/>
          </a:xfrm>
        </p:spPr>
        <p:txBody>
          <a:bodyPr/>
          <a:lstStyle/>
          <a:p>
            <a:r>
              <a:rPr lang="uk-UA" dirty="0" smtClean="0"/>
              <a:t>Склереїди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929190" cy="4829196"/>
          </a:xfrm>
        </p:spPr>
        <p:txBody>
          <a:bodyPr/>
          <a:lstStyle/>
          <a:p>
            <a:r>
              <a:rPr lang="uk-UA" dirty="0" smtClean="0"/>
              <a:t>Плоди (кам'янисті клітини), листки (опорні клітини), ін.</a:t>
            </a:r>
          </a:p>
          <a:p>
            <a:r>
              <a:rPr lang="uk-UA" dirty="0" smtClean="0"/>
              <a:t>Мертві з рівномірно потовщеними здерев'янілими стінками</a:t>
            </a:r>
            <a:endParaRPr lang="uk-UA" dirty="0"/>
          </a:p>
        </p:txBody>
      </p:sp>
      <p:pic>
        <p:nvPicPr>
          <p:cNvPr id="4" name="Рисунок 3" descr="sclerenchyma-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0"/>
            <a:ext cx="42148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EVRFCFFFIVL5P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857232"/>
            <a:ext cx="7529580" cy="61864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/>
              <a:t>Будова рослинної клітини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Провідні тканини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357819" y="1285463"/>
            <a:ext cx="1571636" cy="128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286380" y="1357298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8728" y="2786058"/>
            <a:ext cx="1872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/>
              <a:t>Флоема</a:t>
            </a:r>
          </a:p>
          <a:p>
            <a:pPr algn="ctr"/>
            <a:r>
              <a:rPr lang="uk-UA" sz="2000" dirty="0" smtClean="0"/>
              <a:t>(луб)</a:t>
            </a:r>
          </a:p>
          <a:p>
            <a:pPr algn="ctr"/>
            <a:r>
              <a:rPr lang="uk-UA" sz="2400" dirty="0" smtClean="0"/>
              <a:t>Живі клітини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818" y="2357430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dirty="0" smtClean="0"/>
              <a:t>Ксилема</a:t>
            </a:r>
          </a:p>
          <a:p>
            <a:pPr algn="ctr"/>
            <a:r>
              <a:rPr lang="uk-UA" sz="2000" dirty="0" smtClean="0"/>
              <a:t>(деревина)</a:t>
            </a:r>
          </a:p>
          <a:p>
            <a:pPr algn="ctr"/>
            <a:r>
              <a:rPr lang="uk-UA" sz="2400" dirty="0" smtClean="0"/>
              <a:t>Мертві клітини</a:t>
            </a:r>
            <a:br>
              <a:rPr lang="uk-UA" sz="2400" dirty="0" smtClean="0"/>
            </a:br>
            <a:r>
              <a:rPr lang="uk-UA" sz="2400" dirty="0" smtClean="0"/>
              <a:t>лігнін</a:t>
            </a:r>
            <a:endParaRPr lang="uk-UA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893471" y="4107661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7000892" y="4071942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3372" y="4929198"/>
            <a:ext cx="215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Трахеї (судини)</a:t>
            </a:r>
            <a:endParaRPr lang="uk-UA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86644" y="5000636"/>
            <a:ext cx="1312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Трахеїди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755117_html_6f2537b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8555"/>
            <a:ext cx="9144000" cy="6609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0"/>
            <a:ext cx="4143404" cy="7037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5475351687_f0f146ffc8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72447" y="-357214"/>
            <a:ext cx="10116545" cy="7890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0"/>
            <a:ext cx="7656055" cy="6880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6935015" cy="69350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Покривна тканина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125395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285852" y="1285860"/>
            <a:ext cx="121444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179753" y="2464587"/>
            <a:ext cx="235666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2" idx="0"/>
          </p:cNvCxnSpPr>
          <p:nvPr/>
        </p:nvCxnSpPr>
        <p:spPr>
          <a:xfrm rot="16200000" flipH="1">
            <a:off x="6275919" y="1439328"/>
            <a:ext cx="1428760" cy="1121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2643182"/>
            <a:ext cx="3286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Шкірочка</a:t>
            </a:r>
          </a:p>
          <a:p>
            <a:pPr algn="ctr"/>
            <a:r>
              <a:rPr lang="uk-UA" sz="2800" dirty="0" smtClean="0"/>
              <a:t>Епідерма, епіблема (</a:t>
            </a:r>
            <a:r>
              <a:rPr lang="uk-UA" sz="2800" dirty="0" err="1" smtClean="0"/>
              <a:t>ризодерма</a:t>
            </a:r>
            <a:r>
              <a:rPr lang="uk-UA" sz="28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4612" y="3500438"/>
            <a:ext cx="35589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Корок (перидерма)</a:t>
            </a:r>
          </a:p>
          <a:p>
            <a:pPr algn="ctr"/>
            <a:r>
              <a:rPr lang="uk-UA" sz="2800" dirty="0" smtClean="0"/>
              <a:t>Фелема, фелодерма</a:t>
            </a:r>
          </a:p>
          <a:p>
            <a:pPr algn="ctr">
              <a:buFont typeface="Arial" pitchFamily="34" charset="0"/>
              <a:buChar char="•"/>
            </a:pP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2714620"/>
            <a:ext cx="15292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/>
              <a:t>Кірка</a:t>
            </a:r>
          </a:p>
          <a:p>
            <a:pPr algn="ctr"/>
            <a:r>
              <a:rPr lang="uk-UA" sz="2800" dirty="0" err="1" smtClean="0"/>
              <a:t>ритидом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004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-571536" y="214290"/>
            <a:ext cx="10660137" cy="6429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74638"/>
            <a:ext cx="4786346" cy="1143000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uk-UA" dirty="0" smtClean="0"/>
              <a:t>Шкірочка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  <a:solidFill>
            <a:schemeClr val="bg1">
              <a:alpha val="79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Стебла, листки, частини квітки, плоди, корені</a:t>
            </a:r>
          </a:p>
          <a:p>
            <a:r>
              <a:rPr lang="uk-UA" dirty="0" smtClean="0"/>
              <a:t>Один шар клітин, виключення – </a:t>
            </a:r>
            <a:r>
              <a:rPr lang="uk-UA" dirty="0" err="1" smtClean="0"/>
              <a:t>плоскуха</a:t>
            </a:r>
            <a:endParaRPr lang="uk-UA" dirty="0" smtClean="0"/>
          </a:p>
          <a:p>
            <a:r>
              <a:rPr lang="uk-UA" dirty="0" smtClean="0"/>
              <a:t>Три типи клітин: основні, клітини продихів, </a:t>
            </a:r>
            <a:r>
              <a:rPr lang="uk-UA" dirty="0" err="1" smtClean="0"/>
              <a:t>трихоми</a:t>
            </a:r>
            <a:endParaRPr lang="uk-UA" dirty="0" smtClean="0"/>
          </a:p>
          <a:p>
            <a:r>
              <a:rPr lang="uk-UA" dirty="0" smtClean="0"/>
              <a:t>Стінки клітин звивисті, зовні вкриті кутикулою</a:t>
            </a:r>
          </a:p>
          <a:p>
            <a:r>
              <a:rPr lang="uk-UA" dirty="0" smtClean="0"/>
              <a:t>Мало хлоропластів (окрім клітин-замикачів продихів)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20px-Tkan1e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7354" y="0"/>
            <a:ext cx="1108363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00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645" y="0"/>
            <a:ext cx="834337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643686"/>
          </a:xfrm>
        </p:spPr>
        <p:txBody>
          <a:bodyPr>
            <a:noAutofit/>
          </a:bodyPr>
          <a:lstStyle/>
          <a:p>
            <a:r>
              <a:rPr lang="uk-UA" sz="2300" dirty="0" smtClean="0"/>
              <a:t>Ядро – зберігання ДНК (</a:t>
            </a:r>
            <a:r>
              <a:rPr lang="uk-UA" sz="2300" dirty="0" err="1" smtClean="0"/>
              <a:t>двомембранна</a:t>
            </a:r>
            <a:r>
              <a:rPr lang="uk-UA" sz="2300" dirty="0" smtClean="0"/>
              <a:t>)</a:t>
            </a:r>
          </a:p>
          <a:p>
            <a:r>
              <a:rPr lang="uk-UA" sz="2300" dirty="0" smtClean="0"/>
              <a:t>Ядерця – продукування </a:t>
            </a:r>
            <a:r>
              <a:rPr lang="uk-UA" sz="2300" dirty="0" err="1" smtClean="0"/>
              <a:t>рРНК</a:t>
            </a:r>
            <a:r>
              <a:rPr lang="uk-UA" sz="2300" dirty="0" smtClean="0"/>
              <a:t>, складання </a:t>
            </a:r>
            <a:r>
              <a:rPr lang="uk-UA" sz="2300" dirty="0" err="1" smtClean="0"/>
              <a:t>субодиниць</a:t>
            </a:r>
            <a:r>
              <a:rPr lang="uk-UA" sz="2300" dirty="0" smtClean="0"/>
              <a:t> рибосом (</a:t>
            </a:r>
            <a:r>
              <a:rPr lang="uk-UA" sz="2300" dirty="0" err="1" smtClean="0"/>
              <a:t>немембр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ЕПС (ЕПР) – синтез ліпідів, вуглеводів (</a:t>
            </a:r>
            <a:r>
              <a:rPr lang="uk-UA" sz="2300" dirty="0" err="1" smtClean="0"/>
              <a:t>одномембр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Апарат Гольджі – зберігання, модифікування білків, утворення </a:t>
            </a:r>
            <a:r>
              <a:rPr lang="uk-UA" sz="2300" dirty="0" err="1" smtClean="0"/>
              <a:t>лізосом</a:t>
            </a:r>
            <a:r>
              <a:rPr lang="uk-UA" sz="2300" dirty="0" smtClean="0"/>
              <a:t> (</a:t>
            </a:r>
            <a:r>
              <a:rPr lang="uk-UA" sz="2300" dirty="0" err="1" smtClean="0"/>
              <a:t>одномембр</a:t>
            </a:r>
            <a:r>
              <a:rPr lang="uk-UA" sz="2300" dirty="0" smtClean="0"/>
              <a:t>.)</a:t>
            </a:r>
          </a:p>
          <a:p>
            <a:r>
              <a:rPr lang="uk-UA" sz="2300" dirty="0" err="1" smtClean="0"/>
              <a:t>Лізосоми</a:t>
            </a:r>
            <a:r>
              <a:rPr lang="uk-UA" sz="2300" dirty="0" smtClean="0"/>
              <a:t> – травлення (</a:t>
            </a:r>
            <a:r>
              <a:rPr lang="uk-UA" sz="2300" dirty="0" err="1" smtClean="0"/>
              <a:t>одномембр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Рибосоми – продукування білків (</a:t>
            </a:r>
            <a:r>
              <a:rPr lang="uk-UA" sz="2300" dirty="0" err="1" smtClean="0"/>
              <a:t>немембр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Вакуоля (</a:t>
            </a:r>
            <a:r>
              <a:rPr lang="uk-UA" sz="2300" dirty="0" err="1" smtClean="0"/>
              <a:t>тонопласт</a:t>
            </a:r>
            <a:r>
              <a:rPr lang="uk-UA" sz="2300" dirty="0" smtClean="0"/>
              <a:t> – мембрана) – підтримання осмотичного тиску, зберігання відходів та запасних речовин (</a:t>
            </a:r>
            <a:r>
              <a:rPr lang="uk-UA" sz="2300" dirty="0" err="1" smtClean="0"/>
              <a:t>одномембр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Мітохондрії – продукування АТФ (</a:t>
            </a:r>
            <a:r>
              <a:rPr lang="uk-UA" sz="2300" dirty="0" err="1" smtClean="0"/>
              <a:t>двомембр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Пластиди – зберігання запасних речовин (хлоропласти – фотосинтез) (</a:t>
            </a:r>
            <a:r>
              <a:rPr lang="uk-UA" sz="2300" dirty="0" err="1" smtClean="0"/>
              <a:t>двомембр</a:t>
            </a:r>
            <a:r>
              <a:rPr lang="uk-UA" sz="2300" dirty="0" smtClean="0"/>
              <a:t>.)</a:t>
            </a:r>
          </a:p>
          <a:p>
            <a:r>
              <a:rPr lang="uk-UA" sz="2300" dirty="0" err="1" smtClean="0"/>
              <a:t>Цитоскелет</a:t>
            </a:r>
            <a:r>
              <a:rPr lang="uk-UA" sz="2300" dirty="0" smtClean="0"/>
              <a:t>: </a:t>
            </a:r>
            <a:r>
              <a:rPr lang="uk-UA" sz="2300" dirty="0" err="1" smtClean="0"/>
              <a:t>тубулін</a:t>
            </a:r>
            <a:r>
              <a:rPr lang="uk-UA" sz="2300" dirty="0" smtClean="0"/>
              <a:t>, актин (</a:t>
            </a:r>
            <a:r>
              <a:rPr lang="uk-UA" sz="2300" dirty="0" err="1" smtClean="0"/>
              <a:t>немембр</a:t>
            </a:r>
            <a:r>
              <a:rPr lang="uk-UA" sz="2300" dirty="0" smtClean="0"/>
              <a:t>.)</a:t>
            </a:r>
          </a:p>
          <a:p>
            <a:r>
              <a:rPr lang="uk-UA" sz="2300" dirty="0" smtClean="0"/>
              <a:t>Мембрана (</a:t>
            </a:r>
            <a:r>
              <a:rPr lang="uk-UA" sz="2300" dirty="0" err="1" smtClean="0"/>
              <a:t>плазмолема</a:t>
            </a:r>
            <a:r>
              <a:rPr lang="uk-UA" sz="2300" dirty="0" smtClean="0"/>
              <a:t>) – </a:t>
            </a:r>
            <a:r>
              <a:rPr lang="uk-UA" sz="2300" dirty="0" err="1" smtClean="0"/>
              <a:t>фософоліпіди</a:t>
            </a:r>
            <a:endParaRPr lang="uk-UA" sz="2300" dirty="0" smtClean="0"/>
          </a:p>
          <a:p>
            <a:r>
              <a:rPr lang="uk-UA" sz="2300" dirty="0" smtClean="0"/>
              <a:t>Клітинна стінка - целюлоза</a:t>
            </a:r>
          </a:p>
          <a:p>
            <a:endParaRPr lang="uk-UA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2" cstate="print">
            <a:lum bright="30000" contrast="-30000"/>
          </a:blip>
          <a:stretch>
            <a:fillRect/>
          </a:stretch>
        </p:blipFill>
        <p:spPr>
          <a:xfrm>
            <a:off x="0" y="-571551"/>
            <a:ext cx="9144000" cy="7429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9000"/>
            </a:schemeClr>
          </a:solidFill>
        </p:spPr>
        <p:txBody>
          <a:bodyPr/>
          <a:lstStyle/>
          <a:p>
            <a:r>
              <a:rPr lang="uk-UA" dirty="0" smtClean="0"/>
              <a:t>Корок (перидерма)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r>
              <a:rPr lang="uk-UA" dirty="0" smtClean="0"/>
              <a:t>Фелоген → фелема, фелодерма</a:t>
            </a:r>
          </a:p>
          <a:p>
            <a:r>
              <a:rPr lang="uk-UA" dirty="0" smtClean="0"/>
              <a:t>Фелема – мертві клітини, усередині – повітря, клітинні стінки – суберин</a:t>
            </a:r>
          </a:p>
          <a:p>
            <a:r>
              <a:rPr lang="uk-UA" dirty="0" smtClean="0"/>
              <a:t>Фелодерма  - живі, мають запасні речовини</a:t>
            </a:r>
          </a:p>
          <a:p>
            <a:r>
              <a:rPr lang="uk-UA" dirty="0" smtClean="0"/>
              <a:t>Утворюють </a:t>
            </a:r>
            <a:r>
              <a:rPr lang="uk-UA" dirty="0" err="1" smtClean="0"/>
              <a:t>сочевички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444366" cy="4441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Кірка (</a:t>
            </a:r>
            <a:r>
              <a:rPr lang="uk-UA" dirty="0" err="1" smtClean="0"/>
              <a:t>ритидом</a:t>
            </a:r>
            <a:r>
              <a:rPr lang="uk-UA" dirty="0" smtClean="0"/>
              <a:t>) – похідна корку</a:t>
            </a:r>
            <a:endParaRPr lang="uk-UA" dirty="0"/>
          </a:p>
        </p:txBody>
      </p:sp>
      <p:pic>
        <p:nvPicPr>
          <p:cNvPr id="4" name="Содержимое 3" descr="view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38649"/>
            <a:ext cx="7086910" cy="5319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Видільні структури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1535885" y="1750207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6250793" y="1678769"/>
            <a:ext cx="142876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0100" y="2643182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Зовнішні</a:t>
            </a:r>
            <a:endParaRPr lang="uk-U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2643182"/>
            <a:ext cx="189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Внутрішні</a:t>
            </a:r>
            <a:endParaRPr lang="uk-UA" sz="32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535753" y="3464719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142976" y="4071942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2393141" y="3464719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4071942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Нектарники</a:t>
            </a:r>
            <a:endParaRPr lang="uk-U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929198"/>
            <a:ext cx="254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Залозисті волоски</a:t>
            </a:r>
            <a:endParaRPr lang="uk-UA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0298" y="4143380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Гідатоди</a:t>
            </a:r>
            <a:endParaRPr lang="uk-UA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5500694" y="3214686"/>
            <a:ext cx="85725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7686" y="3786190"/>
            <a:ext cx="154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Ідіобласти</a:t>
            </a:r>
            <a:endParaRPr lang="uk-UA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6179355" y="3536157"/>
            <a:ext cx="135732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14810" y="478632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/>
              <a:t>Схізогенні</a:t>
            </a:r>
            <a:r>
              <a:rPr lang="uk-UA" sz="2400" dirty="0" smtClean="0"/>
              <a:t> та лізигенні вмістилища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6607983" y="4464851"/>
            <a:ext cx="242889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00892" y="5786454"/>
            <a:ext cx="1708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Молочники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Залозисті волоски</a:t>
            </a:r>
            <a:endParaRPr lang="uk-UA" dirty="0"/>
          </a:p>
        </p:txBody>
      </p:sp>
      <p:pic>
        <p:nvPicPr>
          <p:cNvPr id="4" name="Содержимое 3" descr="rosychka_zh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54638"/>
            <a:ext cx="7974980" cy="5303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Гідатоди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гутація</a:t>
            </a:r>
            <a:endParaRPr lang="uk-UA" dirty="0"/>
          </a:p>
        </p:txBody>
      </p:sp>
      <p:pic>
        <p:nvPicPr>
          <p:cNvPr id="4" name="Содержимое 3" descr="1276533432_gouttes_fraisie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8183346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/>
              <a:t>Нектарники</a:t>
            </a:r>
            <a:endParaRPr lang="uk-UA" dirty="0"/>
          </a:p>
        </p:txBody>
      </p:sp>
      <p:pic>
        <p:nvPicPr>
          <p:cNvPr id="4" name="Содержимое 3" descr="41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_c111n1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22025"/>
            <a:ext cx="7429520" cy="5135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Внутрішня секреція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Молочники (латекс)</a:t>
            </a:r>
          </a:p>
          <a:p>
            <a:r>
              <a:rPr lang="uk-UA" dirty="0" smtClean="0"/>
              <a:t>Смоляні ходи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loroplasts400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Пластиди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Лейкопласти</a:t>
            </a:r>
          </a:p>
          <a:p>
            <a:r>
              <a:rPr lang="uk-UA" dirty="0" smtClean="0"/>
              <a:t>Хромопласти</a:t>
            </a:r>
          </a:p>
          <a:p>
            <a:r>
              <a:rPr lang="uk-UA" dirty="0" smtClean="0"/>
              <a:t>Хлоропласти</a:t>
            </a:r>
          </a:p>
          <a:p>
            <a:r>
              <a:rPr lang="uk-UA" dirty="0" smtClean="0"/>
              <a:t>(хроматофори)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myloplast.jpg"/>
          <p:cNvPicPr>
            <a:picLocks noChangeAspect="1"/>
          </p:cNvPicPr>
          <p:nvPr/>
        </p:nvPicPr>
        <p:blipFill>
          <a:blip r:embed="rId2" cstate="print">
            <a:lum bright="30000" contrast="-40000"/>
          </a:blip>
          <a:srcRect b="11458"/>
          <a:stretch>
            <a:fillRect/>
          </a:stretch>
        </p:blipFill>
        <p:spPr>
          <a:xfrm flipV="1"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Лейкопласти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186634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Основна функція – </a:t>
            </a:r>
            <a:r>
              <a:rPr lang="uk-UA" dirty="0" err="1" smtClean="0"/>
              <a:t>запасання</a:t>
            </a:r>
            <a:r>
              <a:rPr lang="uk-UA" dirty="0" smtClean="0"/>
              <a:t> поживних речовин</a:t>
            </a:r>
          </a:p>
          <a:p>
            <a:pPr>
              <a:buNone/>
            </a:pPr>
            <a:r>
              <a:rPr lang="uk-UA" dirty="0" smtClean="0"/>
              <a:t>Розрізняють:</a:t>
            </a:r>
          </a:p>
          <a:p>
            <a:r>
              <a:rPr lang="uk-UA" dirty="0" smtClean="0"/>
              <a:t>Амілопласти – запасають вуглеводи</a:t>
            </a:r>
          </a:p>
          <a:p>
            <a:r>
              <a:rPr lang="uk-UA" dirty="0" err="1" smtClean="0"/>
              <a:t>Олеопласти</a:t>
            </a:r>
            <a:r>
              <a:rPr lang="uk-UA" dirty="0" smtClean="0"/>
              <a:t> - ліпіди</a:t>
            </a:r>
          </a:p>
          <a:p>
            <a:r>
              <a:rPr lang="uk-UA" dirty="0" err="1" smtClean="0"/>
              <a:t>Протеопласти</a:t>
            </a:r>
            <a:r>
              <a:rPr lang="uk-UA" dirty="0" smtClean="0"/>
              <a:t> - білки</a:t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omoplas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 flipV="1">
            <a:off x="-714412" y="0"/>
            <a:ext cx="10668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Хромопласти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2285992"/>
            <a:ext cx="8786874" cy="1785950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uk-UA" dirty="0" smtClean="0"/>
              <a:t>Містять каротиноїди, ксантофіли (</a:t>
            </a:r>
            <a:r>
              <a:rPr lang="uk-UA" dirty="0" err="1" smtClean="0"/>
              <a:t>лікопіни</a:t>
            </a:r>
            <a:r>
              <a:rPr lang="uk-UA" dirty="0" smtClean="0"/>
              <a:t>)</a:t>
            </a:r>
          </a:p>
          <a:p>
            <a:r>
              <a:rPr lang="uk-UA" dirty="0" smtClean="0"/>
              <a:t>Червоний, жовтий, помаранчевий колір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57288" y="0"/>
            <a:ext cx="101990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lagiomnium_ellipticum-lamina.jpg"/>
          <p:cNvPicPr>
            <a:picLocks noChangeAspect="1"/>
          </p:cNvPicPr>
          <p:nvPr/>
        </p:nvPicPr>
        <p:blipFill>
          <a:blip r:embed="rId2" cstate="print">
            <a:lum bright="20000" contrast="-20000"/>
          </a:blip>
          <a:stretch>
            <a:fillRect/>
          </a:stretch>
        </p:blipFill>
        <p:spPr>
          <a:xfrm>
            <a:off x="0" y="-428652"/>
            <a:ext cx="9144000" cy="7520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Хлоропласти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Основна функція – фотосинтез</a:t>
            </a:r>
          </a:p>
          <a:p>
            <a:pPr>
              <a:buNone/>
            </a:pPr>
            <a:r>
              <a:rPr lang="uk-UA" dirty="0" smtClean="0"/>
              <a:t>У складі мають хлорофіл, що зумовлює зелений колір</a:t>
            </a:r>
          </a:p>
          <a:p>
            <a:pPr>
              <a:buNone/>
            </a:pPr>
            <a:r>
              <a:rPr lang="uk-UA" dirty="0" smtClean="0"/>
              <a:t>Зосереджені, в основному, в клітинах паренхіми (основної тканини) листків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540</Words>
  <Application>Microsoft Office PowerPoint</Application>
  <PresentationFormat>Экран (4:3)</PresentationFormat>
  <Paragraphs>140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Ботаніка Анатомія та морфологія вищих рослин</vt:lpstr>
      <vt:lpstr>Рослинна клітина</vt:lpstr>
      <vt:lpstr>Будова рослинної клітини</vt:lpstr>
      <vt:lpstr>Слайд 4</vt:lpstr>
      <vt:lpstr>Пластиди </vt:lpstr>
      <vt:lpstr>Лейкопласти</vt:lpstr>
      <vt:lpstr>Хромопласти </vt:lpstr>
      <vt:lpstr>Слайд 8</vt:lpstr>
      <vt:lpstr>Хлоропласти</vt:lpstr>
      <vt:lpstr>Слайд 10</vt:lpstr>
      <vt:lpstr>Слайд 11</vt:lpstr>
      <vt:lpstr>Плазмодесми, симпласт, апопласт</vt:lpstr>
      <vt:lpstr>Рослинні тканини</vt:lpstr>
      <vt:lpstr>Твірна (меристема)</vt:lpstr>
      <vt:lpstr>Слайд 15</vt:lpstr>
      <vt:lpstr>Меристема</vt:lpstr>
      <vt:lpstr>Слайд 17</vt:lpstr>
      <vt:lpstr>Апікальна меристема</vt:lpstr>
      <vt:lpstr>Інтеркалярна меристема</vt:lpstr>
      <vt:lpstr>Паренхіма</vt:lpstr>
      <vt:lpstr>Асиміляційна</vt:lpstr>
      <vt:lpstr>Водоносна</vt:lpstr>
      <vt:lpstr>Повітроносна</vt:lpstr>
      <vt:lpstr>Поглинальна </vt:lpstr>
      <vt:lpstr>Механічні (опорні)</vt:lpstr>
      <vt:lpstr>Коленхіма</vt:lpstr>
      <vt:lpstr>Склеренхіма</vt:lpstr>
      <vt:lpstr>Склеренхімні волокна</vt:lpstr>
      <vt:lpstr>Склереїди</vt:lpstr>
      <vt:lpstr>Провідні тканини</vt:lpstr>
      <vt:lpstr>Слайд 31</vt:lpstr>
      <vt:lpstr>Слайд 32</vt:lpstr>
      <vt:lpstr>Слайд 33</vt:lpstr>
      <vt:lpstr>Слайд 34</vt:lpstr>
      <vt:lpstr>Слайд 35</vt:lpstr>
      <vt:lpstr>Покривна тканина</vt:lpstr>
      <vt:lpstr>Шкірочка</vt:lpstr>
      <vt:lpstr>Слайд 38</vt:lpstr>
      <vt:lpstr>Слайд 39</vt:lpstr>
      <vt:lpstr>Корок (перидерма) </vt:lpstr>
      <vt:lpstr>Слайд 41</vt:lpstr>
      <vt:lpstr>Кірка (ритидом) – похідна корку</vt:lpstr>
      <vt:lpstr>Видільні структури</vt:lpstr>
      <vt:lpstr>Залозисті волоски</vt:lpstr>
      <vt:lpstr>Гідатоди гутація</vt:lpstr>
      <vt:lpstr>Нектарники</vt:lpstr>
      <vt:lpstr>Внутрішня секреція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Ботаніка Анатомія та морфологія вищих рослин</dc:title>
  <dc:creator>Nastya Makhotkina</dc:creator>
  <cp:lastModifiedBy>User</cp:lastModifiedBy>
  <cp:revision>4</cp:revision>
  <dcterms:created xsi:type="dcterms:W3CDTF">2016-09-19T11:22:35Z</dcterms:created>
  <dcterms:modified xsi:type="dcterms:W3CDTF">2025-10-17T06:09:37Z</dcterms:modified>
</cp:coreProperties>
</file>