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Наука як вид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Лекція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55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1. Поняття </a:t>
            </a:r>
            <a:r>
              <a:rPr lang="uk-UA" dirty="0"/>
              <a:t>та причини виникнення </a:t>
            </a:r>
            <a:r>
              <a:rPr lang="uk-UA" dirty="0" smtClean="0"/>
              <a:t>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err="1"/>
              <a:t>Наукова</a:t>
            </a:r>
            <a:r>
              <a:rPr lang="ru-RU" sz="2400" b="1" i="1" dirty="0"/>
              <a:t> </a:t>
            </a:r>
            <a:r>
              <a:rPr lang="ru-RU" sz="2400" b="1" i="1" dirty="0" err="1"/>
              <a:t>революція</a:t>
            </a:r>
            <a:r>
              <a:rPr lang="ru-RU" sz="2400" b="1" i="1" dirty="0"/>
              <a:t> – 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корінна</a:t>
            </a:r>
            <a:r>
              <a:rPr lang="ru-RU" sz="2400" b="1" i="1" dirty="0"/>
              <a:t> </a:t>
            </a:r>
            <a:r>
              <a:rPr lang="ru-RU" sz="2400" b="1" i="1" dirty="0" err="1"/>
              <a:t>ламка</a:t>
            </a:r>
            <a:r>
              <a:rPr lang="ru-RU" sz="2400" b="1" i="1" dirty="0"/>
              <a:t> </a:t>
            </a:r>
            <a:r>
              <a:rPr lang="ru-RU" sz="2400" b="1" i="1" dirty="0" err="1"/>
              <a:t>системи</a:t>
            </a:r>
            <a:r>
              <a:rPr lang="ru-RU" sz="2400" b="1" i="1" dirty="0"/>
              <a:t> </a:t>
            </a:r>
            <a:r>
              <a:rPr lang="ru-RU" sz="2400" b="1" i="1" dirty="0" err="1"/>
              <a:t>наукових</a:t>
            </a:r>
            <a:r>
              <a:rPr lang="ru-RU" sz="2400" b="1" i="1" dirty="0"/>
              <a:t> понять, </a:t>
            </a:r>
            <a:r>
              <a:rPr lang="ru-RU" sz="2400" b="1" i="1" dirty="0" err="1"/>
              <a:t>теорій</a:t>
            </a:r>
            <a:r>
              <a:rPr lang="ru-RU" sz="2400" b="1" i="1" dirty="0"/>
              <a:t>, </a:t>
            </a:r>
            <a:r>
              <a:rPr lang="ru-RU" sz="2400" b="1" i="1" dirty="0" err="1"/>
              <a:t>принципів</a:t>
            </a:r>
            <a:r>
              <a:rPr lang="ru-RU" sz="2400" b="1" i="1" dirty="0"/>
              <a:t> і </a:t>
            </a:r>
            <a:r>
              <a:rPr lang="ru-RU" sz="2400" b="1" i="1" dirty="0" err="1"/>
              <a:t>законів</a:t>
            </a:r>
            <a:r>
              <a:rPr lang="ru-RU" sz="2400" b="1" i="1" dirty="0"/>
              <a:t>. В </a:t>
            </a:r>
            <a:r>
              <a:rPr lang="ru-RU" sz="2400" b="1" i="1" dirty="0" err="1"/>
              <a:t>цей</a:t>
            </a:r>
            <a:r>
              <a:rPr lang="ru-RU" sz="2400" b="1" i="1" dirty="0"/>
              <a:t> </a:t>
            </a:r>
            <a:r>
              <a:rPr lang="ru-RU" sz="2400" b="1" i="1" dirty="0" err="1"/>
              <a:t>період</a:t>
            </a:r>
            <a:r>
              <a:rPr lang="ru-RU" sz="2400" b="1" i="1" dirty="0"/>
              <a:t> </a:t>
            </a:r>
            <a:r>
              <a:rPr lang="ru-RU" sz="2400" b="1" i="1" dirty="0" err="1"/>
              <a:t>відбувається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повна</a:t>
            </a:r>
            <a:r>
              <a:rPr lang="ru-RU" sz="2400" b="1" i="1" dirty="0"/>
              <a:t> </a:t>
            </a:r>
            <a:r>
              <a:rPr lang="ru-RU" sz="2400" b="1" i="1" dirty="0" err="1"/>
              <a:t>перебудова</a:t>
            </a:r>
            <a:r>
              <a:rPr lang="ru-RU" sz="2400" b="1" i="1" dirty="0"/>
              <a:t> методу </a:t>
            </a:r>
            <a:r>
              <a:rPr lang="ru-RU" sz="2400" b="1" i="1" dirty="0" err="1"/>
              <a:t>мислення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вчених</a:t>
            </a:r>
            <a:r>
              <a:rPr lang="ru-RU" sz="2400" b="1" i="1" dirty="0"/>
              <a:t>, самого </a:t>
            </a:r>
            <a:r>
              <a:rPr lang="ru-RU" sz="2400" b="1" i="1" dirty="0" err="1"/>
              <a:t>процесу</a:t>
            </a:r>
            <a:r>
              <a:rPr lang="ru-RU" sz="2400" b="1" i="1" dirty="0"/>
              <a:t> </a:t>
            </a:r>
            <a:r>
              <a:rPr lang="ru-RU" sz="2400" b="1" i="1" dirty="0" err="1"/>
              <a:t>пізнання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світу</a:t>
            </a:r>
            <a:r>
              <a:rPr lang="ru-RU" sz="2400" b="1" i="1" dirty="0"/>
              <a:t> та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трактування</a:t>
            </a:r>
            <a:r>
              <a:rPr lang="ru-RU" sz="2400" b="1" i="1" dirty="0"/>
              <a:t> на </a:t>
            </a:r>
            <a:r>
              <a:rPr lang="ru-RU" sz="2400" b="1" i="1" dirty="0" err="1"/>
              <a:t>основі</a:t>
            </a:r>
            <a:r>
              <a:rPr lang="ru-RU" sz="2400" b="1" i="1" dirty="0"/>
              <a:t> </a:t>
            </a:r>
            <a:r>
              <a:rPr lang="ru-RU" sz="2400" b="1" i="1" dirty="0" err="1"/>
              <a:t>старих</a:t>
            </a:r>
            <a:r>
              <a:rPr lang="ru-RU" sz="2400" b="1" i="1" dirty="0"/>
              <a:t> засад та </a:t>
            </a:r>
            <a:r>
              <a:rPr lang="ru-RU" sz="2400" b="1" i="1" dirty="0" err="1" smtClean="0"/>
              <a:t>законів</a:t>
            </a:r>
            <a:endParaRPr lang="ru-RU" sz="2400" b="1" i="1" dirty="0" smtClean="0"/>
          </a:p>
          <a:p>
            <a:pPr marL="0" indent="0" algn="ctr">
              <a:buNone/>
            </a:pPr>
            <a:endParaRPr lang="uk-UA" sz="2400" b="1" i="1" dirty="0"/>
          </a:p>
          <a:p>
            <a:pPr marL="0" indent="0" algn="ctr">
              <a:buNone/>
            </a:pPr>
            <a:endParaRPr lang="uk-UA" sz="2400" b="1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15" y="3635392"/>
            <a:ext cx="34194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4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1. Поняття </a:t>
            </a:r>
            <a:r>
              <a:rPr lang="uk-UA" dirty="0"/>
              <a:t>та причини виникнення </a:t>
            </a:r>
            <a:r>
              <a:rPr lang="uk-UA" dirty="0" smtClean="0"/>
              <a:t>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1" dirty="0" smtClean="0"/>
              <a:t>Функції наукової революції: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b="1" i="1" dirty="0"/>
              <a:t>Функція руйнування </a:t>
            </a:r>
            <a:r>
              <a:rPr lang="uk-UA" sz="2400" dirty="0"/>
              <a:t>полягає у руйнуванні існуючої системи наукових поглядів, які мають негативний характер і стримують подальший розвиток науки. </a:t>
            </a:r>
            <a:endParaRPr lang="uk-UA" sz="2400" dirty="0" smtClean="0"/>
          </a:p>
          <a:p>
            <a:pPr marL="0" indent="0">
              <a:buNone/>
            </a:pPr>
            <a:endParaRPr lang="uk-UA" sz="2400" b="1" i="1" dirty="0" smtClean="0"/>
          </a:p>
          <a:p>
            <a:pPr marL="0" indent="0">
              <a:buNone/>
            </a:pPr>
            <a:r>
              <a:rPr lang="uk-UA" sz="2400" b="1" i="1" dirty="0" smtClean="0"/>
              <a:t>Функція </a:t>
            </a:r>
            <a:r>
              <a:rPr lang="uk-UA" sz="2400" b="1" i="1" dirty="0"/>
              <a:t>вироблення </a:t>
            </a:r>
            <a:r>
              <a:rPr lang="uk-UA" sz="2400" dirty="0"/>
              <a:t>полягає у створенні й утвердженні в науці нової системи понять, теорій, законів, що є проявом нового мислення та розуміння світу. </a:t>
            </a:r>
          </a:p>
          <a:p>
            <a:pPr marL="0" indent="0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45074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2. Предмет </a:t>
            </a:r>
            <a:r>
              <a:rPr lang="ru-RU" dirty="0"/>
              <a:t>і </a:t>
            </a:r>
            <a:r>
              <a:rPr lang="ru-RU" dirty="0" err="1"/>
              <a:t>сутність</a:t>
            </a:r>
            <a:r>
              <a:rPr lang="ru-RU" dirty="0"/>
              <a:t> науки як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Дві</a:t>
            </a:r>
            <a:r>
              <a:rPr lang="ru-RU" sz="2400" dirty="0" smtClean="0"/>
              <a:t> </a:t>
            </a:r>
            <a:r>
              <a:rPr lang="ru-RU" sz="2400" dirty="0" err="1"/>
              <a:t>сфери</a:t>
            </a:r>
            <a:r>
              <a:rPr lang="ru-RU" sz="2400" dirty="0"/>
              <a:t> </a:t>
            </a:r>
            <a:r>
              <a:rPr lang="ru-RU" sz="2400" dirty="0" err="1"/>
              <a:t>людського</a:t>
            </a:r>
            <a:r>
              <a:rPr lang="ru-RU" sz="2400" dirty="0"/>
              <a:t> </a:t>
            </a:r>
            <a:r>
              <a:rPr lang="ru-RU" sz="2400" dirty="0" err="1"/>
              <a:t>інтересу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</a:p>
          <a:p>
            <a:pPr marL="0" indent="0">
              <a:buNone/>
            </a:pPr>
            <a:r>
              <a:rPr lang="ru-RU" sz="2400" b="1" dirty="0" err="1" smtClean="0"/>
              <a:t>матеріальна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прагнення</a:t>
            </a:r>
            <a:r>
              <a:rPr lang="ru-RU" sz="2400" dirty="0"/>
              <a:t> до комфорту)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і </a:t>
            </a:r>
            <a:r>
              <a:rPr lang="ru-RU" sz="2400" b="1" dirty="0"/>
              <a:t>духовна</a:t>
            </a:r>
            <a:r>
              <a:rPr lang="ru-RU" sz="2400" dirty="0"/>
              <a:t> (</a:t>
            </a:r>
            <a:r>
              <a:rPr lang="ru-RU" sz="2400" dirty="0" err="1"/>
              <a:t>прагнення</a:t>
            </a:r>
            <a:r>
              <a:rPr lang="ru-RU" sz="2400" dirty="0"/>
              <a:t> </a:t>
            </a:r>
            <a:r>
              <a:rPr lang="ru-RU" sz="2400" dirty="0" err="1"/>
              <a:t>задовольнити</a:t>
            </a:r>
            <a:r>
              <a:rPr lang="ru-RU" sz="2400" dirty="0"/>
              <a:t> </a:t>
            </a:r>
            <a:r>
              <a:rPr lang="ru-RU" sz="2400" dirty="0" err="1"/>
              <a:t>цікавість</a:t>
            </a:r>
            <a:r>
              <a:rPr lang="ru-RU" sz="2400" dirty="0" smtClean="0"/>
              <a:t>).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До </a:t>
            </a:r>
            <a:r>
              <a:rPr lang="ru-RU" sz="2400" u="sng" dirty="0" err="1"/>
              <a:t>трудової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відноситься</a:t>
            </a:r>
            <a:r>
              <a:rPr lang="ru-RU" sz="2400" dirty="0"/>
              <a:t> </a:t>
            </a:r>
            <a:r>
              <a:rPr lang="ru-RU" sz="2400" b="1" dirty="0" err="1"/>
              <a:t>виробнича</a:t>
            </a:r>
            <a:r>
              <a:rPr lang="ru-RU" sz="2400" b="1" dirty="0"/>
              <a:t> </a:t>
            </a:r>
            <a:r>
              <a:rPr lang="ru-RU" sz="2400" b="1" dirty="0" err="1"/>
              <a:t>діяльність</a:t>
            </a:r>
            <a:r>
              <a:rPr lang="ru-RU" sz="2400" b="1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, яка </a:t>
            </a:r>
            <a:r>
              <a:rPr lang="ru-RU" sz="2400" dirty="0" err="1"/>
              <a:t>спрямована</a:t>
            </a:r>
            <a:r>
              <a:rPr lang="ru-RU" sz="2400" dirty="0"/>
              <a:t> на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матеріального</a:t>
            </a:r>
            <a:r>
              <a:rPr lang="ru-RU" sz="2400" dirty="0"/>
              <a:t> продукту.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До </a:t>
            </a:r>
            <a:r>
              <a:rPr lang="ru-RU" sz="2400" u="sng" dirty="0" err="1"/>
              <a:t>духовної</a:t>
            </a:r>
            <a:r>
              <a:rPr lang="ru-RU" sz="2400" u="sng" dirty="0"/>
              <a:t> </a:t>
            </a:r>
            <a:r>
              <a:rPr lang="ru-RU" sz="2400" dirty="0" err="1"/>
              <a:t>сфери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відноситься</a:t>
            </a:r>
            <a:r>
              <a:rPr lang="ru-RU" sz="2400" dirty="0"/>
              <a:t> </a:t>
            </a:r>
            <a:r>
              <a:rPr lang="ru-RU" sz="2400" b="1" dirty="0" err="1"/>
              <a:t>мистецтво</a:t>
            </a:r>
            <a:r>
              <a:rPr lang="ru-RU" sz="2400" b="1" dirty="0"/>
              <a:t>, сфера </a:t>
            </a:r>
            <a:r>
              <a:rPr lang="ru-RU" sz="2400" b="1" dirty="0" err="1"/>
              <a:t>послуг</a:t>
            </a:r>
            <a:r>
              <a:rPr lang="ru-RU" sz="2400" b="1" dirty="0"/>
              <a:t> і наука</a:t>
            </a:r>
            <a:endParaRPr lang="uk-UA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5139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2. Предмет </a:t>
            </a:r>
            <a:r>
              <a:rPr lang="ru-RU" dirty="0"/>
              <a:t>і </a:t>
            </a:r>
            <a:r>
              <a:rPr lang="ru-RU" dirty="0" err="1"/>
              <a:t>сутність</a:t>
            </a:r>
            <a:r>
              <a:rPr lang="ru-RU" dirty="0"/>
              <a:t> науки як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/>
              <a:t>Наука - </a:t>
            </a:r>
            <a:r>
              <a:rPr lang="uk-UA" sz="2400" dirty="0"/>
              <a:t>це соціально значуща сфера людської діяльності, функцією якої є вироблення й використання теоретично-систематизованих знань про дійсність.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Наука </a:t>
            </a:r>
            <a:r>
              <a:rPr lang="uk-UA" sz="2400" dirty="0"/>
              <a:t>є складовою частиною духовної культури людства.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Як </a:t>
            </a:r>
            <a:r>
              <a:rPr lang="uk-UA" sz="2400" dirty="0"/>
              <a:t>система знань вона охоплює не тільки фактичні дані про предмети оточуючого світу, людської думки та дії, а й певні форми та способи усвідомлення їх.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718418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2. Предмет </a:t>
            </a:r>
            <a:r>
              <a:rPr lang="ru-RU" dirty="0"/>
              <a:t>і </a:t>
            </a:r>
            <a:r>
              <a:rPr lang="ru-RU" dirty="0" err="1"/>
              <a:t>сутність</a:t>
            </a:r>
            <a:r>
              <a:rPr lang="ru-RU" dirty="0"/>
              <a:t> науки як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Отже, наука виступає як:</a:t>
            </a:r>
          </a:p>
          <a:p>
            <a:pPr marL="0" indent="0">
              <a:buNone/>
            </a:pPr>
            <a:r>
              <a:rPr lang="uk-UA" sz="2400" dirty="0"/>
              <a:t>-	специфічна форма суспільної свідомості, основою якої є система знань;</a:t>
            </a:r>
          </a:p>
          <a:p>
            <a:pPr marL="0" indent="0">
              <a:buNone/>
            </a:pPr>
            <a:r>
              <a:rPr lang="uk-UA" sz="2400" dirty="0"/>
              <a:t>-	процес пізнання закономірностей об´єктивного світу;</a:t>
            </a:r>
          </a:p>
          <a:p>
            <a:pPr marL="0" indent="0">
              <a:buNone/>
            </a:pPr>
            <a:r>
              <a:rPr lang="uk-UA" sz="2400" dirty="0"/>
              <a:t>-	певний вид суспільного розподілу праці;</a:t>
            </a:r>
          </a:p>
          <a:p>
            <a:pPr marL="0" indent="0">
              <a:buNone/>
            </a:pPr>
            <a:r>
              <a:rPr lang="uk-UA" sz="2400" dirty="0"/>
              <a:t>-	процес виробництва знань і їх використання.</a:t>
            </a:r>
          </a:p>
          <a:p>
            <a:pPr marL="0" indent="0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53574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2. Предмет </a:t>
            </a:r>
            <a:r>
              <a:rPr lang="ru-RU" dirty="0"/>
              <a:t>і </a:t>
            </a:r>
            <a:r>
              <a:rPr lang="ru-RU" dirty="0" err="1"/>
              <a:t>сутність</a:t>
            </a:r>
            <a:r>
              <a:rPr lang="ru-RU" dirty="0"/>
              <a:t> науки як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Не є </a:t>
            </a:r>
            <a:r>
              <a:rPr lang="ru-RU" sz="4800" dirty="0" err="1"/>
              <a:t>науковими</a:t>
            </a:r>
            <a:r>
              <a:rPr lang="ru-RU" sz="4800" dirty="0"/>
              <a:t> </a:t>
            </a:r>
            <a:r>
              <a:rPr lang="ru-RU" sz="4800" dirty="0" err="1"/>
              <a:t>ті</a:t>
            </a:r>
            <a:r>
              <a:rPr lang="ru-RU" sz="4800" dirty="0"/>
              <a:t> </a:t>
            </a:r>
            <a:r>
              <a:rPr lang="ru-RU" sz="4800" dirty="0" err="1"/>
              <a:t>знання</a:t>
            </a:r>
            <a:r>
              <a:rPr lang="ru-RU" sz="4800" dirty="0"/>
              <a:t>, </a:t>
            </a:r>
            <a:r>
              <a:rPr lang="ru-RU" sz="4800" dirty="0" err="1"/>
              <a:t>які</a:t>
            </a:r>
            <a:r>
              <a:rPr lang="ru-RU" sz="4800" dirty="0"/>
              <a:t> </a:t>
            </a:r>
            <a:r>
              <a:rPr lang="ru-RU" sz="4800" dirty="0" err="1"/>
              <a:t>людина</a:t>
            </a:r>
            <a:r>
              <a:rPr lang="ru-RU" sz="4800" dirty="0"/>
              <a:t> </a:t>
            </a:r>
            <a:r>
              <a:rPr lang="ru-RU" sz="4800" dirty="0" err="1"/>
              <a:t>отримує</a:t>
            </a:r>
            <a:r>
              <a:rPr lang="ru-RU" sz="4800" dirty="0"/>
              <a:t> </a:t>
            </a:r>
            <a:r>
              <a:rPr lang="ru-RU" sz="4800" dirty="0" err="1"/>
              <a:t>лише</a:t>
            </a:r>
            <a:r>
              <a:rPr lang="ru-RU" sz="4800" dirty="0"/>
              <a:t> на </a:t>
            </a:r>
            <a:r>
              <a:rPr lang="ru-RU" sz="4800" dirty="0" err="1"/>
              <a:t>основі</a:t>
            </a:r>
            <a:r>
              <a:rPr lang="ru-RU" sz="4800" dirty="0"/>
              <a:t> простого </a:t>
            </a:r>
            <a:r>
              <a:rPr lang="ru-RU" sz="4800" dirty="0" err="1"/>
              <a:t>спостереження</a:t>
            </a:r>
            <a:endParaRPr lang="uk-UA" sz="4800" dirty="0" smtClean="0"/>
          </a:p>
        </p:txBody>
      </p:sp>
    </p:spTree>
    <p:extLst>
      <p:ext uri="{BB962C8B-B14F-4D97-AF65-F5344CB8AC3E}">
        <p14:creationId xmlns:p14="http://schemas.microsoft.com/office/powerpoint/2010/main" val="318646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2. Предмет </a:t>
            </a:r>
            <a:r>
              <a:rPr lang="ru-RU" dirty="0"/>
              <a:t>і </a:t>
            </a:r>
            <a:r>
              <a:rPr lang="ru-RU" dirty="0" err="1"/>
              <a:t>сутність</a:t>
            </a:r>
            <a:r>
              <a:rPr lang="ru-RU" dirty="0"/>
              <a:t> науки як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Метою науки </a:t>
            </a:r>
            <a:r>
              <a:rPr lang="ru-RU" sz="2400" dirty="0"/>
              <a:t>і є </a:t>
            </a:r>
            <a:r>
              <a:rPr lang="ru-RU" sz="2400" dirty="0" err="1"/>
              <a:t>пізнання</a:t>
            </a:r>
            <a:r>
              <a:rPr lang="ru-RU" sz="2400" dirty="0"/>
              <a:t> </a:t>
            </a:r>
            <a:r>
              <a:rPr lang="ru-RU" sz="2400" dirty="0" err="1"/>
              <a:t>законів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 і </a:t>
            </a:r>
            <a:r>
              <a:rPr lang="ru-RU" sz="2400" dirty="0" err="1"/>
              <a:t>суспільства</a:t>
            </a:r>
            <a:r>
              <a:rPr lang="ru-RU" sz="2400" dirty="0"/>
              <a:t>, </a:t>
            </a:r>
            <a:r>
              <a:rPr lang="ru-RU" sz="2400" dirty="0" err="1"/>
              <a:t>відповідний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природу й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корисних</a:t>
            </a:r>
            <a:r>
              <a:rPr lang="ru-RU" sz="2400" dirty="0"/>
              <a:t> </a:t>
            </a:r>
            <a:r>
              <a:rPr lang="ru-RU" sz="2400" dirty="0" err="1"/>
              <a:t>суспільству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ru-RU" sz="2400" b="1" dirty="0"/>
              <a:t>Предметом науки </a:t>
            </a:r>
            <a:r>
              <a:rPr lang="ru-RU" sz="2400" dirty="0"/>
              <a:t>є </a:t>
            </a:r>
            <a:r>
              <a:rPr lang="ru-RU" sz="2400" dirty="0" err="1"/>
              <a:t>пов’язані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собою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 </a:t>
            </a:r>
            <a:r>
              <a:rPr lang="ru-RU" sz="2400" dirty="0" err="1"/>
              <a:t>матерії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відображення</a:t>
            </a:r>
            <a:r>
              <a:rPr lang="ru-RU" sz="2400" dirty="0"/>
              <a:t> у </a:t>
            </a:r>
            <a:r>
              <a:rPr lang="ru-RU" sz="2400" dirty="0" err="1"/>
              <a:t>свідомості</a:t>
            </a:r>
            <a:r>
              <a:rPr lang="ru-RU" sz="2400" dirty="0"/>
              <a:t> </a:t>
            </a:r>
            <a:r>
              <a:rPr lang="ru-RU" sz="2400" dirty="0" smtClean="0"/>
              <a:t>людей.</a:t>
            </a: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8608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2. Предмет </a:t>
            </a:r>
            <a:r>
              <a:rPr lang="ru-RU" dirty="0"/>
              <a:t>і </a:t>
            </a:r>
            <a:r>
              <a:rPr lang="ru-RU" dirty="0" err="1"/>
              <a:t>сутність</a:t>
            </a:r>
            <a:r>
              <a:rPr lang="ru-RU" dirty="0"/>
              <a:t> науки як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/>
              <a:t>Первісно</a:t>
            </a:r>
            <a:r>
              <a:rPr lang="ru-RU" sz="2400" b="1" dirty="0" smtClean="0"/>
              <a:t> </a:t>
            </a:r>
            <a:r>
              <a:rPr lang="ru-RU" sz="2400" b="1" dirty="0"/>
              <a:t>створена (</a:t>
            </a:r>
            <a:r>
              <a:rPr lang="ru-RU" sz="2400" b="1" dirty="0" err="1"/>
              <a:t>антична</a:t>
            </a:r>
            <a:r>
              <a:rPr lang="ru-RU" sz="2400" b="1" dirty="0"/>
              <a:t>) наука </a:t>
            </a:r>
            <a:r>
              <a:rPr lang="ru-RU" sz="2400" dirty="0" err="1"/>
              <a:t>ще</a:t>
            </a:r>
            <a:r>
              <a:rPr lang="ru-RU" sz="2400" dirty="0"/>
              <a:t> не </a:t>
            </a:r>
            <a:r>
              <a:rPr lang="ru-RU" sz="2400" dirty="0" err="1"/>
              <a:t>ділилася</a:t>
            </a:r>
            <a:r>
              <a:rPr lang="ru-RU" sz="2400" dirty="0"/>
              <a:t> на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відособлені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і мала </a:t>
            </a:r>
            <a:r>
              <a:rPr lang="ru-RU" sz="2400" dirty="0" err="1"/>
              <a:t>риси</a:t>
            </a:r>
            <a:r>
              <a:rPr lang="ru-RU" sz="2400" dirty="0"/>
              <a:t> </a:t>
            </a:r>
            <a:r>
              <a:rPr lang="ru-RU" sz="2400" dirty="0" err="1"/>
              <a:t>натурфілософії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/>
              <a:t>У </a:t>
            </a:r>
            <a:r>
              <a:rPr lang="en-US" sz="2400" dirty="0"/>
              <a:t>V </a:t>
            </a:r>
            <a:r>
              <a:rPr lang="uk-UA" sz="2400" dirty="0"/>
              <a:t>ст. до н.е. з натурфілософської системи античної науки в самостійну галузь пізнання починає виділятися математика, яка поділялася на арифметику і геометрію. В середині </a:t>
            </a:r>
            <a:r>
              <a:rPr lang="en-US" sz="2400" dirty="0"/>
              <a:t>IV </a:t>
            </a:r>
            <a:r>
              <a:rPr lang="uk-UA" sz="2400" dirty="0"/>
              <a:t>ст. до н.е. відособлюється астрономія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117255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2. Предмет </a:t>
            </a:r>
            <a:r>
              <a:rPr lang="ru-RU" dirty="0"/>
              <a:t>і </a:t>
            </a:r>
            <a:r>
              <a:rPr lang="ru-RU" dirty="0" err="1"/>
              <a:t>сутність</a:t>
            </a:r>
            <a:r>
              <a:rPr lang="ru-RU" dirty="0"/>
              <a:t> науки як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У </a:t>
            </a:r>
            <a:r>
              <a:rPr lang="ru-RU" sz="2400" dirty="0" err="1"/>
              <a:t>науково-філософській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 Аристотеля </a:t>
            </a:r>
            <a:r>
              <a:rPr lang="ru-RU" sz="2400" dirty="0" err="1"/>
              <a:t>намітився</a:t>
            </a:r>
            <a:r>
              <a:rPr lang="ru-RU" sz="2400" dirty="0"/>
              <a:t> </a:t>
            </a:r>
            <a:r>
              <a:rPr lang="ru-RU" sz="2400" dirty="0" err="1"/>
              <a:t>поділ</a:t>
            </a:r>
            <a:r>
              <a:rPr lang="ru-RU" sz="2400" dirty="0"/>
              <a:t> науки на </a:t>
            </a:r>
            <a:r>
              <a:rPr lang="ru-RU" sz="2400" b="1" dirty="0" err="1"/>
              <a:t>фізику</a:t>
            </a:r>
            <a:r>
              <a:rPr lang="ru-RU" sz="2400" b="1" dirty="0"/>
              <a:t> і </a:t>
            </a:r>
            <a:r>
              <a:rPr lang="ru-RU" sz="2400" b="1" dirty="0" err="1"/>
              <a:t>метафізику</a:t>
            </a:r>
            <a:r>
              <a:rPr lang="ru-RU" sz="2400" b="1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філософську</a:t>
            </a:r>
            <a:r>
              <a:rPr lang="ru-RU" sz="2400" dirty="0"/>
              <a:t> </a:t>
            </a:r>
            <a:r>
              <a:rPr lang="ru-RU" sz="2400" dirty="0" err="1"/>
              <a:t>онтологію</a:t>
            </a:r>
            <a:r>
              <a:rPr lang="ru-RU" sz="2400" dirty="0"/>
              <a:t>). </a:t>
            </a:r>
            <a:endParaRPr lang="ru-RU" sz="2400" dirty="0" smtClean="0"/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Далі </a:t>
            </a:r>
            <a:r>
              <a:rPr lang="uk-UA" sz="2400" dirty="0"/>
              <a:t>всередині цієї системи починають виділятися як самостійні наукові дисципліни </a:t>
            </a:r>
            <a:r>
              <a:rPr lang="uk-UA" sz="2400" b="1" dirty="0"/>
              <a:t>логіка і психологія, зоологія і ботаніка, мінералогія і географія, естетика, етика і політика</a:t>
            </a:r>
            <a:endParaRPr lang="uk-UA" sz="2400" b="1" dirty="0" smtClean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ru-RU" sz="2400" dirty="0"/>
              <a:t>З 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/>
              <a:t>половини</a:t>
            </a:r>
            <a:r>
              <a:rPr lang="ru-RU" sz="2400" dirty="0"/>
              <a:t> XV ст., в </a:t>
            </a:r>
            <a:r>
              <a:rPr lang="ru-RU" sz="2400" dirty="0" err="1"/>
              <a:t>епоху</a:t>
            </a:r>
            <a:r>
              <a:rPr lang="ru-RU" sz="2400" dirty="0"/>
              <a:t> </a:t>
            </a:r>
            <a:r>
              <a:rPr lang="ru-RU" sz="2400" dirty="0" err="1"/>
              <a:t>Відродження</a:t>
            </a:r>
            <a:r>
              <a:rPr lang="ru-RU" sz="2400" dirty="0"/>
              <a:t>, </a:t>
            </a:r>
            <a:r>
              <a:rPr lang="ru-RU" sz="2400" dirty="0" err="1"/>
              <a:t>починається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значного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b="1" dirty="0" err="1"/>
              <a:t>природознавства</a:t>
            </a:r>
            <a:r>
              <a:rPr lang="ru-RU" sz="2400" dirty="0"/>
              <a:t> як науки, початок </a:t>
            </a:r>
            <a:r>
              <a:rPr lang="ru-RU" sz="2400" dirty="0" err="1"/>
              <a:t>якого</a:t>
            </a:r>
            <a:r>
              <a:rPr lang="ru-RU" sz="2400" dirty="0"/>
              <a:t> (середина XV ст. - середина XVI ст.)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накопиченням</a:t>
            </a:r>
            <a:r>
              <a:rPr lang="ru-RU" sz="2400" dirty="0"/>
              <a:t> великого фактичного </a:t>
            </a:r>
            <a:r>
              <a:rPr lang="ru-RU" sz="2400" dirty="0" err="1"/>
              <a:t>матеріалу</a:t>
            </a:r>
            <a:r>
              <a:rPr lang="ru-RU" sz="2400" dirty="0"/>
              <a:t> про природу, </a:t>
            </a:r>
            <a:r>
              <a:rPr lang="ru-RU" sz="2400" dirty="0" err="1"/>
              <a:t>отриманого</a:t>
            </a:r>
            <a:r>
              <a:rPr lang="ru-RU" sz="2400" dirty="0"/>
              <a:t> </a:t>
            </a:r>
            <a:r>
              <a:rPr lang="ru-RU" sz="2400" dirty="0" err="1"/>
              <a:t>експериментальними</a:t>
            </a:r>
            <a:r>
              <a:rPr lang="ru-RU" sz="2400" dirty="0"/>
              <a:t> методами</a:t>
            </a:r>
            <a:endParaRPr lang="uk-UA" sz="2400" dirty="0"/>
          </a:p>
          <a:p>
            <a:pPr marL="0" indent="0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132208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2. Предмет </a:t>
            </a:r>
            <a:r>
              <a:rPr lang="ru-RU" dirty="0"/>
              <a:t>і </a:t>
            </a:r>
            <a:r>
              <a:rPr lang="ru-RU" dirty="0" err="1"/>
              <a:t>сутність</a:t>
            </a:r>
            <a:r>
              <a:rPr lang="ru-RU" dirty="0"/>
              <a:t> науки як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err="1"/>
              <a:t>Другий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у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природознавства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охарактеризований</a:t>
            </a:r>
            <a:r>
              <a:rPr lang="ru-RU" sz="2400" dirty="0"/>
              <a:t> як </a:t>
            </a:r>
            <a:r>
              <a:rPr lang="ru-RU" sz="2400" dirty="0" err="1"/>
              <a:t>революційний</a:t>
            </a:r>
            <a:r>
              <a:rPr lang="ru-RU" sz="2400" dirty="0"/>
              <a:t> у </a:t>
            </a:r>
            <a:r>
              <a:rPr lang="ru-RU" sz="2400" dirty="0" err="1"/>
              <a:t>науці</a:t>
            </a:r>
            <a:r>
              <a:rPr lang="ru-RU" sz="2400" dirty="0"/>
              <a:t>, </a:t>
            </a:r>
            <a:r>
              <a:rPr lang="ru-RU" sz="2400" dirty="0" err="1"/>
              <a:t>посідає</a:t>
            </a:r>
            <a:r>
              <a:rPr lang="ru-RU" sz="2400" dirty="0"/>
              <a:t> час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середини</a:t>
            </a:r>
            <a:r>
              <a:rPr lang="ru-RU" sz="2400" dirty="0"/>
              <a:t> XVI ст. до </a:t>
            </a:r>
            <a:r>
              <a:rPr lang="ru-RU" sz="2400" dirty="0" err="1"/>
              <a:t>кінця</a:t>
            </a:r>
            <a:r>
              <a:rPr lang="ru-RU" sz="2400" dirty="0"/>
              <a:t> XIX </a:t>
            </a:r>
            <a:r>
              <a:rPr lang="ru-RU" sz="2400" dirty="0" smtClean="0"/>
              <a:t>ст.</a:t>
            </a:r>
          </a:p>
          <a:p>
            <a:pPr marL="0" indent="0">
              <a:buNone/>
            </a:pPr>
            <a:r>
              <a:rPr lang="uk-UA" sz="2400" b="1" dirty="0"/>
              <a:t>Геоцентрична</a:t>
            </a:r>
            <a:r>
              <a:rPr lang="uk-UA" sz="2400" dirty="0"/>
              <a:t> система побудови світу, яка створена Птоломеєм у </a:t>
            </a:r>
            <a:r>
              <a:rPr lang="en-US" sz="2400" dirty="0"/>
              <a:t>II </a:t>
            </a:r>
            <a:r>
              <a:rPr lang="uk-UA" sz="2400" dirty="0"/>
              <a:t>ст., замінюється </a:t>
            </a:r>
            <a:r>
              <a:rPr lang="uk-UA" sz="2400" b="1" dirty="0"/>
              <a:t>геліоцентричною</a:t>
            </a:r>
            <a:r>
              <a:rPr lang="uk-UA" sz="2400" dirty="0"/>
              <a:t> (М.Коперник, Г.Галілей - </a:t>
            </a:r>
            <a:r>
              <a:rPr lang="en-US" sz="2400" dirty="0"/>
              <a:t>XVI-XVH </a:t>
            </a:r>
            <a:r>
              <a:rPr lang="uk-UA" sz="2400" dirty="0"/>
              <a:t>ст.);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були </a:t>
            </a:r>
            <a:r>
              <a:rPr lang="uk-UA" sz="2400" dirty="0"/>
              <a:t>відкриті закони всесвітнього тяжіння (І. Ньютон - кінець </a:t>
            </a:r>
            <a:r>
              <a:rPr lang="en-US" sz="2400" dirty="0"/>
              <a:t>XVII </a:t>
            </a:r>
            <a:r>
              <a:rPr lang="uk-UA" sz="2400" dirty="0"/>
              <a:t>ст.),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збереження </a:t>
            </a:r>
            <a:r>
              <a:rPr lang="uk-UA" sz="2400" dirty="0"/>
              <a:t>маси в її хімічних перетвореннях (М.Ломоносов, А. Лавуазьє - друга половина </a:t>
            </a:r>
            <a:r>
              <a:rPr lang="en-US" sz="2400" dirty="0"/>
              <a:t>XVIII </a:t>
            </a:r>
            <a:r>
              <a:rPr lang="uk-UA" sz="2400" dirty="0"/>
              <a:t>ст.),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виявлені </a:t>
            </a:r>
            <a:r>
              <a:rPr lang="uk-UA" sz="2400" dirty="0"/>
              <a:t>основні закони спадковості (Г. Мендель - кінець </a:t>
            </a:r>
            <a:r>
              <a:rPr lang="en-US" sz="2400" dirty="0"/>
              <a:t>XVIII </a:t>
            </a:r>
            <a:r>
              <a:rPr lang="uk-UA" sz="2400" dirty="0"/>
              <a:t>ст.).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У </a:t>
            </a:r>
            <a:r>
              <a:rPr lang="uk-UA" sz="2400" dirty="0"/>
              <a:t>другій половині </a:t>
            </a:r>
            <a:r>
              <a:rPr lang="en-US" sz="2400" dirty="0"/>
              <a:t>XIX </a:t>
            </a:r>
            <a:r>
              <a:rPr lang="uk-UA" sz="2400" dirty="0"/>
              <a:t>ст. Д.Менделєєвим було відкрито періодичний закон у хімії.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Справжній </a:t>
            </a:r>
            <a:r>
              <a:rPr lang="uk-UA" sz="2400" dirty="0"/>
              <a:t>переворот у природознавстві відбувся в результаті таких великих відкриттів: створення еволюційної теорії (Ч. Дарвін) і закону збереження і перетворення енергії.</a:t>
            </a:r>
            <a:endParaRPr lang="uk-UA" sz="2400" dirty="0"/>
          </a:p>
          <a:p>
            <a:pPr marL="0" indent="0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43580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Поняття та причини виникнення науки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Предмет </a:t>
            </a:r>
            <a:r>
              <a:rPr lang="ru-RU" dirty="0"/>
              <a:t>і </a:t>
            </a:r>
            <a:r>
              <a:rPr lang="uk-UA" dirty="0" smtClean="0"/>
              <a:t>сутність</a:t>
            </a:r>
            <a:r>
              <a:rPr lang="ru-RU" dirty="0" smtClean="0"/>
              <a:t> </a:t>
            </a:r>
            <a:r>
              <a:rPr lang="ru-RU" dirty="0"/>
              <a:t>науки як </a:t>
            </a:r>
            <a:r>
              <a:rPr lang="uk-UA" dirty="0" smtClean="0"/>
              <a:t>сфери</a:t>
            </a:r>
            <a:r>
              <a:rPr lang="ru-RU" dirty="0" smtClean="0"/>
              <a:t> </a:t>
            </a:r>
            <a:r>
              <a:rPr lang="uk-UA" dirty="0" smtClean="0"/>
              <a:t>людської</a:t>
            </a:r>
            <a:r>
              <a:rPr lang="ru-RU" dirty="0" smtClean="0"/>
              <a:t> </a:t>
            </a:r>
            <a:r>
              <a:rPr lang="uk-UA" dirty="0" smtClean="0"/>
              <a:t>діяльності</a:t>
            </a:r>
            <a:endParaRPr lang="uk-U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48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386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2. Предмет </a:t>
            </a:r>
            <a:r>
              <a:rPr lang="ru-RU" dirty="0"/>
              <a:t>і </a:t>
            </a:r>
            <a:r>
              <a:rPr lang="ru-RU" dirty="0" err="1"/>
              <a:t>сутність</a:t>
            </a:r>
            <a:r>
              <a:rPr lang="ru-RU" dirty="0"/>
              <a:t> науки як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/>
              <a:t>Другий етап революції </a:t>
            </a:r>
            <a:r>
              <a:rPr lang="uk-UA" sz="2400" dirty="0"/>
              <a:t>(кінець </a:t>
            </a:r>
            <a:r>
              <a:rPr lang="en-US" sz="2400" dirty="0"/>
              <a:t>XIX </a:t>
            </a:r>
            <a:r>
              <a:rPr lang="uk-UA" sz="2400" dirty="0"/>
              <a:t>ст.) призвів до краху поглядів, згідно з якими природа з її предметами і зв’язками вважалася незмінною і такою, що рухається вічно в одному і тому самому колі. Вирішальну роль у цілому зіграли І. Кант і П. Лаплас</a:t>
            </a:r>
            <a:r>
              <a:rPr lang="uk-UA" sz="2400" dirty="0" smtClean="0"/>
              <a:t>, </a:t>
            </a:r>
            <a:r>
              <a:rPr lang="uk-UA" sz="2400" dirty="0"/>
              <a:t>які створили космогонічну теорію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ru-RU" sz="2400" dirty="0" err="1"/>
              <a:t>Наприкінці</a:t>
            </a:r>
            <a:r>
              <a:rPr lang="ru-RU" sz="2400" dirty="0"/>
              <a:t> XIX - на початку XX ст. </a:t>
            </a:r>
            <a:r>
              <a:rPr lang="ru-RU" sz="2400" dirty="0" err="1"/>
              <a:t>революція</a:t>
            </a:r>
            <a:r>
              <a:rPr lang="ru-RU" sz="2400" dirty="0"/>
              <a:t> </a:t>
            </a:r>
            <a:r>
              <a:rPr lang="ru-RU" sz="2400" dirty="0" err="1"/>
              <a:t>природознавства</a:t>
            </a:r>
            <a:r>
              <a:rPr lang="ru-RU" sz="2400" dirty="0"/>
              <a:t> вступила в </a:t>
            </a:r>
            <a:r>
              <a:rPr lang="ru-RU" sz="2400" dirty="0" err="1"/>
              <a:t>нову</a:t>
            </a:r>
            <a:r>
              <a:rPr lang="ru-RU" sz="2400" dirty="0"/>
              <a:t>, </a:t>
            </a:r>
            <a:r>
              <a:rPr lang="ru-RU" sz="2400" dirty="0" err="1"/>
              <a:t>специфічну</a:t>
            </a:r>
            <a:r>
              <a:rPr lang="ru-RU" sz="2400" dirty="0"/>
              <a:t> </a:t>
            </a:r>
            <a:r>
              <a:rPr lang="ru-RU" sz="2400" dirty="0" err="1"/>
              <a:t>стадію</a:t>
            </a:r>
            <a:r>
              <a:rPr lang="ru-RU" sz="2400" dirty="0"/>
              <a:t>. </a:t>
            </a:r>
            <a:r>
              <a:rPr lang="ru-RU" sz="2400" dirty="0" err="1"/>
              <a:t>Фізика</a:t>
            </a:r>
            <a:r>
              <a:rPr lang="ru-RU" sz="2400" dirty="0"/>
              <a:t> переступила </a:t>
            </a:r>
            <a:r>
              <a:rPr lang="ru-RU" sz="2400" dirty="0" err="1"/>
              <a:t>поріг</a:t>
            </a:r>
            <a:r>
              <a:rPr lang="ru-RU" sz="2400" dirty="0"/>
              <a:t> </a:t>
            </a:r>
            <a:r>
              <a:rPr lang="ru-RU" sz="2400" dirty="0" err="1"/>
              <a:t>мікросвіту</a:t>
            </a:r>
            <a:r>
              <a:rPr lang="ru-RU" sz="2400" dirty="0"/>
              <a:t>,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відкрито</a:t>
            </a:r>
            <a:r>
              <a:rPr lang="ru-RU" sz="2400" dirty="0"/>
              <a:t> </a:t>
            </a:r>
            <a:r>
              <a:rPr lang="ru-RU" sz="2400" dirty="0" err="1"/>
              <a:t>електрон</a:t>
            </a:r>
            <a:r>
              <a:rPr lang="ru-RU" sz="2400" dirty="0"/>
              <a:t> (Дж. Дж. Томсон, 1897 p.), </a:t>
            </a:r>
            <a:r>
              <a:rPr lang="ru-RU" sz="2400" dirty="0" err="1"/>
              <a:t>закладено</a:t>
            </a:r>
            <a:r>
              <a:rPr lang="ru-RU" sz="2400" dirty="0"/>
              <a:t> </a:t>
            </a:r>
            <a:r>
              <a:rPr lang="ru-RU" sz="2400" dirty="0" err="1"/>
              <a:t>основи</a:t>
            </a:r>
            <a:r>
              <a:rPr lang="ru-RU" sz="2400" dirty="0"/>
              <a:t> </a:t>
            </a:r>
            <a:r>
              <a:rPr lang="ru-RU" sz="2400" dirty="0" err="1"/>
              <a:t>квантової</a:t>
            </a:r>
            <a:r>
              <a:rPr lang="ru-RU" sz="2400" dirty="0"/>
              <a:t> </a:t>
            </a:r>
            <a:r>
              <a:rPr lang="ru-RU" sz="2400" dirty="0" err="1"/>
              <a:t>механіки</a:t>
            </a:r>
            <a:r>
              <a:rPr lang="ru-RU" sz="2400" dirty="0"/>
              <a:t> (М. Планк, 1990 p.), </a:t>
            </a:r>
            <a:r>
              <a:rPr lang="ru-RU" sz="2400" dirty="0" err="1"/>
              <a:t>виявлено</a:t>
            </a:r>
            <a:r>
              <a:rPr lang="ru-RU" sz="2400" dirty="0"/>
              <a:t> </a:t>
            </a:r>
            <a:r>
              <a:rPr lang="ru-RU" sz="2400" dirty="0" err="1"/>
              <a:t>дискретний</a:t>
            </a:r>
            <a:r>
              <a:rPr lang="ru-RU" sz="2400" dirty="0"/>
              <a:t> характер </a:t>
            </a:r>
            <a:r>
              <a:rPr lang="ru-RU" sz="2400" dirty="0" err="1"/>
              <a:t>радіоактивного</a:t>
            </a:r>
            <a:r>
              <a:rPr lang="ru-RU" sz="2400" dirty="0"/>
              <a:t> </a:t>
            </a:r>
            <a:r>
              <a:rPr lang="ru-RU" sz="2400" dirty="0" err="1"/>
              <a:t>випромінювання</a:t>
            </a:r>
            <a:r>
              <a:rPr lang="ru-RU" sz="2400" dirty="0"/>
              <a:t>.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32283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2. Предмет </a:t>
            </a:r>
            <a:r>
              <a:rPr lang="ru-RU" dirty="0"/>
              <a:t>і </a:t>
            </a:r>
            <a:r>
              <a:rPr lang="ru-RU" dirty="0" err="1"/>
              <a:t>сутність</a:t>
            </a:r>
            <a:r>
              <a:rPr lang="ru-RU" dirty="0"/>
              <a:t> науки як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У </a:t>
            </a:r>
            <a:r>
              <a:rPr lang="en-US" sz="2400" dirty="0"/>
              <a:t>XX </a:t>
            </a:r>
            <a:r>
              <a:rPr lang="uk-UA" sz="2400" dirty="0"/>
              <a:t>ст. розвиток науки в усьому світі характеризується виключно високими темпами. На основі досягнень математики, фізики, хімії, біології та інших наук отримали розвиток молекулярна біологія, генетика, хімічна фізика, фізична хімія, кібернетика, біокібернетика та ін.</a:t>
            </a:r>
          </a:p>
          <a:p>
            <a:pPr marL="0" indent="0">
              <a:buNone/>
            </a:pPr>
            <a:r>
              <a:rPr lang="uk-UA" sz="2400" dirty="0"/>
              <a:t>У сучасних умовах різко змінився характер наукового дослідження, підхід до вивчення явищ природи. На місце попередньої ізоляції окремих дисциплін приходить їх взаємодія , проникнення одна в одну. Тепер який-небудь об´єкт природи або явище вивчається у комплексі взаємопов´язаних наук.</a:t>
            </a:r>
          </a:p>
          <a:p>
            <a:pPr marL="0" indent="0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1764259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2. Предмет </a:t>
            </a:r>
            <a:r>
              <a:rPr lang="ru-RU" dirty="0"/>
              <a:t>і </a:t>
            </a:r>
            <a:r>
              <a:rPr lang="ru-RU" dirty="0" err="1"/>
              <a:t>сутність</a:t>
            </a:r>
            <a:r>
              <a:rPr lang="ru-RU" dirty="0"/>
              <a:t> науки як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Швидкі темпи розвитку науки в </a:t>
            </a:r>
            <a:r>
              <a:rPr lang="en-US" sz="2400" dirty="0"/>
              <a:t>XX </a:t>
            </a:r>
            <a:r>
              <a:rPr lang="uk-UA" sz="2400" dirty="0"/>
              <a:t>ст. стимулювали створення </a:t>
            </a:r>
            <a:r>
              <a:rPr lang="uk-UA" sz="2400" b="1" dirty="0"/>
              <a:t>наукознавства</a:t>
            </a:r>
            <a:r>
              <a:rPr lang="uk-UA" sz="2400" dirty="0"/>
              <a:t>, яке вивчає закономірності функціонування і розвиток науки, структуру і динаміку наукової діяльності, економіку та організацію наукових досліджень, форми взаємодії її з іншими сферами матеріального і духовного життя нашого суспільства.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7982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1. Поняття </a:t>
            </a:r>
            <a:r>
              <a:rPr lang="uk-UA" dirty="0"/>
              <a:t>та причини виникнення </a:t>
            </a:r>
            <a:r>
              <a:rPr lang="uk-UA" dirty="0" smtClean="0"/>
              <a:t>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i="1" dirty="0" err="1"/>
              <a:t>Наукові</a:t>
            </a:r>
            <a:r>
              <a:rPr lang="ru-RU" i="1" dirty="0"/>
              <a:t> </a:t>
            </a:r>
            <a:r>
              <a:rPr lang="ru-RU" i="1" dirty="0" err="1"/>
              <a:t>знання</a:t>
            </a:r>
            <a:r>
              <a:rPr lang="ru-RU" i="1" dirty="0"/>
              <a:t> зародились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появою</a:t>
            </a:r>
            <a:r>
              <a:rPr lang="ru-RU" i="1" dirty="0"/>
              <a:t> «</a:t>
            </a:r>
            <a:r>
              <a:rPr lang="en-US" i="1" dirty="0"/>
              <a:t>homo sapiens» - </a:t>
            </a:r>
            <a:r>
              <a:rPr lang="ru-RU" i="1" dirty="0" err="1"/>
              <a:t>людини</a:t>
            </a:r>
            <a:r>
              <a:rPr lang="ru-RU" i="1" dirty="0"/>
              <a:t> </a:t>
            </a:r>
            <a:r>
              <a:rPr lang="ru-RU" i="1" dirty="0" err="1"/>
              <a:t>розумної</a:t>
            </a:r>
            <a:r>
              <a:rPr lang="ru-RU" i="1" dirty="0"/>
              <a:t>. Вони </a:t>
            </a:r>
            <a:r>
              <a:rPr lang="ru-RU" i="1" dirty="0" err="1"/>
              <a:t>виникали</a:t>
            </a:r>
            <a:r>
              <a:rPr lang="ru-RU" i="1" dirty="0"/>
              <a:t> не </a:t>
            </a:r>
            <a:r>
              <a:rPr lang="ru-RU" i="1" dirty="0" err="1"/>
              <a:t>випадково</a:t>
            </a:r>
            <a:r>
              <a:rPr lang="ru-RU" i="1" dirty="0"/>
              <a:t>. </a:t>
            </a:r>
            <a:r>
              <a:rPr lang="ru-RU" i="1" dirty="0" err="1"/>
              <a:t>Існували</a:t>
            </a:r>
            <a:r>
              <a:rPr lang="ru-RU" i="1" dirty="0"/>
              <a:t> (та і зараз </a:t>
            </a:r>
            <a:r>
              <a:rPr lang="ru-RU" i="1" dirty="0" err="1"/>
              <a:t>існують</a:t>
            </a:r>
            <a:r>
              <a:rPr lang="ru-RU" i="1" dirty="0"/>
              <a:t>) причини </a:t>
            </a:r>
            <a:r>
              <a:rPr lang="ru-RU" i="1" dirty="0" err="1"/>
              <a:t>виникнення</a:t>
            </a:r>
            <a:r>
              <a:rPr lang="ru-RU" i="1" dirty="0"/>
              <a:t> </a:t>
            </a:r>
            <a:r>
              <a:rPr lang="ru-RU" i="1" dirty="0" smtClean="0"/>
              <a:t>науки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154314" cy="265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91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1. Поняття </a:t>
            </a:r>
            <a:r>
              <a:rPr lang="uk-UA" dirty="0"/>
              <a:t>та причини виникнення </a:t>
            </a:r>
            <a:r>
              <a:rPr lang="uk-UA" dirty="0" smtClean="0"/>
              <a:t>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uk-UA" i="1" dirty="0" smtClean="0"/>
          </a:p>
          <a:p>
            <a:pPr marL="0" indent="0" algn="ctr">
              <a:buNone/>
            </a:pPr>
            <a:r>
              <a:rPr lang="uk-UA" i="1" dirty="0" smtClean="0"/>
              <a:t>Дискусійне запитання:</a:t>
            </a:r>
          </a:p>
          <a:p>
            <a:pPr marL="0" indent="0" algn="ctr">
              <a:buNone/>
            </a:pPr>
            <a:r>
              <a:rPr lang="uk-UA" b="1" i="1" dirty="0" smtClean="0"/>
              <a:t>Причини виникнення та розвитку науки </a:t>
            </a: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53331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1. Поняття </a:t>
            </a:r>
            <a:r>
              <a:rPr lang="uk-UA" dirty="0"/>
              <a:t>та причини виникнення </a:t>
            </a:r>
            <a:r>
              <a:rPr lang="uk-UA" dirty="0" smtClean="0"/>
              <a:t>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 smtClean="0"/>
              <a:t>Причини виникнення науки:</a:t>
            </a:r>
          </a:p>
          <a:p>
            <a:pPr marL="514350" indent="-514350">
              <a:buAutoNum type="arabicPeriod"/>
            </a:pPr>
            <a:r>
              <a:rPr lang="uk-UA" i="1" dirty="0" smtClean="0"/>
              <a:t>Практичні </a:t>
            </a:r>
            <a:r>
              <a:rPr lang="uk-UA" i="1" dirty="0"/>
              <a:t>потреби людей </a:t>
            </a:r>
            <a:endParaRPr lang="uk-UA" i="1" dirty="0" smtClean="0"/>
          </a:p>
          <a:p>
            <a:pPr marL="514350" indent="-514350">
              <a:buAutoNum type="arabicPeriod"/>
            </a:pPr>
            <a:r>
              <a:rPr lang="uk-UA" i="1" dirty="0"/>
              <a:t>Гносеологічні потреби людей </a:t>
            </a:r>
            <a:endParaRPr lang="uk-UA" i="1" dirty="0" smtClean="0"/>
          </a:p>
          <a:p>
            <a:pPr marL="0" indent="0" algn="r">
              <a:buNone/>
            </a:pPr>
            <a:endParaRPr lang="uk-UA" sz="2400" i="1" dirty="0" smtClean="0"/>
          </a:p>
          <a:p>
            <a:pPr marL="0" indent="0" algn="r">
              <a:buNone/>
            </a:pPr>
            <a:endParaRPr lang="uk-UA" sz="2400" i="1" dirty="0"/>
          </a:p>
          <a:p>
            <a:pPr marL="0" indent="0" algn="r">
              <a:buNone/>
            </a:pPr>
            <a:endParaRPr lang="uk-UA" sz="2400" i="1" dirty="0" smtClean="0"/>
          </a:p>
          <a:p>
            <a:pPr marL="0" indent="0" algn="r">
              <a:buNone/>
            </a:pPr>
            <a:endParaRPr lang="uk-UA" sz="2400" i="1" dirty="0"/>
          </a:p>
          <a:p>
            <a:pPr marL="0" indent="0">
              <a:buNone/>
            </a:pPr>
            <a:r>
              <a:rPr lang="uk-UA" sz="2400" i="1" dirty="0" smtClean="0"/>
              <a:t>«Отримання </a:t>
            </a:r>
            <a:r>
              <a:rPr lang="uk-UA" sz="2400" i="1" dirty="0"/>
              <a:t>знань починається із </a:t>
            </a:r>
            <a:r>
              <a:rPr lang="uk-UA" sz="2400" i="1" dirty="0" smtClean="0"/>
              <a:t>здивування </a:t>
            </a:r>
            <a:r>
              <a:rPr lang="uk-UA" sz="2400" i="1" dirty="0"/>
              <a:t>– </a:t>
            </a:r>
            <a:endParaRPr lang="uk-UA" sz="2400" i="1" dirty="0" smtClean="0"/>
          </a:p>
          <a:p>
            <a:pPr marL="0" indent="0">
              <a:buNone/>
            </a:pPr>
            <a:r>
              <a:rPr lang="uk-UA" sz="2400" i="1" dirty="0" smtClean="0"/>
              <a:t>воно </a:t>
            </a:r>
            <a:r>
              <a:rPr lang="uk-UA" sz="2400" i="1" dirty="0"/>
              <a:t>як іскра запалює вогонь в грудях тих, хто </a:t>
            </a:r>
            <a:endParaRPr lang="uk-UA" sz="2400" i="1" dirty="0" smtClean="0"/>
          </a:p>
          <a:p>
            <a:pPr marL="0" indent="0">
              <a:buNone/>
            </a:pPr>
            <a:r>
              <a:rPr lang="uk-UA" sz="2400" i="1" dirty="0" smtClean="0"/>
              <a:t>намагається </a:t>
            </a:r>
            <a:r>
              <a:rPr lang="uk-UA" sz="2400" i="1" dirty="0"/>
              <a:t>розкрити сокровенні таємниці </a:t>
            </a:r>
            <a:endParaRPr lang="uk-UA" sz="2400" i="1" dirty="0" smtClean="0"/>
          </a:p>
          <a:p>
            <a:pPr marL="0" indent="0">
              <a:buNone/>
            </a:pPr>
            <a:r>
              <a:rPr lang="uk-UA" sz="2400" i="1" dirty="0" smtClean="0"/>
              <a:t>Космосу</a:t>
            </a:r>
            <a:r>
              <a:rPr lang="uk-UA" sz="2400" i="1" dirty="0"/>
              <a:t>, Природи, </a:t>
            </a:r>
            <a:r>
              <a:rPr lang="uk-UA" sz="2400" i="1" dirty="0" smtClean="0"/>
              <a:t>Буття»</a:t>
            </a:r>
          </a:p>
          <a:p>
            <a:pPr marL="0" indent="0">
              <a:buNone/>
            </a:pPr>
            <a:endParaRPr lang="uk-UA" sz="2400" i="1" dirty="0" smtClean="0"/>
          </a:p>
          <a:p>
            <a:pPr marL="0" indent="0">
              <a:buNone/>
            </a:pPr>
            <a:r>
              <a:rPr lang="uk-UA" sz="2400" b="1" i="1" dirty="0" smtClean="0"/>
              <a:t>Аристотель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29" y="3573016"/>
            <a:ext cx="2003231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45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1. Поняття </a:t>
            </a:r>
            <a:r>
              <a:rPr lang="uk-UA" dirty="0"/>
              <a:t>та причини виникнення </a:t>
            </a:r>
            <a:r>
              <a:rPr lang="uk-UA" dirty="0" smtClean="0"/>
              <a:t>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/>
              <a:t>Філософія і наука були колись єдиним цілим. В Древній Греції поняття «філософії» мало смисл близький до поняття «наука». </a:t>
            </a:r>
            <a:endParaRPr lang="uk-UA" sz="2400" b="1" i="1" dirty="0" smtClean="0"/>
          </a:p>
          <a:p>
            <a:pPr marL="0" indent="0">
              <a:buNone/>
            </a:pPr>
            <a:r>
              <a:rPr lang="uk-UA" sz="2400" b="1" i="1" dirty="0" smtClean="0"/>
              <a:t>Філософія </a:t>
            </a:r>
            <a:r>
              <a:rPr lang="uk-UA" sz="2400" b="1" i="1" dirty="0"/>
              <a:t>в ті часи </a:t>
            </a:r>
            <a:r>
              <a:rPr lang="uk-UA" sz="2400" b="1" i="1" dirty="0" smtClean="0"/>
              <a:t>була </a:t>
            </a:r>
            <a:r>
              <a:rPr lang="uk-UA" sz="2400" b="1" i="1" dirty="0"/>
              <a:t>єдиною наукою </a:t>
            </a:r>
            <a:r>
              <a:rPr lang="uk-UA" sz="2400" b="1" i="1" dirty="0" smtClean="0"/>
              <a:t>взагалі</a:t>
            </a:r>
            <a:endParaRPr lang="uk-UA" sz="2400" b="1" i="1" dirty="0"/>
          </a:p>
          <a:p>
            <a:pPr marL="0" indent="0">
              <a:buNone/>
            </a:pPr>
            <a:r>
              <a:rPr lang="uk-UA" sz="2400" i="1" dirty="0" err="1"/>
              <a:t>Арістотель</a:t>
            </a:r>
            <a:r>
              <a:rPr lang="uk-UA" sz="2400" i="1" dirty="0"/>
              <a:t> виділяв першу філософію або </a:t>
            </a:r>
            <a:r>
              <a:rPr lang="uk-UA" sz="2400" b="1" i="1" dirty="0"/>
              <a:t>метафізику </a:t>
            </a:r>
            <a:r>
              <a:rPr lang="uk-UA" sz="2400" i="1" dirty="0"/>
              <a:t>(вивчає найбільш загальні, абстрактні властивості сущого) та другу філософію або </a:t>
            </a:r>
            <a:r>
              <a:rPr lang="uk-UA" sz="2400" b="1" i="1" dirty="0"/>
              <a:t>фізику</a:t>
            </a:r>
            <a:r>
              <a:rPr lang="uk-UA" sz="2400" i="1" dirty="0"/>
              <a:t> (вивчає навколишній світ у його процесах руху та змін). </a:t>
            </a:r>
            <a:endParaRPr lang="uk-UA" sz="2400" i="1" dirty="0" smtClean="0"/>
          </a:p>
          <a:p>
            <a:pPr marL="0" indent="0">
              <a:buNone/>
            </a:pPr>
            <a:r>
              <a:rPr lang="uk-UA" sz="2400" i="1" dirty="0" smtClean="0"/>
              <a:t>Філософія </a:t>
            </a:r>
            <a:r>
              <a:rPr lang="uk-UA" sz="2400" i="1" dirty="0"/>
              <a:t>і наука були завжди тісно пов’язані та впливали одна на одну</a:t>
            </a:r>
            <a:endParaRPr lang="uk-UA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8704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1. Поняття </a:t>
            </a:r>
            <a:r>
              <a:rPr lang="uk-UA" dirty="0"/>
              <a:t>та причини виникнення </a:t>
            </a:r>
            <a:r>
              <a:rPr lang="uk-UA" dirty="0" smtClean="0"/>
              <a:t>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 smtClean="0"/>
              <a:t>Наука </a:t>
            </a:r>
            <a:r>
              <a:rPr lang="ru-RU" sz="2400" b="1" dirty="0"/>
              <a:t>є </a:t>
            </a:r>
            <a:r>
              <a:rPr lang="ru-RU" sz="2400" b="1" dirty="0" err="1"/>
              <a:t>історичним</a:t>
            </a:r>
            <a:r>
              <a:rPr lang="ru-RU" sz="2400" b="1" dirty="0"/>
              <a:t> продуктом </a:t>
            </a:r>
            <a:r>
              <a:rPr lang="ru-RU" sz="2400" b="1" dirty="0" err="1"/>
              <a:t>людської</a:t>
            </a:r>
            <a:r>
              <a:rPr lang="ru-RU" sz="2400" b="1" dirty="0"/>
              <a:t> </a:t>
            </a:r>
            <a:r>
              <a:rPr lang="ru-RU" sz="2400" b="1" dirty="0" err="1" smtClean="0"/>
              <a:t>діяльності</a:t>
            </a:r>
            <a:r>
              <a:rPr lang="ru-RU" sz="2400" b="1" dirty="0" smtClean="0"/>
              <a:t> </a:t>
            </a:r>
          </a:p>
          <a:p>
            <a:pPr marL="0" indent="0" algn="r">
              <a:buNone/>
            </a:pPr>
            <a:r>
              <a:rPr lang="ru-RU" sz="2400" i="1" dirty="0" smtClean="0"/>
              <a:t>(Ф. Бекон)</a:t>
            </a:r>
          </a:p>
          <a:p>
            <a:pPr marL="0" indent="0" algn="r">
              <a:buNone/>
            </a:pPr>
            <a:endParaRPr lang="uk-UA" sz="2400" i="1" dirty="0" smtClean="0"/>
          </a:p>
          <a:p>
            <a:pPr marL="0" indent="0">
              <a:buNone/>
            </a:pPr>
            <a:r>
              <a:rPr lang="uk-UA" sz="2400" dirty="0" smtClean="0"/>
              <a:t>Наука є наслідком </a:t>
            </a:r>
            <a:r>
              <a:rPr lang="uk-UA" sz="2400" dirty="0"/>
              <a:t>суспільного розвитку, зокрема результатом суспільного поділу праці. Вона виникає вслід за відділенням розумової праці від фізичної і перетворюється в специфічний рід занять окремої групи людей</a:t>
            </a:r>
            <a:endParaRPr lang="uk-UA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831976" cy="202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3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1. Поняття </a:t>
            </a:r>
            <a:r>
              <a:rPr lang="uk-UA" dirty="0"/>
              <a:t>та причини виникнення </a:t>
            </a:r>
            <a:r>
              <a:rPr lang="uk-UA" dirty="0" smtClean="0"/>
              <a:t>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err="1" smtClean="0"/>
              <a:t>Основні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періоди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розвитку</a:t>
            </a:r>
            <a:r>
              <a:rPr lang="ru-RU" sz="2400" b="1" i="1" dirty="0" smtClean="0"/>
              <a:t> науки </a:t>
            </a:r>
            <a:r>
              <a:rPr lang="ru-RU" sz="2400" b="1" i="1" dirty="0"/>
              <a:t>в </a:t>
            </a:r>
            <a:r>
              <a:rPr lang="ru-RU" sz="2400" b="1" i="1" dirty="0" err="1"/>
              <a:t>історичному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генезисі</a:t>
            </a:r>
            <a:r>
              <a:rPr lang="ru-RU" sz="2400" b="1" i="1" dirty="0" smtClean="0"/>
              <a:t>:</a:t>
            </a:r>
          </a:p>
          <a:p>
            <a:pPr marL="0" indent="0">
              <a:buNone/>
            </a:pPr>
            <a:endParaRPr lang="uk-UA" sz="2400" i="1" dirty="0" smtClean="0"/>
          </a:p>
          <a:p>
            <a:pPr marL="0" indent="0">
              <a:buNone/>
            </a:pPr>
            <a:r>
              <a:rPr lang="uk-UA" sz="2400" i="1" u="sng" dirty="0" smtClean="0"/>
              <a:t>1 </a:t>
            </a:r>
            <a:r>
              <a:rPr lang="uk-UA" sz="2400" i="1" u="sng" dirty="0"/>
              <a:t>– особистісно-світоглядна орієнтація науки </a:t>
            </a:r>
            <a:r>
              <a:rPr lang="uk-UA" sz="2400" i="1" dirty="0"/>
              <a:t>(від зачатків її виникнення до Галілея і Ньютона</a:t>
            </a:r>
            <a:r>
              <a:rPr lang="uk-UA" sz="2400" i="1" dirty="0" smtClean="0"/>
              <a:t>)</a:t>
            </a:r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r>
              <a:rPr lang="ru-RU" sz="2400" i="1" u="sng" dirty="0" smtClean="0"/>
              <a:t>2 </a:t>
            </a:r>
            <a:r>
              <a:rPr lang="ru-RU" sz="2400" i="1" u="sng" dirty="0"/>
              <a:t>– </a:t>
            </a:r>
            <a:r>
              <a:rPr lang="ru-RU" sz="2400" i="1" u="sng" dirty="0" err="1"/>
              <a:t>технологічна</a:t>
            </a:r>
            <a:r>
              <a:rPr lang="ru-RU" sz="2400" i="1" u="sng" dirty="0"/>
              <a:t>, </a:t>
            </a:r>
            <a:r>
              <a:rPr lang="ru-RU" sz="2400" i="1" u="sng" dirty="0" err="1"/>
              <a:t>матеріально-виробнича</a:t>
            </a:r>
            <a:r>
              <a:rPr lang="ru-RU" sz="2400" i="1" u="sng" dirty="0"/>
              <a:t> </a:t>
            </a:r>
            <a:r>
              <a:rPr lang="ru-RU" sz="2400" i="1" u="sng" dirty="0" err="1"/>
              <a:t>орієнтація</a:t>
            </a:r>
            <a:r>
              <a:rPr lang="ru-RU" sz="2400" i="1" u="sng" dirty="0"/>
              <a:t> </a:t>
            </a:r>
            <a:r>
              <a:rPr lang="ru-RU" sz="2400" i="1" dirty="0"/>
              <a:t>науки (</a:t>
            </a:r>
            <a:r>
              <a:rPr lang="ru-RU" sz="2400" i="1" dirty="0" err="1"/>
              <a:t>починаючи</a:t>
            </a:r>
            <a:r>
              <a:rPr lang="ru-RU" sz="2400" i="1" dirty="0"/>
              <a:t> з XVII ст. і до наших </a:t>
            </a:r>
            <a:r>
              <a:rPr lang="ru-RU" sz="2400" i="1" dirty="0" err="1"/>
              <a:t>днів</a:t>
            </a:r>
            <a:r>
              <a:rPr lang="ru-RU" sz="2400" i="1" dirty="0" smtClean="0"/>
              <a:t>)</a:t>
            </a:r>
          </a:p>
          <a:p>
            <a:pPr marL="0" indent="0">
              <a:buNone/>
            </a:pPr>
            <a:endParaRPr lang="uk-UA" sz="2400" i="1" dirty="0"/>
          </a:p>
          <a:p>
            <a:pPr marL="0" indent="0">
              <a:buNone/>
            </a:pPr>
            <a:r>
              <a:rPr lang="ru-RU" sz="2400" i="1" u="sng" dirty="0"/>
              <a:t>3 – </a:t>
            </a:r>
            <a:r>
              <a:rPr lang="ru-RU" sz="2400" i="1" u="sng" dirty="0" err="1"/>
              <a:t>суто</a:t>
            </a:r>
            <a:r>
              <a:rPr lang="ru-RU" sz="2400" i="1" u="sng" dirty="0"/>
              <a:t> </a:t>
            </a:r>
            <a:r>
              <a:rPr lang="ru-RU" sz="2400" i="1" u="sng" dirty="0" err="1"/>
              <a:t>особистісна</a:t>
            </a:r>
            <a:r>
              <a:rPr lang="ru-RU" sz="2400" i="1" u="sng" dirty="0"/>
              <a:t> </a:t>
            </a:r>
            <a:r>
              <a:rPr lang="ru-RU" sz="2400" i="1" u="sng" dirty="0" err="1"/>
              <a:t>орієнтація</a:t>
            </a:r>
            <a:r>
              <a:rPr lang="ru-RU" sz="2400" i="1" u="sng" dirty="0"/>
              <a:t> науки </a:t>
            </a:r>
            <a:r>
              <a:rPr lang="ru-RU" sz="2400" i="1" dirty="0"/>
              <a:t>(</a:t>
            </a:r>
            <a:r>
              <a:rPr lang="ru-RU" sz="2400" i="1" dirty="0" err="1"/>
              <a:t>сучасний</a:t>
            </a:r>
            <a:r>
              <a:rPr lang="ru-RU" sz="2400" i="1" dirty="0"/>
              <a:t> </a:t>
            </a:r>
            <a:r>
              <a:rPr lang="ru-RU" sz="2400" i="1" dirty="0" err="1"/>
              <a:t>етап</a:t>
            </a:r>
            <a:r>
              <a:rPr lang="ru-RU" sz="2400" i="1" dirty="0"/>
              <a:t>)</a:t>
            </a:r>
            <a:endParaRPr lang="uk-UA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64296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1. Поняття </a:t>
            </a:r>
            <a:r>
              <a:rPr lang="uk-UA" dirty="0"/>
              <a:t>та причини виникнення </a:t>
            </a:r>
            <a:r>
              <a:rPr lang="uk-UA" dirty="0" smtClean="0"/>
              <a:t>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69114" cy="46238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err="1"/>
              <a:t>Процес</a:t>
            </a:r>
            <a:r>
              <a:rPr lang="ru-RU" sz="2400" b="1" i="1" dirty="0"/>
              <a:t> </a:t>
            </a:r>
            <a:r>
              <a:rPr lang="ru-RU" sz="2400" b="1" i="1" dirty="0" err="1"/>
              <a:t>розвитку</a:t>
            </a:r>
            <a:r>
              <a:rPr lang="ru-RU" sz="2400" b="1" i="1" dirty="0"/>
              <a:t> науки </a:t>
            </a:r>
            <a:r>
              <a:rPr lang="ru-RU" sz="2400" b="1" i="1" dirty="0" smtClean="0"/>
              <a:t>(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галузі</a:t>
            </a:r>
            <a:r>
              <a:rPr lang="ru-RU" sz="2400" b="1" i="1" dirty="0" smtClean="0"/>
              <a:t> науки):</a:t>
            </a:r>
          </a:p>
          <a:p>
            <a:pPr marL="0" indent="0">
              <a:buNone/>
            </a:pPr>
            <a:r>
              <a:rPr lang="uk-UA" sz="2400" i="1" dirty="0"/>
              <a:t>1) започаткування науки;</a:t>
            </a:r>
          </a:p>
          <a:p>
            <a:pPr marL="0" indent="0">
              <a:buNone/>
            </a:pPr>
            <a:r>
              <a:rPr lang="uk-UA" sz="2400" i="1" dirty="0"/>
              <a:t>2) етап розвитку ідей, який супроводжується вибуховим </a:t>
            </a:r>
            <a:r>
              <a:rPr lang="uk-UA" sz="2400" i="1" dirty="0" smtClean="0"/>
              <a:t>зростанням інформації</a:t>
            </a:r>
            <a:r>
              <a:rPr lang="uk-UA" sz="2400" i="1" dirty="0"/>
              <a:t>;</a:t>
            </a:r>
          </a:p>
          <a:p>
            <a:pPr marL="0" indent="0">
              <a:buNone/>
            </a:pPr>
            <a:r>
              <a:rPr lang="uk-UA" sz="2400" i="1" dirty="0"/>
              <a:t>3) етап експлуатації ідей, коли кількість публікацій </a:t>
            </a:r>
            <a:r>
              <a:rPr lang="uk-UA" sz="2400" i="1" dirty="0" smtClean="0"/>
              <a:t>зростає</a:t>
            </a:r>
            <a:r>
              <a:rPr lang="uk-UA" sz="2400" i="1" dirty="0"/>
              <a:t>, а самі темпи цього зростання знижуються;</a:t>
            </a:r>
          </a:p>
          <a:p>
            <a:pPr marL="0" indent="0">
              <a:buNone/>
            </a:pPr>
            <a:r>
              <a:rPr lang="uk-UA" sz="2400" i="1" dirty="0"/>
              <a:t>4) етап насичення, коли наука, або галузь науки, вичерпує себе. </a:t>
            </a:r>
            <a:endParaRPr lang="uk-UA" sz="24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29" y="4613849"/>
            <a:ext cx="2405261" cy="160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16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1254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Наука як вид людської діяльності</vt:lpstr>
      <vt:lpstr>План:</vt:lpstr>
      <vt:lpstr>1. Поняття та причини виникнення науки</vt:lpstr>
      <vt:lpstr>1. Поняття та причини виникнення науки</vt:lpstr>
      <vt:lpstr>1. Поняття та причини виникнення науки</vt:lpstr>
      <vt:lpstr>1. Поняття та причини виникнення науки</vt:lpstr>
      <vt:lpstr>1. Поняття та причини виникнення науки</vt:lpstr>
      <vt:lpstr>1. Поняття та причини виникнення науки</vt:lpstr>
      <vt:lpstr>1. Поняття та причини виникнення науки</vt:lpstr>
      <vt:lpstr>1. Поняття та причини виникнення науки</vt:lpstr>
      <vt:lpstr>1. Поняття та причини виникнення науки</vt:lpstr>
      <vt:lpstr>2. Предмет і сутність науки як сфери людської діяльності</vt:lpstr>
      <vt:lpstr>2. Предмет і сутність науки як сфери людської діяльності</vt:lpstr>
      <vt:lpstr>2. Предмет і сутність науки як сфери людської діяльності</vt:lpstr>
      <vt:lpstr>2. Предмет і сутність науки як сфери людської діяльності</vt:lpstr>
      <vt:lpstr>2. Предмет і сутність науки як сфери людської діяльності</vt:lpstr>
      <vt:lpstr>2. Предмет і сутність науки як сфери людської діяльності</vt:lpstr>
      <vt:lpstr>2. Предмет і сутність науки як сфери людської діяльності</vt:lpstr>
      <vt:lpstr>2. Предмет і сутність науки як сфери людської діяльності</vt:lpstr>
      <vt:lpstr>2. Предмет і сутність науки як сфери людської діяльності</vt:lpstr>
      <vt:lpstr>2. Предмет і сутність науки як сфери людської діяльності</vt:lpstr>
      <vt:lpstr>2. Предмет і сутність науки як сфери людської діяльності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як вид людської діяльності</dc:title>
  <dc:creator>user</dc:creator>
  <cp:lastModifiedBy>user</cp:lastModifiedBy>
  <cp:revision>11</cp:revision>
  <dcterms:created xsi:type="dcterms:W3CDTF">2021-02-16T17:12:06Z</dcterms:created>
  <dcterms:modified xsi:type="dcterms:W3CDTF">2021-02-19T09:26:01Z</dcterms:modified>
</cp:coreProperties>
</file>