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449402-CEDE-45EE-901C-B3A7B4103F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0983A9B-E53F-4B32-849C-43C4843ACB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F0E8C58-D7BB-426D-BA02-928B5AB8B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68668-956D-4830-814F-9EA707F3D68B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0927B80-F4E1-4BE8-B244-57BC07D52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B1EF4CA-77E1-4161-A47F-9CED0A469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F5EB-6FDE-43EA-807A-18A96A538E1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3840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C9DE0E-08D2-4C11-9D1A-2A5EEB9B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C1610D6-80F8-4476-A886-184BA6617C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C8D47AE-1768-48FF-9DD3-FB85959B0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68668-956D-4830-814F-9EA707F3D68B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525E210-1ED9-4E0C-95A7-9D8F35864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7B5AC18-5BDA-4EED-AC40-2E35AEAE0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F5EB-6FDE-43EA-807A-18A96A538E1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8375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F769378-FEF8-48EF-B98E-DEDD4277D3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5F33F35-39CB-43CF-AD73-BF36746B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A2CCC1F-DB01-417C-BD73-343EAC9FF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68668-956D-4830-814F-9EA707F3D68B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FEF01C-F700-46C5-A958-1D6722CC7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24A1C1D-A1D2-4460-800A-1851BC982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F5EB-6FDE-43EA-807A-18A96A538E1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2308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135F42-0C3F-4B99-9E71-FB378D355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9F20710-B33F-40C7-BBC6-C02797A54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7CF9D8-6278-4E43-B979-835CFE91A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68668-956D-4830-814F-9EA707F3D68B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C0553C-BEA6-4D84-AEBB-26ACB9E1C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2F01696-28EF-4153-96CD-CB8368629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F5EB-6FDE-43EA-807A-18A96A538E1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3055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9273AC-A10B-4CCD-A283-9BB4DB578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2441468-A5E6-4B60-9B42-534416C0C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4DB888-7388-4477-9BA1-67571715B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68668-956D-4830-814F-9EA707F3D68B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6AA69A0-EC0A-4307-B503-A15C66AB4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419353B-3955-49B3-BB10-FC118722E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F5EB-6FDE-43EA-807A-18A96A538E1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1625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576AF0-2462-42BE-B5E4-E8B01A5AD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037863-BF4D-4D55-81E4-96DCD3007B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DE3D001-5207-4BA0-B1F0-B8F5AAD426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677955F-7427-4F24-BFDF-BE9945F31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68668-956D-4830-814F-9EA707F3D68B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2FBF547-DF55-458E-969B-8E6DC3F1A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894F711-9107-4386-A735-CF8162163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F5EB-6FDE-43EA-807A-18A96A538E1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9498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C6BB55-8AE2-4947-A7D6-73877E160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EFC5FC1-9812-4AAD-849F-BD415CEA6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BF69CA0-3CBD-44BB-A880-08B68A96E9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C8D57F83-61D2-4643-9663-6C9557B822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EEE4DB74-D290-44CD-9E61-A0355057C6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4BF1204-1957-4295-B237-43FEC33BA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68668-956D-4830-814F-9EA707F3D68B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47DB431-9C9A-40AF-BA51-A88A04A82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2DB90B7-3A46-468E-8353-7AC08662F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F5EB-6FDE-43EA-807A-18A96A538E1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9674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859B85-E166-4DD1-8F1E-76008A726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6BD053A-B817-42A2-9FA8-B2D155145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68668-956D-4830-814F-9EA707F3D68B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F1561C1-6C45-4494-8224-697E6A08F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6C189A1-24F8-4643-81A9-BE01DC351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F5EB-6FDE-43EA-807A-18A96A538E1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7925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F7644832-FCD1-43D6-B95B-9638A141F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68668-956D-4830-814F-9EA707F3D68B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F084217-210D-4041-9688-827FFDA92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A46F8C2-D521-49A7-882E-72D89FB15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F5EB-6FDE-43EA-807A-18A96A538E1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270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03C550-9A6A-4EC2-8667-B5A0C83DD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92C7EF0-50CF-4FA4-BA40-FF4F47B23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E32FD66-34A7-4C00-A6E6-7A802A36F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6DD4870-A140-4DA2-AB5A-015E98FE9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68668-956D-4830-814F-9EA707F3D68B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B21E7A4-2B83-4AF0-A2B9-8B094BBA1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6CE7E00-74BC-458D-B9CA-392CE480B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F5EB-6FDE-43EA-807A-18A96A538E1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4868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1A5EE5-DF34-4F47-80C2-A6FD94228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B0027EFF-0C5D-4179-8D5F-2B56D3A185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D0EBCA9-6C3D-4F9F-BC2D-4DCF5DDD49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39EDEC1-4860-4931-A659-4700E2236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68668-956D-4830-814F-9EA707F3D68B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BC785DE-288C-4438-88EE-48A68B918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3C8C592-D2FD-40D9-9B58-961509138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F5EB-6FDE-43EA-807A-18A96A538E1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3381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031B916-B576-4317-B8A9-CB02FDBF9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6B2670-9934-48C4-A727-B515B8A94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95B0A5E-19E5-4CA3-B5E0-351202CFED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68668-956D-4830-814F-9EA707F3D68B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0BD6398-821B-46E4-8CEC-C8794B13D5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649AE67-CD34-4A67-850E-9F3045E22A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FF5EB-6FDE-43EA-807A-18A96A538E1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2725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1F7ECA-E511-4CCD-9DBC-827AFC70C2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6724" y="595901"/>
            <a:ext cx="11270749" cy="561996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600" b="1" i="1" dirty="0" err="1"/>
              <a:t>Особливості</a:t>
            </a:r>
            <a:r>
              <a:rPr lang="ru-RU" sz="3600" b="1" i="1" dirty="0"/>
              <a:t> </a:t>
            </a:r>
            <a:r>
              <a:rPr lang="ru-RU" sz="3600" b="1" i="1" dirty="0" err="1"/>
              <a:t>роботи</a:t>
            </a:r>
            <a:r>
              <a:rPr lang="ru-RU" sz="3600" b="1" i="1" dirty="0"/>
              <a:t> логопеда з </a:t>
            </a:r>
            <a:r>
              <a:rPr lang="ru-RU" sz="3600" b="1" i="1" dirty="0" err="1"/>
              <a:t>дітьми</a:t>
            </a:r>
            <a:r>
              <a:rPr lang="ru-RU" sz="3600" b="1" i="1" dirty="0"/>
              <a:t> </a:t>
            </a:r>
            <a:r>
              <a:rPr lang="ru-RU" sz="3600" b="1" i="1" dirty="0" err="1"/>
              <a:t>із</a:t>
            </a:r>
            <a:r>
              <a:rPr lang="ru-RU" sz="3600" b="1" i="1" dirty="0"/>
              <a:t> </a:t>
            </a:r>
            <a:r>
              <a:rPr lang="ru-RU" sz="3600" b="1" i="1" dirty="0" err="1"/>
              <a:t>порушеннями</a:t>
            </a:r>
            <a:r>
              <a:rPr lang="ru-RU" sz="3600" b="1" i="1" dirty="0"/>
              <a:t> </a:t>
            </a:r>
            <a:r>
              <a:rPr lang="ru-RU" sz="3600" b="1" i="1" dirty="0" err="1"/>
              <a:t>зору</a:t>
            </a:r>
            <a:r>
              <a:rPr lang="ru-RU" sz="3600" b="1" i="1" dirty="0"/>
              <a:t>: </a:t>
            </a:r>
            <a:r>
              <a:rPr lang="ru-RU" sz="3600" b="1" i="1" dirty="0" err="1"/>
              <a:t>практичні</a:t>
            </a:r>
            <a:r>
              <a:rPr lang="ru-RU" sz="3600" b="1" i="1" dirty="0"/>
              <a:t> </a:t>
            </a:r>
            <a:r>
              <a:rPr lang="ru-RU" sz="3600" b="1" i="1" dirty="0" err="1"/>
              <a:t>кейси</a:t>
            </a:r>
            <a:br>
              <a:rPr lang="ru-RU" sz="3600" dirty="0"/>
            </a:br>
            <a:br>
              <a:rPr lang="ru-RU" sz="3600" dirty="0"/>
            </a:br>
            <a:r>
              <a:rPr lang="ru-RU" sz="3200" dirty="0" err="1"/>
              <a:t>Автори</a:t>
            </a:r>
            <a:r>
              <a:rPr lang="ru-RU" sz="3200" dirty="0"/>
              <a:t> / </a:t>
            </a:r>
            <a:r>
              <a:rPr lang="ru-RU" sz="3200" dirty="0" err="1"/>
              <a:t>укладачі</a:t>
            </a:r>
            <a:r>
              <a:rPr lang="ru-RU" sz="3200" dirty="0"/>
              <a:t> - </a:t>
            </a:r>
            <a:r>
              <a:rPr lang="ru-RU" sz="3200" i="1" dirty="0"/>
              <a:t>доц. Т. </a:t>
            </a:r>
            <a:r>
              <a:rPr lang="ru-RU" sz="3200" i="1" dirty="0" err="1"/>
              <a:t>Соловйова</a:t>
            </a:r>
            <a:r>
              <a:rPr lang="ru-RU" sz="3200" i="1" dirty="0"/>
              <a:t>, </a:t>
            </a:r>
            <a:r>
              <a:rPr lang="ru-RU" sz="3200" i="1" dirty="0" err="1"/>
              <a:t>ст.викл</a:t>
            </a:r>
            <a:r>
              <a:rPr lang="ru-RU" sz="3200" i="1" dirty="0"/>
              <a:t>. В. Остапенко</a:t>
            </a:r>
            <a:r>
              <a:rPr lang="ru-RU" sz="3200" dirty="0"/>
              <a:t>)</a:t>
            </a:r>
            <a:br>
              <a:rPr lang="ru-RU" sz="3200" dirty="0"/>
            </a:br>
            <a:br>
              <a:rPr lang="ru-RU" sz="3200" dirty="0"/>
            </a:br>
            <a:r>
              <a:rPr lang="ru-RU" sz="3200" dirty="0" err="1"/>
              <a:t>Освітня</a:t>
            </a:r>
            <a:r>
              <a:rPr lang="ru-RU" sz="3200" dirty="0"/>
              <a:t> </a:t>
            </a:r>
            <a:r>
              <a:rPr lang="ru-RU" sz="3200" dirty="0" err="1"/>
              <a:t>програма</a:t>
            </a:r>
            <a:r>
              <a:rPr lang="ru-RU" sz="3200" dirty="0"/>
              <a:t>: </a:t>
            </a:r>
            <a:r>
              <a:rPr lang="ru-RU" sz="3200" i="1" dirty="0" err="1"/>
              <a:t>Логопедія</a:t>
            </a:r>
            <a:br>
              <a:rPr lang="ru-RU" sz="3200" i="1" dirty="0"/>
            </a:br>
            <a:br>
              <a:rPr lang="ru-RU" sz="3200" dirty="0"/>
            </a:br>
            <a:r>
              <a:rPr lang="ru-RU" sz="3200" dirty="0"/>
              <a:t>ЗНУ / кафедра </a:t>
            </a:r>
            <a:r>
              <a:rPr lang="ru-RU" sz="3200" dirty="0" err="1"/>
              <a:t>соціальної</a:t>
            </a:r>
            <a:r>
              <a:rPr lang="ru-RU" sz="3200" dirty="0"/>
              <a:t> </a:t>
            </a:r>
            <a:r>
              <a:rPr lang="ru-RU" sz="3200" dirty="0" err="1"/>
              <a:t>педагогіки</a:t>
            </a:r>
            <a:r>
              <a:rPr lang="ru-RU" sz="3200" dirty="0"/>
              <a:t> та </a:t>
            </a:r>
            <a:r>
              <a:rPr lang="ru-RU" sz="3200" dirty="0" err="1"/>
              <a:t>спеціальної</a:t>
            </a:r>
            <a:r>
              <a:rPr lang="ru-RU" sz="3200" dirty="0"/>
              <a:t> </a:t>
            </a:r>
            <a:r>
              <a:rPr lang="ru-RU" sz="3200" dirty="0" err="1"/>
              <a:t>освіти</a:t>
            </a:r>
            <a:br>
              <a:rPr lang="ru-RU" sz="3200" dirty="0"/>
            </a:br>
            <a:r>
              <a:rPr lang="ru-RU" sz="3200" dirty="0"/>
              <a:t>2025 </a:t>
            </a:r>
            <a:r>
              <a:rPr lang="ru-RU" sz="3200" dirty="0" err="1"/>
              <a:t>рік</a:t>
            </a:r>
            <a:br>
              <a:rPr lang="ru-RU" sz="3200" dirty="0"/>
            </a:b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173401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024D8C-5368-4E31-A242-31EE9B49B9C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b="1" i="1" dirty="0"/>
              <a:t>Форми контролю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83A4FEE-012B-49AE-AB85-F22333011C04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Практичні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Тестування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кейсів</a:t>
            </a:r>
            <a:endParaRPr lang="ru-RU" dirty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61600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024D8C-5368-4E31-A242-31EE9B49B9C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b="1" i="1" dirty="0"/>
              <a:t>Висновки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83A4FEE-012B-49AE-AB85-F22333011C04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uk-UA" dirty="0"/>
              <a:t>Робота логопеда з дітьми із порушеннями зору потребує глибокого знання сенсорної інтеграції.</a:t>
            </a:r>
          </a:p>
          <a:p>
            <a:pPr marL="0" indent="0">
              <a:buNone/>
            </a:pPr>
            <a:r>
              <a:rPr lang="uk-UA" dirty="0"/>
              <a:t>Практична складова курсу сприяє формуванню професійної готовності.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1F8CC3-1D8A-4299-BCDE-5EAEACAE0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3818" y="3366981"/>
            <a:ext cx="2809982" cy="280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231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024D8C-5368-4E31-A242-31EE9B49B9C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uk-UA" b="1" i="1" dirty="0"/>
              <a:t>Актуальність курсу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83A4FEE-012B-49AE-AB85-F22333011C04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зору</a:t>
            </a:r>
            <a:r>
              <a:rPr lang="ru-RU" dirty="0"/>
              <a:t> </a:t>
            </a:r>
            <a:r>
              <a:rPr lang="ru-RU" dirty="0" err="1"/>
              <a:t>впливають</a:t>
            </a:r>
            <a:r>
              <a:rPr lang="ru-RU" dirty="0"/>
              <a:t> на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, </a:t>
            </a:r>
            <a:r>
              <a:rPr lang="ru-RU" dirty="0" err="1"/>
              <a:t>просторових</a:t>
            </a:r>
            <a:r>
              <a:rPr lang="ru-RU" dirty="0"/>
              <a:t> </a:t>
            </a:r>
            <a:r>
              <a:rPr lang="ru-RU" dirty="0" err="1"/>
              <a:t>уявлень</a:t>
            </a:r>
            <a:r>
              <a:rPr lang="ru-RU" dirty="0"/>
              <a:t>, </a:t>
            </a:r>
            <a:r>
              <a:rPr lang="ru-RU" dirty="0" err="1"/>
              <a:t>соціальну</a:t>
            </a:r>
            <a:r>
              <a:rPr lang="ru-RU" dirty="0"/>
              <a:t> </a:t>
            </a:r>
            <a:r>
              <a:rPr lang="ru-RU" dirty="0" err="1"/>
              <a:t>адаптацію</a:t>
            </a:r>
            <a:r>
              <a:rPr lang="ru-RU" dirty="0"/>
              <a:t>.</a:t>
            </a:r>
          </a:p>
          <a:p>
            <a:r>
              <a:rPr lang="ru-RU" dirty="0"/>
              <a:t>Роль логопеда — не </a:t>
            </a:r>
            <a:r>
              <a:rPr lang="ru-RU" dirty="0" err="1"/>
              <a:t>лише</a:t>
            </a:r>
            <a:r>
              <a:rPr lang="ru-RU" dirty="0"/>
              <a:t> у </a:t>
            </a:r>
            <a:r>
              <a:rPr lang="ru-RU" dirty="0" err="1"/>
              <a:t>виправленні</a:t>
            </a:r>
            <a:r>
              <a:rPr lang="ru-RU" dirty="0"/>
              <a:t> </a:t>
            </a:r>
            <a:r>
              <a:rPr lang="ru-RU" dirty="0" err="1"/>
              <a:t>звуковимови</a:t>
            </a:r>
            <a:r>
              <a:rPr lang="ru-RU" dirty="0"/>
              <a:t>, а й у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компенсаторних</a:t>
            </a:r>
            <a:r>
              <a:rPr lang="ru-RU" dirty="0"/>
              <a:t> </a:t>
            </a:r>
            <a:r>
              <a:rPr lang="ru-RU" dirty="0" err="1"/>
              <a:t>механізмів</a:t>
            </a:r>
            <a:r>
              <a:rPr lang="ru-RU" dirty="0"/>
              <a:t>.</a:t>
            </a:r>
          </a:p>
          <a:p>
            <a:r>
              <a:rPr lang="ru-RU" dirty="0" err="1"/>
              <a:t>Підвищення</a:t>
            </a:r>
            <a:r>
              <a:rPr lang="ru-RU" dirty="0"/>
              <a:t> потреби у </a:t>
            </a:r>
            <a:r>
              <a:rPr lang="ru-RU" dirty="0" err="1"/>
              <a:t>фахівцях</a:t>
            </a:r>
            <a:r>
              <a:rPr lang="ru-RU" dirty="0"/>
              <a:t>, </a:t>
            </a:r>
            <a:r>
              <a:rPr lang="ru-RU" dirty="0" err="1"/>
              <a:t>здатних</a:t>
            </a:r>
            <a:r>
              <a:rPr lang="ru-RU" dirty="0"/>
              <a:t> </a:t>
            </a:r>
            <a:r>
              <a:rPr lang="ru-RU" dirty="0" err="1"/>
              <a:t>працювати</a:t>
            </a:r>
            <a:r>
              <a:rPr lang="ru-RU" dirty="0"/>
              <a:t> з </a:t>
            </a:r>
            <a:r>
              <a:rPr lang="ru-RU" dirty="0" err="1"/>
              <a:t>дітьми</a:t>
            </a:r>
            <a:r>
              <a:rPr lang="ru-RU" dirty="0"/>
              <a:t> з </a:t>
            </a:r>
            <a:r>
              <a:rPr lang="ru-RU" dirty="0" err="1"/>
              <a:t>комплексними</a:t>
            </a:r>
            <a:r>
              <a:rPr lang="ru-RU" dirty="0"/>
              <a:t> </a:t>
            </a:r>
            <a:r>
              <a:rPr lang="ru-RU" dirty="0" err="1"/>
              <a:t>порушеннями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82341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024D8C-5368-4E31-A242-31EE9B49B9C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uk-UA" b="1" i="1" dirty="0"/>
              <a:t>Мета і завдання курсу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83A4FEE-012B-49AE-AB85-F22333011C04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b="1" dirty="0"/>
              <a:t>Мета</a:t>
            </a:r>
            <a:r>
              <a:rPr lang="ru-RU" dirty="0"/>
              <a:t> - </a:t>
            </a:r>
            <a:r>
              <a:rPr lang="ru-RU" dirty="0" err="1"/>
              <a:t>ознайомити</a:t>
            </a:r>
            <a:r>
              <a:rPr lang="ru-RU" dirty="0"/>
              <a:t> </a:t>
            </a:r>
            <a:r>
              <a:rPr lang="ru-RU" dirty="0" err="1"/>
              <a:t>здобувачів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з </a:t>
            </a:r>
            <a:r>
              <a:rPr lang="ru-RU" dirty="0" err="1"/>
              <a:t>особливостями</a:t>
            </a:r>
            <a:r>
              <a:rPr lang="ru-RU" dirty="0"/>
              <a:t> </a:t>
            </a:r>
            <a:r>
              <a:rPr lang="ru-RU" dirty="0" err="1"/>
              <a:t>мовленнєвого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порушеннями</a:t>
            </a:r>
            <a:r>
              <a:rPr lang="ru-RU" dirty="0"/>
              <a:t> </a:t>
            </a:r>
            <a:r>
              <a:rPr lang="ru-RU" dirty="0" err="1"/>
              <a:t>зору</a:t>
            </a:r>
            <a:r>
              <a:rPr lang="ru-RU" dirty="0"/>
              <a:t> та </a:t>
            </a:r>
            <a:r>
              <a:rPr lang="ru-RU" dirty="0" err="1"/>
              <a:t>сформувати</a:t>
            </a:r>
            <a:r>
              <a:rPr lang="ru-RU" dirty="0"/>
              <a:t> </a:t>
            </a:r>
            <a:r>
              <a:rPr lang="ru-RU" dirty="0" err="1"/>
              <a:t>практичні</a:t>
            </a:r>
            <a:r>
              <a:rPr lang="ru-RU" dirty="0"/>
              <a:t> </a:t>
            </a:r>
            <a:r>
              <a:rPr lang="ru-RU" dirty="0" err="1"/>
              <a:t>вміння</a:t>
            </a:r>
            <a:r>
              <a:rPr lang="ru-RU" dirty="0"/>
              <a:t> </a:t>
            </a:r>
            <a:r>
              <a:rPr lang="ru-RU" dirty="0" err="1"/>
              <a:t>логопедичної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endParaRPr lang="ru-RU" dirty="0"/>
          </a:p>
          <a:p>
            <a:pPr marL="0" indent="0">
              <a:buNone/>
            </a:pPr>
            <a:r>
              <a:rPr lang="ru-RU" b="1" dirty="0" err="1"/>
              <a:t>Завдання</a:t>
            </a:r>
            <a:r>
              <a:rPr lang="ru-RU" dirty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/>
              <a:t>навчитися</a:t>
            </a:r>
            <a:r>
              <a:rPr lang="ru-RU" dirty="0"/>
              <a:t> </a:t>
            </a:r>
            <a:r>
              <a:rPr lang="ru-RU" dirty="0" err="1"/>
              <a:t>аналізувати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порушень</a:t>
            </a:r>
            <a:r>
              <a:rPr lang="ru-RU" dirty="0"/>
              <a:t> </a:t>
            </a:r>
            <a:r>
              <a:rPr lang="ru-RU" dirty="0" err="1"/>
              <a:t>зору</a:t>
            </a:r>
            <a:r>
              <a:rPr lang="ru-RU" dirty="0"/>
              <a:t> на </a:t>
            </a:r>
            <a:r>
              <a:rPr lang="ru-RU" dirty="0" err="1"/>
              <a:t>мовлення</a:t>
            </a:r>
            <a:r>
              <a:rPr lang="ru-RU" dirty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/>
              <a:t>визначати</a:t>
            </a:r>
            <a:r>
              <a:rPr lang="ru-RU" dirty="0"/>
              <a:t> напрямки </a:t>
            </a:r>
            <a:r>
              <a:rPr lang="ru-RU" dirty="0" err="1"/>
              <a:t>логопедичної</a:t>
            </a:r>
            <a:r>
              <a:rPr lang="ru-RU" dirty="0"/>
              <a:t> </a:t>
            </a:r>
            <a:r>
              <a:rPr lang="ru-RU" dirty="0" err="1"/>
              <a:t>корекції</a:t>
            </a:r>
            <a:r>
              <a:rPr lang="ru-RU" dirty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/>
              <a:t>застосовувати</a:t>
            </a:r>
            <a:r>
              <a:rPr lang="ru-RU" dirty="0"/>
              <a:t> </a:t>
            </a:r>
            <a:r>
              <a:rPr lang="ru-RU" dirty="0" err="1"/>
              <a:t>дидактичні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r>
              <a:rPr lang="ru-RU" dirty="0"/>
              <a:t> 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сенсорних</a:t>
            </a:r>
            <a:r>
              <a:rPr lang="ru-RU" dirty="0"/>
              <a:t> </a:t>
            </a:r>
            <a:r>
              <a:rPr lang="ru-RU" dirty="0" err="1"/>
              <a:t>обмежень</a:t>
            </a:r>
            <a:r>
              <a:rPr lang="ru-RU" dirty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/>
              <a:t>працювати</a:t>
            </a:r>
            <a:r>
              <a:rPr lang="ru-RU" dirty="0"/>
              <a:t> в </a:t>
            </a:r>
            <a:r>
              <a:rPr lang="ru-RU" dirty="0" err="1"/>
              <a:t>мультидисциплінарній</a:t>
            </a:r>
            <a:r>
              <a:rPr lang="ru-RU" dirty="0"/>
              <a:t> </a:t>
            </a:r>
            <a:r>
              <a:rPr lang="ru-RU" dirty="0" err="1"/>
              <a:t>команді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03945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024D8C-5368-4E31-A242-31EE9B49B9C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uk-UA" b="1" i="1" dirty="0"/>
            </a:br>
            <a:r>
              <a:rPr lang="uk-UA" b="1" i="1" dirty="0"/>
              <a:t>Змістові модулі</a:t>
            </a:r>
            <a:br>
              <a:rPr lang="uk-UA" b="1" i="1" dirty="0"/>
            </a:br>
            <a:endParaRPr lang="uk-UA" b="1" i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83A4FEE-012B-49AE-AB85-F22333011C04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uk-UA" b="1" dirty="0"/>
              <a:t>Психолого-педагогічні особливості дітей із порушеннями зору.</a:t>
            </a:r>
            <a:endParaRPr lang="uk-UA" dirty="0"/>
          </a:p>
          <a:p>
            <a:pPr>
              <a:buFont typeface="+mj-lt"/>
              <a:buAutoNum type="arabicPeriod"/>
            </a:pPr>
            <a:r>
              <a:rPr lang="uk-UA" b="1" dirty="0"/>
              <a:t>Мовленнєвий розвиток і типові порушення.</a:t>
            </a:r>
            <a:endParaRPr lang="uk-UA" dirty="0"/>
          </a:p>
          <a:p>
            <a:pPr>
              <a:buFont typeface="+mj-lt"/>
              <a:buAutoNum type="arabicPeriod"/>
            </a:pPr>
            <a:r>
              <a:rPr lang="uk-UA" b="1" dirty="0"/>
              <a:t>Методи логопедичної діагностики.</a:t>
            </a:r>
            <a:endParaRPr lang="uk-UA" dirty="0"/>
          </a:p>
          <a:p>
            <a:pPr>
              <a:buFont typeface="+mj-lt"/>
              <a:buAutoNum type="arabicPeriod"/>
            </a:pPr>
            <a:r>
              <a:rPr lang="uk-UA" b="1" dirty="0"/>
              <a:t>Корекційно-розвивальні технології.</a:t>
            </a:r>
            <a:endParaRPr lang="uk-UA" dirty="0"/>
          </a:p>
          <a:p>
            <a:pPr>
              <a:buFont typeface="+mj-lt"/>
              <a:buAutoNum type="arabicPeriod"/>
            </a:pPr>
            <a:r>
              <a:rPr lang="uk-UA" b="1" dirty="0"/>
              <a:t>Супровід сім’ї.</a:t>
            </a:r>
          </a:p>
          <a:p>
            <a:pPr>
              <a:buFont typeface="+mj-lt"/>
              <a:buAutoNum type="arabicPeriod"/>
            </a:pPr>
            <a:r>
              <a:rPr lang="ru-RU" b="1" dirty="0" err="1"/>
              <a:t>Практичні</a:t>
            </a:r>
            <a:r>
              <a:rPr lang="ru-RU" b="1" dirty="0"/>
              <a:t> </a:t>
            </a:r>
            <a:r>
              <a:rPr lang="ru-RU" b="1" dirty="0" err="1"/>
              <a:t>кейси</a:t>
            </a:r>
            <a:r>
              <a:rPr lang="ru-RU" b="1" dirty="0"/>
              <a:t>.</a:t>
            </a:r>
          </a:p>
          <a:p>
            <a:pPr>
              <a:buFont typeface="+mj-lt"/>
              <a:buAutoNum type="arabicPeriod"/>
            </a:pPr>
            <a:endParaRPr lang="uk-UA" dirty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4E9834-6A6F-411D-B181-63D21DCFB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3578" y="3326741"/>
            <a:ext cx="2850222" cy="285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09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024D8C-5368-4E31-A242-31EE9B49B9C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b="1" i="1" dirty="0"/>
              <a:t>Типові мовленнєві труднощі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83A4FEE-012B-49AE-AB85-F22333011C04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Недорозвинення</a:t>
            </a:r>
            <a:r>
              <a:rPr lang="ru-RU" dirty="0"/>
              <a:t> словника, </a:t>
            </a:r>
            <a:r>
              <a:rPr lang="ru-RU" dirty="0" err="1"/>
              <a:t>уявлень</a:t>
            </a:r>
            <a:r>
              <a:rPr lang="ru-RU" dirty="0"/>
              <a:t>, </a:t>
            </a:r>
            <a:r>
              <a:rPr lang="ru-RU" dirty="0" err="1"/>
              <a:t>зв’язного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звуковимови</a:t>
            </a:r>
            <a:r>
              <a:rPr lang="ru-RU" dirty="0"/>
              <a:t> через </a:t>
            </a:r>
            <a:r>
              <a:rPr lang="ru-RU" dirty="0" err="1"/>
              <a:t>недостатність</a:t>
            </a:r>
            <a:r>
              <a:rPr lang="ru-RU" dirty="0"/>
              <a:t> </a:t>
            </a:r>
            <a:r>
              <a:rPr lang="ru-RU" dirty="0" err="1"/>
              <a:t>зорового</a:t>
            </a:r>
            <a:r>
              <a:rPr lang="ru-RU" dirty="0"/>
              <a:t> контролю.</a:t>
            </a:r>
          </a:p>
          <a:p>
            <a:pPr marL="0" indent="0">
              <a:buNone/>
            </a:pPr>
            <a:r>
              <a:rPr lang="ru-RU" dirty="0" err="1"/>
              <a:t>Складність</a:t>
            </a:r>
            <a:r>
              <a:rPr lang="ru-RU" dirty="0"/>
              <a:t> у </a:t>
            </a:r>
            <a:r>
              <a:rPr lang="ru-RU" dirty="0" err="1"/>
              <a:t>розумінні</a:t>
            </a:r>
            <a:r>
              <a:rPr lang="ru-RU" dirty="0"/>
              <a:t> </a:t>
            </a:r>
            <a:r>
              <a:rPr lang="ru-RU" dirty="0" err="1"/>
              <a:t>просторових</a:t>
            </a:r>
            <a:r>
              <a:rPr lang="ru-RU" dirty="0"/>
              <a:t> </a:t>
            </a:r>
            <a:r>
              <a:rPr lang="ru-RU" dirty="0" err="1"/>
              <a:t>відношень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Залежність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слухового та тактильного каналу</a:t>
            </a: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0D6E74-5D28-44FE-81FB-85B7491B3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0575" y="4001294"/>
            <a:ext cx="2213225" cy="221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14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024D8C-5368-4E31-A242-31EE9B49B9C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b="1" i="1" dirty="0"/>
              <a:t>Методи логопедичної допомоги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83A4FEE-012B-49AE-AB85-F22333011C04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uk-UA" dirty="0"/>
              <a:t>Тактильна та слухова стимуляція.</a:t>
            </a:r>
          </a:p>
          <a:p>
            <a:pPr marL="0" indent="0">
              <a:buNone/>
            </a:pPr>
            <a:r>
              <a:rPr lang="uk-UA" dirty="0"/>
              <a:t>Предметно-практичні ігри.</a:t>
            </a:r>
          </a:p>
          <a:p>
            <a:pPr marL="0" indent="0">
              <a:buNone/>
            </a:pPr>
            <a:r>
              <a:rPr lang="uk-UA" dirty="0"/>
              <a:t>Описові вправи та вправи на уяву.</a:t>
            </a:r>
          </a:p>
          <a:p>
            <a:pPr marL="0" indent="0">
              <a:buNone/>
            </a:pPr>
            <a:r>
              <a:rPr lang="uk-UA" dirty="0"/>
              <a:t>Використання макетів, рельєфних і об’ємних зображень.</a:t>
            </a:r>
          </a:p>
          <a:p>
            <a:pPr marL="0" indent="0">
              <a:buNone/>
            </a:pPr>
            <a:r>
              <a:rPr lang="uk-UA" dirty="0"/>
              <a:t>Співпраця з тифлопедагогом і психологом.</a:t>
            </a:r>
          </a:p>
        </p:txBody>
      </p:sp>
    </p:spTree>
    <p:extLst>
      <p:ext uri="{BB962C8B-B14F-4D97-AF65-F5344CB8AC3E}">
        <p14:creationId xmlns:p14="http://schemas.microsoft.com/office/powerpoint/2010/main" val="4202311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024D8C-5368-4E31-A242-31EE9B49B9C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b="1" i="1" dirty="0"/>
              <a:t>Приклад кейсу 1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83A4FEE-012B-49AE-AB85-F22333011C04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uk-UA" b="1" dirty="0"/>
              <a:t>Дитина:</a:t>
            </a:r>
            <a:r>
              <a:rPr lang="uk-UA" dirty="0"/>
              <a:t> 6 років, діагноз — </a:t>
            </a:r>
            <a:r>
              <a:rPr lang="uk-UA" dirty="0" err="1"/>
              <a:t>амбліопія</a:t>
            </a:r>
            <a:r>
              <a:rPr lang="uk-UA" dirty="0"/>
              <a:t>, знижений зір на обидва ока.</a:t>
            </a:r>
            <a:br>
              <a:rPr lang="uk-UA" dirty="0"/>
            </a:br>
            <a:r>
              <a:rPr lang="uk-UA" b="1" dirty="0"/>
              <a:t>Проблема:</a:t>
            </a:r>
            <a:r>
              <a:rPr lang="uk-UA" dirty="0"/>
              <a:t> неправильно вимовляє шиплячі, бідний словник.</a:t>
            </a:r>
            <a:br>
              <a:rPr lang="uk-UA" dirty="0"/>
            </a:br>
            <a:r>
              <a:rPr lang="uk-UA" b="1" dirty="0"/>
              <a:t>Дії логопеда:</a:t>
            </a:r>
            <a:endParaRPr lang="uk-UA" dirty="0"/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Використання дзеркала з підсвіткою.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Тактильні схеми артикуляції.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Ігри на слухове розрізнення звуків.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2332E7-48A9-48D3-9CA6-8C81EEDD4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3890963"/>
            <a:ext cx="3429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946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024D8C-5368-4E31-A242-31EE9B49B9C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b="1" i="1" dirty="0"/>
              <a:t>Приклад кейсу 2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83A4FEE-012B-49AE-AB85-F22333011C04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uk-UA" b="1" dirty="0"/>
              <a:t>Дитина:</a:t>
            </a:r>
            <a:r>
              <a:rPr lang="uk-UA" dirty="0"/>
              <a:t> 8 років, сліпа від народження.</a:t>
            </a:r>
            <a:br>
              <a:rPr lang="uk-UA" dirty="0"/>
            </a:br>
            <a:r>
              <a:rPr lang="uk-UA" b="1" dirty="0"/>
              <a:t>Проблема:</a:t>
            </a:r>
            <a:r>
              <a:rPr lang="uk-UA" dirty="0"/>
              <a:t> труднощі у зв’язному мовленні, не розуміє просторові терміни.</a:t>
            </a:r>
            <a:br>
              <a:rPr lang="uk-UA" dirty="0"/>
            </a:br>
            <a:r>
              <a:rPr lang="uk-UA" b="1" dirty="0"/>
              <a:t>Дії логопеда:</a:t>
            </a:r>
            <a:endParaRPr lang="uk-UA" dirty="0"/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Використання предметів-замінників (іграшки, макети).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Навчання опису через дотик.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Розвиток вербальної пам’яті.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25415A-7346-4593-8F77-262B28FBD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4324" y="4003979"/>
            <a:ext cx="3259476" cy="217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42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024D8C-5368-4E31-A242-31EE9B49B9C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uk-UA" b="1" i="1" dirty="0"/>
            </a:br>
            <a:r>
              <a:rPr lang="uk-UA" b="1" i="1" dirty="0"/>
              <a:t>Практичні навички здобувачів</a:t>
            </a:r>
            <a:br>
              <a:rPr lang="uk-UA" b="1" i="1" dirty="0"/>
            </a:br>
            <a:endParaRPr lang="uk-UA" b="1" i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83A4FEE-012B-49AE-AB85-F22333011C04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uk-UA" dirty="0"/>
              <a:t>Складання індивідуального плану логопедичної роботи.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/>
              <a:t>Добір матеріалу з урахуванням сенсорного дефіциту.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/>
              <a:t>Використання компенсаторних </a:t>
            </a:r>
            <a:r>
              <a:rPr lang="uk-UA" dirty="0" err="1"/>
              <a:t>методик</a:t>
            </a:r>
            <a:r>
              <a:rPr lang="uk-UA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/>
              <a:t>Проведення консультації з батьками.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042478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386</Words>
  <Application>Microsoft Office PowerPoint</Application>
  <PresentationFormat>Широкий екран</PresentationFormat>
  <Paragraphs>52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Тема Office</vt:lpstr>
      <vt:lpstr>Особливості роботи логопеда з дітьми із порушеннями зору: практичні кейси  Автори / укладачі - доц. Т. Соловйова, ст.викл. В. Остапенко)  Освітня програма: Логопедія  ЗНУ / кафедра соціальної педагогіки та спеціальної освіти 2025 рік </vt:lpstr>
      <vt:lpstr>Актуальність курсу</vt:lpstr>
      <vt:lpstr>Мета і завдання курсу</vt:lpstr>
      <vt:lpstr> Змістові модулі </vt:lpstr>
      <vt:lpstr>Типові мовленнєві труднощі</vt:lpstr>
      <vt:lpstr>Методи логопедичної допомоги</vt:lpstr>
      <vt:lpstr>Приклад кейсу 1</vt:lpstr>
      <vt:lpstr>Приклад кейсу 2</vt:lpstr>
      <vt:lpstr> Практичні навички здобувачів </vt:lpstr>
      <vt:lpstr>Форми контролю</vt:lpstr>
      <vt:lpstr>Висновки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Особливості роботи логопеда з дітьми із порушеннями зору: практичні кейси  Автори / укладачі - доц. Т. Соловйова, ст.викл. В. Остапенко)  Освітня програма: Логопедія  ЗНУ / кафедра соціальної педагогіки та спеціальної освіти 2025 рік </dc:title>
  <dc:creator>Tetiana Sol</dc:creator>
  <cp:lastModifiedBy>Tetiana Sol</cp:lastModifiedBy>
  <cp:revision>5</cp:revision>
  <dcterms:created xsi:type="dcterms:W3CDTF">2025-11-06T09:39:47Z</dcterms:created>
  <dcterms:modified xsi:type="dcterms:W3CDTF">2025-11-06T10:07:08Z</dcterms:modified>
</cp:coreProperties>
</file>