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391" r:id="rId2"/>
    <p:sldId id="392" r:id="rId3"/>
    <p:sldId id="633" r:id="rId4"/>
    <p:sldId id="643" r:id="rId5"/>
    <p:sldId id="634" r:id="rId6"/>
    <p:sldId id="406" r:id="rId7"/>
    <p:sldId id="644" r:id="rId8"/>
    <p:sldId id="414" r:id="rId9"/>
    <p:sldId id="646" r:id="rId10"/>
    <p:sldId id="272" r:id="rId11"/>
    <p:sldId id="649" r:id="rId12"/>
    <p:sldId id="648" r:id="rId13"/>
    <p:sldId id="647" r:id="rId14"/>
    <p:sldId id="335" r:id="rId15"/>
    <p:sldId id="377" r:id="rId16"/>
    <p:sldId id="378" r:id="rId17"/>
    <p:sldId id="642" r:id="rId18"/>
    <p:sldId id="433" r:id="rId19"/>
    <p:sldId id="65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Гришун" initials="АГ" lastIdx="1" clrIdx="0">
    <p:extLst>
      <p:ext uri="{19B8F6BF-5375-455C-9EA6-DF929625EA0E}">
        <p15:presenceInfo xmlns:p15="http://schemas.microsoft.com/office/powerpoint/2012/main" userId="7d2849c6d166c4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76"/>
    <a:srgbClr val="26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>
        <p:guide orient="horz" pos="379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8744A-58AD-44BD-8243-13DD9445D71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AF16A-5DA7-497E-959C-AE03A4628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0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7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9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1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7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3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2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47D77-E995-4AFA-83C8-984967F91BA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B9E1-54E9-4F20-A7CB-8F049A49D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2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0"/>
          <a:stretch/>
        </p:blipFill>
        <p:spPr>
          <a:xfrm flipH="1">
            <a:off x="0" y="-21022"/>
            <a:ext cx="12192000" cy="6926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62" y="-21022"/>
            <a:ext cx="5041829" cy="6916344"/>
          </a:xfrm>
          <a:prstGeom prst="rect">
            <a:avLst/>
          </a:prstGeom>
          <a:solidFill>
            <a:srgbClr val="002176"/>
          </a:solidFill>
        </p:spPr>
      </p:pic>
      <p:sp>
        <p:nvSpPr>
          <p:cNvPr id="13" name="TextBox 12"/>
          <p:cNvSpPr txBox="1"/>
          <p:nvPr/>
        </p:nvSpPr>
        <p:spPr>
          <a:xfrm>
            <a:off x="9961626" y="423308"/>
            <a:ext cx="513410" cy="25275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NEWAGRO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54" y="206138"/>
            <a:ext cx="1180997" cy="2523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96" y="0"/>
            <a:ext cx="3794574" cy="8466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0683" y="1429850"/>
            <a:ext cx="499710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заняття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Інноваційні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бізнесові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сільських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територій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продовольчої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безпеки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Викладач: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Венгенрська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Наталя </a:t>
            </a:r>
            <a:r>
              <a:rPr lang="uk-UA" sz="2000" b="1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С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ергіївна</a:t>
            </a:r>
            <a:r>
              <a:rPr lang="uk-UA" sz="2000" b="1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к.е.н., доцент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32" y="5275953"/>
            <a:ext cx="695391" cy="1569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9633" y="5305396"/>
            <a:ext cx="382999" cy="160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46" y="5617753"/>
            <a:ext cx="1059463" cy="1056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00" y="5002791"/>
            <a:ext cx="1130764" cy="22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>
            <a:spLocks noGrp="1"/>
          </p:cNvSpPr>
          <p:nvPr>
            <p:ph type="title"/>
          </p:nvPr>
        </p:nvSpPr>
        <p:spPr>
          <a:xfrm>
            <a:off x="838200" y="32445"/>
            <a:ext cx="10515600" cy="75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2800">
                <a:solidFill>
                  <a:srgbClr val="002060"/>
                </a:solidFill>
              </a:rPr>
              <a:t>Полотно бізнес-моделі Canvas </a:t>
            </a:r>
            <a:endParaRPr sz="2800">
              <a:solidFill>
                <a:srgbClr val="002060"/>
              </a:solidFill>
            </a:endParaRPr>
          </a:p>
        </p:txBody>
      </p:sp>
      <p:pic>
        <p:nvPicPr>
          <p:cNvPr id="243" name="Google Shape;243;p49"/>
          <p:cNvPicPr preferRelativeResize="0"/>
          <p:nvPr/>
        </p:nvPicPr>
        <p:blipFill rotWithShape="1">
          <a:blip r:embed="rId3">
            <a:alphaModFix/>
          </a:blip>
          <a:srcRect l="20741" t="27568" r="18554" b="7560"/>
          <a:stretch/>
        </p:blipFill>
        <p:spPr>
          <a:xfrm>
            <a:off x="680846" y="594262"/>
            <a:ext cx="9955214" cy="566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горизонт син">
            <a:extLst>
              <a:ext uri="{FF2B5EF4-FFF2-40B4-BE49-F238E27FC236}">
                <a16:creationId xmlns:a16="http://schemas.microsoft.com/office/drawing/2014/main" id="{3AD06004-666F-6838-A3B0-FFE031E91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5906061"/>
            <a:ext cx="3451225" cy="8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F90A23-448C-0E8A-52E0-BA0704082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6006496"/>
            <a:ext cx="1219199" cy="775304"/>
          </a:xfrm>
          <a:prstGeom prst="rect">
            <a:avLst/>
          </a:prstGeom>
        </p:spPr>
      </p:pic>
      <p:pic>
        <p:nvPicPr>
          <p:cNvPr id="4" name="Рисунок 3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54B97B5D-15BC-733F-1409-4FC9945CBC3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6246019"/>
            <a:ext cx="2427288" cy="53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00345" y="563769"/>
            <a:ext cx="6755130" cy="845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4482" y="362073"/>
            <a:ext cx="6842760" cy="9279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2.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Ознайомлення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-моделями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6200000" flipV="1">
            <a:off x="-680394" y="2069572"/>
            <a:ext cx="3178891" cy="1859279"/>
          </a:xfrm>
          <a:prstGeom prst="triangle">
            <a:avLst>
              <a:gd name="adj" fmla="val 49356"/>
            </a:avLst>
          </a:prstGeom>
          <a:blipFill>
            <a:blip r:embed="rId2"/>
            <a:stretch>
              <a:fillRect l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горизонт с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288531"/>
            <a:ext cx="5930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1B1FBF-B789-20E3-8D4F-96D378C75301}"/>
              </a:ext>
            </a:extLst>
          </p:cNvPr>
          <p:cNvSpPr txBox="1"/>
          <p:nvPr/>
        </p:nvSpPr>
        <p:spPr>
          <a:xfrm>
            <a:off x="2253589" y="2029070"/>
            <a:ext cx="60936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 діляться на дві групи та розглядають дві бізнес-моделі (слайд 12). </a:t>
            </a:r>
          </a:p>
          <a:p>
            <a:pPr marL="342900" indent="-342900">
              <a:buFontTx/>
              <a:buAutoNum type="arabicParenR"/>
            </a:pP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Обговорюю ціннісні пропозиції.</a:t>
            </a:r>
          </a:p>
          <a:p>
            <a:pPr marL="342900" indent="-342900">
              <a:buFontTx/>
              <a:buAutoNum type="arabicParenR"/>
            </a:pP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Аналізують бізнес модель з «</a:t>
            </a:r>
            <a:r>
              <a:rPr lang="en-US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Space</a:t>
            </a:r>
          </a:p>
          <a:p>
            <a:pPr marL="342900" indent="-342900">
              <a:buFontTx/>
              <a:buAutoNum type="arabicParenR"/>
            </a:pPr>
            <a:r>
              <a:rPr lang="en-US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Creative</a:t>
            </a: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Cultural</a:t>
            </a: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та обговорюють відмінності у формуванні моделей. </a:t>
            </a:r>
          </a:p>
          <a:p>
            <a:endParaRPr lang="uk-UA" dirty="0">
              <a:solidFill>
                <a:srgbClr val="2529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Час: 15 хвилин. </a:t>
            </a:r>
          </a:p>
          <a:p>
            <a:r>
              <a:rPr lang="en-GB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https://www.ppv.net.ua/uploads/work_attachments/Business_Models_for_CCI_PPV_2018_UA.pdf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IA Awards Logo">
            <a:extLst>
              <a:ext uri="{FF2B5EF4-FFF2-40B4-BE49-F238E27FC236}">
                <a16:creationId xmlns:a16="http://schemas.microsoft.com/office/drawing/2014/main" id="{A4C0228E-74E7-5C61-060F-312C0E47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41" y="4686300"/>
            <a:ext cx="472777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6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CF3B6-3988-4496-94E3-44119515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D0E8D-2AB2-4025-A347-3B2D9B4D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2E77E3-FD17-46F7-84F7-2612D1ED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40" y="76200"/>
            <a:ext cx="10247860" cy="5970155"/>
          </a:xfrm>
          <a:prstGeom prst="rect">
            <a:avLst/>
          </a:prstGeom>
        </p:spPr>
      </p:pic>
      <p:pic>
        <p:nvPicPr>
          <p:cNvPr id="7" name="Picture 2" descr="горизонт син">
            <a:extLst>
              <a:ext uri="{FF2B5EF4-FFF2-40B4-BE49-F238E27FC236}">
                <a16:creationId xmlns:a16="http://schemas.microsoft.com/office/drawing/2014/main" id="{73B9CD23-F5EC-A8CC-6AEE-0A42C694F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5906061"/>
            <a:ext cx="3451225" cy="8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0830E6-554E-CDD8-0558-69F0870E2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6006496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BBBE6B14-1DD4-5334-8D89-86ABC127479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6246019"/>
            <a:ext cx="2427288" cy="53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4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B6DF2-86EA-451F-865A-B8E0B29E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2975AC-DEFF-4DA1-9D2B-A0786508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0A612E-F58C-40F5-9F9C-183CA343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31" y="15875"/>
            <a:ext cx="9482456" cy="6477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E11CB1-40D7-888E-BD1A-59CC6BDD8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6006496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758C9834-EE54-206B-FBA6-914B12DEC4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6246019"/>
            <a:ext cx="2427288" cy="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горизонт син">
            <a:extLst>
              <a:ext uri="{FF2B5EF4-FFF2-40B4-BE49-F238E27FC236}">
                <a16:creationId xmlns:a16="http://schemas.microsoft.com/office/drawing/2014/main" id="{9A3C58FE-3974-B5BD-1AD8-85F7C446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5906061"/>
            <a:ext cx="3451225" cy="8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52C0-E483-4519-A8B7-88C35E02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04581"/>
            <a:ext cx="9041077" cy="80012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FC3BB9C-211D-4385-A112-C1DB004D7A01}"/>
              </a:ext>
            </a:extLst>
          </p:cNvPr>
          <p:cNvSpPr txBox="1">
            <a:spLocks/>
          </p:cNvSpPr>
          <p:nvPr/>
        </p:nvSpPr>
        <p:spPr>
          <a:xfrm>
            <a:off x="228601" y="2707431"/>
            <a:ext cx="2993035" cy="405840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D1FBFB7-F3EC-4524-9B25-EBFBF88E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01157"/>
            <a:ext cx="10157354" cy="447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7D03B5-F354-4122-8C4E-1BEAB9D26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38651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267B4711-8115-4666-9872-60AD07C854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9" y="6347671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0E804E-052B-496A-A03A-3D3C274C0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5" y="1005488"/>
            <a:ext cx="3921765" cy="45523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48E79C-35FE-4170-8108-D178D98A0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166" y="1084091"/>
            <a:ext cx="2169163" cy="49849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BB7D69-9612-407E-85F4-9079E094E584}"/>
              </a:ext>
            </a:extLst>
          </p:cNvPr>
          <p:cNvSpPr/>
          <p:nvPr/>
        </p:nvSpPr>
        <p:spPr>
          <a:xfrm>
            <a:off x="208945" y="6382022"/>
            <a:ext cx="12166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https://www.ppv.net.ua/uploads/work_attachments/Business_Models_for_CCI_PPV_2018_UA.pdf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2F8C1C-5517-43E0-A6D8-216AE5051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456" y="1023841"/>
            <a:ext cx="44291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1EE98-D6BC-42C3-B6B3-6AD04A77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65650-6F6A-4089-9588-638B12447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4E22FF-D005-479E-B430-1AEDBA22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141" y="276272"/>
            <a:ext cx="5334000" cy="58959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CC5E6C-D710-4A68-AA93-A56017B3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63" y="635713"/>
            <a:ext cx="4875451" cy="5342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977933-5D31-48DD-AF36-023AE5F4D2CE}"/>
              </a:ext>
            </a:extLst>
          </p:cNvPr>
          <p:cNvSpPr/>
          <p:nvPr/>
        </p:nvSpPr>
        <p:spPr>
          <a:xfrm>
            <a:off x="208945" y="6382022"/>
            <a:ext cx="12166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https://www.ppv.net.ua/uploads/work_attachments/Business_Models_for_CCI_PPV_2018_UA.pdf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9F5C9F-32E8-4CC2-AC10-B4ACAF299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A3FBA41F-E01F-40F4-ADFA-B1CA8B02282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9" y="6347671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4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DEDE2-CFDF-4063-904D-78726296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C0316-4580-4398-9CD0-FEA5989D4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052194-57D5-423D-B573-3AD28463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2362200"/>
            <a:ext cx="11363325" cy="304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6F0617-2612-4AE2-AA63-A8012A8E2386}"/>
              </a:ext>
            </a:extLst>
          </p:cNvPr>
          <p:cNvSpPr/>
          <p:nvPr/>
        </p:nvSpPr>
        <p:spPr>
          <a:xfrm>
            <a:off x="208945" y="6382022"/>
            <a:ext cx="12166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https://www.ppv.net.ua/uploads/work_attachments/Business_Models_for_CCI_PPV_2018_UA.pdf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895ABE-B839-4ACC-AE68-0E826C590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38651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0FB6A78A-7233-4F58-94C6-B97629086F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9" y="6347671"/>
            <a:ext cx="227139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5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328958" y="2892631"/>
            <a:ext cx="6755130" cy="845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3095" y="2690935"/>
            <a:ext cx="6842760" cy="9279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інструментів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стратегічного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аналізу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інноваційних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бізнесів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сільських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територіях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 rot="16200000" flipV="1">
            <a:off x="-680394" y="2069572"/>
            <a:ext cx="3178891" cy="1859279"/>
          </a:xfrm>
          <a:prstGeom prst="triangle">
            <a:avLst>
              <a:gd name="adj" fmla="val 49356"/>
            </a:avLst>
          </a:prstGeom>
          <a:blipFill>
            <a:blip r:embed="rId2"/>
            <a:stretch>
              <a:fillRect l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горизонт с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288531"/>
            <a:ext cx="5930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43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1540" y="0"/>
            <a:ext cx="59372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544901" y="999855"/>
            <a:ext cx="3796913" cy="4648250"/>
            <a:chOff x="1468770" y="1592581"/>
            <a:chExt cx="3796913" cy="4648250"/>
          </a:xfrm>
          <a:blipFill dpi="0" rotWithShape="1">
            <a:blip r:embed="rId3"/>
            <a:srcRect/>
            <a:stretch>
              <a:fillRect l="-25000"/>
            </a:stretch>
          </a:blipFill>
        </p:grpSpPr>
        <p:sp>
          <p:nvSpPr>
            <p:cNvPr id="15" name="Полилиния 14"/>
            <p:cNvSpPr/>
            <p:nvPr/>
          </p:nvSpPr>
          <p:spPr>
            <a:xfrm>
              <a:off x="1468770" y="1592581"/>
              <a:ext cx="3796913" cy="3796913"/>
            </a:xfrm>
            <a:custGeom>
              <a:avLst/>
              <a:gdLst>
                <a:gd name="connsiteX0" fmla="*/ 0 w 3796913"/>
                <a:gd name="connsiteY0" fmla="*/ 0 h 3796913"/>
                <a:gd name="connsiteX1" fmla="*/ 3796913 w 3796913"/>
                <a:gd name="connsiteY1" fmla="*/ 0 h 3796913"/>
                <a:gd name="connsiteX2" fmla="*/ 3796913 w 3796913"/>
                <a:gd name="connsiteY2" fmla="*/ 3796913 h 3796913"/>
                <a:gd name="connsiteX3" fmla="*/ 3028092 w 3796913"/>
                <a:gd name="connsiteY3" fmla="*/ 3039275 h 3796913"/>
                <a:gd name="connsiteX4" fmla="*/ 0 w 3796913"/>
                <a:gd name="connsiteY4" fmla="*/ 11183 h 37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6913" h="3796913">
                  <a:moveTo>
                    <a:pt x="0" y="0"/>
                  </a:moveTo>
                  <a:lnTo>
                    <a:pt x="3796913" y="0"/>
                  </a:lnTo>
                  <a:lnTo>
                    <a:pt x="3796913" y="3796913"/>
                  </a:lnTo>
                  <a:lnTo>
                    <a:pt x="3028092" y="3039275"/>
                  </a:lnTo>
                  <a:lnTo>
                    <a:pt x="0" y="111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3500000">
              <a:off x="600327" y="3406954"/>
              <a:ext cx="3796913" cy="18708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олилиния 20"/>
          <p:cNvSpPr/>
          <p:nvPr/>
        </p:nvSpPr>
        <p:spPr>
          <a:xfrm>
            <a:off x="1192202" y="833777"/>
            <a:ext cx="3796913" cy="3796913"/>
          </a:xfrm>
          <a:custGeom>
            <a:avLst/>
            <a:gdLst>
              <a:gd name="connsiteX0" fmla="*/ 0 w 3796913"/>
              <a:gd name="connsiteY0" fmla="*/ 0 h 3796913"/>
              <a:gd name="connsiteX1" fmla="*/ 3796913 w 3796913"/>
              <a:gd name="connsiteY1" fmla="*/ 0 h 3796913"/>
              <a:gd name="connsiteX2" fmla="*/ 3796913 w 3796913"/>
              <a:gd name="connsiteY2" fmla="*/ 3796913 h 3796913"/>
              <a:gd name="connsiteX3" fmla="*/ 3028092 w 3796913"/>
              <a:gd name="connsiteY3" fmla="*/ 3039275 h 3796913"/>
              <a:gd name="connsiteX4" fmla="*/ 0 w 3796913"/>
              <a:gd name="connsiteY4" fmla="*/ 11183 h 379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13" h="3796913">
                <a:moveTo>
                  <a:pt x="0" y="0"/>
                </a:moveTo>
                <a:lnTo>
                  <a:pt x="3796913" y="0"/>
                </a:lnTo>
                <a:lnTo>
                  <a:pt x="3796913" y="3796913"/>
                </a:lnTo>
                <a:lnTo>
                  <a:pt x="3028092" y="3039275"/>
                </a:lnTo>
                <a:lnTo>
                  <a:pt x="0" y="1118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3500000">
            <a:off x="346038" y="3057512"/>
            <a:ext cx="3796913" cy="187084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горизонт с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8" y="5254817"/>
            <a:ext cx="5930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0A6A18-5E15-E135-4394-C8C792E6623E}"/>
              </a:ext>
            </a:extLst>
          </p:cNvPr>
          <p:cNvSpPr txBox="1"/>
          <p:nvPr/>
        </p:nvSpPr>
        <p:spPr>
          <a:xfrm>
            <a:off x="6524239" y="2410821"/>
            <a:ext cx="54271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400" b="1" dirty="0">
                <a:solidFill>
                  <a:srgbClr val="044524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Завдання в групах як складова групових проєктів на залік</a:t>
            </a:r>
          </a:p>
          <a:p>
            <a:pPr algn="l"/>
            <a:endParaRPr lang="uk-UA" sz="2400" b="1" i="0" dirty="0">
              <a:solidFill>
                <a:srgbClr val="044524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r>
              <a:rPr lang="uk-UA" sz="2400" dirty="0"/>
              <a:t>Сформулюйте бізнес-ідею та </a:t>
            </a:r>
            <a:r>
              <a:rPr lang="uk-UA" sz="2400" dirty="0" err="1"/>
              <a:t>розпишіть</a:t>
            </a:r>
            <a:r>
              <a:rPr lang="uk-UA" sz="2400" dirty="0"/>
              <a:t> її в моделі </a:t>
            </a:r>
            <a:r>
              <a:rPr lang="uk-UA" sz="2400" dirty="0" err="1"/>
              <a:t>Канвас</a:t>
            </a:r>
            <a:r>
              <a:rPr lang="uk-UA" sz="2400" dirty="0"/>
              <a:t> в групових </a:t>
            </a:r>
            <a:r>
              <a:rPr lang="uk-UA" sz="2400" dirty="0" err="1"/>
              <a:t>проєктах</a:t>
            </a:r>
            <a:r>
              <a:rPr lang="uk-UA" sz="2400" dirty="0"/>
              <a:t> як складову групового проєкту з курсу.</a:t>
            </a:r>
          </a:p>
          <a:p>
            <a:pPr algn="l"/>
            <a:r>
              <a:rPr lang="uk-UA" sz="2400" b="1" dirty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5616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275F64-8860-E354-61B4-1ACA5FFA5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4" t="13680" r="28854" b="34236"/>
          <a:stretch/>
        </p:blipFill>
        <p:spPr>
          <a:xfrm rot="5400000">
            <a:off x="7408039" y="1414464"/>
            <a:ext cx="4805365" cy="35718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8A285D-FB8F-8D4C-1D12-94090075C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74" y="1659710"/>
            <a:ext cx="2881312" cy="288131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921D8B-4EA9-6603-3E41-4A0B8A2E1E13}"/>
              </a:ext>
            </a:extLst>
          </p:cNvPr>
          <p:cNvSpPr/>
          <p:nvPr/>
        </p:nvSpPr>
        <p:spPr>
          <a:xfrm>
            <a:off x="671483" y="2636394"/>
            <a:ext cx="3586192" cy="9279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Рекомендований посібник:</a:t>
            </a:r>
          </a:p>
        </p:txBody>
      </p:sp>
    </p:spTree>
    <p:extLst>
      <p:ext uri="{BB962C8B-B14F-4D97-AF65-F5344CB8AC3E}">
        <p14:creationId xmlns:p14="http://schemas.microsoft.com/office/powerpoint/2010/main" val="428391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16200000" flipV="1">
            <a:off x="-680394" y="2069572"/>
            <a:ext cx="3178891" cy="1859279"/>
          </a:xfrm>
          <a:prstGeom prst="triangle">
            <a:avLst>
              <a:gd name="adj" fmla="val 49356"/>
            </a:avLst>
          </a:prstGeom>
          <a:blipFill>
            <a:blip r:embed="rId2"/>
            <a:stretch>
              <a:fillRect l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48" y="276837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План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18" name="Picture 2" descr="горизонт с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" y="5288531"/>
            <a:ext cx="5930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FB8D3-5AC3-B562-281D-75857783D336}"/>
              </a:ext>
            </a:extLst>
          </p:cNvPr>
          <p:cNvSpPr txBox="1"/>
          <p:nvPr/>
        </p:nvSpPr>
        <p:spPr>
          <a:xfrm>
            <a:off x="2205856" y="2526410"/>
            <a:ext cx="9429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Аналіз успішних інноваційних бізнес-моделей в ЄС за результатами 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Agricultural and Rural Inspiration Awards (ARIA) 2023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450215" algn="just"/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Бізнес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модель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Canvas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як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ефективний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інструмент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діагностики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стратегії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підприємства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9E18A51-0F1A-578B-95E8-F5121FBB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3" y="0"/>
            <a:ext cx="3328986" cy="16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8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71783" y="2970074"/>
            <a:ext cx="6755130" cy="845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920" y="2768378"/>
            <a:ext cx="6842760" cy="9279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 успішних інноваційних бізнес-моделей в ЄС за результатами 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and Rural Inspiration Awards (ARIA) 2023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6200000" flipV="1">
            <a:off x="-680394" y="2069572"/>
            <a:ext cx="3178891" cy="1859279"/>
          </a:xfrm>
          <a:prstGeom prst="triangle">
            <a:avLst>
              <a:gd name="adj" fmla="val 49356"/>
            </a:avLst>
          </a:prstGeom>
          <a:blipFill>
            <a:blip r:embed="rId2"/>
            <a:stretch>
              <a:fillRect l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48" y="276837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План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18" name="Picture 2" descr="горизонт с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288531"/>
            <a:ext cx="5930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9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00345" y="563769"/>
            <a:ext cx="6755130" cy="845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4482" y="362073"/>
            <a:ext cx="6842760" cy="9279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1.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успішних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інноваційних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-моделей в ЄС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 rot="16200000" flipV="1">
            <a:off x="-680394" y="2069572"/>
            <a:ext cx="3178891" cy="1859279"/>
          </a:xfrm>
          <a:prstGeom prst="triangle">
            <a:avLst>
              <a:gd name="adj" fmla="val 49356"/>
            </a:avLst>
          </a:prstGeom>
          <a:blipFill>
            <a:blip r:embed="rId2"/>
            <a:stretch>
              <a:fillRect l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горизонт с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288531"/>
            <a:ext cx="5930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1B1FBF-B789-20E3-8D4F-96D378C75301}"/>
              </a:ext>
            </a:extLst>
          </p:cNvPr>
          <p:cNvSpPr txBox="1"/>
          <p:nvPr/>
        </p:nvSpPr>
        <p:spPr>
          <a:xfrm>
            <a:off x="2253589" y="2029070"/>
            <a:ext cx="60936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 діляться на групи в </a:t>
            </a:r>
            <a:r>
              <a:rPr lang="en-US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Tx/>
              <a:buAutoNum type="arabicParenR"/>
            </a:pP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Студенти обрають одного переможця </a:t>
            </a:r>
            <a:r>
              <a:rPr lang="en-US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and Rural Inspiration Awards 2023</a:t>
            </a: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 обговорюють кейси: суть проєктів, цілі, діяльність, результати, рекомендації. </a:t>
            </a:r>
          </a:p>
          <a:p>
            <a:endParaRPr lang="uk-UA" dirty="0">
              <a:solidFill>
                <a:srgbClr val="2529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Час: 20-30 хвилин. </a:t>
            </a:r>
          </a:p>
          <a:p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Джерела для роботи: </a:t>
            </a:r>
            <a:r>
              <a:rPr lang="en-GB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https://eu-cap-network.ec.europa.eu/campaign/agricultural-and-rural-inspiration-awards-2023_en</a:t>
            </a:r>
            <a:r>
              <a:rPr lang="uk-UA" dirty="0">
                <a:solidFill>
                  <a:srgbClr val="252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IA Awards Logo">
            <a:extLst>
              <a:ext uri="{FF2B5EF4-FFF2-40B4-BE49-F238E27FC236}">
                <a16:creationId xmlns:a16="http://schemas.microsoft.com/office/drawing/2014/main" id="{A4C0228E-74E7-5C61-060F-312C0E47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41" y="4686300"/>
            <a:ext cx="472777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8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71783" y="2970074"/>
            <a:ext cx="6755130" cy="845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783" y="2793556"/>
            <a:ext cx="6842760" cy="9279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модель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діагностики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планування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стратегії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 rot="16200000" flipV="1">
            <a:off x="-680394" y="2069572"/>
            <a:ext cx="3178891" cy="1859279"/>
          </a:xfrm>
          <a:prstGeom prst="triangle">
            <a:avLst>
              <a:gd name="adj" fmla="val 49356"/>
            </a:avLst>
          </a:prstGeom>
          <a:blipFill>
            <a:blip r:embed="rId2"/>
            <a:stretch>
              <a:fillRect l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48" y="2768378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План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18" name="Picture 2" descr="горизонт си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288531"/>
            <a:ext cx="59309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8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5DD6EB-DA62-4CBD-83C2-CC9C07944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11237"/>
            <a:ext cx="8177213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Бізнес</a:t>
            </a:r>
            <a:r>
              <a:rPr lang="ru-RU" b="1" dirty="0"/>
              <a:t>-модель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спрощене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реального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Модель повинна </a:t>
            </a:r>
            <a:r>
              <a:rPr lang="ru-RU" dirty="0" err="1"/>
              <a:t>відображати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бізнес-процеси</a:t>
            </a:r>
            <a:r>
              <a:rPr lang="ru-RU" dirty="0"/>
              <a:t> в </a:t>
            </a:r>
            <a:r>
              <a:rPr lang="ru-RU" dirty="0" err="1"/>
              <a:t>компанії</a:t>
            </a:r>
            <a:r>
              <a:rPr lang="ru-RU" dirty="0"/>
              <a:t> і </a:t>
            </a:r>
            <a:r>
              <a:rPr lang="ru-RU" dirty="0" err="1"/>
              <a:t>створюється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uk-UA" dirty="0"/>
              <a:t>-</a:t>
            </a:r>
            <a:r>
              <a:rPr lang="ru-RU" dirty="0"/>
              <a:t>задач</a:t>
            </a:r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бізнес-процеси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для </a:t>
            </a:r>
            <a:r>
              <a:rPr lang="ru-RU" dirty="0" err="1"/>
              <a:t>фірми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стратегічне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ринку і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</a:p>
          <a:p>
            <a:r>
              <a:rPr lang="ru-RU" b="1" dirty="0" err="1"/>
              <a:t>Бізнес</a:t>
            </a:r>
            <a:r>
              <a:rPr lang="ru-RU" b="1" dirty="0"/>
              <a:t>-модель </a:t>
            </a:r>
            <a:r>
              <a:rPr lang="ru-RU" b="1" dirty="0" err="1"/>
              <a:t>відрізняється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</a:t>
            </a:r>
            <a:r>
              <a:rPr lang="ru-RU" b="1" dirty="0" err="1"/>
              <a:t>двома</a:t>
            </a:r>
            <a:r>
              <a:rPr lang="ru-RU" b="1" dirty="0"/>
              <a:t> </a:t>
            </a:r>
            <a:r>
              <a:rPr lang="ru-RU" b="1" dirty="0" err="1"/>
              <a:t>ключовими</a:t>
            </a:r>
            <a:r>
              <a:rPr lang="ru-RU" b="1" dirty="0"/>
              <a:t> пунктами: </a:t>
            </a:r>
          </a:p>
          <a:p>
            <a:r>
              <a:rPr lang="ru-RU" dirty="0" err="1"/>
              <a:t>бізнес</a:t>
            </a:r>
            <a:r>
              <a:rPr lang="ru-RU" dirty="0"/>
              <a:t>-модель </a:t>
            </a:r>
            <a:r>
              <a:rPr lang="ru-RU" dirty="0" err="1"/>
              <a:t>фокусується</a:t>
            </a:r>
            <a:r>
              <a:rPr lang="ru-RU" dirty="0"/>
              <a:t> на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і </a:t>
            </a:r>
            <a:r>
              <a:rPr lang="ru-RU" dirty="0" err="1"/>
              <a:t>отриманні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а </a:t>
            </a:r>
            <a:r>
              <a:rPr lang="ru-RU" dirty="0" err="1"/>
              <a:t>стратегія</a:t>
            </a:r>
            <a:r>
              <a:rPr lang="ru-RU" dirty="0"/>
              <a:t> створена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стійкої</a:t>
            </a:r>
            <a:r>
              <a:rPr lang="ru-RU" dirty="0"/>
              <a:t> </a:t>
            </a:r>
            <a:r>
              <a:rPr lang="ru-RU" dirty="0" err="1"/>
              <a:t>конкурентної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; </a:t>
            </a:r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бізнес-моделі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бізнес-середовища</a:t>
            </a:r>
            <a:r>
              <a:rPr lang="ru-RU" dirty="0"/>
              <a:t> (</a:t>
            </a:r>
            <a:r>
              <a:rPr lang="ru-RU" dirty="0" err="1"/>
              <a:t>принаймні</a:t>
            </a:r>
            <a:r>
              <a:rPr lang="ru-RU" dirty="0"/>
              <a:t>, на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), а в </a:t>
            </a:r>
            <a:r>
              <a:rPr lang="ru-RU" dirty="0" err="1"/>
              <a:t>питаннях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без складного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не </a:t>
            </a:r>
            <a:r>
              <a:rPr lang="ru-RU" dirty="0" err="1"/>
              <a:t>обійтися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Picture 2" descr="горизонт син">
            <a:extLst>
              <a:ext uri="{FF2B5EF4-FFF2-40B4-BE49-F238E27FC236}">
                <a16:creationId xmlns:a16="http://schemas.microsoft.com/office/drawing/2014/main" id="{65A79306-FA29-6F84-B2AD-A317FE5B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5906061"/>
            <a:ext cx="3451225" cy="8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52F197-133E-75EF-B134-BFA6E5A20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6006496"/>
            <a:ext cx="1219199" cy="775304"/>
          </a:xfrm>
          <a:prstGeom prst="rect">
            <a:avLst/>
          </a:prstGeom>
        </p:spPr>
      </p:pic>
      <p:pic>
        <p:nvPicPr>
          <p:cNvPr id="8" name="Рисунок 7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B84E1122-0294-251F-4DF0-8FD97C824D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6246019"/>
            <a:ext cx="2427288" cy="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3DCD86-5F0A-C8FC-ECB7-EE993F5AC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94" t="13680" r="28854" b="34236"/>
          <a:stretch/>
        </p:blipFill>
        <p:spPr>
          <a:xfrm rot="5400000">
            <a:off x="7827169" y="1288258"/>
            <a:ext cx="4805365" cy="35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BFB31-E1D6-4D0B-8B30-98CD0668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9599851" cy="1397000"/>
          </a:xfrm>
        </p:spPr>
        <p:txBody>
          <a:bodyPr/>
          <a:lstStyle/>
          <a:p>
            <a:r>
              <a:rPr lang="ru-RU" b="1" dirty="0" err="1"/>
              <a:t>Бізнес</a:t>
            </a:r>
            <a:r>
              <a:rPr lang="ru-RU" b="1" dirty="0"/>
              <a:t>-модель </a:t>
            </a:r>
            <a:r>
              <a:rPr lang="ru-RU" b="1" dirty="0" err="1"/>
              <a:t>Canvas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7EE00-AAC5-4ADB-906C-2438E957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07" y="1384887"/>
            <a:ext cx="5510503" cy="4470400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Бізнес</a:t>
            </a:r>
            <a:r>
              <a:rPr lang="ru-RU" b="1" dirty="0"/>
              <a:t>-модель </a:t>
            </a:r>
            <a:r>
              <a:rPr lang="ru-RU" b="1" dirty="0" err="1"/>
              <a:t>Canvas</a:t>
            </a:r>
            <a:r>
              <a:rPr lang="ru-RU" b="1" dirty="0"/>
              <a:t> </a:t>
            </a:r>
            <a:r>
              <a:rPr lang="ru-RU" dirty="0"/>
              <a:t>– один з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для </a:t>
            </a:r>
            <a:r>
              <a:rPr lang="ru-RU" dirty="0" err="1"/>
              <a:t>підприємців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запропонованого</a:t>
            </a:r>
            <a:r>
              <a:rPr lang="ru-RU" dirty="0"/>
              <a:t> проекту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 модель </a:t>
            </a:r>
            <a:r>
              <a:rPr lang="ru-RU" dirty="0" err="1"/>
              <a:t>бізнесу</a:t>
            </a:r>
            <a:r>
              <a:rPr lang="ru-RU" dirty="0"/>
              <a:t>, яка </a:t>
            </a:r>
            <a:r>
              <a:rPr lang="ru-RU" dirty="0" err="1"/>
              <a:t>використовується</a:t>
            </a:r>
            <a:r>
              <a:rPr lang="ru-RU" dirty="0"/>
              <a:t>, з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та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Бізнес</a:t>
            </a:r>
            <a:r>
              <a:rPr lang="ru-RU" dirty="0"/>
              <a:t>-модель </a:t>
            </a:r>
            <a:r>
              <a:rPr lang="ru-RU" dirty="0" err="1"/>
              <a:t>Canvas</a:t>
            </a:r>
            <a:r>
              <a:rPr lang="ru-RU" dirty="0"/>
              <a:t> </a:t>
            </a:r>
            <a:r>
              <a:rPr lang="ru-RU" dirty="0" err="1"/>
              <a:t>бізнес-моделі</a:t>
            </a:r>
            <a:r>
              <a:rPr lang="ru-RU" dirty="0"/>
              <a:t>, авторами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Остервальдер</a:t>
            </a:r>
            <a:r>
              <a:rPr lang="ru-RU" dirty="0"/>
              <a:t> та </a:t>
            </a:r>
            <a:r>
              <a:rPr lang="ru-RU" dirty="0" err="1"/>
              <a:t>Ів</a:t>
            </a:r>
            <a:r>
              <a:rPr lang="ru-RU" dirty="0"/>
              <a:t> </a:t>
            </a:r>
            <a:r>
              <a:rPr lang="ru-RU" dirty="0" err="1"/>
              <a:t>Піньє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9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блоків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ACADA-EFAA-4372-B0B2-E580515211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057401"/>
            <a:ext cx="5934075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EBC1CBC1-140D-492E-9D8E-134DB2E08A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9" y="6376799"/>
            <a:ext cx="227139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горизонт син">
            <a:extLst>
              <a:ext uri="{FF2B5EF4-FFF2-40B4-BE49-F238E27FC236}">
                <a16:creationId xmlns:a16="http://schemas.microsoft.com/office/drawing/2014/main" id="{7FBAA422-A086-5FE7-44AC-389002FE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5906061"/>
            <a:ext cx="3451225" cy="8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31F42C-59B7-BD5D-5B09-497C067913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6006496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8DB11923-1507-5F99-F835-F0D43FF4CC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6246019"/>
            <a:ext cx="2427288" cy="53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5076A-99EE-4E52-8110-E95AD2AB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10851"/>
            <a:ext cx="9295051" cy="1397000"/>
          </a:xfrm>
        </p:spPr>
        <p:txBody>
          <a:bodyPr>
            <a:normAutofit/>
          </a:bodyPr>
          <a:lstStyle/>
          <a:p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шаблону </a:t>
            </a:r>
            <a:r>
              <a:rPr lang="ru-RU" dirty="0" err="1"/>
              <a:t>бізнес-моделі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259A6-084A-4EF8-9187-B0557A11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898" y="1701800"/>
            <a:ext cx="4223279" cy="447040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бізнес-моделі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структуру (шаблон). 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, де </a:t>
            </a:r>
            <a:r>
              <a:rPr lang="ru-RU" b="1" dirty="0" err="1"/>
              <a:t>ліва</a:t>
            </a:r>
            <a:r>
              <a:rPr lang="ru-RU" b="1" dirty="0"/>
              <a:t> </a:t>
            </a:r>
            <a:r>
              <a:rPr lang="ru-RU" b="1" dirty="0" err="1"/>
              <a:t>півкуля</a:t>
            </a:r>
            <a:r>
              <a:rPr lang="ru-RU" b="1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логіку</a:t>
            </a:r>
            <a:r>
              <a:rPr lang="ru-RU" dirty="0"/>
              <a:t>, а праве – за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ліва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шаблону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b="1" dirty="0"/>
              <a:t>а права </a:t>
            </a:r>
            <a:r>
              <a:rPr lang="ru-RU" dirty="0"/>
              <a:t>- за </a:t>
            </a:r>
            <a:r>
              <a:rPr lang="ru-RU" dirty="0" err="1"/>
              <a:t>цінність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DC95A1-44FD-475A-84D8-31B3B2963C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252663"/>
            <a:ext cx="593407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горизонт син">
            <a:extLst>
              <a:ext uri="{FF2B5EF4-FFF2-40B4-BE49-F238E27FC236}">
                <a16:creationId xmlns:a16="http://schemas.microsoft.com/office/drawing/2014/main" id="{8E579BF1-6E60-5CD6-7357-06425A9F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5906061"/>
            <a:ext cx="3451225" cy="8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F670BA-F064-6F36-22E2-9D4219117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6006496"/>
            <a:ext cx="1219199" cy="775304"/>
          </a:xfrm>
          <a:prstGeom prst="rect">
            <a:avLst/>
          </a:prstGeom>
        </p:spPr>
      </p:pic>
      <p:pic>
        <p:nvPicPr>
          <p:cNvPr id="9" name="Рисунок 8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24FFF005-E084-6B87-A86B-C7C31BFE37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6246019"/>
            <a:ext cx="2427288" cy="53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5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1CE3E-7414-402F-BA05-814326EF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9" y="-190496"/>
            <a:ext cx="9067801" cy="1397000"/>
          </a:xfrm>
        </p:spPr>
        <p:txBody>
          <a:bodyPr>
            <a:normAutofit/>
          </a:bodyPr>
          <a:lstStyle/>
          <a:p>
            <a:r>
              <a:rPr lang="ru-RU" sz="3600" dirty="0" err="1"/>
              <a:t>Взаємозв’язок</a:t>
            </a:r>
            <a:r>
              <a:rPr lang="ru-RU" sz="3600" dirty="0"/>
              <a:t> та </a:t>
            </a:r>
            <a:r>
              <a:rPr lang="ru-RU" sz="3600" dirty="0" err="1"/>
              <a:t>взаємодія</a:t>
            </a:r>
            <a:r>
              <a:rPr lang="ru-RU" sz="3600" dirty="0"/>
              <a:t> </a:t>
            </a:r>
            <a:r>
              <a:rPr lang="ru-RU" sz="3600" dirty="0" err="1"/>
              <a:t>компонентів</a:t>
            </a:r>
            <a:r>
              <a:rPr lang="ru-RU" sz="3600" dirty="0"/>
              <a:t> шаблону </a:t>
            </a:r>
            <a:r>
              <a:rPr lang="ru-RU" sz="3600" dirty="0" err="1"/>
              <a:t>бізнес-моделі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98798-A61C-44C5-9F4B-1E575CFE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7D143D-A472-493A-B52F-071197177A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74" y="969832"/>
            <a:ext cx="9067800" cy="468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горизонт син">
            <a:extLst>
              <a:ext uri="{FF2B5EF4-FFF2-40B4-BE49-F238E27FC236}">
                <a16:creationId xmlns:a16="http://schemas.microsoft.com/office/drawing/2014/main" id="{AECF53EF-8EC1-DDED-1E74-E393A2E4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5906061"/>
            <a:ext cx="3451225" cy="87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3CD388-EA96-B1BB-4212-8485FAEBD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6006496"/>
            <a:ext cx="1219199" cy="775304"/>
          </a:xfrm>
          <a:prstGeom prst="rect">
            <a:avLst/>
          </a:prstGeom>
        </p:spPr>
      </p:pic>
      <p:pic>
        <p:nvPicPr>
          <p:cNvPr id="10" name="Рисунок 9" descr="https://eacea.ec.europa.eu/sites/eacea-site/files/logosbeneficaireserasmusright_withthesupportof.jpg">
            <a:extLst>
              <a:ext uri="{FF2B5EF4-FFF2-40B4-BE49-F238E27FC236}">
                <a16:creationId xmlns:a16="http://schemas.microsoft.com/office/drawing/2014/main" id="{FDFD00AD-A988-61A1-06E6-AAFE1E0028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6246019"/>
            <a:ext cx="2427288" cy="53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8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20623</TotalTime>
  <Words>606</Words>
  <Application>Microsoft Office PowerPoint</Application>
  <PresentationFormat>Широкоэкранный</PresentationFormat>
  <Paragraphs>55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Бізнес-модель Canvas</vt:lpstr>
      <vt:lpstr>Дві частини шаблону бізнес-моделі </vt:lpstr>
      <vt:lpstr>Взаємозв’язок та взаємодія компонентів шаблону бізнес-моделі</vt:lpstr>
      <vt:lpstr>Полотно бізнес-моделі Canvas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Venherska Natalia</cp:lastModifiedBy>
  <cp:revision>85</cp:revision>
  <dcterms:created xsi:type="dcterms:W3CDTF">2023-10-12T02:23:59Z</dcterms:created>
  <dcterms:modified xsi:type="dcterms:W3CDTF">2024-05-27T19:50:44Z</dcterms:modified>
</cp:coreProperties>
</file>