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я" initials="О" lastIdx="3" clrIdx="0">
    <p:extLst>
      <p:ext uri="{19B8F6BF-5375-455C-9EA6-DF929625EA0E}">
        <p15:presenceInfo xmlns:p15="http://schemas.microsoft.com/office/powerpoint/2012/main" userId="О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20:11:19.430" idx="2">
    <p:pos x="868" y="276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20:37:42.430" idx="3">
    <p:pos x="2362" y="162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468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63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5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349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7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230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0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14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38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426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49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284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993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14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407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25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D926-C2BD-4F00-A177-C233B5609C8A}" type="datetimeFigureOut">
              <a:rPr lang="ru-UA" smtClean="0"/>
              <a:t>29.03.2022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79F59C-A98E-4646-89A6-3D69F45132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13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EAA35A-04EC-4AD5-93D0-FAA7D8CD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77" y="62411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Визначення цільових клієнтів організації</a:t>
            </a:r>
            <a:endParaRPr lang="ru-UA" sz="4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E6C38AB-0A8D-444C-9456-F2A3C177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77" y="2146075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Сутність та мета сегментації ринку.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Ознаки сегментації покупців.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Критерії оцінювання сегментів та вибір цільового ринку.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Стратегії охоплення ринку.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Позиціювання товару. 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Стратегії позиціювання товару.</a:t>
            </a:r>
          </a:p>
          <a:p>
            <a:pPr marL="457200" indent="-457200">
              <a:buAutoNum type="arabicPeriod"/>
            </a:pP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3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C82B1-2CAD-40F9-8AC6-199920D8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7140402" cy="66765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соціографічні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07B92-0D92-4BAF-8F5C-E763685B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7257"/>
            <a:ext cx="9700380" cy="497114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життя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особистості</a:t>
            </a: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6EAB4-EE97-4099-9A65-B18AFB96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02" y="2001958"/>
            <a:ext cx="3093810" cy="1844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EA2CB-2837-499B-8FE0-AEAB03535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53" y="1842807"/>
            <a:ext cx="2856744" cy="2162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E6AA8-1DDF-414F-BA83-FABDDF5F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714" y="2001958"/>
            <a:ext cx="2667000" cy="1887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5F62E1-9B65-4FB0-B5F6-4642A778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333" y="4352925"/>
            <a:ext cx="2419350" cy="1895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BF3AC2-CAD6-415B-81F9-B3D13354E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993" y="4340230"/>
            <a:ext cx="2609850" cy="18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9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A4F4E-4267-4106-9E28-3675C857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314" y="609600"/>
            <a:ext cx="5704115" cy="65314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ознаки</a:t>
            </a:r>
            <a:endParaRPr lang="ru-UA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41BA0-659A-4853-ACC2-CD7D3327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1407886"/>
            <a:ext cx="9463315" cy="484051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 (традиції, менталітет тощо)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регіон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AD4CF-8980-4450-8079-BA38DE60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89" y="2129415"/>
            <a:ext cx="2870654" cy="19055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045AA-76B3-46A8-8C88-A1FDB4CE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68" y="2133950"/>
            <a:ext cx="2876550" cy="1901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ED8E95-A3D3-42A8-AEB1-1B638C861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943" y="4368801"/>
            <a:ext cx="1944914" cy="2489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9EADC-C3FE-496D-B47C-782F65EDA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68801"/>
            <a:ext cx="2467429" cy="22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51D74-0CD6-4433-BB8B-CB2F483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96" y="365152"/>
            <a:ext cx="4871804" cy="69454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54A02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ознаки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B1F4E-8189-4097-B6CE-554630A5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950" y="1049105"/>
            <a:ext cx="8596668" cy="529173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Місто/село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Кліматичні умови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A291DB-B972-421F-9333-C8F1BC82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0" y="1203348"/>
            <a:ext cx="3498058" cy="21685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D34C7-EDA5-4FA0-BFDF-4ED589A49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43" y="1167509"/>
            <a:ext cx="2466975" cy="2168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9B1645-7DCB-4544-BDE2-430999C27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061" y="3935614"/>
            <a:ext cx="1188127" cy="25954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F6EE03-2E33-4D04-A069-442687E4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876" y="4001093"/>
            <a:ext cx="1983534" cy="24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8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7B337-E615-4A04-97AB-ED2E9FFD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730" y="609600"/>
            <a:ext cx="7340271" cy="60460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 ознаки</a:t>
            </a:r>
            <a:endParaRPr lang="ru-UA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65F77-5EC6-4F04-93CA-C51FE9EB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531" y="1488613"/>
            <a:ext cx="8596668" cy="4759787"/>
          </a:xfrm>
        </p:spPr>
        <p:txBody>
          <a:bodyPr/>
          <a:lstStyle/>
          <a:p>
            <a:pPr algn="just"/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вигоди (якість, співвідношення ціна/якість, дизайн, обслуговування тощо)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B2BA4B-FB4B-49FF-AE85-1A375582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60" y="2472830"/>
            <a:ext cx="4150603" cy="21891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BB915-9782-4EB9-B38B-E8167A5D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7" y="2143046"/>
            <a:ext cx="3055357" cy="2189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955CC9-2D45-4EB8-A8B4-363F51B2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20" y="4694741"/>
            <a:ext cx="2561558" cy="19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6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C233D-1780-418D-B3A0-6B731496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35" y="457199"/>
            <a:ext cx="7100428" cy="66456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Поведінкові ознаки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290A5-C003-4B03-A211-73CD8227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85" y="1121763"/>
            <a:ext cx="9471007" cy="496174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клієнта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Привід для купівлі товару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до торгівельної марки</a:t>
            </a: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 покупок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21327-08DC-454A-BCC4-6CD06409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49" y="1121763"/>
            <a:ext cx="4466793" cy="2307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197AB-0197-4072-AA34-9336FD5D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49" y="3553917"/>
            <a:ext cx="2619375" cy="1743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BF14E-17F1-4EF8-A1EE-D9AC400E2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52" y="3627542"/>
            <a:ext cx="2619375" cy="1743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D20DEA-268F-4B0C-9392-5C04F930E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564" y="4093564"/>
            <a:ext cx="2642248" cy="23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AEFDF-501E-4061-B647-D26DA1B8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36" y="461872"/>
            <a:ext cx="8596668" cy="5696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№3. Критерії оцінювання сегментів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8FBE8-5BB6-42F9-A906-BB7145E3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44" y="1269626"/>
            <a:ext cx="8982482" cy="4699826"/>
          </a:xfrm>
        </p:spPr>
        <p:txBody>
          <a:bodyPr/>
          <a:lstStyle/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обраний сегмент має корелювати з виробничими можливостями і планами (цілями) фірми;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 має бути прибутковим і повинен забезпечити бажані обсяги реалізації товарів/послуг;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сегмент має бути доступний для фірми з огляду на наявність відповідних каналів розподілу та ефективну організацію процесу маркетингових комунікацій;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перспективність розширення в майбутньому;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сегмент має піддаватися кількісній оцінці;</a:t>
            </a:r>
          </a:p>
          <a:p>
            <a:pPr algn="just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бажано, щоб сегмент був захищений від конкурентів.</a:t>
            </a: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5927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8BAA5-5163-4661-856E-BB1BEE8B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904" y="622852"/>
            <a:ext cx="8596668" cy="63610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№4. Стратегії охоплення ринку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3AD96C-5792-4195-A8B7-9886E752A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687" y="1617249"/>
            <a:ext cx="749823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1F6A5-A4D1-4B28-826F-88792C4C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№5. Позиціювання товару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E4250-9610-48F0-A811-10DA316C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4" y="1789045"/>
            <a:ext cx="8596668" cy="3710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Позиціювання товару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чіткого місця для товару у свідомості покупців порівняно з аналогічними товарами конкурентів.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позиції конкретного товару в свідомості споживачів необхідно відповісти на наступні питання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Для кого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даний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товар?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полягає унікальність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для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 групи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ru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265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4A6B1-928B-44E8-BC5D-4E1161B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82" y="60960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 №6. Стратегії позиціювання товару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2DBF4-8DEF-4434-8710-2229B4CB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38" y="1285462"/>
            <a:ext cx="8596668" cy="496293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позиціонування за якістю товару;</a:t>
            </a: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–позиціонування за співвідношенням «ціна - якість»;</a:t>
            </a:r>
          </a:p>
          <a:p>
            <a:endParaRPr lang="ru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F79444-81E4-4A6F-90E4-0C01E5B1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50" y="1451528"/>
            <a:ext cx="2143125" cy="2143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72F9E3-ED00-4057-BB00-30D7B1B4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20" y="2413553"/>
            <a:ext cx="3810000" cy="1181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5EC1A-0E99-484F-BEB3-60C4ECCA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50" y="42270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3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99B9-AE81-483E-910B-A8EB1246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9" y="531716"/>
            <a:ext cx="7617480" cy="569843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 позиціювання товару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60D11-6000-4C47-9158-71B971ED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1559"/>
            <a:ext cx="8596668" cy="5224725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uk-UA" sz="2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за особливими властивостями товару;</a:t>
            </a:r>
          </a:p>
          <a:p>
            <a:pPr lvl="0">
              <a:buClr>
                <a:srgbClr val="90C226"/>
              </a:buClr>
            </a:pPr>
            <a:endParaRPr lang="uk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ru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uk-UA" sz="22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uk-UA" sz="22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buClr>
                <a:srgbClr val="90C226"/>
              </a:buClr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за зручністю використання, зручністю упаковки;</a:t>
            </a:r>
            <a:endParaRPr lang="ru-UA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C4E0B-8DB7-4ED8-B8C7-BF2FA7BD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65" y="1671403"/>
            <a:ext cx="2143125" cy="17811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F809D-619B-40C1-A087-964F3D9E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20" y="1933575"/>
            <a:ext cx="3057525" cy="1495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070FA3-E3F4-4D3A-874D-9D6F2664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762" y="1790699"/>
            <a:ext cx="2571750" cy="1638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6ABA4-0EEF-4CA3-875D-9CD15F54F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357" y="4413015"/>
            <a:ext cx="2143125" cy="18072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9D82EE-6A98-4788-996F-1B7F7D390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638" y="4413015"/>
            <a:ext cx="1807608" cy="19132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6ADCFC-7501-4AE9-9FDF-FEB945653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403" y="4432852"/>
            <a:ext cx="2030650" cy="17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A365C-26D0-4A91-8B39-EBDCC2E0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№1.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027FC-4F2A-4E16-85CC-47D72EB6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99" y="1394634"/>
            <a:ext cx="8596668" cy="5151939"/>
          </a:xfrm>
        </p:spPr>
        <p:txBody>
          <a:bodyPr/>
          <a:lstStyle/>
          <a:p>
            <a:pPr indent="0" algn="just">
              <a:buNone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 ринку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 розподілу споживачів з їх різноманітними потребами на групи (сегменти), в рамках яких вони мають схожі характеристики, однаково реагують на комплекс маркетингу підприємства.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DB4F5-4999-4D7C-9CAF-DC32BBEF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922" y="3127513"/>
            <a:ext cx="5433391" cy="32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C4F89-D888-4358-8D2A-BA9B4383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64" y="556591"/>
            <a:ext cx="5643953" cy="74212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 позиціювання товару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AFB14-BE96-49B3-A9C6-41670BE9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272208"/>
            <a:ext cx="8613912" cy="4861919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за культурними традиціями;</a:t>
            </a:r>
            <a:endParaRPr lang="ru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4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uk-UA" sz="2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 за новітніми технологіями;</a:t>
            </a:r>
          </a:p>
          <a:p>
            <a:pPr lvl="0">
              <a:buClr>
                <a:srgbClr val="90C226"/>
              </a:buClr>
            </a:pPr>
            <a:endParaRPr lang="ru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uk-UA" sz="2000" b="1" dirty="0">
              <a:solidFill>
                <a:srgbClr val="90C22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6BD6A-7405-4359-BC56-9C250179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42" y="1704353"/>
            <a:ext cx="3028950" cy="1514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69FAE-9B8A-421B-9AC7-097647AE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92" y="1704353"/>
            <a:ext cx="2638425" cy="1733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AF2BC7-640E-4BD7-BDE6-EB9832FEA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542" y="4082084"/>
            <a:ext cx="2143125" cy="2219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B008EB-77A1-463B-9ED0-049C9473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53" y="4253536"/>
            <a:ext cx="4486069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7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AC34F5-C5CA-4585-9706-3CD615CB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5617"/>
            <a:ext cx="8596668" cy="5325745"/>
          </a:xfrm>
        </p:spPr>
        <p:txBody>
          <a:bodyPr>
            <a:normAutofit/>
          </a:bodyPr>
          <a:lstStyle/>
          <a:p>
            <a:pPr indent="0" algn="ctr">
              <a:buNone/>
              <a:tabLst>
                <a:tab pos="685800" algn="l"/>
              </a:tabLst>
            </a:pPr>
            <a:r>
              <a:rPr lang="uk-UA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Помилки позиціонування: </a:t>
            </a:r>
            <a:endParaRPr lang="ru-UA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Недопозиціонування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споживачі не мають чіткого уявлення про марку, переваги, які б виділяли її із загального ряду). Це може спричинятися недоліками самого товару, поганою реалізацією рекламного звернення через непрофесіоналізм рекламного агентства тощо.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Надмірне позиціонування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покупці мають дуже вузьке уявлення про марку). У цьому разі марка товару занадто асоціюється з однією зі своїх властивостей.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Розпливчасте позиціонування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компанія робить дуже багато різних заяв про властивості марки або часто змінює позиціонування, що призводить до втрати фокусування).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tabLst>
                <a:tab pos="685800" algn="l"/>
              </a:tabLst>
            </a:pP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Сумнівне позиціонування 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компанії у своїх зверненнях роблять заяви, в які споживачам важко повірити). Невиправдані очікування в цьому випадку викликають протилежну реакцію з боку споживачів.</a:t>
            </a:r>
            <a:endParaRPr lang="ru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62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A22E-8825-49AE-81FF-D62FA2AEA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17" y="553434"/>
            <a:ext cx="8596668" cy="187171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сегментації ринку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якісне задоволення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товарах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витрат підприємства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та просування продукції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CDF1A-1439-4A59-AE10-07E20FC1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80" y="2425147"/>
            <a:ext cx="9337523" cy="38298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пошук на ринку такої кількості платоспроможних покупців, попит яких підприємство зможе задовольнити в найближчий час і в найближчій перспективі;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 тих покупців, чий попит краще зможуть задовольнити конкуренти;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3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 зусиль тільки на тих покупцях, потреби яких підприємство може задовольнити краще, ніж конкуренти</a:t>
            </a:r>
          </a:p>
        </p:txBody>
      </p:sp>
    </p:spTree>
    <p:extLst>
      <p:ext uri="{BB962C8B-B14F-4D97-AF65-F5344CB8AC3E}">
        <p14:creationId xmlns:p14="http://schemas.microsoft.com/office/powerpoint/2010/main" val="267712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1F7F0-5268-441C-9B4D-077D5B9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23" y="761053"/>
            <a:ext cx="8596668" cy="69668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цільової ринкової орієнтації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47AC2637-38CF-4D85-B48F-61490BB5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42" y="1457739"/>
            <a:ext cx="9473831" cy="4610127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DD077E0-1AFB-4A4A-B46B-92F7BAE05F1B}"/>
              </a:ext>
            </a:extLst>
          </p:cNvPr>
          <p:cNvSpPr/>
          <p:nvPr/>
        </p:nvSpPr>
        <p:spPr>
          <a:xfrm>
            <a:off x="908305" y="1841273"/>
            <a:ext cx="2481943" cy="1235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Сегментація ринку</a:t>
            </a:r>
            <a:endParaRPr lang="ru-UA" sz="2000" b="1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01388F1-FF86-4EE2-A008-C1BD74861492}"/>
              </a:ext>
            </a:extLst>
          </p:cNvPr>
          <p:cNvSpPr/>
          <p:nvPr/>
        </p:nvSpPr>
        <p:spPr>
          <a:xfrm>
            <a:off x="4054010" y="1841273"/>
            <a:ext cx="2598058" cy="1235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Вибір цільових сегментів</a:t>
            </a:r>
            <a:endParaRPr lang="ru-UA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EA67758-1B2F-42A2-B6AD-8EEE8B28E89A}"/>
              </a:ext>
            </a:extLst>
          </p:cNvPr>
          <p:cNvSpPr/>
          <p:nvPr/>
        </p:nvSpPr>
        <p:spPr>
          <a:xfrm>
            <a:off x="7437129" y="1841273"/>
            <a:ext cx="2481943" cy="1235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Позиціювання товару</a:t>
            </a:r>
            <a:endParaRPr lang="ru-UA" sz="2000" b="1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5C24DD3C-669E-4EEA-AF25-5F3B01766505}"/>
              </a:ext>
            </a:extLst>
          </p:cNvPr>
          <p:cNvSpPr/>
          <p:nvPr/>
        </p:nvSpPr>
        <p:spPr>
          <a:xfrm>
            <a:off x="3390248" y="2216834"/>
            <a:ext cx="6637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8FA367A-3DE3-4C15-A813-CDB0250AEE0F}"/>
              </a:ext>
            </a:extLst>
          </p:cNvPr>
          <p:cNvSpPr/>
          <p:nvPr/>
        </p:nvSpPr>
        <p:spPr>
          <a:xfrm>
            <a:off x="6668503" y="2216834"/>
            <a:ext cx="7686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45444F2-154E-4672-ADE7-97F051496EAE}"/>
              </a:ext>
            </a:extLst>
          </p:cNvPr>
          <p:cNvSpPr/>
          <p:nvPr/>
        </p:nvSpPr>
        <p:spPr>
          <a:xfrm>
            <a:off x="892744" y="4085627"/>
            <a:ext cx="2497504" cy="1172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Ознаки сегментації</a:t>
            </a:r>
            <a:endParaRPr lang="ru-UA" b="1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7EC0111-A62A-4D08-9514-5E0EA4444D56}"/>
              </a:ext>
            </a:extLst>
          </p:cNvPr>
          <p:cNvSpPr/>
          <p:nvPr/>
        </p:nvSpPr>
        <p:spPr>
          <a:xfrm>
            <a:off x="4064555" y="4102911"/>
            <a:ext cx="2598057" cy="1172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Критерії сегментації</a:t>
            </a:r>
            <a:endParaRPr lang="ru-UA" b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036A8A4-DBC2-463E-881D-D670F187DD1E}"/>
              </a:ext>
            </a:extLst>
          </p:cNvPr>
          <p:cNvSpPr/>
          <p:nvPr/>
        </p:nvSpPr>
        <p:spPr>
          <a:xfrm>
            <a:off x="7437129" y="4102911"/>
            <a:ext cx="2462244" cy="1172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Стратегії позиціювання</a:t>
            </a:r>
            <a:endParaRPr lang="ru-UA" b="1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79651F4-89B2-408D-AE84-FFE0B3D12BFC}"/>
              </a:ext>
            </a:extLst>
          </p:cNvPr>
          <p:cNvCxnSpPr>
            <a:stCxn id="4" idx="2"/>
            <a:endCxn id="20" idx="0"/>
          </p:cNvCxnSpPr>
          <p:nvPr/>
        </p:nvCxnSpPr>
        <p:spPr>
          <a:xfrm flipH="1">
            <a:off x="2141496" y="3077028"/>
            <a:ext cx="7781" cy="100859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8810F0-04F2-4267-B08E-3857131C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52" y="3077028"/>
            <a:ext cx="243861" cy="11461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1FDB82-88C5-427D-B61D-7E9F5CB0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02" y="3077027"/>
            <a:ext cx="24386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336C-B22D-4F91-BE09-25EE6524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06" y="435429"/>
            <a:ext cx="8596668" cy="8128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№2. Ознаки сегментації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F0A14-262B-410C-A944-9502F32F2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8229"/>
            <a:ext cx="9497180" cy="4793133"/>
          </a:xfrm>
        </p:spPr>
        <p:txBody>
          <a:bodyPr/>
          <a:lstStyle/>
          <a:p>
            <a:pPr marL="0" indent="0">
              <a:buNone/>
            </a:pPr>
            <a:endParaRPr lang="ru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DA74B7-CA60-4E37-B93F-CED3C8EEB978}"/>
              </a:ext>
            </a:extLst>
          </p:cNvPr>
          <p:cNvSpPr/>
          <p:nvPr/>
        </p:nvSpPr>
        <p:spPr>
          <a:xfrm>
            <a:off x="4300754" y="3020457"/>
            <a:ext cx="2714171" cy="122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Потенційний ринок</a:t>
            </a:r>
            <a:endParaRPr lang="ru-UA" sz="20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7DB1B25-DA56-4EC1-81AD-E84B888F0A69}"/>
              </a:ext>
            </a:extLst>
          </p:cNvPr>
          <p:cNvSpPr/>
          <p:nvPr/>
        </p:nvSpPr>
        <p:spPr>
          <a:xfrm>
            <a:off x="1475619" y="1756227"/>
            <a:ext cx="2481943" cy="1364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Демографічні ознаки</a:t>
            </a:r>
            <a:endParaRPr lang="ru-UA" b="1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77BED6D-503A-48D0-8465-259473D76B47}"/>
              </a:ext>
            </a:extLst>
          </p:cNvPr>
          <p:cNvSpPr/>
          <p:nvPr/>
        </p:nvSpPr>
        <p:spPr>
          <a:xfrm>
            <a:off x="7353748" y="1756227"/>
            <a:ext cx="2481943" cy="1364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Географічні ознаки</a:t>
            </a:r>
            <a:endParaRPr lang="ru-UA" b="1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1FED979-82DF-44AA-8CA2-7D9220B60613}"/>
              </a:ext>
            </a:extLst>
          </p:cNvPr>
          <p:cNvSpPr/>
          <p:nvPr/>
        </p:nvSpPr>
        <p:spPr>
          <a:xfrm>
            <a:off x="1359507" y="4325257"/>
            <a:ext cx="2704494" cy="13643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/>
              <a:t>Психографічні</a:t>
            </a:r>
            <a:r>
              <a:rPr lang="uk-UA" b="1" dirty="0"/>
              <a:t> (</a:t>
            </a:r>
            <a:r>
              <a:rPr lang="uk-UA" b="1" dirty="0" err="1"/>
              <a:t>соціографічні</a:t>
            </a:r>
            <a:r>
              <a:rPr lang="uk-UA" b="1" dirty="0"/>
              <a:t>) ознаки</a:t>
            </a:r>
            <a:endParaRPr lang="ru-UA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9AEB3E1-F002-43CC-BD8A-E8BECDDA3CBA}"/>
              </a:ext>
            </a:extLst>
          </p:cNvPr>
          <p:cNvSpPr/>
          <p:nvPr/>
        </p:nvSpPr>
        <p:spPr>
          <a:xfrm>
            <a:off x="7353747" y="4325257"/>
            <a:ext cx="2481943" cy="13643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Поведінкові ознаки</a:t>
            </a:r>
            <a:endParaRPr lang="ru-UA" b="1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9FC1C1A8-3B22-4E32-A118-E708DFBA2023}"/>
              </a:ext>
            </a:extLst>
          </p:cNvPr>
          <p:cNvSpPr/>
          <p:nvPr/>
        </p:nvSpPr>
        <p:spPr>
          <a:xfrm rot="18842618">
            <a:off x="6940091" y="2652785"/>
            <a:ext cx="488491" cy="364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D1FF257B-89C1-440E-AAD2-56C64953908D}"/>
              </a:ext>
            </a:extLst>
          </p:cNvPr>
          <p:cNvSpPr/>
          <p:nvPr/>
        </p:nvSpPr>
        <p:spPr>
          <a:xfrm rot="2413118">
            <a:off x="3883508" y="2659008"/>
            <a:ext cx="486932" cy="351894"/>
          </a:xfrm>
          <a:prstGeom prst="leftArrow">
            <a:avLst>
              <a:gd name="adj1" fmla="val 596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трелка: влево 17">
            <a:extLst>
              <a:ext uri="{FF2B5EF4-FFF2-40B4-BE49-F238E27FC236}">
                <a16:creationId xmlns:a16="http://schemas.microsoft.com/office/drawing/2014/main" id="{54F99E25-825D-452D-A6A9-C7E0CB11B7F3}"/>
              </a:ext>
            </a:extLst>
          </p:cNvPr>
          <p:cNvSpPr/>
          <p:nvPr/>
        </p:nvSpPr>
        <p:spPr>
          <a:xfrm rot="18916428">
            <a:off x="3844733" y="4225613"/>
            <a:ext cx="535403" cy="412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C570A9E8-2C5A-49EB-AA18-DB7856ED9AD9}"/>
              </a:ext>
            </a:extLst>
          </p:cNvPr>
          <p:cNvSpPr/>
          <p:nvPr/>
        </p:nvSpPr>
        <p:spPr>
          <a:xfrm rot="2229646">
            <a:off x="6965590" y="4208702"/>
            <a:ext cx="543885" cy="43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91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1416F-F877-4B56-A2C9-C71F4674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14" y="609600"/>
            <a:ext cx="7125887" cy="62411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ознаки</a:t>
            </a:r>
            <a:endParaRPr lang="ru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F23E2-19AB-44BE-8030-A91CE014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714"/>
            <a:ext cx="9148837" cy="470604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</a:p>
          <a:p>
            <a:endParaRPr lang="ru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0CD039-AAC4-414F-9124-7A2622747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45" y="1839900"/>
            <a:ext cx="1781175" cy="1783549"/>
          </a:xfrm>
          <a:prstGeom prst="rect">
            <a:avLst/>
          </a:prstGeom>
        </p:spPr>
      </p:pic>
      <p:pic>
        <p:nvPicPr>
          <p:cNvPr id="1026" name="Picture 2" descr="Hugo Boss Boss Bottled - туалетна вода для чоловіків">
            <a:extLst>
              <a:ext uri="{FF2B5EF4-FFF2-40B4-BE49-F238E27FC236}">
                <a16:creationId xmlns:a16="http://schemas.microsoft.com/office/drawing/2014/main" id="{9B6A0570-EDFB-4335-8BBB-580DDEB5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26" y="1839899"/>
            <a:ext cx="1581150" cy="17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04E51-EF57-4C44-A344-C06F52580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54" y="1875757"/>
            <a:ext cx="963130" cy="1825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47FD07-4C5C-4E5D-BDCE-27C353E3C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115" y="4198482"/>
            <a:ext cx="1543730" cy="1552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35109-E3FB-4EF8-A95D-D493E53A5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45" y="3701141"/>
            <a:ext cx="1868432" cy="25472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32E05-460D-4A92-B6A8-9F3676EE0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393" y="3996662"/>
            <a:ext cx="1685925" cy="1943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B57E76-169C-4E4F-A513-003B01260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318" y="3996662"/>
            <a:ext cx="2770339" cy="1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4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90ADD-07BE-4417-A150-90D87C63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63" y="486437"/>
            <a:ext cx="8596668" cy="61685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58129-F3A8-426B-AF1F-55F6CBB9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19" y="1103295"/>
            <a:ext cx="9206895" cy="544264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Національність, релігія</a:t>
            </a:r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Освіта, професія</a:t>
            </a: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CBFBC9-9F42-4A56-9D26-9A3E2055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24" y="1407887"/>
            <a:ext cx="1879146" cy="3149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757B9-6C47-4E53-ABB0-BD3281AB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9" y="1828800"/>
            <a:ext cx="2859314" cy="19739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8DA751-CA42-4069-A1BD-7AFFBA7F6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051" y="1744208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FC02E3-5908-41F3-8080-6A2787405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528" y="4528248"/>
            <a:ext cx="1423287" cy="1814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18284C-23AB-418B-BFE0-045DE53CA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478" y="4528248"/>
            <a:ext cx="2390775" cy="1914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FA58D8-2BCB-4CA3-8CDA-128429217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070" y="4504191"/>
            <a:ext cx="2143124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EF253-9647-4F02-8009-09627A61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86" y="598379"/>
            <a:ext cx="7140402" cy="59508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EC9F1-E779-4383-83C2-2719290A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06" y="1436914"/>
            <a:ext cx="8596668" cy="492034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стан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сім'ї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B9B8D-931F-4B1F-AFC5-F859F535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41" y="4423683"/>
            <a:ext cx="3204029" cy="1824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F830D-D806-4D92-B330-95E366685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238" y="3897085"/>
            <a:ext cx="2143125" cy="2143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B15CF0-92CC-434D-97B7-466BEC5FF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363" y="3897084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5D4D0-0DD0-425E-A75B-8ED075B96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673" y="1629459"/>
            <a:ext cx="1533613" cy="2035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6887D7-19FB-49BA-9894-D28BC1CB4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544" y="1669605"/>
            <a:ext cx="2249799" cy="19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CE69A-73DD-48C7-99D1-F838E6CA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609600"/>
            <a:ext cx="8040288" cy="75474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соціографічні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DB380-FEBC-4F45-AD16-B5682DE5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70" y="1364343"/>
            <a:ext cx="8955315" cy="5138057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стан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доходу</a:t>
            </a: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5B32B-918B-4F33-8E62-EAF2FF79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1919862"/>
            <a:ext cx="3317761" cy="2013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13AED1-1872-4669-B02E-C9979F34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34" y="1919862"/>
            <a:ext cx="2143125" cy="20135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20CFF5-C2FC-4F85-855B-C7296715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60" y="1919860"/>
            <a:ext cx="2143125" cy="2013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8B587-4E88-40D7-8E84-A857EBF53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894" y="4572227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B5E5D3-0C23-4469-81B3-62C4FE71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019" y="4572227"/>
            <a:ext cx="286181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15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602</Words>
  <Application>Microsoft Office PowerPoint</Application>
  <PresentationFormat>Широкоэкранный</PresentationFormat>
  <Paragraphs>142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Аспект</vt:lpstr>
      <vt:lpstr>Тема: Визначення цільових клієнтів організації</vt:lpstr>
      <vt:lpstr>Питання №1. Сутність та мета сегментації ринку</vt:lpstr>
      <vt:lpstr>Мета сегментації ринку - якісне задоволення потреб споживачів у різних товарах та оптимізація витрат підприємства на виробництво та просування продукції</vt:lpstr>
      <vt:lpstr>Процес цільової ринкової орієнтації</vt:lpstr>
      <vt:lpstr>Питання №2. Ознаки сегментації</vt:lpstr>
      <vt:lpstr>Демографічні ознаки</vt:lpstr>
      <vt:lpstr>Демографічні ознаки</vt:lpstr>
      <vt:lpstr>Демографічні ознаки</vt:lpstr>
      <vt:lpstr>Психо- та соціографічні ознаки</vt:lpstr>
      <vt:lpstr>Психо- та соціографічні ознаки</vt:lpstr>
      <vt:lpstr>Географічні ознаки</vt:lpstr>
      <vt:lpstr>Географічні ознаки</vt:lpstr>
      <vt:lpstr>Поведінкові ознаки</vt:lpstr>
      <vt:lpstr>Поведінкові ознаки</vt:lpstr>
      <vt:lpstr>Питання №3. Критерії оцінювання сегментів</vt:lpstr>
      <vt:lpstr>Питання №4. Стратегії охоплення ринку</vt:lpstr>
      <vt:lpstr>Питання №5. Позиціювання товару </vt:lpstr>
      <vt:lpstr>Питання №6. Стратегії позиціювання товару </vt:lpstr>
      <vt:lpstr>Стратегії позиціювання товару</vt:lpstr>
      <vt:lpstr>Стратегії позиціювання товару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Визначення цільових клієнтів організації</dc:title>
  <dc:creator>Оля</dc:creator>
  <cp:lastModifiedBy>Оля</cp:lastModifiedBy>
  <cp:revision>41</cp:revision>
  <dcterms:created xsi:type="dcterms:W3CDTF">2022-02-22T08:01:37Z</dcterms:created>
  <dcterms:modified xsi:type="dcterms:W3CDTF">2022-03-29T17:40:28Z</dcterms:modified>
</cp:coreProperties>
</file>