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57"/>
  </p:notesMasterIdLst>
  <p:sldIdLst>
    <p:sldId id="256" r:id="rId2"/>
    <p:sldId id="257" r:id="rId3"/>
    <p:sldId id="482" r:id="rId4"/>
    <p:sldId id="486" r:id="rId5"/>
    <p:sldId id="487" r:id="rId6"/>
    <p:sldId id="470" r:id="rId7"/>
    <p:sldId id="471" r:id="rId8"/>
    <p:sldId id="521" r:id="rId9"/>
    <p:sldId id="523" r:id="rId10"/>
    <p:sldId id="522" r:id="rId11"/>
    <p:sldId id="524" r:id="rId12"/>
    <p:sldId id="525" r:id="rId13"/>
    <p:sldId id="526" r:id="rId14"/>
    <p:sldId id="472" r:id="rId15"/>
    <p:sldId id="473" r:id="rId16"/>
    <p:sldId id="474" r:id="rId17"/>
    <p:sldId id="475" r:id="rId18"/>
    <p:sldId id="476" r:id="rId19"/>
    <p:sldId id="488" r:id="rId20"/>
    <p:sldId id="477" r:id="rId21"/>
    <p:sldId id="479" r:id="rId22"/>
    <p:sldId id="481" r:id="rId23"/>
    <p:sldId id="484" r:id="rId24"/>
    <p:sldId id="489" r:id="rId25"/>
    <p:sldId id="490" r:id="rId26"/>
    <p:sldId id="491" r:id="rId27"/>
    <p:sldId id="492" r:id="rId28"/>
    <p:sldId id="493" r:id="rId29"/>
    <p:sldId id="494" r:id="rId30"/>
    <p:sldId id="495" r:id="rId31"/>
    <p:sldId id="496" r:id="rId32"/>
    <p:sldId id="497" r:id="rId33"/>
    <p:sldId id="498" r:id="rId34"/>
    <p:sldId id="499" r:id="rId35"/>
    <p:sldId id="500" r:id="rId36"/>
    <p:sldId id="501" r:id="rId37"/>
    <p:sldId id="502" r:id="rId38"/>
    <p:sldId id="503" r:id="rId39"/>
    <p:sldId id="504" r:id="rId40"/>
    <p:sldId id="505" r:id="rId41"/>
    <p:sldId id="506" r:id="rId42"/>
    <p:sldId id="507" r:id="rId43"/>
    <p:sldId id="508" r:id="rId44"/>
    <p:sldId id="509" r:id="rId45"/>
    <p:sldId id="510" r:id="rId46"/>
    <p:sldId id="511" r:id="rId47"/>
    <p:sldId id="512" r:id="rId48"/>
    <p:sldId id="513" r:id="rId49"/>
    <p:sldId id="514" r:id="rId50"/>
    <p:sldId id="516" r:id="rId51"/>
    <p:sldId id="517" r:id="rId52"/>
    <p:sldId id="518" r:id="rId53"/>
    <p:sldId id="519" r:id="rId54"/>
    <p:sldId id="520" r:id="rId55"/>
    <p:sldId id="461"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2A97"/>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94444" autoAdjust="0"/>
  </p:normalViewPr>
  <p:slideViewPr>
    <p:cSldViewPr>
      <p:cViewPr>
        <p:scale>
          <a:sx n="70" d="100"/>
          <a:sy n="70" d="100"/>
        </p:scale>
        <p:origin x="1653" y="126"/>
      </p:cViewPr>
      <p:guideLst>
        <p:guide orient="horz" pos="2160"/>
        <p:guide pos="2880"/>
      </p:guideLst>
    </p:cSldViewPr>
  </p:slideViewPr>
  <p:outlineViewPr>
    <p:cViewPr>
      <p:scale>
        <a:sx n="33" d="100"/>
        <a:sy n="33" d="100"/>
      </p:scale>
      <p:origin x="0" y="-9084"/>
    </p:cViewPr>
  </p:outlineViewPr>
  <p:notesTextViewPr>
    <p:cViewPr>
      <p:scale>
        <a:sx n="100" d="100"/>
        <a:sy n="100" d="100"/>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6ED491-3C65-485C-9F54-59C2FFE67604}"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uk-UA"/>
        </a:p>
      </dgm:t>
    </dgm:pt>
    <dgm:pt modelId="{B05B6783-4A6A-4286-958C-A66AFD206AB7}">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uk-UA" sz="1400" b="1" dirty="0">
              <a:solidFill>
                <a:schemeClr val="tx1"/>
              </a:solidFill>
            </a:rPr>
            <a:t>Вітай</a:t>
          </a:r>
          <a:r>
            <a:rPr lang="uk-UA" sz="1400" dirty="0">
              <a:solidFill>
                <a:schemeClr val="tx1"/>
              </a:solidFill>
            </a:rPr>
            <a:t> — коротке привітання + ім’я.</a:t>
          </a:r>
        </a:p>
      </dgm:t>
    </dgm:pt>
    <dgm:pt modelId="{DC4975B6-E171-4039-866C-3A2845D7D80D}" type="parTrans" cxnId="{F30DA0B3-AEB1-44D8-BBFF-DC0583AC7FAE}">
      <dgm:prSet/>
      <dgm:spPr/>
      <dgm:t>
        <a:bodyPr/>
        <a:lstStyle/>
        <a:p>
          <a:endParaRPr lang="uk-UA" sz="1400">
            <a:solidFill>
              <a:schemeClr val="tx1"/>
            </a:solidFill>
          </a:endParaRPr>
        </a:p>
      </dgm:t>
    </dgm:pt>
    <dgm:pt modelId="{EAB8B4E3-7BA8-4234-AB7A-6F9301B53836}" type="sibTrans" cxnId="{F30DA0B3-AEB1-44D8-BBFF-DC0583AC7FAE}">
      <dgm:prSet custT="1"/>
      <dgm:spPr/>
      <dgm:t>
        <a:bodyPr/>
        <a:lstStyle/>
        <a:p>
          <a:endParaRPr lang="uk-UA" sz="1400">
            <a:solidFill>
              <a:schemeClr val="tx1"/>
            </a:solidFill>
          </a:endParaRPr>
        </a:p>
      </dgm:t>
    </dgm:pt>
    <dgm:pt modelId="{245E70F5-5F37-4C62-9F1B-9CE284EE6FB7}">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uk-UA" sz="1400" b="1">
              <a:solidFill>
                <a:schemeClr val="tx1"/>
              </a:solidFill>
            </a:rPr>
            <a:t>Помічай</a:t>
          </a:r>
          <a:r>
            <a:rPr lang="uk-UA" sz="1400">
              <a:solidFill>
                <a:schemeClr val="tx1"/>
              </a:solidFill>
            </a:rPr>
            <a:t> — озвуч деталь довкола (подія/постер/простір).</a:t>
          </a:r>
        </a:p>
      </dgm:t>
    </dgm:pt>
    <dgm:pt modelId="{6E5A45E0-EB59-41BC-8ED5-943D6067BEB0}" type="parTrans" cxnId="{6D619390-52F3-4D07-B033-79715A9E7EBB}">
      <dgm:prSet/>
      <dgm:spPr/>
      <dgm:t>
        <a:bodyPr/>
        <a:lstStyle/>
        <a:p>
          <a:endParaRPr lang="uk-UA" sz="1400">
            <a:solidFill>
              <a:schemeClr val="tx1"/>
            </a:solidFill>
          </a:endParaRPr>
        </a:p>
      </dgm:t>
    </dgm:pt>
    <dgm:pt modelId="{4330C12E-A321-49B9-B75C-77F81084C0C4}" type="sibTrans" cxnId="{6D619390-52F3-4D07-B033-79715A9E7EBB}">
      <dgm:prSet custT="1"/>
      <dgm:spPr/>
      <dgm:t>
        <a:bodyPr/>
        <a:lstStyle/>
        <a:p>
          <a:endParaRPr lang="uk-UA" sz="1400">
            <a:solidFill>
              <a:schemeClr val="tx1"/>
            </a:solidFill>
          </a:endParaRPr>
        </a:p>
      </dgm:t>
    </dgm:pt>
    <dgm:pt modelId="{3547A200-0371-4A30-8929-CC039B269879}">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uk-UA" sz="1400" b="1">
              <a:solidFill>
                <a:schemeClr val="tx1"/>
              </a:solidFill>
            </a:rPr>
            <a:t>Гачок</a:t>
          </a:r>
          <a:r>
            <a:rPr lang="uk-UA" sz="1400">
              <a:solidFill>
                <a:schemeClr val="tx1"/>
              </a:solidFill>
            </a:rPr>
            <a:t> — відкрите </a:t>
          </a:r>
          <a:r>
            <a:rPr lang="uk-UA" sz="1400" b="1">
              <a:solidFill>
                <a:schemeClr val="tx1"/>
              </a:solidFill>
            </a:rPr>
            <a:t>hook-питання</a:t>
          </a:r>
          <a:r>
            <a:rPr lang="uk-UA" sz="1400">
              <a:solidFill>
                <a:schemeClr val="tx1"/>
              </a:solidFill>
            </a:rPr>
            <a:t> (не “так/ні”).</a:t>
          </a:r>
        </a:p>
      </dgm:t>
    </dgm:pt>
    <dgm:pt modelId="{94448709-4231-422B-80D2-8EFCD7CA5468}" type="parTrans" cxnId="{1751CF34-887F-4AA9-8515-865B0059A024}">
      <dgm:prSet/>
      <dgm:spPr/>
      <dgm:t>
        <a:bodyPr/>
        <a:lstStyle/>
        <a:p>
          <a:endParaRPr lang="uk-UA" sz="1400">
            <a:solidFill>
              <a:schemeClr val="tx1"/>
            </a:solidFill>
          </a:endParaRPr>
        </a:p>
      </dgm:t>
    </dgm:pt>
    <dgm:pt modelId="{4C9C8364-9A61-48A2-871F-B67380D70419}" type="sibTrans" cxnId="{1751CF34-887F-4AA9-8515-865B0059A024}">
      <dgm:prSet custT="1"/>
      <dgm:spPr/>
      <dgm:t>
        <a:bodyPr/>
        <a:lstStyle/>
        <a:p>
          <a:endParaRPr lang="uk-UA" sz="1400">
            <a:solidFill>
              <a:schemeClr val="tx1"/>
            </a:solidFill>
          </a:endParaRPr>
        </a:p>
      </dgm:t>
    </dgm:pt>
    <dgm:pt modelId="{7ADA5ACA-5652-4C80-BFA5-243E84AC7A57}">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uk-UA" sz="1400" b="1" dirty="0">
              <a:solidFill>
                <a:schemeClr val="tx1"/>
              </a:solidFill>
            </a:rPr>
            <a:t>Підтримуй</a:t>
          </a:r>
          <a:r>
            <a:rPr lang="uk-UA" sz="1400" dirty="0">
              <a:solidFill>
                <a:schemeClr val="tx1"/>
              </a:solidFill>
            </a:rPr>
            <a:t> — активне слухання: </a:t>
          </a:r>
          <a:r>
            <a:rPr lang="uk-UA" sz="1400" dirty="0" err="1">
              <a:solidFill>
                <a:schemeClr val="tx1"/>
              </a:solidFill>
            </a:rPr>
            <a:t>перефраз</a:t>
          </a:r>
          <a:r>
            <a:rPr lang="uk-UA" sz="1400" dirty="0">
              <a:solidFill>
                <a:schemeClr val="tx1"/>
              </a:solidFill>
            </a:rPr>
            <a:t>, уточнення, </a:t>
          </a:r>
          <a:r>
            <a:rPr lang="uk-UA" sz="1400" dirty="0" err="1">
              <a:solidFill>
                <a:schemeClr val="tx1"/>
              </a:solidFill>
            </a:rPr>
            <a:t>підсвіт</a:t>
          </a:r>
          <a:r>
            <a:rPr lang="uk-UA" sz="1400" dirty="0">
              <a:solidFill>
                <a:schemeClr val="tx1"/>
              </a:solidFill>
            </a:rPr>
            <a:t> ключового.</a:t>
          </a:r>
        </a:p>
      </dgm:t>
    </dgm:pt>
    <dgm:pt modelId="{FAE76E0B-D210-4044-9C80-6FE98115CE63}" type="parTrans" cxnId="{0E3B6879-EACA-444D-B516-BA79AEB7C96C}">
      <dgm:prSet/>
      <dgm:spPr/>
      <dgm:t>
        <a:bodyPr/>
        <a:lstStyle/>
        <a:p>
          <a:endParaRPr lang="uk-UA" sz="1400">
            <a:solidFill>
              <a:schemeClr val="tx1"/>
            </a:solidFill>
          </a:endParaRPr>
        </a:p>
      </dgm:t>
    </dgm:pt>
    <dgm:pt modelId="{78C72E99-12F4-4BBA-86DC-4F5878CDB9D6}" type="sibTrans" cxnId="{0E3B6879-EACA-444D-B516-BA79AEB7C96C}">
      <dgm:prSet custT="1"/>
      <dgm:spPr/>
      <dgm:t>
        <a:bodyPr/>
        <a:lstStyle/>
        <a:p>
          <a:endParaRPr lang="uk-UA" sz="1400">
            <a:solidFill>
              <a:schemeClr val="tx1"/>
            </a:solidFill>
          </a:endParaRPr>
        </a:p>
      </dgm:t>
    </dgm:pt>
    <dgm:pt modelId="{1036B0D2-86EA-4B6D-AD4D-960D6EC4A495}">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uk-UA" sz="1400" b="1" dirty="0">
              <a:solidFill>
                <a:schemeClr val="tx1"/>
              </a:solidFill>
            </a:rPr>
            <a:t>Обмінюйся</a:t>
          </a:r>
          <a:r>
            <a:rPr lang="uk-UA" sz="1400" dirty="0">
              <a:solidFill>
                <a:schemeClr val="tx1"/>
              </a:solidFill>
            </a:rPr>
            <a:t> — коротко додай релевантне від себе, знайди місток.</a:t>
          </a:r>
        </a:p>
      </dgm:t>
    </dgm:pt>
    <dgm:pt modelId="{13291366-7B01-4DD0-AEA3-16A4A27ACF53}" type="parTrans" cxnId="{D74DC724-CD54-4770-B859-AA3E381A2C09}">
      <dgm:prSet/>
      <dgm:spPr/>
      <dgm:t>
        <a:bodyPr/>
        <a:lstStyle/>
        <a:p>
          <a:endParaRPr lang="uk-UA" sz="1400">
            <a:solidFill>
              <a:schemeClr val="tx1"/>
            </a:solidFill>
          </a:endParaRPr>
        </a:p>
      </dgm:t>
    </dgm:pt>
    <dgm:pt modelId="{B0AEFF32-A540-4725-A3DB-8A252C06D559}" type="sibTrans" cxnId="{D74DC724-CD54-4770-B859-AA3E381A2C09}">
      <dgm:prSet custT="1"/>
      <dgm:spPr/>
      <dgm:t>
        <a:bodyPr/>
        <a:lstStyle/>
        <a:p>
          <a:endParaRPr lang="uk-UA" sz="1400">
            <a:solidFill>
              <a:schemeClr val="tx1"/>
            </a:solidFill>
          </a:endParaRPr>
        </a:p>
      </dgm:t>
    </dgm:pt>
    <dgm:pt modelId="{5FCD79C9-F2CC-4C7A-A32C-5A3F163C9D16}">
      <dgm:prSet custT="1"/>
      <dgm:sp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t>
        <a:bodyPr/>
        <a:lstStyle/>
        <a:p>
          <a:r>
            <a:rPr lang="uk-UA" sz="1400" b="1" dirty="0">
              <a:solidFill>
                <a:schemeClr val="tx1"/>
              </a:solidFill>
            </a:rPr>
            <a:t>Виходь</a:t>
          </a:r>
          <a:r>
            <a:rPr lang="uk-UA" sz="1400" dirty="0">
              <a:solidFill>
                <a:schemeClr val="tx1"/>
              </a:solidFill>
            </a:rPr>
            <a:t> — красиве завершення + </a:t>
          </a:r>
          <a:r>
            <a:rPr lang="uk-UA" sz="1400" b="0" dirty="0">
              <a:solidFill>
                <a:schemeClr val="tx1"/>
              </a:solidFill>
            </a:rPr>
            <a:t>конкретний наступний крок</a:t>
          </a:r>
          <a:r>
            <a:rPr lang="uk-UA" sz="1400" dirty="0">
              <a:solidFill>
                <a:schemeClr val="tx1"/>
              </a:solidFill>
            </a:rPr>
            <a:t>.</a:t>
          </a:r>
        </a:p>
      </dgm:t>
    </dgm:pt>
    <dgm:pt modelId="{E6C6993E-0F48-4277-9736-0DE00C23E052}" type="parTrans" cxnId="{5DF2BD06-49A0-43A5-80E8-388218AE3725}">
      <dgm:prSet/>
      <dgm:spPr/>
      <dgm:t>
        <a:bodyPr/>
        <a:lstStyle/>
        <a:p>
          <a:endParaRPr lang="uk-UA" sz="1400">
            <a:solidFill>
              <a:schemeClr val="tx1"/>
            </a:solidFill>
          </a:endParaRPr>
        </a:p>
      </dgm:t>
    </dgm:pt>
    <dgm:pt modelId="{C0D95BC6-6777-4984-804B-5EC0D435675C}" type="sibTrans" cxnId="{5DF2BD06-49A0-43A5-80E8-388218AE3725}">
      <dgm:prSet/>
      <dgm:spPr/>
      <dgm:t>
        <a:bodyPr/>
        <a:lstStyle/>
        <a:p>
          <a:endParaRPr lang="uk-UA" sz="1400">
            <a:solidFill>
              <a:schemeClr val="tx1"/>
            </a:solidFill>
          </a:endParaRPr>
        </a:p>
      </dgm:t>
    </dgm:pt>
    <dgm:pt modelId="{D7DD8342-AF8E-4915-8D1F-6C9680FEF403}" type="pres">
      <dgm:prSet presAssocID="{856ED491-3C65-485C-9F54-59C2FFE67604}" presName="diagram" presStyleCnt="0">
        <dgm:presLayoutVars>
          <dgm:dir/>
          <dgm:resizeHandles val="exact"/>
        </dgm:presLayoutVars>
      </dgm:prSet>
      <dgm:spPr/>
    </dgm:pt>
    <dgm:pt modelId="{B28ADEDC-2AD2-4818-B45D-ECA588D223E2}" type="pres">
      <dgm:prSet presAssocID="{B05B6783-4A6A-4286-958C-A66AFD206AB7}" presName="node" presStyleLbl="node1" presStyleIdx="0" presStyleCnt="6">
        <dgm:presLayoutVars>
          <dgm:bulletEnabled val="1"/>
        </dgm:presLayoutVars>
      </dgm:prSet>
      <dgm:spPr/>
    </dgm:pt>
    <dgm:pt modelId="{1C2FA1FB-525B-4833-8A30-1E9F58253F2B}" type="pres">
      <dgm:prSet presAssocID="{EAB8B4E3-7BA8-4234-AB7A-6F9301B53836}" presName="sibTrans" presStyleLbl="sibTrans2D1" presStyleIdx="0" presStyleCnt="5"/>
      <dgm:spPr/>
    </dgm:pt>
    <dgm:pt modelId="{0025CC7F-9784-4937-8131-1D9A50C9BCEB}" type="pres">
      <dgm:prSet presAssocID="{EAB8B4E3-7BA8-4234-AB7A-6F9301B53836}" presName="connectorText" presStyleLbl="sibTrans2D1" presStyleIdx="0" presStyleCnt="5"/>
      <dgm:spPr/>
    </dgm:pt>
    <dgm:pt modelId="{B61B0731-57B2-4E1C-A017-2AC78FA7D963}" type="pres">
      <dgm:prSet presAssocID="{245E70F5-5F37-4C62-9F1B-9CE284EE6FB7}" presName="node" presStyleLbl="node1" presStyleIdx="1" presStyleCnt="6">
        <dgm:presLayoutVars>
          <dgm:bulletEnabled val="1"/>
        </dgm:presLayoutVars>
      </dgm:prSet>
      <dgm:spPr/>
    </dgm:pt>
    <dgm:pt modelId="{8099AFA4-3DCE-498E-BD84-B090DFAC68D4}" type="pres">
      <dgm:prSet presAssocID="{4330C12E-A321-49B9-B75C-77F81084C0C4}" presName="sibTrans" presStyleLbl="sibTrans2D1" presStyleIdx="1" presStyleCnt="5"/>
      <dgm:spPr/>
    </dgm:pt>
    <dgm:pt modelId="{0EE734EF-1AD9-4762-BD0B-E9502C51ED59}" type="pres">
      <dgm:prSet presAssocID="{4330C12E-A321-49B9-B75C-77F81084C0C4}" presName="connectorText" presStyleLbl="sibTrans2D1" presStyleIdx="1" presStyleCnt="5"/>
      <dgm:spPr/>
    </dgm:pt>
    <dgm:pt modelId="{7374F490-32F8-4C25-9BF3-EEAEE75299E3}" type="pres">
      <dgm:prSet presAssocID="{3547A200-0371-4A30-8929-CC039B269879}" presName="node" presStyleLbl="node1" presStyleIdx="2" presStyleCnt="6">
        <dgm:presLayoutVars>
          <dgm:bulletEnabled val="1"/>
        </dgm:presLayoutVars>
      </dgm:prSet>
      <dgm:spPr/>
    </dgm:pt>
    <dgm:pt modelId="{1E196C36-EE0D-4C36-90AC-D60E80ED6F07}" type="pres">
      <dgm:prSet presAssocID="{4C9C8364-9A61-48A2-871F-B67380D70419}" presName="sibTrans" presStyleLbl="sibTrans2D1" presStyleIdx="2" presStyleCnt="5"/>
      <dgm:spPr/>
    </dgm:pt>
    <dgm:pt modelId="{172879E9-883A-4586-ADBF-21D6C7B14FDB}" type="pres">
      <dgm:prSet presAssocID="{4C9C8364-9A61-48A2-871F-B67380D70419}" presName="connectorText" presStyleLbl="sibTrans2D1" presStyleIdx="2" presStyleCnt="5"/>
      <dgm:spPr/>
    </dgm:pt>
    <dgm:pt modelId="{5C3D97D2-2CAA-4DE9-95F0-5EDFF9108513}" type="pres">
      <dgm:prSet presAssocID="{7ADA5ACA-5652-4C80-BFA5-243E84AC7A57}" presName="node" presStyleLbl="node1" presStyleIdx="3" presStyleCnt="6">
        <dgm:presLayoutVars>
          <dgm:bulletEnabled val="1"/>
        </dgm:presLayoutVars>
      </dgm:prSet>
      <dgm:spPr/>
    </dgm:pt>
    <dgm:pt modelId="{56ABF8A9-CC7B-4C74-8333-0FAC74021AB9}" type="pres">
      <dgm:prSet presAssocID="{78C72E99-12F4-4BBA-86DC-4F5878CDB9D6}" presName="sibTrans" presStyleLbl="sibTrans2D1" presStyleIdx="3" presStyleCnt="5"/>
      <dgm:spPr/>
    </dgm:pt>
    <dgm:pt modelId="{25A1847C-E596-4546-B54C-A594DC34E2DC}" type="pres">
      <dgm:prSet presAssocID="{78C72E99-12F4-4BBA-86DC-4F5878CDB9D6}" presName="connectorText" presStyleLbl="sibTrans2D1" presStyleIdx="3" presStyleCnt="5"/>
      <dgm:spPr/>
    </dgm:pt>
    <dgm:pt modelId="{D4915BCB-4B02-4EB0-8054-C85F01B3B25D}" type="pres">
      <dgm:prSet presAssocID="{1036B0D2-86EA-4B6D-AD4D-960D6EC4A495}" presName="node" presStyleLbl="node1" presStyleIdx="4" presStyleCnt="6">
        <dgm:presLayoutVars>
          <dgm:bulletEnabled val="1"/>
        </dgm:presLayoutVars>
      </dgm:prSet>
      <dgm:spPr/>
    </dgm:pt>
    <dgm:pt modelId="{0DD7BAE1-3A31-4EC9-9FA4-94DC431F1087}" type="pres">
      <dgm:prSet presAssocID="{B0AEFF32-A540-4725-A3DB-8A252C06D559}" presName="sibTrans" presStyleLbl="sibTrans2D1" presStyleIdx="4" presStyleCnt="5"/>
      <dgm:spPr/>
    </dgm:pt>
    <dgm:pt modelId="{3EF481FF-2E92-4BE5-BA9A-A66D455C06E3}" type="pres">
      <dgm:prSet presAssocID="{B0AEFF32-A540-4725-A3DB-8A252C06D559}" presName="connectorText" presStyleLbl="sibTrans2D1" presStyleIdx="4" presStyleCnt="5"/>
      <dgm:spPr/>
    </dgm:pt>
    <dgm:pt modelId="{44BEB4CE-028C-4A91-9697-6CFA155D07E5}" type="pres">
      <dgm:prSet presAssocID="{5FCD79C9-F2CC-4C7A-A32C-5A3F163C9D16}" presName="node" presStyleLbl="node1" presStyleIdx="5" presStyleCnt="6">
        <dgm:presLayoutVars>
          <dgm:bulletEnabled val="1"/>
        </dgm:presLayoutVars>
      </dgm:prSet>
      <dgm:spPr/>
    </dgm:pt>
  </dgm:ptLst>
  <dgm:cxnLst>
    <dgm:cxn modelId="{5DF2BD06-49A0-43A5-80E8-388218AE3725}" srcId="{856ED491-3C65-485C-9F54-59C2FFE67604}" destId="{5FCD79C9-F2CC-4C7A-A32C-5A3F163C9D16}" srcOrd="5" destOrd="0" parTransId="{E6C6993E-0F48-4277-9736-0DE00C23E052}" sibTransId="{C0D95BC6-6777-4984-804B-5EC0D435675C}"/>
    <dgm:cxn modelId="{C4C29109-F18D-4796-93F8-3442D62D6AF0}" type="presOf" srcId="{4330C12E-A321-49B9-B75C-77F81084C0C4}" destId="{0EE734EF-1AD9-4762-BD0B-E9502C51ED59}" srcOrd="1" destOrd="0" presId="urn:microsoft.com/office/officeart/2005/8/layout/process5"/>
    <dgm:cxn modelId="{9FD0850A-9C2D-4336-A49B-2B2E1370C96C}" type="presOf" srcId="{B05B6783-4A6A-4286-958C-A66AFD206AB7}" destId="{B28ADEDC-2AD2-4818-B45D-ECA588D223E2}" srcOrd="0" destOrd="0" presId="urn:microsoft.com/office/officeart/2005/8/layout/process5"/>
    <dgm:cxn modelId="{D74DC724-CD54-4770-B859-AA3E381A2C09}" srcId="{856ED491-3C65-485C-9F54-59C2FFE67604}" destId="{1036B0D2-86EA-4B6D-AD4D-960D6EC4A495}" srcOrd="4" destOrd="0" parTransId="{13291366-7B01-4DD0-AEA3-16A4A27ACF53}" sibTransId="{B0AEFF32-A540-4725-A3DB-8A252C06D559}"/>
    <dgm:cxn modelId="{E6805C28-4B5D-4FDC-84E6-FF4D734D726D}" type="presOf" srcId="{1036B0D2-86EA-4B6D-AD4D-960D6EC4A495}" destId="{D4915BCB-4B02-4EB0-8054-C85F01B3B25D}" srcOrd="0" destOrd="0" presId="urn:microsoft.com/office/officeart/2005/8/layout/process5"/>
    <dgm:cxn modelId="{A2DFCC29-B6B2-4E58-87EA-D3CA5F63F201}" type="presOf" srcId="{78C72E99-12F4-4BBA-86DC-4F5878CDB9D6}" destId="{56ABF8A9-CC7B-4C74-8333-0FAC74021AB9}" srcOrd="0" destOrd="0" presId="urn:microsoft.com/office/officeart/2005/8/layout/process5"/>
    <dgm:cxn modelId="{1751CF34-887F-4AA9-8515-865B0059A024}" srcId="{856ED491-3C65-485C-9F54-59C2FFE67604}" destId="{3547A200-0371-4A30-8929-CC039B269879}" srcOrd="2" destOrd="0" parTransId="{94448709-4231-422B-80D2-8EFCD7CA5468}" sibTransId="{4C9C8364-9A61-48A2-871F-B67380D70419}"/>
    <dgm:cxn modelId="{5FE08564-D26B-420A-AE8F-36904BA1703C}" type="presOf" srcId="{856ED491-3C65-485C-9F54-59C2FFE67604}" destId="{D7DD8342-AF8E-4915-8D1F-6C9680FEF403}" srcOrd="0" destOrd="0" presId="urn:microsoft.com/office/officeart/2005/8/layout/process5"/>
    <dgm:cxn modelId="{0A25AA49-6ED4-4035-96DB-264678F4C8AD}" type="presOf" srcId="{78C72E99-12F4-4BBA-86DC-4F5878CDB9D6}" destId="{25A1847C-E596-4546-B54C-A594DC34E2DC}" srcOrd="1" destOrd="0" presId="urn:microsoft.com/office/officeart/2005/8/layout/process5"/>
    <dgm:cxn modelId="{02BD6275-7EEE-48C4-A558-360D1DB3AB4C}" type="presOf" srcId="{B0AEFF32-A540-4725-A3DB-8A252C06D559}" destId="{3EF481FF-2E92-4BE5-BA9A-A66D455C06E3}" srcOrd="1" destOrd="0" presId="urn:microsoft.com/office/officeart/2005/8/layout/process5"/>
    <dgm:cxn modelId="{10909675-FF10-4939-BDF8-4A47E3ED5B44}" type="presOf" srcId="{B0AEFF32-A540-4725-A3DB-8A252C06D559}" destId="{0DD7BAE1-3A31-4EC9-9FA4-94DC431F1087}" srcOrd="0" destOrd="0" presId="urn:microsoft.com/office/officeart/2005/8/layout/process5"/>
    <dgm:cxn modelId="{4C29F578-48DD-44E9-99F4-D957976E8D23}" type="presOf" srcId="{EAB8B4E3-7BA8-4234-AB7A-6F9301B53836}" destId="{1C2FA1FB-525B-4833-8A30-1E9F58253F2B}" srcOrd="0" destOrd="0" presId="urn:microsoft.com/office/officeart/2005/8/layout/process5"/>
    <dgm:cxn modelId="{0E3B6879-EACA-444D-B516-BA79AEB7C96C}" srcId="{856ED491-3C65-485C-9F54-59C2FFE67604}" destId="{7ADA5ACA-5652-4C80-BFA5-243E84AC7A57}" srcOrd="3" destOrd="0" parTransId="{FAE76E0B-D210-4044-9C80-6FE98115CE63}" sibTransId="{78C72E99-12F4-4BBA-86DC-4F5878CDB9D6}"/>
    <dgm:cxn modelId="{EE65D881-27B4-4789-B0E4-40AA1F09CF8F}" type="presOf" srcId="{3547A200-0371-4A30-8929-CC039B269879}" destId="{7374F490-32F8-4C25-9BF3-EEAEE75299E3}" srcOrd="0" destOrd="0" presId="urn:microsoft.com/office/officeart/2005/8/layout/process5"/>
    <dgm:cxn modelId="{6D619390-52F3-4D07-B033-79715A9E7EBB}" srcId="{856ED491-3C65-485C-9F54-59C2FFE67604}" destId="{245E70F5-5F37-4C62-9F1B-9CE284EE6FB7}" srcOrd="1" destOrd="0" parTransId="{6E5A45E0-EB59-41BC-8ED5-943D6067BEB0}" sibTransId="{4330C12E-A321-49B9-B75C-77F81084C0C4}"/>
    <dgm:cxn modelId="{DFDD50A1-CD7A-4170-8B26-2412A3358571}" type="presOf" srcId="{4C9C8364-9A61-48A2-871F-B67380D70419}" destId="{172879E9-883A-4586-ADBF-21D6C7B14FDB}" srcOrd="1" destOrd="0" presId="urn:microsoft.com/office/officeart/2005/8/layout/process5"/>
    <dgm:cxn modelId="{D0FCE3A5-4960-4D2F-8713-411BDF3535C3}" type="presOf" srcId="{245E70F5-5F37-4C62-9F1B-9CE284EE6FB7}" destId="{B61B0731-57B2-4E1C-A017-2AC78FA7D963}" srcOrd="0" destOrd="0" presId="urn:microsoft.com/office/officeart/2005/8/layout/process5"/>
    <dgm:cxn modelId="{40AF3BAB-4580-4914-B826-C4C51EDD78B2}" type="presOf" srcId="{7ADA5ACA-5652-4C80-BFA5-243E84AC7A57}" destId="{5C3D97D2-2CAA-4DE9-95F0-5EDFF9108513}" srcOrd="0" destOrd="0" presId="urn:microsoft.com/office/officeart/2005/8/layout/process5"/>
    <dgm:cxn modelId="{18022FB3-B304-49F5-A19E-D29BCCD10124}" type="presOf" srcId="{5FCD79C9-F2CC-4C7A-A32C-5A3F163C9D16}" destId="{44BEB4CE-028C-4A91-9697-6CFA155D07E5}" srcOrd="0" destOrd="0" presId="urn:microsoft.com/office/officeart/2005/8/layout/process5"/>
    <dgm:cxn modelId="{F30DA0B3-AEB1-44D8-BBFF-DC0583AC7FAE}" srcId="{856ED491-3C65-485C-9F54-59C2FFE67604}" destId="{B05B6783-4A6A-4286-958C-A66AFD206AB7}" srcOrd="0" destOrd="0" parTransId="{DC4975B6-E171-4039-866C-3A2845D7D80D}" sibTransId="{EAB8B4E3-7BA8-4234-AB7A-6F9301B53836}"/>
    <dgm:cxn modelId="{FBD65FBB-5F92-4E41-AD36-E2CA709EEBE4}" type="presOf" srcId="{EAB8B4E3-7BA8-4234-AB7A-6F9301B53836}" destId="{0025CC7F-9784-4937-8131-1D9A50C9BCEB}" srcOrd="1" destOrd="0" presId="urn:microsoft.com/office/officeart/2005/8/layout/process5"/>
    <dgm:cxn modelId="{123A8EC7-73A1-4A37-B54E-58EA0C98F7AB}" type="presOf" srcId="{4330C12E-A321-49B9-B75C-77F81084C0C4}" destId="{8099AFA4-3DCE-498E-BD84-B090DFAC68D4}" srcOrd="0" destOrd="0" presId="urn:microsoft.com/office/officeart/2005/8/layout/process5"/>
    <dgm:cxn modelId="{BCFFF7E4-4367-485F-9E84-31607BE7453E}" type="presOf" srcId="{4C9C8364-9A61-48A2-871F-B67380D70419}" destId="{1E196C36-EE0D-4C36-90AC-D60E80ED6F07}" srcOrd="0" destOrd="0" presId="urn:microsoft.com/office/officeart/2005/8/layout/process5"/>
    <dgm:cxn modelId="{8C964C0F-C03A-4D12-893B-02B367C48BC9}" type="presParOf" srcId="{D7DD8342-AF8E-4915-8D1F-6C9680FEF403}" destId="{B28ADEDC-2AD2-4818-B45D-ECA588D223E2}" srcOrd="0" destOrd="0" presId="urn:microsoft.com/office/officeart/2005/8/layout/process5"/>
    <dgm:cxn modelId="{42C3F42A-C4E3-46F3-A289-AE132330C6D6}" type="presParOf" srcId="{D7DD8342-AF8E-4915-8D1F-6C9680FEF403}" destId="{1C2FA1FB-525B-4833-8A30-1E9F58253F2B}" srcOrd="1" destOrd="0" presId="urn:microsoft.com/office/officeart/2005/8/layout/process5"/>
    <dgm:cxn modelId="{7CB46C21-B55B-4932-BF91-9831129E3AFB}" type="presParOf" srcId="{1C2FA1FB-525B-4833-8A30-1E9F58253F2B}" destId="{0025CC7F-9784-4937-8131-1D9A50C9BCEB}" srcOrd="0" destOrd="0" presId="urn:microsoft.com/office/officeart/2005/8/layout/process5"/>
    <dgm:cxn modelId="{FDDE0442-A6B6-468E-96D9-A0EB80648091}" type="presParOf" srcId="{D7DD8342-AF8E-4915-8D1F-6C9680FEF403}" destId="{B61B0731-57B2-4E1C-A017-2AC78FA7D963}" srcOrd="2" destOrd="0" presId="urn:microsoft.com/office/officeart/2005/8/layout/process5"/>
    <dgm:cxn modelId="{9704F8DF-A883-4CDE-874C-72E44628E25C}" type="presParOf" srcId="{D7DD8342-AF8E-4915-8D1F-6C9680FEF403}" destId="{8099AFA4-3DCE-498E-BD84-B090DFAC68D4}" srcOrd="3" destOrd="0" presId="urn:microsoft.com/office/officeart/2005/8/layout/process5"/>
    <dgm:cxn modelId="{40BB0E29-FCE3-4D5B-B2EC-CEB2B985ECD7}" type="presParOf" srcId="{8099AFA4-3DCE-498E-BD84-B090DFAC68D4}" destId="{0EE734EF-1AD9-4762-BD0B-E9502C51ED59}" srcOrd="0" destOrd="0" presId="urn:microsoft.com/office/officeart/2005/8/layout/process5"/>
    <dgm:cxn modelId="{D5397A6B-A40F-453B-969E-099C3C927F8E}" type="presParOf" srcId="{D7DD8342-AF8E-4915-8D1F-6C9680FEF403}" destId="{7374F490-32F8-4C25-9BF3-EEAEE75299E3}" srcOrd="4" destOrd="0" presId="urn:microsoft.com/office/officeart/2005/8/layout/process5"/>
    <dgm:cxn modelId="{AC4AC7BA-AA4D-433D-8CBB-ED5E20DCC6A7}" type="presParOf" srcId="{D7DD8342-AF8E-4915-8D1F-6C9680FEF403}" destId="{1E196C36-EE0D-4C36-90AC-D60E80ED6F07}" srcOrd="5" destOrd="0" presId="urn:microsoft.com/office/officeart/2005/8/layout/process5"/>
    <dgm:cxn modelId="{C97A7FF5-4A3E-45A1-B690-A20132A4E79E}" type="presParOf" srcId="{1E196C36-EE0D-4C36-90AC-D60E80ED6F07}" destId="{172879E9-883A-4586-ADBF-21D6C7B14FDB}" srcOrd="0" destOrd="0" presId="urn:microsoft.com/office/officeart/2005/8/layout/process5"/>
    <dgm:cxn modelId="{35046AE6-A88F-46FF-8A92-EA1D0C00C79F}" type="presParOf" srcId="{D7DD8342-AF8E-4915-8D1F-6C9680FEF403}" destId="{5C3D97D2-2CAA-4DE9-95F0-5EDFF9108513}" srcOrd="6" destOrd="0" presId="urn:microsoft.com/office/officeart/2005/8/layout/process5"/>
    <dgm:cxn modelId="{DDC4B4FA-447A-467F-9BDD-FE8FEAF2DF76}" type="presParOf" srcId="{D7DD8342-AF8E-4915-8D1F-6C9680FEF403}" destId="{56ABF8A9-CC7B-4C74-8333-0FAC74021AB9}" srcOrd="7" destOrd="0" presId="urn:microsoft.com/office/officeart/2005/8/layout/process5"/>
    <dgm:cxn modelId="{36CA471B-7348-49EE-93DF-C255C4D2A451}" type="presParOf" srcId="{56ABF8A9-CC7B-4C74-8333-0FAC74021AB9}" destId="{25A1847C-E596-4546-B54C-A594DC34E2DC}" srcOrd="0" destOrd="0" presId="urn:microsoft.com/office/officeart/2005/8/layout/process5"/>
    <dgm:cxn modelId="{ECC2A766-5542-4555-8ECD-AF6A8E74FD49}" type="presParOf" srcId="{D7DD8342-AF8E-4915-8D1F-6C9680FEF403}" destId="{D4915BCB-4B02-4EB0-8054-C85F01B3B25D}" srcOrd="8" destOrd="0" presId="urn:microsoft.com/office/officeart/2005/8/layout/process5"/>
    <dgm:cxn modelId="{B7A451D7-41A3-4A96-A6D2-BCA67BBDA304}" type="presParOf" srcId="{D7DD8342-AF8E-4915-8D1F-6C9680FEF403}" destId="{0DD7BAE1-3A31-4EC9-9FA4-94DC431F1087}" srcOrd="9" destOrd="0" presId="urn:microsoft.com/office/officeart/2005/8/layout/process5"/>
    <dgm:cxn modelId="{5DDF15F9-6F4F-4535-8BD8-683397C5AD1D}" type="presParOf" srcId="{0DD7BAE1-3A31-4EC9-9FA4-94DC431F1087}" destId="{3EF481FF-2E92-4BE5-BA9A-A66D455C06E3}" srcOrd="0" destOrd="0" presId="urn:microsoft.com/office/officeart/2005/8/layout/process5"/>
    <dgm:cxn modelId="{2385A254-0A98-4E1C-A0FA-D5ABFED6A5AA}" type="presParOf" srcId="{D7DD8342-AF8E-4915-8D1F-6C9680FEF403}" destId="{44BEB4CE-028C-4A91-9697-6CFA155D07E5}" srcOrd="10" destOrd="0" presId="urn:microsoft.com/office/officeart/2005/8/layout/process5"/>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A359DA-37DB-4872-B7DC-BD6FB97006A8}" type="doc">
      <dgm:prSet loTypeId="urn:microsoft.com/office/officeart/2005/8/layout/matrix3" loCatId="matrix" qsTypeId="urn:microsoft.com/office/officeart/2005/8/quickstyle/simple3" qsCatId="simple" csTypeId="urn:microsoft.com/office/officeart/2005/8/colors/accent1_2" csCatId="accent1" phldr="1"/>
      <dgm:spPr/>
      <dgm:t>
        <a:bodyPr/>
        <a:lstStyle/>
        <a:p>
          <a:endParaRPr lang="uk-UA"/>
        </a:p>
      </dgm:t>
    </dgm:pt>
    <dgm:pt modelId="{5AC9A615-C341-418B-9CCB-393906642C6C}">
      <dgm:prSet/>
      <dgm:spPr/>
      <dgm:t>
        <a:bodyPr/>
        <a:lstStyle/>
        <a:p>
          <a:r>
            <a:rPr lang="uk-UA" b="1"/>
            <a:t>Технічний / інженерія</a:t>
          </a:r>
          <a:endParaRPr lang="uk-UA"/>
        </a:p>
      </dgm:t>
    </dgm:pt>
    <dgm:pt modelId="{4DA8B8B8-A867-4C3C-8D7A-F71FEF409BF6}" type="parTrans" cxnId="{C9413643-CBC3-4AD2-BA0C-C04A61A1B397}">
      <dgm:prSet/>
      <dgm:spPr/>
      <dgm:t>
        <a:bodyPr/>
        <a:lstStyle/>
        <a:p>
          <a:endParaRPr lang="uk-UA"/>
        </a:p>
      </dgm:t>
    </dgm:pt>
    <dgm:pt modelId="{8C0A7A6B-9E31-472E-A0FF-BCBC3CBCDDA2}" type="sibTrans" cxnId="{C9413643-CBC3-4AD2-BA0C-C04A61A1B397}">
      <dgm:prSet/>
      <dgm:spPr/>
      <dgm:t>
        <a:bodyPr/>
        <a:lstStyle/>
        <a:p>
          <a:endParaRPr lang="uk-UA"/>
        </a:p>
      </dgm:t>
    </dgm:pt>
    <dgm:pt modelId="{0FC0C836-951C-4041-8169-B7D9F50B8842}">
      <dgm:prSet/>
      <dgm:spPr/>
      <dgm:t>
        <a:bodyPr/>
        <a:lstStyle/>
        <a:p>
          <a:r>
            <a:rPr lang="en-US" noProof="0" dirty="0"/>
            <a:t>“Hi, I’m Alex. I liked your demo setup.”</a:t>
          </a:r>
        </a:p>
      </dgm:t>
    </dgm:pt>
    <dgm:pt modelId="{263C8845-D518-4706-A337-DE4491761FAD}" type="parTrans" cxnId="{C3F8A5FE-20F5-4C6C-872D-36B961E0803E}">
      <dgm:prSet/>
      <dgm:spPr/>
      <dgm:t>
        <a:bodyPr/>
        <a:lstStyle/>
        <a:p>
          <a:endParaRPr lang="uk-UA"/>
        </a:p>
      </dgm:t>
    </dgm:pt>
    <dgm:pt modelId="{92408472-5CF3-4E3C-BF5B-3BE7C0627631}" type="sibTrans" cxnId="{C3F8A5FE-20F5-4C6C-872D-36B961E0803E}">
      <dgm:prSet/>
      <dgm:spPr/>
      <dgm:t>
        <a:bodyPr/>
        <a:lstStyle/>
        <a:p>
          <a:endParaRPr lang="uk-UA"/>
        </a:p>
      </dgm:t>
    </dgm:pt>
    <dgm:pt modelId="{7D15FE7D-B0CE-4785-BD2E-A51FF4A72D1A}">
      <dgm:prSet/>
      <dgm:spPr/>
      <dgm:t>
        <a:bodyPr/>
        <a:lstStyle/>
        <a:p>
          <a:r>
            <a:rPr lang="en-US" noProof="0" dirty="0"/>
            <a:t>“How did you decide on this sensor over the alternatives?”</a:t>
          </a:r>
        </a:p>
      </dgm:t>
    </dgm:pt>
    <dgm:pt modelId="{B27662C9-26B2-475F-A33F-74071E72BCBC}" type="parTrans" cxnId="{9A4183AE-92A7-4B87-8F68-91B26AAC4FDB}">
      <dgm:prSet/>
      <dgm:spPr/>
      <dgm:t>
        <a:bodyPr/>
        <a:lstStyle/>
        <a:p>
          <a:endParaRPr lang="uk-UA"/>
        </a:p>
      </dgm:t>
    </dgm:pt>
    <dgm:pt modelId="{073153A8-79A6-42CB-B07C-3652B94E92AC}" type="sibTrans" cxnId="{9A4183AE-92A7-4B87-8F68-91B26AAC4FDB}">
      <dgm:prSet/>
      <dgm:spPr/>
      <dgm:t>
        <a:bodyPr/>
        <a:lstStyle/>
        <a:p>
          <a:endParaRPr lang="uk-UA"/>
        </a:p>
      </dgm:t>
    </dgm:pt>
    <dgm:pt modelId="{55B8591B-861A-4E7E-B7FF-3844FE05B8F0}">
      <dgm:prSet/>
      <dgm:spPr/>
      <dgm:t>
        <a:bodyPr/>
        <a:lstStyle/>
        <a:p>
          <a:r>
            <a:rPr lang="en-US" noProof="0" dirty="0"/>
            <a:t>“Got it — cost and latency. Did you benchmark in noisy conditions?”</a:t>
          </a:r>
        </a:p>
      </dgm:t>
    </dgm:pt>
    <dgm:pt modelId="{E7AFA722-DAA8-4A3D-92B6-2BC85085FAB1}" type="parTrans" cxnId="{970D42CE-86B1-47F4-AE90-7D54615F06C0}">
      <dgm:prSet/>
      <dgm:spPr/>
      <dgm:t>
        <a:bodyPr/>
        <a:lstStyle/>
        <a:p>
          <a:endParaRPr lang="uk-UA"/>
        </a:p>
      </dgm:t>
    </dgm:pt>
    <dgm:pt modelId="{C4ED902F-9DDD-4D76-8949-51F426F9D927}" type="sibTrans" cxnId="{970D42CE-86B1-47F4-AE90-7D54615F06C0}">
      <dgm:prSet/>
      <dgm:spPr/>
      <dgm:t>
        <a:bodyPr/>
        <a:lstStyle/>
        <a:p>
          <a:endParaRPr lang="uk-UA"/>
        </a:p>
      </dgm:t>
    </dgm:pt>
    <dgm:pt modelId="{497310B9-161F-479A-A8DB-77D170DD672F}">
      <dgm:prSet/>
      <dgm:spPr/>
      <dgm:t>
        <a:bodyPr/>
        <a:lstStyle/>
        <a:p>
          <a:r>
            <a:rPr lang="en-US" noProof="0" dirty="0"/>
            <a:t>“We’re testing a similar module next month.”</a:t>
          </a:r>
        </a:p>
      </dgm:t>
    </dgm:pt>
    <dgm:pt modelId="{F2B50761-C8A8-4F05-B6B6-858B5A570CC3}" type="parTrans" cxnId="{F9B7E754-0C09-4F69-91FE-EC5322516CE5}">
      <dgm:prSet/>
      <dgm:spPr/>
      <dgm:t>
        <a:bodyPr/>
        <a:lstStyle/>
        <a:p>
          <a:endParaRPr lang="uk-UA"/>
        </a:p>
      </dgm:t>
    </dgm:pt>
    <dgm:pt modelId="{FA96ABCC-34E8-4BA3-A38B-DEB2CF100719}" type="sibTrans" cxnId="{F9B7E754-0C09-4F69-91FE-EC5322516CE5}">
      <dgm:prSet/>
      <dgm:spPr/>
      <dgm:t>
        <a:bodyPr/>
        <a:lstStyle/>
        <a:p>
          <a:endParaRPr lang="uk-UA"/>
        </a:p>
      </dgm:t>
    </dgm:pt>
    <dgm:pt modelId="{94ABFE5D-C7CD-4C50-9183-C654F68306AC}">
      <dgm:prSet/>
      <dgm:spPr/>
      <dgm:t>
        <a:bodyPr/>
        <a:lstStyle/>
        <a:p>
          <a:r>
            <a:rPr lang="en-US" noProof="0" dirty="0"/>
            <a:t>“Would you be open to a quick call next week?”</a:t>
          </a:r>
        </a:p>
      </dgm:t>
    </dgm:pt>
    <dgm:pt modelId="{5BEAA376-E260-4DCD-B97A-845B41F0AE93}" type="parTrans" cxnId="{B0E15883-760A-4F7D-BF07-29D27D5F6286}">
      <dgm:prSet/>
      <dgm:spPr/>
      <dgm:t>
        <a:bodyPr/>
        <a:lstStyle/>
        <a:p>
          <a:endParaRPr lang="uk-UA"/>
        </a:p>
      </dgm:t>
    </dgm:pt>
    <dgm:pt modelId="{345448CB-6354-426C-BF2A-ACC229DA50E8}" type="sibTrans" cxnId="{B0E15883-760A-4F7D-BF07-29D27D5F6286}">
      <dgm:prSet/>
      <dgm:spPr/>
      <dgm:t>
        <a:bodyPr/>
        <a:lstStyle/>
        <a:p>
          <a:endParaRPr lang="uk-UA"/>
        </a:p>
      </dgm:t>
    </dgm:pt>
    <dgm:pt modelId="{3FC01E7B-39B6-4770-A742-A0A83AAC813F}">
      <dgm:prSet/>
      <dgm:spPr/>
      <dgm:t>
        <a:bodyPr/>
        <a:lstStyle/>
        <a:p>
          <a:r>
            <a:rPr lang="uk-UA" b="1"/>
            <a:t>Медицина / біо</a:t>
          </a:r>
          <a:endParaRPr lang="uk-UA"/>
        </a:p>
      </dgm:t>
    </dgm:pt>
    <dgm:pt modelId="{053E5C18-2400-4F69-A23B-003741BC40F5}" type="parTrans" cxnId="{06717FF5-17B8-44B8-96CA-4E45DA57C540}">
      <dgm:prSet/>
      <dgm:spPr/>
      <dgm:t>
        <a:bodyPr/>
        <a:lstStyle/>
        <a:p>
          <a:endParaRPr lang="uk-UA"/>
        </a:p>
      </dgm:t>
    </dgm:pt>
    <dgm:pt modelId="{D6B7E4B7-5D59-487D-A2A1-3E8FDDC9FB9B}" type="sibTrans" cxnId="{06717FF5-17B8-44B8-96CA-4E45DA57C540}">
      <dgm:prSet/>
      <dgm:spPr/>
      <dgm:t>
        <a:bodyPr/>
        <a:lstStyle/>
        <a:p>
          <a:endParaRPr lang="uk-UA"/>
        </a:p>
      </dgm:t>
    </dgm:pt>
    <dgm:pt modelId="{D0516B80-3B5F-4C4C-95A8-5954FACA1FFE}">
      <dgm:prSet/>
      <dgm:spPr/>
      <dgm:t>
        <a:bodyPr/>
        <a:lstStyle/>
        <a:p>
          <a:r>
            <a:rPr lang="uk-UA"/>
            <a:t>“Hi! I’m Daria. Thanks for the concise methods section.”</a:t>
          </a:r>
        </a:p>
      </dgm:t>
    </dgm:pt>
    <dgm:pt modelId="{472B2F74-3503-4CC3-A511-204E8E47F80B}" type="parTrans" cxnId="{C278C175-563F-4749-A8EE-15AC73CB5A5E}">
      <dgm:prSet/>
      <dgm:spPr/>
      <dgm:t>
        <a:bodyPr/>
        <a:lstStyle/>
        <a:p>
          <a:endParaRPr lang="uk-UA"/>
        </a:p>
      </dgm:t>
    </dgm:pt>
    <dgm:pt modelId="{BC5F99BB-844E-4818-B492-37563E7D4DC7}" type="sibTrans" cxnId="{C278C175-563F-4749-A8EE-15AC73CB5A5E}">
      <dgm:prSet/>
      <dgm:spPr/>
      <dgm:t>
        <a:bodyPr/>
        <a:lstStyle/>
        <a:p>
          <a:endParaRPr lang="uk-UA"/>
        </a:p>
      </dgm:t>
    </dgm:pt>
    <dgm:pt modelId="{38F32E5C-217E-4DFB-A652-D45F6EED8D0B}">
      <dgm:prSet/>
      <dgm:spPr/>
      <dgm:t>
        <a:bodyPr/>
        <a:lstStyle/>
        <a:p>
          <a:r>
            <a:rPr lang="uk-UA"/>
            <a:t>“What sample size drove your confidence level here?”</a:t>
          </a:r>
        </a:p>
      </dgm:t>
    </dgm:pt>
    <dgm:pt modelId="{D5AACE83-533A-41D0-8683-3DEAE2329B26}" type="parTrans" cxnId="{90928C5D-8110-4E4E-93E1-ED46D30C660F}">
      <dgm:prSet/>
      <dgm:spPr/>
      <dgm:t>
        <a:bodyPr/>
        <a:lstStyle/>
        <a:p>
          <a:endParaRPr lang="uk-UA"/>
        </a:p>
      </dgm:t>
    </dgm:pt>
    <dgm:pt modelId="{CA5F975F-83D6-4772-BE33-59BE8E386793}" type="sibTrans" cxnId="{90928C5D-8110-4E4E-93E1-ED46D30C660F}">
      <dgm:prSet/>
      <dgm:spPr/>
      <dgm:t>
        <a:bodyPr/>
        <a:lstStyle/>
        <a:p>
          <a:endParaRPr lang="uk-UA"/>
        </a:p>
      </dgm:t>
    </dgm:pt>
    <dgm:pt modelId="{047B7254-DCC0-49B5-B5B2-E6968320E5E3}">
      <dgm:prSet/>
      <dgm:spPr/>
      <dgm:t>
        <a:bodyPr/>
        <a:lstStyle/>
        <a:p>
          <a:r>
            <a:rPr lang="uk-UA"/>
            <a:t>“Which controls made the biggest difference?”</a:t>
          </a:r>
        </a:p>
      </dgm:t>
    </dgm:pt>
    <dgm:pt modelId="{5AC18EF5-73A7-430F-8308-24C8ED069F94}" type="parTrans" cxnId="{88BCEF3E-3A39-472D-A13F-E9A6A1A8F91F}">
      <dgm:prSet/>
      <dgm:spPr/>
      <dgm:t>
        <a:bodyPr/>
        <a:lstStyle/>
        <a:p>
          <a:endParaRPr lang="uk-UA"/>
        </a:p>
      </dgm:t>
    </dgm:pt>
    <dgm:pt modelId="{E345D9A3-3B18-4453-A4BC-296AEB361F17}" type="sibTrans" cxnId="{88BCEF3E-3A39-472D-A13F-E9A6A1A8F91F}">
      <dgm:prSet/>
      <dgm:spPr/>
      <dgm:t>
        <a:bodyPr/>
        <a:lstStyle/>
        <a:p>
          <a:endParaRPr lang="uk-UA"/>
        </a:p>
      </dgm:t>
    </dgm:pt>
    <dgm:pt modelId="{E0739825-0B11-40AA-A38B-CAD15941DFE6}">
      <dgm:prSet/>
      <dgm:spPr/>
      <dgm:t>
        <a:bodyPr/>
        <a:lstStyle/>
        <a:p>
          <a:r>
            <a:rPr lang="uk-UA"/>
            <a:t>“We could compare protocols.”</a:t>
          </a:r>
        </a:p>
      </dgm:t>
    </dgm:pt>
    <dgm:pt modelId="{8F690530-3A08-4725-9DCF-53DABEE9D53C}" type="parTrans" cxnId="{C46B1096-ACAA-4AFA-84D7-4ACB3AF9129C}">
      <dgm:prSet/>
      <dgm:spPr/>
      <dgm:t>
        <a:bodyPr/>
        <a:lstStyle/>
        <a:p>
          <a:endParaRPr lang="uk-UA"/>
        </a:p>
      </dgm:t>
    </dgm:pt>
    <dgm:pt modelId="{7EF6CE94-3E18-4A01-879A-9472CC21DD8E}" type="sibTrans" cxnId="{C46B1096-ACAA-4AFA-84D7-4ACB3AF9129C}">
      <dgm:prSet/>
      <dgm:spPr/>
      <dgm:t>
        <a:bodyPr/>
        <a:lstStyle/>
        <a:p>
          <a:endParaRPr lang="uk-UA"/>
        </a:p>
      </dgm:t>
    </dgm:pt>
    <dgm:pt modelId="{B0A34998-DDF5-4D37-B1B4-A01D9C984140}">
      <dgm:prSet/>
      <dgm:spPr/>
      <dgm:t>
        <a:bodyPr/>
        <a:lstStyle/>
        <a:p>
          <a:r>
            <a:rPr lang="uk-UA"/>
            <a:t>“Can I email you for the SOP details?”</a:t>
          </a:r>
        </a:p>
      </dgm:t>
    </dgm:pt>
    <dgm:pt modelId="{365FFF6F-BA40-4DEB-ACD6-8134FC3C393D}" type="parTrans" cxnId="{FD634696-FC52-4B8F-B169-7C128D1BA267}">
      <dgm:prSet/>
      <dgm:spPr/>
      <dgm:t>
        <a:bodyPr/>
        <a:lstStyle/>
        <a:p>
          <a:endParaRPr lang="uk-UA"/>
        </a:p>
      </dgm:t>
    </dgm:pt>
    <dgm:pt modelId="{FF798C01-5E5E-41A4-880B-F731A76F91FB}" type="sibTrans" cxnId="{FD634696-FC52-4B8F-B169-7C128D1BA267}">
      <dgm:prSet/>
      <dgm:spPr/>
      <dgm:t>
        <a:bodyPr/>
        <a:lstStyle/>
        <a:p>
          <a:endParaRPr lang="uk-UA"/>
        </a:p>
      </dgm:t>
    </dgm:pt>
    <dgm:pt modelId="{A05399A5-9B27-452A-ACDD-54332B9EB247}">
      <dgm:prSet/>
      <dgm:spPr/>
      <dgm:t>
        <a:bodyPr/>
        <a:lstStyle/>
        <a:p>
          <a:r>
            <a:rPr lang="uk-UA" b="1"/>
            <a:t>Бізнес / соціальні науки</a:t>
          </a:r>
          <a:endParaRPr lang="uk-UA"/>
        </a:p>
      </dgm:t>
    </dgm:pt>
    <dgm:pt modelId="{B45FCE16-298E-48A5-9568-510669322C99}" type="parTrans" cxnId="{19A214F9-8353-4974-8CBF-5018A5C96341}">
      <dgm:prSet/>
      <dgm:spPr/>
      <dgm:t>
        <a:bodyPr/>
        <a:lstStyle/>
        <a:p>
          <a:endParaRPr lang="uk-UA"/>
        </a:p>
      </dgm:t>
    </dgm:pt>
    <dgm:pt modelId="{332E1EE8-560A-4FE5-BAA4-8CC09F9C5EA0}" type="sibTrans" cxnId="{19A214F9-8353-4974-8CBF-5018A5C96341}">
      <dgm:prSet/>
      <dgm:spPr/>
      <dgm:t>
        <a:bodyPr/>
        <a:lstStyle/>
        <a:p>
          <a:endParaRPr lang="uk-UA"/>
        </a:p>
      </dgm:t>
    </dgm:pt>
    <dgm:pt modelId="{CD9A55CA-D796-448F-9974-938A2428EDAB}">
      <dgm:prSet/>
      <dgm:spPr/>
      <dgm:t>
        <a:bodyPr/>
        <a:lstStyle/>
        <a:p>
          <a:r>
            <a:rPr lang="uk-UA"/>
            <a:t>“Hi, I’m Mark. Great case structure.”</a:t>
          </a:r>
        </a:p>
      </dgm:t>
    </dgm:pt>
    <dgm:pt modelId="{174A8E9E-1835-4F6E-962B-3332FA17720B}" type="parTrans" cxnId="{F5D96E18-746D-403B-B88B-9B460F465346}">
      <dgm:prSet/>
      <dgm:spPr/>
      <dgm:t>
        <a:bodyPr/>
        <a:lstStyle/>
        <a:p>
          <a:endParaRPr lang="uk-UA"/>
        </a:p>
      </dgm:t>
    </dgm:pt>
    <dgm:pt modelId="{E759050E-AD49-4FD9-86C3-67D0B3457B91}" type="sibTrans" cxnId="{F5D96E18-746D-403B-B88B-9B460F465346}">
      <dgm:prSet/>
      <dgm:spPr/>
      <dgm:t>
        <a:bodyPr/>
        <a:lstStyle/>
        <a:p>
          <a:endParaRPr lang="uk-UA"/>
        </a:p>
      </dgm:t>
    </dgm:pt>
    <dgm:pt modelId="{6F9B84B2-3188-45D1-A8A7-8F84F9CA5F2D}">
      <dgm:prSet/>
      <dgm:spPr/>
      <dgm:t>
        <a:bodyPr/>
        <a:lstStyle/>
        <a:p>
          <a:r>
            <a:rPr lang="uk-UA"/>
            <a:t>“Which insight surprised you most — and why?”</a:t>
          </a:r>
        </a:p>
      </dgm:t>
    </dgm:pt>
    <dgm:pt modelId="{6674292B-2882-43F1-AAB5-0BA65F7D0AE7}" type="parTrans" cxnId="{96A33B50-22C4-4E3F-8316-E24E23DE4B54}">
      <dgm:prSet/>
      <dgm:spPr/>
      <dgm:t>
        <a:bodyPr/>
        <a:lstStyle/>
        <a:p>
          <a:endParaRPr lang="uk-UA"/>
        </a:p>
      </dgm:t>
    </dgm:pt>
    <dgm:pt modelId="{6B050ABB-3327-44BA-800C-C53191AB3058}" type="sibTrans" cxnId="{96A33B50-22C4-4E3F-8316-E24E23DE4B54}">
      <dgm:prSet/>
      <dgm:spPr/>
      <dgm:t>
        <a:bodyPr/>
        <a:lstStyle/>
        <a:p>
          <a:endParaRPr lang="uk-UA"/>
        </a:p>
      </dgm:t>
    </dgm:pt>
    <dgm:pt modelId="{9C8DEE25-68A5-4025-BAAC-4A1163F58CAE}">
      <dgm:prSet/>
      <dgm:spPr/>
      <dgm:t>
        <a:bodyPr/>
        <a:lstStyle/>
        <a:p>
          <a:r>
            <a:rPr lang="uk-UA"/>
            <a:t>“How did you collect those responses?”</a:t>
          </a:r>
        </a:p>
      </dgm:t>
    </dgm:pt>
    <dgm:pt modelId="{27DBFC65-F3C9-4CDE-953D-190E82062769}" type="parTrans" cxnId="{2C1EFC15-6709-402A-B8AD-082001B0096A}">
      <dgm:prSet/>
      <dgm:spPr/>
      <dgm:t>
        <a:bodyPr/>
        <a:lstStyle/>
        <a:p>
          <a:endParaRPr lang="uk-UA"/>
        </a:p>
      </dgm:t>
    </dgm:pt>
    <dgm:pt modelId="{F5ADE279-949C-4BF7-88C5-2E2663288301}" type="sibTrans" cxnId="{2C1EFC15-6709-402A-B8AD-082001B0096A}">
      <dgm:prSet/>
      <dgm:spPr/>
      <dgm:t>
        <a:bodyPr/>
        <a:lstStyle/>
        <a:p>
          <a:endParaRPr lang="uk-UA"/>
        </a:p>
      </dgm:t>
    </dgm:pt>
    <dgm:pt modelId="{83ECED78-5660-440E-8F57-D7936AD4B464}">
      <dgm:prSet/>
      <dgm:spPr/>
      <dgm:t>
        <a:bodyPr/>
        <a:lstStyle/>
        <a:p>
          <a:r>
            <a:rPr lang="uk-UA"/>
            <a:t>“I’ve got a small dataset you might find useful.”</a:t>
          </a:r>
        </a:p>
      </dgm:t>
    </dgm:pt>
    <dgm:pt modelId="{C6C4B58B-00F4-4705-B870-5C8C1864662A}" type="parTrans" cxnId="{9E6D377E-EBE4-468F-854E-57EC22B4AD4F}">
      <dgm:prSet/>
      <dgm:spPr/>
      <dgm:t>
        <a:bodyPr/>
        <a:lstStyle/>
        <a:p>
          <a:endParaRPr lang="uk-UA"/>
        </a:p>
      </dgm:t>
    </dgm:pt>
    <dgm:pt modelId="{632FACBB-78F7-4008-B699-01EB3969015C}" type="sibTrans" cxnId="{9E6D377E-EBE4-468F-854E-57EC22B4AD4F}">
      <dgm:prSet/>
      <dgm:spPr/>
      <dgm:t>
        <a:bodyPr/>
        <a:lstStyle/>
        <a:p>
          <a:endParaRPr lang="uk-UA"/>
        </a:p>
      </dgm:t>
    </dgm:pt>
    <dgm:pt modelId="{C6F27924-1D1A-4BCF-A5D3-C3CECB20C534}">
      <dgm:prSet/>
      <dgm:spPr/>
      <dgm:t>
        <a:bodyPr/>
        <a:lstStyle/>
        <a:p>
          <a:r>
            <a:rPr lang="uk-UA"/>
            <a:t>“Let’s connect on LinkedIn after this panel.”</a:t>
          </a:r>
        </a:p>
      </dgm:t>
    </dgm:pt>
    <dgm:pt modelId="{DC22DDC2-A8F2-4A36-9FB4-486D0928DEF2}" type="parTrans" cxnId="{A20EE302-9DF8-4BDA-B589-4DB5F91F01C6}">
      <dgm:prSet/>
      <dgm:spPr/>
      <dgm:t>
        <a:bodyPr/>
        <a:lstStyle/>
        <a:p>
          <a:endParaRPr lang="uk-UA"/>
        </a:p>
      </dgm:t>
    </dgm:pt>
    <dgm:pt modelId="{4F833DFA-A52B-46E3-9A5C-2F241F20C127}" type="sibTrans" cxnId="{A20EE302-9DF8-4BDA-B589-4DB5F91F01C6}">
      <dgm:prSet/>
      <dgm:spPr/>
      <dgm:t>
        <a:bodyPr/>
        <a:lstStyle/>
        <a:p>
          <a:endParaRPr lang="uk-UA"/>
        </a:p>
      </dgm:t>
    </dgm:pt>
    <dgm:pt modelId="{5324CFA2-25D4-462F-BD0A-C6056C14D0E8}">
      <dgm:prSet/>
      <dgm:spPr/>
      <dgm:t>
        <a:bodyPr/>
        <a:lstStyle/>
        <a:p>
          <a:r>
            <a:rPr lang="uk-UA" b="1"/>
            <a:t>Мистецтво / дизайн</a:t>
          </a:r>
          <a:endParaRPr lang="uk-UA"/>
        </a:p>
      </dgm:t>
    </dgm:pt>
    <dgm:pt modelId="{DC9AFFF1-E54D-4B14-BDF6-CC255A03094B}" type="parTrans" cxnId="{D64BBE56-D9B6-4653-AA71-FA4850599295}">
      <dgm:prSet/>
      <dgm:spPr/>
      <dgm:t>
        <a:bodyPr/>
        <a:lstStyle/>
        <a:p>
          <a:endParaRPr lang="uk-UA"/>
        </a:p>
      </dgm:t>
    </dgm:pt>
    <dgm:pt modelId="{9BAFF399-7E82-47D1-838E-621FB6BBA1CD}" type="sibTrans" cxnId="{D64BBE56-D9B6-4653-AA71-FA4850599295}">
      <dgm:prSet/>
      <dgm:spPr/>
      <dgm:t>
        <a:bodyPr/>
        <a:lstStyle/>
        <a:p>
          <a:endParaRPr lang="uk-UA"/>
        </a:p>
      </dgm:t>
    </dgm:pt>
    <dgm:pt modelId="{13C26BDD-670D-44A0-A999-0A357DD91F52}">
      <dgm:prSet/>
      <dgm:spPr/>
      <dgm:t>
        <a:bodyPr/>
        <a:lstStyle/>
        <a:p>
          <a:r>
            <a:rPr lang="uk-UA"/>
            <a:t>“Hi! I’m Lina. The color story is compelling.”</a:t>
          </a:r>
        </a:p>
      </dgm:t>
    </dgm:pt>
    <dgm:pt modelId="{4BBC6919-FF90-4849-B624-91A2FAD251DD}" type="parTrans" cxnId="{1B992AF1-F7EA-4074-9208-E660F6234E62}">
      <dgm:prSet/>
      <dgm:spPr/>
      <dgm:t>
        <a:bodyPr/>
        <a:lstStyle/>
        <a:p>
          <a:endParaRPr lang="uk-UA"/>
        </a:p>
      </dgm:t>
    </dgm:pt>
    <dgm:pt modelId="{580B5F6D-0B0F-42EB-A85B-E4BCDB004D0E}" type="sibTrans" cxnId="{1B992AF1-F7EA-4074-9208-E660F6234E62}">
      <dgm:prSet/>
      <dgm:spPr/>
      <dgm:t>
        <a:bodyPr/>
        <a:lstStyle/>
        <a:p>
          <a:endParaRPr lang="uk-UA"/>
        </a:p>
      </dgm:t>
    </dgm:pt>
    <dgm:pt modelId="{EFDAB698-94A6-4593-8B92-A978D97D6381}">
      <dgm:prSet/>
      <dgm:spPr/>
      <dgm:t>
        <a:bodyPr/>
        <a:lstStyle/>
        <a:p>
          <a:r>
            <a:rPr lang="uk-UA"/>
            <a:t>“What references shaped your concept the most?”</a:t>
          </a:r>
        </a:p>
      </dgm:t>
    </dgm:pt>
    <dgm:pt modelId="{01AE1FBC-0CE9-461E-8C73-78C299F38161}" type="parTrans" cxnId="{B9829901-EFBD-4304-9624-A72F636E0E43}">
      <dgm:prSet/>
      <dgm:spPr/>
      <dgm:t>
        <a:bodyPr/>
        <a:lstStyle/>
        <a:p>
          <a:endParaRPr lang="uk-UA"/>
        </a:p>
      </dgm:t>
    </dgm:pt>
    <dgm:pt modelId="{57AD77BC-B25B-476B-8B92-7E55D8A1AA61}" type="sibTrans" cxnId="{B9829901-EFBD-4304-9624-A72F636E0E43}">
      <dgm:prSet/>
      <dgm:spPr/>
      <dgm:t>
        <a:bodyPr/>
        <a:lstStyle/>
        <a:p>
          <a:endParaRPr lang="uk-UA"/>
        </a:p>
      </dgm:t>
    </dgm:pt>
    <dgm:pt modelId="{4BE2A7A1-B5FB-4F42-82FE-BA53B2A9A154}">
      <dgm:prSet/>
      <dgm:spPr/>
      <dgm:t>
        <a:bodyPr/>
        <a:lstStyle/>
        <a:p>
          <a:r>
            <a:rPr lang="uk-UA"/>
            <a:t>“How did the audience react during testing?”</a:t>
          </a:r>
        </a:p>
      </dgm:t>
    </dgm:pt>
    <dgm:pt modelId="{1D3F8F79-A999-4406-8982-CC6634681220}" type="parTrans" cxnId="{5D0020EF-FC6A-45C7-8A2A-68595FF5ED0F}">
      <dgm:prSet/>
      <dgm:spPr/>
      <dgm:t>
        <a:bodyPr/>
        <a:lstStyle/>
        <a:p>
          <a:endParaRPr lang="uk-UA"/>
        </a:p>
      </dgm:t>
    </dgm:pt>
    <dgm:pt modelId="{9BFA1920-DDEC-4313-95E2-26F195035AD1}" type="sibTrans" cxnId="{5D0020EF-FC6A-45C7-8A2A-68595FF5ED0F}">
      <dgm:prSet/>
      <dgm:spPr/>
      <dgm:t>
        <a:bodyPr/>
        <a:lstStyle/>
        <a:p>
          <a:endParaRPr lang="uk-UA"/>
        </a:p>
      </dgm:t>
    </dgm:pt>
    <dgm:pt modelId="{C81BECAD-5BB7-4958-8A1D-B57EF0DABF91}">
      <dgm:prSet/>
      <dgm:spPr/>
      <dgm:t>
        <a:bodyPr/>
        <a:lstStyle/>
        <a:p>
          <a:r>
            <a:rPr lang="uk-UA"/>
            <a:t>“I’m exploring similar themes.”</a:t>
          </a:r>
        </a:p>
      </dgm:t>
    </dgm:pt>
    <dgm:pt modelId="{D1800751-6052-4E87-9373-6E7DD47DE5B7}" type="parTrans" cxnId="{0D78D0FB-EC7F-482D-BB91-5E31DD91916D}">
      <dgm:prSet/>
      <dgm:spPr/>
      <dgm:t>
        <a:bodyPr/>
        <a:lstStyle/>
        <a:p>
          <a:endParaRPr lang="uk-UA"/>
        </a:p>
      </dgm:t>
    </dgm:pt>
    <dgm:pt modelId="{A86C17BC-8F77-49C1-AC4C-1D031367FBF4}" type="sibTrans" cxnId="{0D78D0FB-EC7F-482D-BB91-5E31DD91916D}">
      <dgm:prSet/>
      <dgm:spPr/>
      <dgm:t>
        <a:bodyPr/>
        <a:lstStyle/>
        <a:p>
          <a:endParaRPr lang="uk-UA"/>
        </a:p>
      </dgm:t>
    </dgm:pt>
    <dgm:pt modelId="{18DC1883-6AE9-40A0-8841-C27D4F9DAB9C}">
      <dgm:prSet/>
      <dgm:spPr/>
      <dgm:t>
        <a:bodyPr/>
        <a:lstStyle/>
        <a:p>
          <a:r>
            <a:rPr lang="uk-UA"/>
            <a:t>“Could we swap portfolios later today?”</a:t>
          </a:r>
        </a:p>
      </dgm:t>
    </dgm:pt>
    <dgm:pt modelId="{5F98D7D1-F9DE-43DA-9FC7-46628A24956D}" type="parTrans" cxnId="{C1D2CAC5-5F30-4FB3-8E30-15E77C8B9126}">
      <dgm:prSet/>
      <dgm:spPr/>
      <dgm:t>
        <a:bodyPr/>
        <a:lstStyle/>
        <a:p>
          <a:endParaRPr lang="uk-UA"/>
        </a:p>
      </dgm:t>
    </dgm:pt>
    <dgm:pt modelId="{493BAEAF-484E-4DC0-B14E-373F6E47F55E}" type="sibTrans" cxnId="{C1D2CAC5-5F30-4FB3-8E30-15E77C8B9126}">
      <dgm:prSet/>
      <dgm:spPr/>
      <dgm:t>
        <a:bodyPr/>
        <a:lstStyle/>
        <a:p>
          <a:endParaRPr lang="uk-UA"/>
        </a:p>
      </dgm:t>
    </dgm:pt>
    <dgm:pt modelId="{7B6002EE-4A73-4FFE-BFE2-26352D75E965}" type="pres">
      <dgm:prSet presAssocID="{E4A359DA-37DB-4872-B7DC-BD6FB97006A8}" presName="matrix" presStyleCnt="0">
        <dgm:presLayoutVars>
          <dgm:chMax val="1"/>
          <dgm:dir/>
          <dgm:resizeHandles val="exact"/>
        </dgm:presLayoutVars>
      </dgm:prSet>
      <dgm:spPr/>
    </dgm:pt>
    <dgm:pt modelId="{7C6AE676-B26A-4419-AFFA-972D8C8E4933}" type="pres">
      <dgm:prSet presAssocID="{E4A359DA-37DB-4872-B7DC-BD6FB97006A8}" presName="diamond" presStyleLbl="bgShp" presStyleIdx="0" presStyleCnt="1"/>
      <dgm:spPr/>
    </dgm:pt>
    <dgm:pt modelId="{324389DE-7AD8-46B6-A193-5A8FBDA786AE}" type="pres">
      <dgm:prSet presAssocID="{E4A359DA-37DB-4872-B7DC-BD6FB97006A8}" presName="quad1" presStyleLbl="node1" presStyleIdx="0" presStyleCnt="4">
        <dgm:presLayoutVars>
          <dgm:chMax val="0"/>
          <dgm:chPref val="0"/>
          <dgm:bulletEnabled val="1"/>
        </dgm:presLayoutVars>
      </dgm:prSet>
      <dgm:spPr/>
    </dgm:pt>
    <dgm:pt modelId="{CFD83F1F-12A3-4E4F-AF55-A44F1EBDFF65}" type="pres">
      <dgm:prSet presAssocID="{E4A359DA-37DB-4872-B7DC-BD6FB97006A8}" presName="quad2" presStyleLbl="node1" presStyleIdx="1" presStyleCnt="4">
        <dgm:presLayoutVars>
          <dgm:chMax val="0"/>
          <dgm:chPref val="0"/>
          <dgm:bulletEnabled val="1"/>
        </dgm:presLayoutVars>
      </dgm:prSet>
      <dgm:spPr/>
    </dgm:pt>
    <dgm:pt modelId="{527DA1D7-2590-46D8-AB18-D9BA4FCC64EF}" type="pres">
      <dgm:prSet presAssocID="{E4A359DA-37DB-4872-B7DC-BD6FB97006A8}" presName="quad3" presStyleLbl="node1" presStyleIdx="2" presStyleCnt="4">
        <dgm:presLayoutVars>
          <dgm:chMax val="0"/>
          <dgm:chPref val="0"/>
          <dgm:bulletEnabled val="1"/>
        </dgm:presLayoutVars>
      </dgm:prSet>
      <dgm:spPr/>
    </dgm:pt>
    <dgm:pt modelId="{055E6387-B297-4198-BFA3-1CED800146E7}" type="pres">
      <dgm:prSet presAssocID="{E4A359DA-37DB-4872-B7DC-BD6FB97006A8}" presName="quad4" presStyleLbl="node1" presStyleIdx="3" presStyleCnt="4">
        <dgm:presLayoutVars>
          <dgm:chMax val="0"/>
          <dgm:chPref val="0"/>
          <dgm:bulletEnabled val="1"/>
        </dgm:presLayoutVars>
      </dgm:prSet>
      <dgm:spPr/>
    </dgm:pt>
  </dgm:ptLst>
  <dgm:cxnLst>
    <dgm:cxn modelId="{B9829901-EFBD-4304-9624-A72F636E0E43}" srcId="{5324CFA2-25D4-462F-BD0A-C6056C14D0E8}" destId="{EFDAB698-94A6-4593-8B92-A978D97D6381}" srcOrd="1" destOrd="0" parTransId="{01AE1FBC-0CE9-461E-8C73-78C299F38161}" sibTransId="{57AD77BC-B25B-476B-8B92-7E55D8A1AA61}"/>
    <dgm:cxn modelId="{A20EE302-9DF8-4BDA-B589-4DB5F91F01C6}" srcId="{A05399A5-9B27-452A-ACDD-54332B9EB247}" destId="{C6F27924-1D1A-4BCF-A5D3-C3CECB20C534}" srcOrd="4" destOrd="0" parTransId="{DC22DDC2-A8F2-4A36-9FB4-486D0928DEF2}" sibTransId="{4F833DFA-A52B-46E3-9A5C-2F241F20C127}"/>
    <dgm:cxn modelId="{C2F48604-3C24-47D9-9544-5D41EBA0C9B9}" type="presOf" srcId="{9C8DEE25-68A5-4025-BAAC-4A1163F58CAE}" destId="{527DA1D7-2590-46D8-AB18-D9BA4FCC64EF}" srcOrd="0" destOrd="3" presId="urn:microsoft.com/office/officeart/2005/8/layout/matrix3"/>
    <dgm:cxn modelId="{6C84ED0F-32C9-404D-81B3-E7E1E17C4A05}" type="presOf" srcId="{C81BECAD-5BB7-4958-8A1D-B57EF0DABF91}" destId="{055E6387-B297-4198-BFA3-1CED800146E7}" srcOrd="0" destOrd="4" presId="urn:microsoft.com/office/officeart/2005/8/layout/matrix3"/>
    <dgm:cxn modelId="{2C1EFC15-6709-402A-B8AD-082001B0096A}" srcId="{A05399A5-9B27-452A-ACDD-54332B9EB247}" destId="{9C8DEE25-68A5-4025-BAAC-4A1163F58CAE}" srcOrd="2" destOrd="0" parTransId="{27DBFC65-F3C9-4CDE-953D-190E82062769}" sibTransId="{F5ADE279-949C-4BF7-88C5-2E2663288301}"/>
    <dgm:cxn modelId="{F5D96E18-746D-403B-B88B-9B460F465346}" srcId="{A05399A5-9B27-452A-ACDD-54332B9EB247}" destId="{CD9A55CA-D796-448F-9974-938A2428EDAB}" srcOrd="0" destOrd="0" parTransId="{174A8E9E-1835-4F6E-962B-3332FA17720B}" sibTransId="{E759050E-AD49-4FD9-86C3-67D0B3457B91}"/>
    <dgm:cxn modelId="{BA17E118-5642-4889-8890-B52E199FD432}" type="presOf" srcId="{94ABFE5D-C7CD-4C50-9183-C654F68306AC}" destId="{324389DE-7AD8-46B6-A193-5A8FBDA786AE}" srcOrd="0" destOrd="5" presId="urn:microsoft.com/office/officeart/2005/8/layout/matrix3"/>
    <dgm:cxn modelId="{F168AE1F-FB6F-4540-9DC3-6B9BD6D0EF00}" type="presOf" srcId="{E4A359DA-37DB-4872-B7DC-BD6FB97006A8}" destId="{7B6002EE-4A73-4FFE-BFE2-26352D75E965}" srcOrd="0" destOrd="0" presId="urn:microsoft.com/office/officeart/2005/8/layout/matrix3"/>
    <dgm:cxn modelId="{2803B930-9E63-4E1C-A69B-E16D50525E43}" type="presOf" srcId="{38F32E5C-217E-4DFB-A652-D45F6EED8D0B}" destId="{CFD83F1F-12A3-4E4F-AF55-A44F1EBDFF65}" srcOrd="0" destOrd="2" presId="urn:microsoft.com/office/officeart/2005/8/layout/matrix3"/>
    <dgm:cxn modelId="{7D28FB30-F6F2-4A4C-A5D9-998CF69BD8F3}" type="presOf" srcId="{5324CFA2-25D4-462F-BD0A-C6056C14D0E8}" destId="{055E6387-B297-4198-BFA3-1CED800146E7}" srcOrd="0" destOrd="0" presId="urn:microsoft.com/office/officeart/2005/8/layout/matrix3"/>
    <dgm:cxn modelId="{2325003C-AFA1-49B2-B033-6E03D29D9C29}" type="presOf" srcId="{D0516B80-3B5F-4C4C-95A8-5954FACA1FFE}" destId="{CFD83F1F-12A3-4E4F-AF55-A44F1EBDFF65}" srcOrd="0" destOrd="1" presId="urn:microsoft.com/office/officeart/2005/8/layout/matrix3"/>
    <dgm:cxn modelId="{88BCEF3E-3A39-472D-A13F-E9A6A1A8F91F}" srcId="{3FC01E7B-39B6-4770-A742-A0A83AAC813F}" destId="{047B7254-DCC0-49B5-B5B2-E6968320E5E3}" srcOrd="2" destOrd="0" parTransId="{5AC18EF5-73A7-430F-8308-24C8ED069F94}" sibTransId="{E345D9A3-3B18-4453-A4BC-296AEB361F17}"/>
    <dgm:cxn modelId="{90928C5D-8110-4E4E-93E1-ED46D30C660F}" srcId="{3FC01E7B-39B6-4770-A742-A0A83AAC813F}" destId="{38F32E5C-217E-4DFB-A652-D45F6EED8D0B}" srcOrd="1" destOrd="0" parTransId="{D5AACE83-533A-41D0-8683-3DEAE2329B26}" sibTransId="{CA5F975F-83D6-4772-BE33-59BE8E386793}"/>
    <dgm:cxn modelId="{76FD4561-715A-498E-AE25-9DE82EA1FF7C}" type="presOf" srcId="{83ECED78-5660-440E-8F57-D7936AD4B464}" destId="{527DA1D7-2590-46D8-AB18-D9BA4FCC64EF}" srcOrd="0" destOrd="4" presId="urn:microsoft.com/office/officeart/2005/8/layout/matrix3"/>
    <dgm:cxn modelId="{C6E4E861-EFFD-46CE-8FB7-FDAC46AC2BD7}" type="presOf" srcId="{C6F27924-1D1A-4BCF-A5D3-C3CECB20C534}" destId="{527DA1D7-2590-46D8-AB18-D9BA4FCC64EF}" srcOrd="0" destOrd="5" presId="urn:microsoft.com/office/officeart/2005/8/layout/matrix3"/>
    <dgm:cxn modelId="{C9413643-CBC3-4AD2-BA0C-C04A61A1B397}" srcId="{E4A359DA-37DB-4872-B7DC-BD6FB97006A8}" destId="{5AC9A615-C341-418B-9CCB-393906642C6C}" srcOrd="0" destOrd="0" parTransId="{4DA8B8B8-A867-4C3C-8D7A-F71FEF409BF6}" sibTransId="{8C0A7A6B-9E31-472E-A0FF-BCBC3CBCDDA2}"/>
    <dgm:cxn modelId="{F1741064-C1C4-4D31-B170-01FED063B18D}" type="presOf" srcId="{0FC0C836-951C-4041-8169-B7D9F50B8842}" destId="{324389DE-7AD8-46B6-A193-5A8FBDA786AE}" srcOrd="0" destOrd="1" presId="urn:microsoft.com/office/officeart/2005/8/layout/matrix3"/>
    <dgm:cxn modelId="{9D363A49-3968-48D7-89B7-A24927B37E5F}" type="presOf" srcId="{047B7254-DCC0-49B5-B5B2-E6968320E5E3}" destId="{CFD83F1F-12A3-4E4F-AF55-A44F1EBDFF65}" srcOrd="0" destOrd="3" presId="urn:microsoft.com/office/officeart/2005/8/layout/matrix3"/>
    <dgm:cxn modelId="{9748306D-2EAD-4D32-94FF-7CD84D0539FF}" type="presOf" srcId="{5AC9A615-C341-418B-9CCB-393906642C6C}" destId="{324389DE-7AD8-46B6-A193-5A8FBDA786AE}" srcOrd="0" destOrd="0" presId="urn:microsoft.com/office/officeart/2005/8/layout/matrix3"/>
    <dgm:cxn modelId="{96A33B50-22C4-4E3F-8316-E24E23DE4B54}" srcId="{A05399A5-9B27-452A-ACDD-54332B9EB247}" destId="{6F9B84B2-3188-45D1-A8A7-8F84F9CA5F2D}" srcOrd="1" destOrd="0" parTransId="{6674292B-2882-43F1-AAB5-0BA65F7D0AE7}" sibTransId="{6B050ABB-3327-44BA-800C-C53191AB3058}"/>
    <dgm:cxn modelId="{F9B7E754-0C09-4F69-91FE-EC5322516CE5}" srcId="{5AC9A615-C341-418B-9CCB-393906642C6C}" destId="{497310B9-161F-479A-A8DB-77D170DD672F}" srcOrd="3" destOrd="0" parTransId="{F2B50761-C8A8-4F05-B6B6-858B5A570CC3}" sibTransId="{FA96ABCC-34E8-4BA3-A38B-DEB2CF100719}"/>
    <dgm:cxn modelId="{C278C175-563F-4749-A8EE-15AC73CB5A5E}" srcId="{3FC01E7B-39B6-4770-A742-A0A83AAC813F}" destId="{D0516B80-3B5F-4C4C-95A8-5954FACA1FFE}" srcOrd="0" destOrd="0" parTransId="{472B2F74-3503-4CC3-A511-204E8E47F80B}" sibTransId="{BC5F99BB-844E-4818-B492-37563E7D4DC7}"/>
    <dgm:cxn modelId="{D64BBE56-D9B6-4653-AA71-FA4850599295}" srcId="{E4A359DA-37DB-4872-B7DC-BD6FB97006A8}" destId="{5324CFA2-25D4-462F-BD0A-C6056C14D0E8}" srcOrd="3" destOrd="0" parTransId="{DC9AFFF1-E54D-4B14-BDF6-CC255A03094B}" sibTransId="{9BAFF399-7E82-47D1-838E-621FB6BBA1CD}"/>
    <dgm:cxn modelId="{9E6D377E-EBE4-468F-854E-57EC22B4AD4F}" srcId="{A05399A5-9B27-452A-ACDD-54332B9EB247}" destId="{83ECED78-5660-440E-8F57-D7936AD4B464}" srcOrd="3" destOrd="0" parTransId="{C6C4B58B-00F4-4705-B870-5C8C1864662A}" sibTransId="{632FACBB-78F7-4008-B699-01EB3969015C}"/>
    <dgm:cxn modelId="{AA4C8581-5792-4853-8B3B-09D7803CDA8B}" type="presOf" srcId="{A05399A5-9B27-452A-ACDD-54332B9EB247}" destId="{527DA1D7-2590-46D8-AB18-D9BA4FCC64EF}" srcOrd="0" destOrd="0" presId="urn:microsoft.com/office/officeart/2005/8/layout/matrix3"/>
    <dgm:cxn modelId="{B0E15883-760A-4F7D-BF07-29D27D5F6286}" srcId="{5AC9A615-C341-418B-9CCB-393906642C6C}" destId="{94ABFE5D-C7CD-4C50-9183-C654F68306AC}" srcOrd="4" destOrd="0" parTransId="{5BEAA376-E260-4DCD-B97A-845B41F0AE93}" sibTransId="{345448CB-6354-426C-BF2A-ACC229DA50E8}"/>
    <dgm:cxn modelId="{39C40488-1335-465E-8A73-AEBB007D2AF3}" type="presOf" srcId="{E0739825-0B11-40AA-A38B-CAD15941DFE6}" destId="{CFD83F1F-12A3-4E4F-AF55-A44F1EBDFF65}" srcOrd="0" destOrd="4" presId="urn:microsoft.com/office/officeart/2005/8/layout/matrix3"/>
    <dgm:cxn modelId="{C46B1096-ACAA-4AFA-84D7-4ACB3AF9129C}" srcId="{3FC01E7B-39B6-4770-A742-A0A83AAC813F}" destId="{E0739825-0B11-40AA-A38B-CAD15941DFE6}" srcOrd="3" destOrd="0" parTransId="{8F690530-3A08-4725-9DCF-53DABEE9D53C}" sibTransId="{7EF6CE94-3E18-4A01-879A-9472CC21DD8E}"/>
    <dgm:cxn modelId="{FD634696-FC52-4B8F-B169-7C128D1BA267}" srcId="{3FC01E7B-39B6-4770-A742-A0A83AAC813F}" destId="{B0A34998-DDF5-4D37-B1B4-A01D9C984140}" srcOrd="4" destOrd="0" parTransId="{365FFF6F-BA40-4DEB-ACD6-8134FC3C393D}" sibTransId="{FF798C01-5E5E-41A4-880B-F731A76F91FB}"/>
    <dgm:cxn modelId="{174CDBA9-A871-4485-8226-6ACD3B7D543B}" type="presOf" srcId="{B0A34998-DDF5-4D37-B1B4-A01D9C984140}" destId="{CFD83F1F-12A3-4E4F-AF55-A44F1EBDFF65}" srcOrd="0" destOrd="5" presId="urn:microsoft.com/office/officeart/2005/8/layout/matrix3"/>
    <dgm:cxn modelId="{9A4183AE-92A7-4B87-8F68-91B26AAC4FDB}" srcId="{5AC9A615-C341-418B-9CCB-393906642C6C}" destId="{7D15FE7D-B0CE-4785-BD2E-A51FF4A72D1A}" srcOrd="1" destOrd="0" parTransId="{B27662C9-26B2-475F-A33F-74071E72BCBC}" sibTransId="{073153A8-79A6-42CB-B07C-3652B94E92AC}"/>
    <dgm:cxn modelId="{036009B7-5DC7-4902-B5D1-FCA664095A3A}" type="presOf" srcId="{6F9B84B2-3188-45D1-A8A7-8F84F9CA5F2D}" destId="{527DA1D7-2590-46D8-AB18-D9BA4FCC64EF}" srcOrd="0" destOrd="2" presId="urn:microsoft.com/office/officeart/2005/8/layout/matrix3"/>
    <dgm:cxn modelId="{E740CDB8-D2DA-437B-AE8A-CF005A7FBC58}" type="presOf" srcId="{18DC1883-6AE9-40A0-8841-C27D4F9DAB9C}" destId="{055E6387-B297-4198-BFA3-1CED800146E7}" srcOrd="0" destOrd="5" presId="urn:microsoft.com/office/officeart/2005/8/layout/matrix3"/>
    <dgm:cxn modelId="{91A7BEBE-44F4-4C37-9EE6-8329F2E5DE33}" type="presOf" srcId="{497310B9-161F-479A-A8DB-77D170DD672F}" destId="{324389DE-7AD8-46B6-A193-5A8FBDA786AE}" srcOrd="0" destOrd="4" presId="urn:microsoft.com/office/officeart/2005/8/layout/matrix3"/>
    <dgm:cxn modelId="{523625C0-E299-4251-A464-AD9E41793D0D}" type="presOf" srcId="{CD9A55CA-D796-448F-9974-938A2428EDAB}" destId="{527DA1D7-2590-46D8-AB18-D9BA4FCC64EF}" srcOrd="0" destOrd="1" presId="urn:microsoft.com/office/officeart/2005/8/layout/matrix3"/>
    <dgm:cxn modelId="{EF567EC4-75CF-4D35-BCE6-0607D6BB5663}" type="presOf" srcId="{13C26BDD-670D-44A0-A999-0A357DD91F52}" destId="{055E6387-B297-4198-BFA3-1CED800146E7}" srcOrd="0" destOrd="1" presId="urn:microsoft.com/office/officeart/2005/8/layout/matrix3"/>
    <dgm:cxn modelId="{7C25D9C4-3E3B-4F8F-B08D-33FC6724BE2E}" type="presOf" srcId="{EFDAB698-94A6-4593-8B92-A978D97D6381}" destId="{055E6387-B297-4198-BFA3-1CED800146E7}" srcOrd="0" destOrd="2" presId="urn:microsoft.com/office/officeart/2005/8/layout/matrix3"/>
    <dgm:cxn modelId="{C1D2CAC5-5F30-4FB3-8E30-15E77C8B9126}" srcId="{5324CFA2-25D4-462F-BD0A-C6056C14D0E8}" destId="{18DC1883-6AE9-40A0-8841-C27D4F9DAB9C}" srcOrd="4" destOrd="0" parTransId="{5F98D7D1-F9DE-43DA-9FC7-46628A24956D}" sibTransId="{493BAEAF-484E-4DC0-B14E-373F6E47F55E}"/>
    <dgm:cxn modelId="{BEF9C7CB-1329-40BC-86A1-AB05DD849C3C}" type="presOf" srcId="{4BE2A7A1-B5FB-4F42-82FE-BA53B2A9A154}" destId="{055E6387-B297-4198-BFA3-1CED800146E7}" srcOrd="0" destOrd="3" presId="urn:microsoft.com/office/officeart/2005/8/layout/matrix3"/>
    <dgm:cxn modelId="{A0A881CC-A4B7-458D-A50C-340BAF2B0B36}" type="presOf" srcId="{3FC01E7B-39B6-4770-A742-A0A83AAC813F}" destId="{CFD83F1F-12A3-4E4F-AF55-A44F1EBDFF65}" srcOrd="0" destOrd="0" presId="urn:microsoft.com/office/officeart/2005/8/layout/matrix3"/>
    <dgm:cxn modelId="{970D42CE-86B1-47F4-AE90-7D54615F06C0}" srcId="{5AC9A615-C341-418B-9CCB-393906642C6C}" destId="{55B8591B-861A-4E7E-B7FF-3844FE05B8F0}" srcOrd="2" destOrd="0" parTransId="{E7AFA722-DAA8-4A3D-92B6-2BC85085FAB1}" sibTransId="{C4ED902F-9DDD-4D76-8949-51F426F9D927}"/>
    <dgm:cxn modelId="{5D0020EF-FC6A-45C7-8A2A-68595FF5ED0F}" srcId="{5324CFA2-25D4-462F-BD0A-C6056C14D0E8}" destId="{4BE2A7A1-B5FB-4F42-82FE-BA53B2A9A154}" srcOrd="2" destOrd="0" parTransId="{1D3F8F79-A999-4406-8982-CC6634681220}" sibTransId="{9BFA1920-DDEC-4313-95E2-26F195035AD1}"/>
    <dgm:cxn modelId="{1B992AF1-F7EA-4074-9208-E660F6234E62}" srcId="{5324CFA2-25D4-462F-BD0A-C6056C14D0E8}" destId="{13C26BDD-670D-44A0-A999-0A357DD91F52}" srcOrd="0" destOrd="0" parTransId="{4BBC6919-FF90-4849-B624-91A2FAD251DD}" sibTransId="{580B5F6D-0B0F-42EB-A85B-E4BCDB004D0E}"/>
    <dgm:cxn modelId="{06717FF5-17B8-44B8-96CA-4E45DA57C540}" srcId="{E4A359DA-37DB-4872-B7DC-BD6FB97006A8}" destId="{3FC01E7B-39B6-4770-A742-A0A83AAC813F}" srcOrd="1" destOrd="0" parTransId="{053E5C18-2400-4F69-A23B-003741BC40F5}" sibTransId="{D6B7E4B7-5D59-487D-A2A1-3E8FDDC9FB9B}"/>
    <dgm:cxn modelId="{19A214F9-8353-4974-8CBF-5018A5C96341}" srcId="{E4A359DA-37DB-4872-B7DC-BD6FB97006A8}" destId="{A05399A5-9B27-452A-ACDD-54332B9EB247}" srcOrd="2" destOrd="0" parTransId="{B45FCE16-298E-48A5-9568-510669322C99}" sibTransId="{332E1EE8-560A-4FE5-BAA4-8CC09F9C5EA0}"/>
    <dgm:cxn modelId="{5F9B1BFA-FCDE-4A77-9B06-D290E68EA029}" type="presOf" srcId="{7D15FE7D-B0CE-4785-BD2E-A51FF4A72D1A}" destId="{324389DE-7AD8-46B6-A193-5A8FBDA786AE}" srcOrd="0" destOrd="2" presId="urn:microsoft.com/office/officeart/2005/8/layout/matrix3"/>
    <dgm:cxn modelId="{0D78D0FB-EC7F-482D-BB91-5E31DD91916D}" srcId="{5324CFA2-25D4-462F-BD0A-C6056C14D0E8}" destId="{C81BECAD-5BB7-4958-8A1D-B57EF0DABF91}" srcOrd="3" destOrd="0" parTransId="{D1800751-6052-4E87-9373-6E7DD47DE5B7}" sibTransId="{A86C17BC-8F77-49C1-AC4C-1D031367FBF4}"/>
    <dgm:cxn modelId="{00D1C0FC-3285-4D58-BFAD-BB6F2B3A719B}" type="presOf" srcId="{55B8591B-861A-4E7E-B7FF-3844FE05B8F0}" destId="{324389DE-7AD8-46B6-A193-5A8FBDA786AE}" srcOrd="0" destOrd="3" presId="urn:microsoft.com/office/officeart/2005/8/layout/matrix3"/>
    <dgm:cxn modelId="{C3F8A5FE-20F5-4C6C-872D-36B961E0803E}" srcId="{5AC9A615-C341-418B-9CCB-393906642C6C}" destId="{0FC0C836-951C-4041-8169-B7D9F50B8842}" srcOrd="0" destOrd="0" parTransId="{263C8845-D518-4706-A337-DE4491761FAD}" sibTransId="{92408472-5CF3-4E3C-BF5B-3BE7C0627631}"/>
    <dgm:cxn modelId="{E07BAD3A-9835-4A8A-A8FB-FEA4D3FB2225}" type="presParOf" srcId="{7B6002EE-4A73-4FFE-BFE2-26352D75E965}" destId="{7C6AE676-B26A-4419-AFFA-972D8C8E4933}" srcOrd="0" destOrd="0" presId="urn:microsoft.com/office/officeart/2005/8/layout/matrix3"/>
    <dgm:cxn modelId="{9DDED5C6-ADC5-406F-A75C-0790F38682FE}" type="presParOf" srcId="{7B6002EE-4A73-4FFE-BFE2-26352D75E965}" destId="{324389DE-7AD8-46B6-A193-5A8FBDA786AE}" srcOrd="1" destOrd="0" presId="urn:microsoft.com/office/officeart/2005/8/layout/matrix3"/>
    <dgm:cxn modelId="{7ACA32EC-501B-4919-8DD4-BF09B413DE3D}" type="presParOf" srcId="{7B6002EE-4A73-4FFE-BFE2-26352D75E965}" destId="{CFD83F1F-12A3-4E4F-AF55-A44F1EBDFF65}" srcOrd="2" destOrd="0" presId="urn:microsoft.com/office/officeart/2005/8/layout/matrix3"/>
    <dgm:cxn modelId="{250D2BA7-74DE-4973-A660-B60234F65429}" type="presParOf" srcId="{7B6002EE-4A73-4FFE-BFE2-26352D75E965}" destId="{527DA1D7-2590-46D8-AB18-D9BA4FCC64EF}" srcOrd="3" destOrd="0" presId="urn:microsoft.com/office/officeart/2005/8/layout/matrix3"/>
    <dgm:cxn modelId="{BCAE5FC7-5457-4213-9358-C78DFA6B2C9E}" type="presParOf" srcId="{7B6002EE-4A73-4FFE-BFE2-26352D75E965}" destId="{055E6387-B297-4198-BFA3-1CED800146E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ADEDC-2AD2-4818-B45D-ECA588D223E2}">
      <dsp:nvSpPr>
        <dsp:cNvPr id="0" name=""/>
        <dsp:cNvSpPr/>
      </dsp:nvSpPr>
      <dsp:spPr>
        <a:xfrm>
          <a:off x="1012" y="72784"/>
          <a:ext cx="2159396" cy="1295637"/>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b="1" kern="1200" dirty="0">
              <a:solidFill>
                <a:schemeClr val="tx1"/>
              </a:solidFill>
            </a:rPr>
            <a:t>Вітай</a:t>
          </a:r>
          <a:r>
            <a:rPr lang="uk-UA" sz="1400" kern="1200" dirty="0">
              <a:solidFill>
                <a:schemeClr val="tx1"/>
              </a:solidFill>
            </a:rPr>
            <a:t> — коротке привітання + ім’я.</a:t>
          </a:r>
        </a:p>
      </dsp:txBody>
      <dsp:txXfrm>
        <a:off x="38960" y="110732"/>
        <a:ext cx="2083500" cy="1219741"/>
      </dsp:txXfrm>
    </dsp:sp>
    <dsp:sp modelId="{1C2FA1FB-525B-4833-8A30-1E9F58253F2B}">
      <dsp:nvSpPr>
        <dsp:cNvPr id="0" name=""/>
        <dsp:cNvSpPr/>
      </dsp:nvSpPr>
      <dsp:spPr>
        <a:xfrm>
          <a:off x="2350435" y="452838"/>
          <a:ext cx="457791" cy="5355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uk-UA" sz="1400" kern="1200">
            <a:solidFill>
              <a:schemeClr val="tx1"/>
            </a:solidFill>
          </a:endParaRPr>
        </a:p>
      </dsp:txBody>
      <dsp:txXfrm>
        <a:off x="2350435" y="559944"/>
        <a:ext cx="320454" cy="321318"/>
      </dsp:txXfrm>
    </dsp:sp>
    <dsp:sp modelId="{B61B0731-57B2-4E1C-A017-2AC78FA7D963}">
      <dsp:nvSpPr>
        <dsp:cNvPr id="0" name=""/>
        <dsp:cNvSpPr/>
      </dsp:nvSpPr>
      <dsp:spPr>
        <a:xfrm>
          <a:off x="3024167" y="72784"/>
          <a:ext cx="2159396" cy="1295637"/>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b="1" kern="1200">
              <a:solidFill>
                <a:schemeClr val="tx1"/>
              </a:solidFill>
            </a:rPr>
            <a:t>Помічай</a:t>
          </a:r>
          <a:r>
            <a:rPr lang="uk-UA" sz="1400" kern="1200">
              <a:solidFill>
                <a:schemeClr val="tx1"/>
              </a:solidFill>
            </a:rPr>
            <a:t> — озвуч деталь довкола (подія/постер/простір).</a:t>
          </a:r>
        </a:p>
      </dsp:txBody>
      <dsp:txXfrm>
        <a:off x="3062115" y="110732"/>
        <a:ext cx="2083500" cy="1219741"/>
      </dsp:txXfrm>
    </dsp:sp>
    <dsp:sp modelId="{8099AFA4-3DCE-498E-BD84-B090DFAC68D4}">
      <dsp:nvSpPr>
        <dsp:cNvPr id="0" name=""/>
        <dsp:cNvSpPr/>
      </dsp:nvSpPr>
      <dsp:spPr>
        <a:xfrm rot="5400000">
          <a:off x="3874969" y="1519580"/>
          <a:ext cx="457791" cy="5355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uk-UA" sz="1400" kern="1200">
            <a:solidFill>
              <a:schemeClr val="tx1"/>
            </a:solidFill>
          </a:endParaRPr>
        </a:p>
      </dsp:txBody>
      <dsp:txXfrm rot="-5400000">
        <a:off x="3943206" y="1558450"/>
        <a:ext cx="321318" cy="320454"/>
      </dsp:txXfrm>
    </dsp:sp>
    <dsp:sp modelId="{7374F490-32F8-4C25-9BF3-EEAEE75299E3}">
      <dsp:nvSpPr>
        <dsp:cNvPr id="0" name=""/>
        <dsp:cNvSpPr/>
      </dsp:nvSpPr>
      <dsp:spPr>
        <a:xfrm>
          <a:off x="3024167" y="2232181"/>
          <a:ext cx="2159396" cy="1295637"/>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b="1" kern="1200">
              <a:solidFill>
                <a:schemeClr val="tx1"/>
              </a:solidFill>
            </a:rPr>
            <a:t>Гачок</a:t>
          </a:r>
          <a:r>
            <a:rPr lang="uk-UA" sz="1400" kern="1200">
              <a:solidFill>
                <a:schemeClr val="tx1"/>
              </a:solidFill>
            </a:rPr>
            <a:t> — відкрите </a:t>
          </a:r>
          <a:r>
            <a:rPr lang="uk-UA" sz="1400" b="1" kern="1200">
              <a:solidFill>
                <a:schemeClr val="tx1"/>
              </a:solidFill>
            </a:rPr>
            <a:t>hook-питання</a:t>
          </a:r>
          <a:r>
            <a:rPr lang="uk-UA" sz="1400" kern="1200">
              <a:solidFill>
                <a:schemeClr val="tx1"/>
              </a:solidFill>
            </a:rPr>
            <a:t> (не “так/ні”).</a:t>
          </a:r>
        </a:p>
      </dsp:txBody>
      <dsp:txXfrm>
        <a:off x="3062115" y="2270129"/>
        <a:ext cx="2083500" cy="1219741"/>
      </dsp:txXfrm>
    </dsp:sp>
    <dsp:sp modelId="{1E196C36-EE0D-4C36-90AC-D60E80ED6F07}">
      <dsp:nvSpPr>
        <dsp:cNvPr id="0" name=""/>
        <dsp:cNvSpPr/>
      </dsp:nvSpPr>
      <dsp:spPr>
        <a:xfrm rot="10800000">
          <a:off x="2376348" y="2612234"/>
          <a:ext cx="457791" cy="5355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uk-UA" sz="1400" kern="1200">
            <a:solidFill>
              <a:schemeClr val="tx1"/>
            </a:solidFill>
          </a:endParaRPr>
        </a:p>
      </dsp:txBody>
      <dsp:txXfrm rot="10800000">
        <a:off x="2513685" y="2719340"/>
        <a:ext cx="320454" cy="321318"/>
      </dsp:txXfrm>
    </dsp:sp>
    <dsp:sp modelId="{5C3D97D2-2CAA-4DE9-95F0-5EDFF9108513}">
      <dsp:nvSpPr>
        <dsp:cNvPr id="0" name=""/>
        <dsp:cNvSpPr/>
      </dsp:nvSpPr>
      <dsp:spPr>
        <a:xfrm>
          <a:off x="1012" y="2232181"/>
          <a:ext cx="2159396" cy="1295637"/>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b="1" kern="1200" dirty="0">
              <a:solidFill>
                <a:schemeClr val="tx1"/>
              </a:solidFill>
            </a:rPr>
            <a:t>Підтримуй</a:t>
          </a:r>
          <a:r>
            <a:rPr lang="uk-UA" sz="1400" kern="1200" dirty="0">
              <a:solidFill>
                <a:schemeClr val="tx1"/>
              </a:solidFill>
            </a:rPr>
            <a:t> — активне слухання: </a:t>
          </a:r>
          <a:r>
            <a:rPr lang="uk-UA" sz="1400" kern="1200" dirty="0" err="1">
              <a:solidFill>
                <a:schemeClr val="tx1"/>
              </a:solidFill>
            </a:rPr>
            <a:t>перефраз</a:t>
          </a:r>
          <a:r>
            <a:rPr lang="uk-UA" sz="1400" kern="1200" dirty="0">
              <a:solidFill>
                <a:schemeClr val="tx1"/>
              </a:solidFill>
            </a:rPr>
            <a:t>, уточнення, </a:t>
          </a:r>
          <a:r>
            <a:rPr lang="uk-UA" sz="1400" kern="1200" dirty="0" err="1">
              <a:solidFill>
                <a:schemeClr val="tx1"/>
              </a:solidFill>
            </a:rPr>
            <a:t>підсвіт</a:t>
          </a:r>
          <a:r>
            <a:rPr lang="uk-UA" sz="1400" kern="1200" dirty="0">
              <a:solidFill>
                <a:schemeClr val="tx1"/>
              </a:solidFill>
            </a:rPr>
            <a:t> ключового.</a:t>
          </a:r>
        </a:p>
      </dsp:txBody>
      <dsp:txXfrm>
        <a:off x="38960" y="2270129"/>
        <a:ext cx="2083500" cy="1219741"/>
      </dsp:txXfrm>
    </dsp:sp>
    <dsp:sp modelId="{56ABF8A9-CC7B-4C74-8333-0FAC74021AB9}">
      <dsp:nvSpPr>
        <dsp:cNvPr id="0" name=""/>
        <dsp:cNvSpPr/>
      </dsp:nvSpPr>
      <dsp:spPr>
        <a:xfrm rot="5400000">
          <a:off x="851814" y="3678976"/>
          <a:ext cx="457791" cy="5355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uk-UA" sz="1400" kern="1200">
            <a:solidFill>
              <a:schemeClr val="tx1"/>
            </a:solidFill>
          </a:endParaRPr>
        </a:p>
      </dsp:txBody>
      <dsp:txXfrm rot="-5400000">
        <a:off x="920051" y="3717846"/>
        <a:ext cx="321318" cy="320454"/>
      </dsp:txXfrm>
    </dsp:sp>
    <dsp:sp modelId="{D4915BCB-4B02-4EB0-8054-C85F01B3B25D}">
      <dsp:nvSpPr>
        <dsp:cNvPr id="0" name=""/>
        <dsp:cNvSpPr/>
      </dsp:nvSpPr>
      <dsp:spPr>
        <a:xfrm>
          <a:off x="1012" y="4391577"/>
          <a:ext cx="2159396" cy="1295637"/>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b="1" kern="1200" dirty="0">
              <a:solidFill>
                <a:schemeClr val="tx1"/>
              </a:solidFill>
            </a:rPr>
            <a:t>Обмінюйся</a:t>
          </a:r>
          <a:r>
            <a:rPr lang="uk-UA" sz="1400" kern="1200" dirty="0">
              <a:solidFill>
                <a:schemeClr val="tx1"/>
              </a:solidFill>
            </a:rPr>
            <a:t> — коротко додай релевантне від себе, знайди місток.</a:t>
          </a:r>
        </a:p>
      </dsp:txBody>
      <dsp:txXfrm>
        <a:off x="38960" y="4429525"/>
        <a:ext cx="2083500" cy="1219741"/>
      </dsp:txXfrm>
    </dsp:sp>
    <dsp:sp modelId="{0DD7BAE1-3A31-4EC9-9FA4-94DC431F1087}">
      <dsp:nvSpPr>
        <dsp:cNvPr id="0" name=""/>
        <dsp:cNvSpPr/>
      </dsp:nvSpPr>
      <dsp:spPr>
        <a:xfrm>
          <a:off x="2350435" y="4771631"/>
          <a:ext cx="457791" cy="5355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uk-UA" sz="1400" kern="1200">
            <a:solidFill>
              <a:schemeClr val="tx1"/>
            </a:solidFill>
          </a:endParaRPr>
        </a:p>
      </dsp:txBody>
      <dsp:txXfrm>
        <a:off x="2350435" y="4878737"/>
        <a:ext cx="320454" cy="321318"/>
      </dsp:txXfrm>
    </dsp:sp>
    <dsp:sp modelId="{44BEB4CE-028C-4A91-9697-6CFA155D07E5}">
      <dsp:nvSpPr>
        <dsp:cNvPr id="0" name=""/>
        <dsp:cNvSpPr/>
      </dsp:nvSpPr>
      <dsp:spPr>
        <a:xfrm>
          <a:off x="3024167" y="4391577"/>
          <a:ext cx="2159396" cy="1295637"/>
        </a:xfrm>
        <a:prstGeom prst="roundRect">
          <a:avLst>
            <a:gd name="adj" fmla="val 10000"/>
          </a:avLst>
        </a:prstGeom>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b="1" kern="1200" dirty="0">
              <a:solidFill>
                <a:schemeClr val="tx1"/>
              </a:solidFill>
            </a:rPr>
            <a:t>Виходь</a:t>
          </a:r>
          <a:r>
            <a:rPr lang="uk-UA" sz="1400" kern="1200" dirty="0">
              <a:solidFill>
                <a:schemeClr val="tx1"/>
              </a:solidFill>
            </a:rPr>
            <a:t> — красиве завершення + </a:t>
          </a:r>
          <a:r>
            <a:rPr lang="uk-UA" sz="1400" b="0" kern="1200" dirty="0">
              <a:solidFill>
                <a:schemeClr val="tx1"/>
              </a:solidFill>
            </a:rPr>
            <a:t>конкретний наступний крок</a:t>
          </a:r>
          <a:r>
            <a:rPr lang="uk-UA" sz="1400" kern="1200" dirty="0">
              <a:solidFill>
                <a:schemeClr val="tx1"/>
              </a:solidFill>
            </a:rPr>
            <a:t>.</a:t>
          </a:r>
        </a:p>
      </dsp:txBody>
      <dsp:txXfrm>
        <a:off x="3062115" y="4429525"/>
        <a:ext cx="2083500" cy="12197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AE676-B26A-4419-AFFA-972D8C8E4933}">
      <dsp:nvSpPr>
        <dsp:cNvPr id="0" name=""/>
        <dsp:cNvSpPr/>
      </dsp:nvSpPr>
      <dsp:spPr>
        <a:xfrm>
          <a:off x="326119" y="0"/>
          <a:ext cx="6800361" cy="6800361"/>
        </a:xfrm>
        <a:prstGeom prst="diamond">
          <a:avLst/>
        </a:prstGeom>
        <a:solidFill>
          <a:schemeClr val="accent1">
            <a:tint val="40000"/>
            <a:hueOff val="0"/>
            <a:satOff val="0"/>
            <a:lumOff val="0"/>
            <a:alphaOff val="0"/>
          </a:schemeClr>
        </a:solidFill>
        <a:ln>
          <a:noFill/>
        </a:ln>
        <a:effectLst>
          <a:outerShdw blurRad="50800" dist="25000" dir="5400000" rotWithShape="0">
            <a:schemeClr val="accent1">
              <a:tint val="40000"/>
              <a:hueOff val="0"/>
              <a:satOff val="0"/>
              <a:lumOff val="0"/>
              <a:alphaOff val="0"/>
              <a:shade val="30000"/>
              <a:satMod val="150000"/>
              <a:alpha val="38000"/>
            </a:schemeClr>
          </a:outerShdw>
        </a:effectLst>
      </dsp:spPr>
      <dsp:style>
        <a:lnRef idx="0">
          <a:scrgbClr r="0" g="0" b="0"/>
        </a:lnRef>
        <a:fillRef idx="1">
          <a:scrgbClr r="0" g="0" b="0"/>
        </a:fillRef>
        <a:effectRef idx="1">
          <a:scrgbClr r="0" g="0" b="0"/>
        </a:effectRef>
        <a:fontRef idx="minor"/>
      </dsp:style>
    </dsp:sp>
    <dsp:sp modelId="{324389DE-7AD8-46B6-A193-5A8FBDA786AE}">
      <dsp:nvSpPr>
        <dsp:cNvPr id="0" name=""/>
        <dsp:cNvSpPr/>
      </dsp:nvSpPr>
      <dsp:spPr>
        <a:xfrm>
          <a:off x="972153" y="646034"/>
          <a:ext cx="2652140" cy="2652140"/>
        </a:xfrm>
        <a:prstGeom prst="round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uk-UA" sz="1600" b="1" kern="1200"/>
            <a:t>Технічний / інженерія</a:t>
          </a:r>
          <a:endParaRPr lang="uk-UA" sz="1600" kern="1200"/>
        </a:p>
        <a:p>
          <a:pPr marL="114300" lvl="1" indent="-114300" algn="l" defTabSz="533400">
            <a:lnSpc>
              <a:spcPct val="90000"/>
            </a:lnSpc>
            <a:spcBef>
              <a:spcPct val="0"/>
            </a:spcBef>
            <a:spcAft>
              <a:spcPct val="15000"/>
            </a:spcAft>
            <a:buChar char="•"/>
          </a:pPr>
          <a:r>
            <a:rPr lang="en-US" sz="1200" kern="1200" noProof="0" dirty="0"/>
            <a:t>“Hi, I’m Alex. I liked your demo setup.”</a:t>
          </a:r>
        </a:p>
        <a:p>
          <a:pPr marL="114300" lvl="1" indent="-114300" algn="l" defTabSz="533400">
            <a:lnSpc>
              <a:spcPct val="90000"/>
            </a:lnSpc>
            <a:spcBef>
              <a:spcPct val="0"/>
            </a:spcBef>
            <a:spcAft>
              <a:spcPct val="15000"/>
            </a:spcAft>
            <a:buChar char="•"/>
          </a:pPr>
          <a:r>
            <a:rPr lang="en-US" sz="1200" kern="1200" noProof="0" dirty="0"/>
            <a:t>“How did you decide on this sensor over the alternatives?”</a:t>
          </a:r>
        </a:p>
        <a:p>
          <a:pPr marL="114300" lvl="1" indent="-114300" algn="l" defTabSz="533400">
            <a:lnSpc>
              <a:spcPct val="90000"/>
            </a:lnSpc>
            <a:spcBef>
              <a:spcPct val="0"/>
            </a:spcBef>
            <a:spcAft>
              <a:spcPct val="15000"/>
            </a:spcAft>
            <a:buChar char="•"/>
          </a:pPr>
          <a:r>
            <a:rPr lang="en-US" sz="1200" kern="1200" noProof="0" dirty="0"/>
            <a:t>“Got it — cost and latency. Did you benchmark in noisy conditions?”</a:t>
          </a:r>
        </a:p>
        <a:p>
          <a:pPr marL="114300" lvl="1" indent="-114300" algn="l" defTabSz="533400">
            <a:lnSpc>
              <a:spcPct val="90000"/>
            </a:lnSpc>
            <a:spcBef>
              <a:spcPct val="0"/>
            </a:spcBef>
            <a:spcAft>
              <a:spcPct val="15000"/>
            </a:spcAft>
            <a:buChar char="•"/>
          </a:pPr>
          <a:r>
            <a:rPr lang="en-US" sz="1200" kern="1200" noProof="0" dirty="0"/>
            <a:t>“We’re testing a similar module next month.”</a:t>
          </a:r>
        </a:p>
        <a:p>
          <a:pPr marL="114300" lvl="1" indent="-114300" algn="l" defTabSz="533400">
            <a:lnSpc>
              <a:spcPct val="90000"/>
            </a:lnSpc>
            <a:spcBef>
              <a:spcPct val="0"/>
            </a:spcBef>
            <a:spcAft>
              <a:spcPct val="15000"/>
            </a:spcAft>
            <a:buChar char="•"/>
          </a:pPr>
          <a:r>
            <a:rPr lang="en-US" sz="1200" kern="1200" noProof="0" dirty="0"/>
            <a:t>“Would you be open to a quick call next week?”</a:t>
          </a:r>
        </a:p>
      </dsp:txBody>
      <dsp:txXfrm>
        <a:off x="1101620" y="775501"/>
        <a:ext cx="2393206" cy="2393206"/>
      </dsp:txXfrm>
    </dsp:sp>
    <dsp:sp modelId="{CFD83F1F-12A3-4E4F-AF55-A44F1EBDFF65}">
      <dsp:nvSpPr>
        <dsp:cNvPr id="0" name=""/>
        <dsp:cNvSpPr/>
      </dsp:nvSpPr>
      <dsp:spPr>
        <a:xfrm>
          <a:off x="3828305" y="646034"/>
          <a:ext cx="2652140" cy="2652140"/>
        </a:xfrm>
        <a:prstGeom prst="round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uk-UA" sz="1600" b="1" kern="1200"/>
            <a:t>Медицина / біо</a:t>
          </a:r>
          <a:endParaRPr lang="uk-UA" sz="1600" kern="1200"/>
        </a:p>
        <a:p>
          <a:pPr marL="114300" lvl="1" indent="-114300" algn="l" defTabSz="533400">
            <a:lnSpc>
              <a:spcPct val="90000"/>
            </a:lnSpc>
            <a:spcBef>
              <a:spcPct val="0"/>
            </a:spcBef>
            <a:spcAft>
              <a:spcPct val="15000"/>
            </a:spcAft>
            <a:buChar char="•"/>
          </a:pPr>
          <a:r>
            <a:rPr lang="uk-UA" sz="1200" kern="1200"/>
            <a:t>“Hi! I’m Daria. Thanks for the concise methods section.”</a:t>
          </a:r>
        </a:p>
        <a:p>
          <a:pPr marL="114300" lvl="1" indent="-114300" algn="l" defTabSz="533400">
            <a:lnSpc>
              <a:spcPct val="90000"/>
            </a:lnSpc>
            <a:spcBef>
              <a:spcPct val="0"/>
            </a:spcBef>
            <a:spcAft>
              <a:spcPct val="15000"/>
            </a:spcAft>
            <a:buChar char="•"/>
          </a:pPr>
          <a:r>
            <a:rPr lang="uk-UA" sz="1200" kern="1200"/>
            <a:t>“What sample size drove your confidence level here?”</a:t>
          </a:r>
        </a:p>
        <a:p>
          <a:pPr marL="114300" lvl="1" indent="-114300" algn="l" defTabSz="533400">
            <a:lnSpc>
              <a:spcPct val="90000"/>
            </a:lnSpc>
            <a:spcBef>
              <a:spcPct val="0"/>
            </a:spcBef>
            <a:spcAft>
              <a:spcPct val="15000"/>
            </a:spcAft>
            <a:buChar char="•"/>
          </a:pPr>
          <a:r>
            <a:rPr lang="uk-UA" sz="1200" kern="1200"/>
            <a:t>“Which controls made the biggest difference?”</a:t>
          </a:r>
        </a:p>
        <a:p>
          <a:pPr marL="114300" lvl="1" indent="-114300" algn="l" defTabSz="533400">
            <a:lnSpc>
              <a:spcPct val="90000"/>
            </a:lnSpc>
            <a:spcBef>
              <a:spcPct val="0"/>
            </a:spcBef>
            <a:spcAft>
              <a:spcPct val="15000"/>
            </a:spcAft>
            <a:buChar char="•"/>
          </a:pPr>
          <a:r>
            <a:rPr lang="uk-UA" sz="1200" kern="1200"/>
            <a:t>“We could compare protocols.”</a:t>
          </a:r>
        </a:p>
        <a:p>
          <a:pPr marL="114300" lvl="1" indent="-114300" algn="l" defTabSz="533400">
            <a:lnSpc>
              <a:spcPct val="90000"/>
            </a:lnSpc>
            <a:spcBef>
              <a:spcPct val="0"/>
            </a:spcBef>
            <a:spcAft>
              <a:spcPct val="15000"/>
            </a:spcAft>
            <a:buChar char="•"/>
          </a:pPr>
          <a:r>
            <a:rPr lang="uk-UA" sz="1200" kern="1200"/>
            <a:t>“Can I email you for the SOP details?”</a:t>
          </a:r>
        </a:p>
      </dsp:txBody>
      <dsp:txXfrm>
        <a:off x="3957772" y="775501"/>
        <a:ext cx="2393206" cy="2393206"/>
      </dsp:txXfrm>
    </dsp:sp>
    <dsp:sp modelId="{527DA1D7-2590-46D8-AB18-D9BA4FCC64EF}">
      <dsp:nvSpPr>
        <dsp:cNvPr id="0" name=""/>
        <dsp:cNvSpPr/>
      </dsp:nvSpPr>
      <dsp:spPr>
        <a:xfrm>
          <a:off x="972153" y="3502185"/>
          <a:ext cx="2652140" cy="2652140"/>
        </a:xfrm>
        <a:prstGeom prst="round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uk-UA" sz="1600" b="1" kern="1200"/>
            <a:t>Бізнес / соціальні науки</a:t>
          </a:r>
          <a:endParaRPr lang="uk-UA" sz="1600" kern="1200"/>
        </a:p>
        <a:p>
          <a:pPr marL="114300" lvl="1" indent="-114300" algn="l" defTabSz="533400">
            <a:lnSpc>
              <a:spcPct val="90000"/>
            </a:lnSpc>
            <a:spcBef>
              <a:spcPct val="0"/>
            </a:spcBef>
            <a:spcAft>
              <a:spcPct val="15000"/>
            </a:spcAft>
            <a:buChar char="•"/>
          </a:pPr>
          <a:r>
            <a:rPr lang="uk-UA" sz="1200" kern="1200"/>
            <a:t>“Hi, I’m Mark. Great case structure.”</a:t>
          </a:r>
        </a:p>
        <a:p>
          <a:pPr marL="114300" lvl="1" indent="-114300" algn="l" defTabSz="533400">
            <a:lnSpc>
              <a:spcPct val="90000"/>
            </a:lnSpc>
            <a:spcBef>
              <a:spcPct val="0"/>
            </a:spcBef>
            <a:spcAft>
              <a:spcPct val="15000"/>
            </a:spcAft>
            <a:buChar char="•"/>
          </a:pPr>
          <a:r>
            <a:rPr lang="uk-UA" sz="1200" kern="1200"/>
            <a:t>“Which insight surprised you most — and why?”</a:t>
          </a:r>
        </a:p>
        <a:p>
          <a:pPr marL="114300" lvl="1" indent="-114300" algn="l" defTabSz="533400">
            <a:lnSpc>
              <a:spcPct val="90000"/>
            </a:lnSpc>
            <a:spcBef>
              <a:spcPct val="0"/>
            </a:spcBef>
            <a:spcAft>
              <a:spcPct val="15000"/>
            </a:spcAft>
            <a:buChar char="•"/>
          </a:pPr>
          <a:r>
            <a:rPr lang="uk-UA" sz="1200" kern="1200"/>
            <a:t>“How did you collect those responses?”</a:t>
          </a:r>
        </a:p>
        <a:p>
          <a:pPr marL="114300" lvl="1" indent="-114300" algn="l" defTabSz="533400">
            <a:lnSpc>
              <a:spcPct val="90000"/>
            </a:lnSpc>
            <a:spcBef>
              <a:spcPct val="0"/>
            </a:spcBef>
            <a:spcAft>
              <a:spcPct val="15000"/>
            </a:spcAft>
            <a:buChar char="•"/>
          </a:pPr>
          <a:r>
            <a:rPr lang="uk-UA" sz="1200" kern="1200"/>
            <a:t>“I’ve got a small dataset you might find useful.”</a:t>
          </a:r>
        </a:p>
        <a:p>
          <a:pPr marL="114300" lvl="1" indent="-114300" algn="l" defTabSz="533400">
            <a:lnSpc>
              <a:spcPct val="90000"/>
            </a:lnSpc>
            <a:spcBef>
              <a:spcPct val="0"/>
            </a:spcBef>
            <a:spcAft>
              <a:spcPct val="15000"/>
            </a:spcAft>
            <a:buChar char="•"/>
          </a:pPr>
          <a:r>
            <a:rPr lang="uk-UA" sz="1200" kern="1200"/>
            <a:t>“Let’s connect on LinkedIn after this panel.”</a:t>
          </a:r>
        </a:p>
      </dsp:txBody>
      <dsp:txXfrm>
        <a:off x="1101620" y="3631652"/>
        <a:ext cx="2393206" cy="2393206"/>
      </dsp:txXfrm>
    </dsp:sp>
    <dsp:sp modelId="{055E6387-B297-4198-BFA3-1CED800146E7}">
      <dsp:nvSpPr>
        <dsp:cNvPr id="0" name=""/>
        <dsp:cNvSpPr/>
      </dsp:nvSpPr>
      <dsp:spPr>
        <a:xfrm>
          <a:off x="3828305" y="3502185"/>
          <a:ext cx="2652140" cy="2652140"/>
        </a:xfrm>
        <a:prstGeom prst="roundRect">
          <a:avLst/>
        </a:prstGeom>
        <a:gradFill rotWithShape="0">
          <a:gsLst>
            <a:gs pos="0">
              <a:schemeClr val="accent1">
                <a:hueOff val="0"/>
                <a:satOff val="0"/>
                <a:lumOff val="0"/>
                <a:alphaOff val="0"/>
                <a:tint val="15000"/>
                <a:satMod val="250000"/>
              </a:schemeClr>
            </a:gs>
            <a:gs pos="49000">
              <a:schemeClr val="accent1">
                <a:hueOff val="0"/>
                <a:satOff val="0"/>
                <a:lumOff val="0"/>
                <a:alphaOff val="0"/>
                <a:tint val="50000"/>
                <a:satMod val="200000"/>
              </a:schemeClr>
            </a:gs>
            <a:gs pos="49100">
              <a:schemeClr val="accent1">
                <a:hueOff val="0"/>
                <a:satOff val="0"/>
                <a:lumOff val="0"/>
                <a:alphaOff val="0"/>
                <a:tint val="64000"/>
                <a:satMod val="160000"/>
              </a:schemeClr>
            </a:gs>
            <a:gs pos="92000">
              <a:schemeClr val="accent1">
                <a:hueOff val="0"/>
                <a:satOff val="0"/>
                <a:lumOff val="0"/>
                <a:alphaOff val="0"/>
                <a:tint val="50000"/>
                <a:satMod val="200000"/>
              </a:schemeClr>
            </a:gs>
            <a:gs pos="100000">
              <a:schemeClr val="accent1">
                <a:hueOff val="0"/>
                <a:satOff val="0"/>
                <a:lumOff val="0"/>
                <a:alphaOff val="0"/>
                <a:tint val="43000"/>
                <a:satMod val="190000"/>
              </a:schemeClr>
            </a:gs>
          </a:gsLst>
          <a:lin ang="5400000" scaled="1"/>
        </a:gradFill>
        <a:ln>
          <a:noFill/>
        </a:ln>
        <a:effectLst>
          <a:outerShdw blurRad="50800" dist="25000" dir="5400000" rotWithShape="0">
            <a:schemeClr val="accent1">
              <a:hueOff val="0"/>
              <a:satOff val="0"/>
              <a:lumOff val="0"/>
              <a:alphaOff val="0"/>
              <a:shade val="30000"/>
              <a:satMod val="150000"/>
              <a:alpha val="3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uk-UA" sz="1600" b="1" kern="1200"/>
            <a:t>Мистецтво / дизайн</a:t>
          </a:r>
          <a:endParaRPr lang="uk-UA" sz="1600" kern="1200"/>
        </a:p>
        <a:p>
          <a:pPr marL="114300" lvl="1" indent="-114300" algn="l" defTabSz="533400">
            <a:lnSpc>
              <a:spcPct val="90000"/>
            </a:lnSpc>
            <a:spcBef>
              <a:spcPct val="0"/>
            </a:spcBef>
            <a:spcAft>
              <a:spcPct val="15000"/>
            </a:spcAft>
            <a:buChar char="•"/>
          </a:pPr>
          <a:r>
            <a:rPr lang="uk-UA" sz="1200" kern="1200"/>
            <a:t>“Hi! I’m Lina. The color story is compelling.”</a:t>
          </a:r>
        </a:p>
        <a:p>
          <a:pPr marL="114300" lvl="1" indent="-114300" algn="l" defTabSz="533400">
            <a:lnSpc>
              <a:spcPct val="90000"/>
            </a:lnSpc>
            <a:spcBef>
              <a:spcPct val="0"/>
            </a:spcBef>
            <a:spcAft>
              <a:spcPct val="15000"/>
            </a:spcAft>
            <a:buChar char="•"/>
          </a:pPr>
          <a:r>
            <a:rPr lang="uk-UA" sz="1200" kern="1200"/>
            <a:t>“What references shaped your concept the most?”</a:t>
          </a:r>
        </a:p>
        <a:p>
          <a:pPr marL="114300" lvl="1" indent="-114300" algn="l" defTabSz="533400">
            <a:lnSpc>
              <a:spcPct val="90000"/>
            </a:lnSpc>
            <a:spcBef>
              <a:spcPct val="0"/>
            </a:spcBef>
            <a:spcAft>
              <a:spcPct val="15000"/>
            </a:spcAft>
            <a:buChar char="•"/>
          </a:pPr>
          <a:r>
            <a:rPr lang="uk-UA" sz="1200" kern="1200"/>
            <a:t>“How did the audience react during testing?”</a:t>
          </a:r>
        </a:p>
        <a:p>
          <a:pPr marL="114300" lvl="1" indent="-114300" algn="l" defTabSz="533400">
            <a:lnSpc>
              <a:spcPct val="90000"/>
            </a:lnSpc>
            <a:spcBef>
              <a:spcPct val="0"/>
            </a:spcBef>
            <a:spcAft>
              <a:spcPct val="15000"/>
            </a:spcAft>
            <a:buChar char="•"/>
          </a:pPr>
          <a:r>
            <a:rPr lang="uk-UA" sz="1200" kern="1200"/>
            <a:t>“I’m exploring similar themes.”</a:t>
          </a:r>
        </a:p>
        <a:p>
          <a:pPr marL="114300" lvl="1" indent="-114300" algn="l" defTabSz="533400">
            <a:lnSpc>
              <a:spcPct val="90000"/>
            </a:lnSpc>
            <a:spcBef>
              <a:spcPct val="0"/>
            </a:spcBef>
            <a:spcAft>
              <a:spcPct val="15000"/>
            </a:spcAft>
            <a:buChar char="•"/>
          </a:pPr>
          <a:r>
            <a:rPr lang="uk-UA" sz="1200" kern="1200"/>
            <a:t>“Could we swap portfolios later today?”</a:t>
          </a:r>
        </a:p>
      </dsp:txBody>
      <dsp:txXfrm>
        <a:off x="3957772" y="3631652"/>
        <a:ext cx="2393206" cy="23932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0980B-DA08-4BC9-B8E3-44D1FB46BD44}" type="datetimeFigureOut">
              <a:rPr lang="uk-UA" smtClean="0"/>
              <a:t>04.11.2025</a:t>
            </a:fld>
            <a:endParaRPr lang="uk-UA"/>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F5F5F-A5A1-4ACF-B4E1-06AD9C508342}" type="slidenum">
              <a:rPr lang="uk-UA" smtClean="0"/>
              <a:t>‹№›</a:t>
            </a:fld>
            <a:endParaRPr lang="uk-UA"/>
          </a:p>
        </p:txBody>
      </p:sp>
    </p:spTree>
    <p:extLst>
      <p:ext uri="{BB962C8B-B14F-4D97-AF65-F5344CB8AC3E}">
        <p14:creationId xmlns:p14="http://schemas.microsoft.com/office/powerpoint/2010/main" val="841075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zakon.rada.gov.ua/laws/show/2745-19#n145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6E6F5F5F-A5A1-4ACF-B4E1-06AD9C508342}" type="slidenum">
              <a:rPr lang="uk-UA" smtClean="0"/>
              <a:t>2</a:t>
            </a:fld>
            <a:endParaRPr lang="uk-UA"/>
          </a:p>
        </p:txBody>
      </p:sp>
    </p:spTree>
    <p:extLst>
      <p:ext uri="{BB962C8B-B14F-4D97-AF65-F5344CB8AC3E}">
        <p14:creationId xmlns:p14="http://schemas.microsoft.com/office/powerpoint/2010/main" val="63193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6E6F5F5F-A5A1-4ACF-B4E1-06AD9C508342}" type="slidenum">
              <a:rPr lang="uk-UA" smtClean="0"/>
              <a:t>28</a:t>
            </a:fld>
            <a:endParaRPr lang="uk-UA"/>
          </a:p>
        </p:txBody>
      </p:sp>
    </p:spTree>
    <p:extLst>
      <p:ext uri="{BB962C8B-B14F-4D97-AF65-F5344CB8AC3E}">
        <p14:creationId xmlns:p14="http://schemas.microsoft.com/office/powerpoint/2010/main" val="40523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b="1" dirty="0"/>
              <a:t>Працевлаштування</a:t>
            </a:r>
            <a:r>
              <a:rPr lang="uk-UA" sz="1200" dirty="0"/>
              <a:t> — це система організаційних, економічних і правових заходів, направлених на забезпечення трудової зайнятості населення. У широкому значенні працевлаштування об'єднує всі форми трудової діяльності, що не суперечать законодавству, включаючи самостійне забезпечення себе роботою, в тому числі індивідуальну трудову діяльність, підприємництво, фермерство тощо. Реалізація такого права випускниками ЗВО регулюється правовими нормами</a:t>
            </a:r>
            <a:r>
              <a:rPr lang="ru-RU" sz="1200" dirty="0"/>
              <a:t>. </a:t>
            </a:r>
            <a:r>
              <a:rPr lang="uk-UA" sz="1200" dirty="0"/>
              <a:t>Для тих громадян, які втратили роботу, Українська держава забезпечує можливості підшукання підходящої роботи.</a:t>
            </a:r>
          </a:p>
          <a:p>
            <a:endParaRPr lang="uk-UA" dirty="0"/>
          </a:p>
        </p:txBody>
      </p:sp>
      <p:sp>
        <p:nvSpPr>
          <p:cNvPr id="4" name="Місце для номера слайда 3"/>
          <p:cNvSpPr>
            <a:spLocks noGrp="1"/>
          </p:cNvSpPr>
          <p:nvPr>
            <p:ph type="sldNum" sz="quarter" idx="5"/>
          </p:nvPr>
        </p:nvSpPr>
        <p:spPr/>
        <p:txBody>
          <a:bodyPr/>
          <a:lstStyle/>
          <a:p>
            <a:fld id="{6E6F5F5F-A5A1-4ACF-B4E1-06AD9C508342}" type="slidenum">
              <a:rPr lang="uk-UA" smtClean="0"/>
              <a:t>3</a:t>
            </a:fld>
            <a:endParaRPr lang="uk-UA"/>
          </a:p>
        </p:txBody>
      </p:sp>
    </p:spTree>
    <p:extLst>
      <p:ext uri="{BB962C8B-B14F-4D97-AF65-F5344CB8AC3E}">
        <p14:creationId xmlns:p14="http://schemas.microsoft.com/office/powerpoint/2010/main" val="178044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indent="457200" algn="just" fontAlgn="base">
              <a:lnSpc>
                <a:spcPct val="150000"/>
              </a:lnSpc>
            </a:pPr>
            <a:r>
              <a:rPr lang="uk-UA" b="1" dirty="0"/>
              <a:t>Підходящою </a:t>
            </a:r>
            <a:r>
              <a:rPr lang="uk-UA" dirty="0"/>
              <a:t>роботою вважається робота, що відповідає освіті, професії (спеціальності), кваліфікації працівника і надається в тій же місцевості, де він проживає. Заробітна плата повинна відповідати рівню, який особа мала за попередньою роботою з урахуванням її середнього рівня, що склався в галузі відповідного регіону за минулий місяць. </a:t>
            </a:r>
            <a:br>
              <a:rPr lang="uk-UA" dirty="0"/>
            </a:br>
            <a:r>
              <a:rPr lang="uk-UA" dirty="0"/>
              <a:t>При пропонуванні громадянинові підходящої роботи враховуються його трудовий стаж за спеціальністю, його попередня діяльність, вік, досвід, становище на ринку праці, тривалість періоду безробіття.</a:t>
            </a:r>
          </a:p>
          <a:p>
            <a:pPr indent="457200" algn="just" fontAlgn="base">
              <a:lnSpc>
                <a:spcPct val="150000"/>
              </a:lnSpc>
            </a:pPr>
            <a:r>
              <a:rPr lang="uk-UA" dirty="0"/>
              <a:t>Для громадян, </a:t>
            </a:r>
            <a:r>
              <a:rPr lang="uk-UA" b="1" dirty="0"/>
              <a:t>які вперше шукають роботу і не мають професії </a:t>
            </a:r>
            <a:r>
              <a:rPr lang="uk-UA" dirty="0"/>
              <a:t>(спеціальності), підходящою вважається робота, що потребує попередньої професійної підготовки, а для громадян, </a:t>
            </a:r>
            <a:r>
              <a:rPr lang="uk-UA" b="1" dirty="0"/>
              <a:t>які бажають поновити трудову діяльність після перерви тривалістю понад шість місяців</a:t>
            </a:r>
            <a:r>
              <a:rPr lang="uk-UA" dirty="0"/>
              <a:t>, — робота, що не потребує попередньої перепідготовки чи підвищення кваліфікації, а в разі неможливості її надання — інша оплачувана робота. Така робота може носити навіть тимчасовий характер.</a:t>
            </a:r>
          </a:p>
          <a:p>
            <a:endParaRPr lang="uk-UA" dirty="0"/>
          </a:p>
        </p:txBody>
      </p:sp>
      <p:sp>
        <p:nvSpPr>
          <p:cNvPr id="4" name="Місце для номера слайда 3"/>
          <p:cNvSpPr>
            <a:spLocks noGrp="1"/>
          </p:cNvSpPr>
          <p:nvPr>
            <p:ph type="sldNum" sz="quarter" idx="5"/>
          </p:nvPr>
        </p:nvSpPr>
        <p:spPr/>
        <p:txBody>
          <a:bodyPr/>
          <a:lstStyle/>
          <a:p>
            <a:fld id="{6E6F5F5F-A5A1-4ACF-B4E1-06AD9C508342}" type="slidenum">
              <a:rPr lang="uk-UA" smtClean="0"/>
              <a:t>4</a:t>
            </a:fld>
            <a:endParaRPr lang="uk-UA"/>
          </a:p>
        </p:txBody>
      </p:sp>
    </p:spTree>
    <p:extLst>
      <p:ext uri="{BB962C8B-B14F-4D97-AF65-F5344CB8AC3E}">
        <p14:creationId xmlns:p14="http://schemas.microsoft.com/office/powerpoint/2010/main" val="2002873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742950" lvl="1" indent="-285750">
              <a:buFont typeface="Arial" panose="020B0604020202020204" pitchFamily="34" charset="0"/>
              <a:buChar char="•"/>
            </a:pPr>
            <a:r>
              <a:rPr lang="ru-RU" dirty="0"/>
              <a:t>З 10.06.2021 </a:t>
            </a:r>
            <a:r>
              <a:rPr lang="ru-RU" dirty="0" err="1"/>
              <a:t>діє</a:t>
            </a:r>
            <a:r>
              <a:rPr lang="ru-RU" dirty="0"/>
              <a:t> </a:t>
            </a:r>
            <a:r>
              <a:rPr lang="ru-RU" b="1" dirty="0" err="1"/>
              <a:t>електронний</a:t>
            </a:r>
            <a:r>
              <a:rPr lang="ru-RU" b="1" dirty="0"/>
              <a:t> </a:t>
            </a:r>
            <a:r>
              <a:rPr lang="ru-RU" b="1" dirty="0" err="1"/>
              <a:t>облік</a:t>
            </a:r>
            <a:r>
              <a:rPr lang="ru-RU" b="1" dirty="0"/>
              <a:t> </a:t>
            </a:r>
            <a:r>
              <a:rPr lang="ru-RU" b="1" dirty="0" err="1"/>
              <a:t>трудової</a:t>
            </a:r>
            <a:r>
              <a:rPr lang="ru-RU" b="1" dirty="0"/>
              <a:t> </a:t>
            </a:r>
            <a:r>
              <a:rPr lang="ru-RU" b="1" dirty="0" err="1"/>
              <a:t>діяльності</a:t>
            </a:r>
            <a:r>
              <a:rPr lang="ru-RU" dirty="0"/>
              <a:t> (</a:t>
            </a:r>
            <a:r>
              <a:rPr lang="ru-RU" dirty="0" err="1"/>
              <a:t>перехідний</a:t>
            </a:r>
            <a:r>
              <a:rPr lang="ru-RU" dirty="0"/>
              <a:t> </a:t>
            </a:r>
            <a:r>
              <a:rPr lang="ru-RU" dirty="0" err="1"/>
              <a:t>період</a:t>
            </a:r>
            <a:r>
              <a:rPr lang="ru-RU" dirty="0"/>
              <a:t> до 10.06.2026). </a:t>
            </a:r>
            <a:r>
              <a:rPr lang="ru-RU" dirty="0" err="1"/>
              <a:t>Роботодавець</a:t>
            </a:r>
            <a:r>
              <a:rPr lang="ru-RU" dirty="0"/>
              <a:t> </a:t>
            </a:r>
            <a:r>
              <a:rPr lang="ru-RU" b="1" dirty="0"/>
              <a:t>не </a:t>
            </a:r>
            <a:r>
              <a:rPr lang="ru-RU" b="1" dirty="0" err="1"/>
              <a:t>зобов’язаний</a:t>
            </a:r>
            <a:r>
              <a:rPr lang="ru-RU" dirty="0"/>
              <a:t> вести </a:t>
            </a:r>
            <a:r>
              <a:rPr lang="ru-RU" dirty="0" err="1"/>
              <a:t>паперові</a:t>
            </a:r>
            <a:r>
              <a:rPr lang="ru-RU" dirty="0"/>
              <a:t> книжки; за </a:t>
            </a:r>
            <a:r>
              <a:rPr lang="ru-RU" dirty="0" err="1"/>
              <a:t>заявою</a:t>
            </a:r>
            <a:r>
              <a:rPr lang="ru-RU" dirty="0"/>
              <a:t> </a:t>
            </a:r>
            <a:r>
              <a:rPr lang="ru-RU" dirty="0" err="1"/>
              <a:t>працівника</a:t>
            </a:r>
            <a:r>
              <a:rPr lang="ru-RU" dirty="0"/>
              <a:t> </a:t>
            </a:r>
            <a:r>
              <a:rPr lang="ru-RU" dirty="0" err="1"/>
              <a:t>може</a:t>
            </a:r>
            <a:r>
              <a:rPr lang="ru-RU" dirty="0"/>
              <a:t> </a:t>
            </a:r>
            <a:r>
              <a:rPr lang="ru-RU" dirty="0" err="1"/>
              <a:t>робити</a:t>
            </a:r>
            <a:r>
              <a:rPr lang="ru-RU" dirty="0"/>
              <a:t> записи в </a:t>
            </a:r>
            <a:r>
              <a:rPr lang="ru-RU" dirty="0" err="1"/>
              <a:t>паперовій</a:t>
            </a:r>
            <a:r>
              <a:rPr lang="ru-RU" dirty="0"/>
              <a:t>, але </a:t>
            </a:r>
            <a:r>
              <a:rPr lang="ru-RU" b="1" dirty="0" err="1"/>
              <a:t>обов’язково</a:t>
            </a:r>
            <a:r>
              <a:rPr lang="ru-RU" dirty="0"/>
              <a:t> </a:t>
            </a:r>
            <a:r>
              <a:rPr lang="ru-RU" dirty="0" err="1"/>
              <a:t>передає</a:t>
            </a:r>
            <a:r>
              <a:rPr lang="ru-RU" dirty="0"/>
              <a:t> </a:t>
            </a:r>
            <a:r>
              <a:rPr lang="ru-RU" dirty="0" err="1"/>
              <a:t>дані</a:t>
            </a:r>
            <a:r>
              <a:rPr lang="ru-RU" dirty="0"/>
              <a:t> до </a:t>
            </a:r>
            <a:r>
              <a:rPr lang="ru-RU" dirty="0" err="1"/>
              <a:t>реєстру</a:t>
            </a:r>
            <a:r>
              <a:rPr lang="ru-RU" dirty="0"/>
              <a:t> ПФУ (е-</a:t>
            </a:r>
            <a:r>
              <a:rPr lang="ru-RU" dirty="0" err="1"/>
              <a:t>трудова</a:t>
            </a:r>
            <a:r>
              <a:rPr lang="ru-RU" dirty="0"/>
              <a:t>).</a:t>
            </a:r>
          </a:p>
          <a:p>
            <a:pPr marL="742950" lvl="1" indent="-285750">
              <a:buFont typeface="Arial" panose="020B0604020202020204" pitchFamily="34" charset="0"/>
              <a:buChar char="•"/>
            </a:pPr>
            <a:br>
              <a:rPr lang="ru-RU" dirty="0"/>
            </a:br>
            <a:r>
              <a:rPr lang="ru-RU" i="1" dirty="0"/>
              <a:t>«…</a:t>
            </a:r>
            <a:r>
              <a:rPr lang="ru-RU" i="1" dirty="0" err="1"/>
              <a:t>оформляє</a:t>
            </a:r>
            <a:r>
              <a:rPr lang="ru-RU" i="1" dirty="0"/>
              <a:t> наказ про </a:t>
            </a:r>
            <a:r>
              <a:rPr lang="ru-RU" i="1" dirty="0" err="1"/>
              <a:t>прийняття</a:t>
            </a:r>
            <a:r>
              <a:rPr lang="ru-RU" i="1" dirty="0"/>
              <a:t>, </a:t>
            </a:r>
            <a:r>
              <a:rPr lang="ru-RU" i="1" dirty="0" err="1"/>
              <a:t>укладає</a:t>
            </a:r>
            <a:r>
              <a:rPr lang="ru-RU" i="1" dirty="0"/>
              <a:t> </a:t>
            </a:r>
            <a:r>
              <a:rPr lang="ru-RU" i="1" dirty="0" err="1"/>
              <a:t>трудовий</a:t>
            </a:r>
            <a:r>
              <a:rPr lang="ru-RU" i="1" dirty="0"/>
              <a:t> </a:t>
            </a:r>
            <a:r>
              <a:rPr lang="ru-RU" i="1" dirty="0" err="1"/>
              <a:t>договір</a:t>
            </a:r>
            <a:r>
              <a:rPr lang="ru-RU" i="1" dirty="0"/>
              <a:t>, </a:t>
            </a:r>
            <a:r>
              <a:rPr lang="ru-RU" i="1" dirty="0" err="1"/>
              <a:t>формує</a:t>
            </a:r>
            <a:r>
              <a:rPr lang="ru-RU" i="1" dirty="0"/>
              <a:t> </a:t>
            </a:r>
            <a:r>
              <a:rPr lang="ru-RU" i="1" dirty="0" err="1"/>
              <a:t>особову</a:t>
            </a:r>
            <a:r>
              <a:rPr lang="ru-RU" i="1" dirty="0"/>
              <a:t> справу та </a:t>
            </a:r>
            <a:r>
              <a:rPr lang="ru-RU" i="1" dirty="0" err="1"/>
              <a:t>подає</a:t>
            </a:r>
            <a:r>
              <a:rPr lang="ru-RU" i="1" dirty="0"/>
              <a:t> </a:t>
            </a:r>
            <a:r>
              <a:rPr lang="ru-RU" i="1" dirty="0" err="1"/>
              <a:t>відомості</a:t>
            </a:r>
            <a:r>
              <a:rPr lang="ru-RU" i="1" dirty="0"/>
              <a:t> про </a:t>
            </a:r>
            <a:r>
              <a:rPr lang="ru-RU" i="1" dirty="0" err="1"/>
              <a:t>трудові</a:t>
            </a:r>
            <a:r>
              <a:rPr lang="ru-RU" i="1" dirty="0"/>
              <a:t> </a:t>
            </a:r>
            <a:r>
              <a:rPr lang="ru-RU" i="1" dirty="0" err="1"/>
              <a:t>відносини</a:t>
            </a:r>
            <a:r>
              <a:rPr lang="ru-RU" i="1" dirty="0"/>
              <a:t> до </a:t>
            </a:r>
            <a:r>
              <a:rPr lang="ru-RU" i="1" dirty="0" err="1"/>
              <a:t>електронного</a:t>
            </a:r>
            <a:r>
              <a:rPr lang="ru-RU" i="1" dirty="0"/>
              <a:t> </a:t>
            </a:r>
            <a:r>
              <a:rPr lang="ru-RU" i="1" dirty="0" err="1"/>
              <a:t>реєстру</a:t>
            </a:r>
            <a:r>
              <a:rPr lang="ru-RU" i="1" dirty="0"/>
              <a:t> (е-</a:t>
            </a:r>
            <a:r>
              <a:rPr lang="ru-RU" i="1" dirty="0" err="1"/>
              <a:t>трудова</a:t>
            </a:r>
            <a:r>
              <a:rPr lang="ru-RU" i="1" dirty="0"/>
              <a:t>, ПФУ). Записи в </a:t>
            </a:r>
            <a:r>
              <a:rPr lang="ru-RU" i="1" dirty="0" err="1"/>
              <a:t>паперову</a:t>
            </a:r>
            <a:r>
              <a:rPr lang="ru-RU" i="1" dirty="0"/>
              <a:t> </a:t>
            </a:r>
            <a:r>
              <a:rPr lang="ru-RU" i="1" dirty="0" err="1"/>
              <a:t>трудову</a:t>
            </a:r>
            <a:r>
              <a:rPr lang="ru-RU" i="1" dirty="0"/>
              <a:t> книжку — </a:t>
            </a:r>
            <a:r>
              <a:rPr lang="ru-RU" i="1" dirty="0" err="1"/>
              <a:t>лише</a:t>
            </a:r>
            <a:r>
              <a:rPr lang="ru-RU" i="1" dirty="0"/>
              <a:t> за </a:t>
            </a:r>
            <a:r>
              <a:rPr lang="ru-RU" i="1" dirty="0" err="1"/>
              <a:t>заявою</a:t>
            </a:r>
            <a:r>
              <a:rPr lang="ru-RU" i="1" dirty="0"/>
              <a:t> </a:t>
            </a:r>
            <a:r>
              <a:rPr lang="ru-RU" i="1" dirty="0" err="1"/>
              <a:t>працівника</a:t>
            </a:r>
            <a:r>
              <a:rPr lang="ru-RU" i="1" dirty="0"/>
              <a:t> до 10.06.2026.»</a:t>
            </a:r>
            <a:endParaRPr lang="ru-RU" dirty="0"/>
          </a:p>
          <a:p>
            <a:endParaRPr lang="ru-RU" b="1" dirty="0"/>
          </a:p>
          <a:p>
            <a:pPr>
              <a:buFont typeface="Arial" panose="020B0604020202020204" pitchFamily="34" charset="0"/>
              <a:buChar char="•"/>
            </a:pPr>
            <a:r>
              <a:rPr lang="ru-RU" dirty="0"/>
              <a:t>До </a:t>
            </a:r>
            <a:r>
              <a:rPr lang="ru-RU" dirty="0" err="1"/>
              <a:t>переліку</a:t>
            </a:r>
            <a:r>
              <a:rPr lang="ru-RU" dirty="0"/>
              <a:t> </a:t>
            </a:r>
            <a:r>
              <a:rPr lang="ru-RU" dirty="0" err="1"/>
              <a:t>кадрових</a:t>
            </a:r>
            <a:r>
              <a:rPr lang="ru-RU" dirty="0"/>
              <a:t> </a:t>
            </a:r>
            <a:r>
              <a:rPr lang="ru-RU" dirty="0" err="1"/>
              <a:t>документів</a:t>
            </a:r>
            <a:r>
              <a:rPr lang="ru-RU" dirty="0"/>
              <a:t>: </a:t>
            </a:r>
            <a:r>
              <a:rPr lang="ru-RU" i="1" dirty="0" err="1"/>
              <a:t>положення</a:t>
            </a:r>
            <a:r>
              <a:rPr lang="ru-RU" i="1" dirty="0"/>
              <a:t>/</a:t>
            </a:r>
            <a:r>
              <a:rPr lang="ru-RU" i="1" dirty="0" err="1"/>
              <a:t>політика</a:t>
            </a:r>
            <a:r>
              <a:rPr lang="ru-RU" i="1" dirty="0"/>
              <a:t> про </a:t>
            </a:r>
            <a:r>
              <a:rPr lang="ru-RU" i="1" dirty="0" err="1"/>
              <a:t>захист</a:t>
            </a:r>
            <a:r>
              <a:rPr lang="ru-RU" i="1" dirty="0"/>
              <a:t> </a:t>
            </a:r>
            <a:r>
              <a:rPr lang="ru-RU" i="1" dirty="0" err="1"/>
              <a:t>персональних</a:t>
            </a:r>
            <a:r>
              <a:rPr lang="ru-RU" i="1" dirty="0"/>
              <a:t> </a:t>
            </a:r>
            <a:r>
              <a:rPr lang="ru-RU" i="1" dirty="0" err="1"/>
              <a:t>даних</a:t>
            </a:r>
            <a:r>
              <a:rPr lang="ru-RU" i="1" dirty="0"/>
              <a:t>; </a:t>
            </a:r>
            <a:r>
              <a:rPr lang="ru-RU" i="1" dirty="0" err="1"/>
              <a:t>положення</a:t>
            </a:r>
            <a:r>
              <a:rPr lang="ru-RU" i="1" dirty="0"/>
              <a:t> про </a:t>
            </a:r>
            <a:r>
              <a:rPr lang="ru-RU" i="1" dirty="0" err="1"/>
              <a:t>дистанційну</a:t>
            </a:r>
            <a:r>
              <a:rPr lang="ru-RU" i="1" dirty="0"/>
              <a:t>/</a:t>
            </a:r>
            <a:r>
              <a:rPr lang="ru-RU" i="1" dirty="0" err="1"/>
              <a:t>надомну</a:t>
            </a:r>
            <a:r>
              <a:rPr lang="ru-RU" i="1" dirty="0"/>
              <a:t> роботу (за </a:t>
            </a:r>
            <a:r>
              <a:rPr lang="ru-RU" i="1" dirty="0" err="1"/>
              <a:t>наявності</a:t>
            </a:r>
            <a:r>
              <a:rPr lang="ru-RU" i="1" dirty="0"/>
              <a:t>); ПВТР, </a:t>
            </a:r>
            <a:r>
              <a:rPr lang="ru-RU" i="1" dirty="0" err="1"/>
              <a:t>колдоговори</a:t>
            </a:r>
            <a:r>
              <a:rPr lang="ru-RU" i="1" dirty="0"/>
              <a:t> — в </a:t>
            </a:r>
            <a:r>
              <a:rPr lang="ru-RU" i="1" dirty="0" err="1"/>
              <a:t>електронній</a:t>
            </a:r>
            <a:r>
              <a:rPr lang="ru-RU" i="1" dirty="0"/>
              <a:t> </a:t>
            </a:r>
            <a:r>
              <a:rPr lang="ru-RU" i="1" dirty="0" err="1"/>
              <a:t>формі</a:t>
            </a:r>
            <a:r>
              <a:rPr lang="ru-RU" i="1" dirty="0"/>
              <a:t> </a:t>
            </a:r>
            <a:r>
              <a:rPr lang="ru-RU" i="1" dirty="0" err="1"/>
              <a:t>також</a:t>
            </a:r>
            <a:r>
              <a:rPr lang="ru-RU" i="1" dirty="0"/>
              <a:t> </a:t>
            </a:r>
            <a:r>
              <a:rPr lang="ru-RU" i="1" dirty="0" err="1"/>
              <a:t>допустимі</a:t>
            </a:r>
            <a:r>
              <a:rPr lang="ru-RU" i="1" dirty="0"/>
              <a:t>.</a:t>
            </a:r>
            <a:endParaRPr lang="ru-RU" dirty="0"/>
          </a:p>
          <a:p>
            <a:endParaRPr lang="uk-UA" dirty="0"/>
          </a:p>
        </p:txBody>
      </p:sp>
      <p:sp>
        <p:nvSpPr>
          <p:cNvPr id="4" name="Місце для номера слайда 3"/>
          <p:cNvSpPr>
            <a:spLocks noGrp="1"/>
          </p:cNvSpPr>
          <p:nvPr>
            <p:ph type="sldNum" sz="quarter" idx="5"/>
          </p:nvPr>
        </p:nvSpPr>
        <p:spPr/>
        <p:txBody>
          <a:bodyPr/>
          <a:lstStyle/>
          <a:p>
            <a:fld id="{6E6F5F5F-A5A1-4ACF-B4E1-06AD9C508342}" type="slidenum">
              <a:rPr lang="uk-UA" smtClean="0"/>
              <a:t>6</a:t>
            </a:fld>
            <a:endParaRPr lang="uk-UA"/>
          </a:p>
        </p:txBody>
      </p:sp>
    </p:spTree>
    <p:extLst>
      <p:ext uri="{BB962C8B-B14F-4D97-AF65-F5344CB8AC3E}">
        <p14:creationId xmlns:p14="http://schemas.microsoft.com/office/powerpoint/2010/main" val="196019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a:buFont typeface="Arial" panose="020B0604020202020204" pitchFamily="34" charset="0"/>
              <a:buChar char="•"/>
            </a:pPr>
            <a:endParaRPr lang="ru-RU" dirty="0"/>
          </a:p>
          <a:p>
            <a:endParaRPr lang="uk-UA" dirty="0"/>
          </a:p>
        </p:txBody>
      </p:sp>
      <p:sp>
        <p:nvSpPr>
          <p:cNvPr id="4" name="Місце для номера слайда 3"/>
          <p:cNvSpPr>
            <a:spLocks noGrp="1"/>
          </p:cNvSpPr>
          <p:nvPr>
            <p:ph type="sldNum" sz="quarter" idx="5"/>
          </p:nvPr>
        </p:nvSpPr>
        <p:spPr/>
        <p:txBody>
          <a:bodyPr/>
          <a:lstStyle/>
          <a:p>
            <a:fld id="{6E6F5F5F-A5A1-4ACF-B4E1-06AD9C508342}" type="slidenum">
              <a:rPr lang="uk-UA" smtClean="0"/>
              <a:t>7</a:t>
            </a:fld>
            <a:endParaRPr lang="uk-UA"/>
          </a:p>
        </p:txBody>
      </p:sp>
    </p:spTree>
    <p:extLst>
      <p:ext uri="{BB962C8B-B14F-4D97-AF65-F5344CB8AC3E}">
        <p14:creationId xmlns:p14="http://schemas.microsoft.com/office/powerpoint/2010/main" val="119849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ru-RU" dirty="0" err="1"/>
              <a:t>Декларація</a:t>
            </a:r>
            <a:r>
              <a:rPr lang="ru-RU" dirty="0"/>
              <a:t> </a:t>
            </a:r>
            <a:r>
              <a:rPr lang="ru-RU" dirty="0" err="1"/>
              <a:t>задає</a:t>
            </a:r>
            <a:r>
              <a:rPr lang="ru-RU" dirty="0"/>
              <a:t> </a:t>
            </a:r>
            <a:r>
              <a:rPr lang="ru-RU" b="1" dirty="0" err="1"/>
              <a:t>міжнародні</a:t>
            </a:r>
            <a:r>
              <a:rPr lang="ru-RU" b="1" dirty="0"/>
              <a:t> </a:t>
            </a:r>
            <a:r>
              <a:rPr lang="ru-RU" b="1" dirty="0" err="1"/>
              <a:t>стандарти</a:t>
            </a:r>
            <a:r>
              <a:rPr lang="ru-RU" dirty="0"/>
              <a:t>, а </a:t>
            </a:r>
            <a:r>
              <a:rPr lang="ru-RU" dirty="0" err="1"/>
              <a:t>механізми</a:t>
            </a:r>
            <a:r>
              <a:rPr lang="ru-RU" dirty="0"/>
              <a:t> </a:t>
            </a:r>
            <a:r>
              <a:rPr lang="ru-RU" dirty="0" err="1"/>
              <a:t>реалізації</a:t>
            </a:r>
            <a:r>
              <a:rPr lang="ru-RU" dirty="0"/>
              <a:t> прав </a:t>
            </a:r>
            <a:r>
              <a:rPr lang="ru-RU" dirty="0" err="1"/>
              <a:t>конкретизуються</a:t>
            </a:r>
            <a:r>
              <a:rPr lang="ru-RU" dirty="0"/>
              <a:t> в </a:t>
            </a:r>
            <a:r>
              <a:rPr lang="ru-RU" dirty="0" err="1"/>
              <a:t>національному</a:t>
            </a:r>
            <a:r>
              <a:rPr lang="ru-RU" dirty="0"/>
              <a:t> </a:t>
            </a:r>
            <a:r>
              <a:rPr lang="ru-RU" dirty="0" err="1"/>
              <a:t>законодавстві</a:t>
            </a:r>
            <a:r>
              <a:rPr lang="ru-RU" dirty="0"/>
              <a:t> (</a:t>
            </a:r>
            <a:r>
              <a:rPr lang="ru-RU" dirty="0" err="1"/>
              <a:t>Конституція</a:t>
            </a:r>
            <a:r>
              <a:rPr lang="ru-RU" dirty="0"/>
              <a:t>, </a:t>
            </a:r>
            <a:r>
              <a:rPr lang="ru-RU" dirty="0" err="1"/>
              <a:t>КЗпП</a:t>
            </a:r>
            <a:r>
              <a:rPr lang="ru-RU" dirty="0"/>
              <a:t> </a:t>
            </a:r>
            <a:r>
              <a:rPr lang="ru-RU" dirty="0" err="1"/>
              <a:t>тощо</a:t>
            </a:r>
            <a:r>
              <a:rPr lang="ru-RU" dirty="0"/>
              <a:t>).</a:t>
            </a:r>
            <a:endParaRPr lang="uk-UA" dirty="0"/>
          </a:p>
        </p:txBody>
      </p:sp>
      <p:sp>
        <p:nvSpPr>
          <p:cNvPr id="4" name="Місце для номера слайда 3"/>
          <p:cNvSpPr>
            <a:spLocks noGrp="1"/>
          </p:cNvSpPr>
          <p:nvPr>
            <p:ph type="sldNum" sz="quarter" idx="5"/>
          </p:nvPr>
        </p:nvSpPr>
        <p:spPr/>
        <p:txBody>
          <a:bodyPr/>
          <a:lstStyle/>
          <a:p>
            <a:fld id="{6E6F5F5F-A5A1-4ACF-B4E1-06AD9C508342}" type="slidenum">
              <a:rPr lang="uk-UA" smtClean="0"/>
              <a:t>15</a:t>
            </a:fld>
            <a:endParaRPr lang="uk-UA"/>
          </a:p>
        </p:txBody>
      </p:sp>
    </p:spTree>
    <p:extLst>
      <p:ext uri="{BB962C8B-B14F-4D97-AF65-F5344CB8AC3E}">
        <p14:creationId xmlns:p14="http://schemas.microsoft.com/office/powerpoint/2010/main" val="135469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indent="457200" algn="just">
              <a:lnSpc>
                <a:spcPts val="2300"/>
              </a:lnSpc>
            </a:pPr>
            <a:r>
              <a:rPr lang="uk-UA" sz="1200" b="1" dirty="0">
                <a:solidFill>
                  <a:schemeClr val="tx1"/>
                </a:solidFill>
              </a:rPr>
              <a:t>3</a:t>
            </a:r>
            <a:r>
              <a:rPr lang="uk-UA" sz="1200" b="1" dirty="0"/>
              <a:t>. Формування і реалізація державної політики у сфері вищої освіти забезпечуються шляхом:</a:t>
            </a:r>
          </a:p>
          <a:p>
            <a:pPr indent="457200" algn="just">
              <a:lnSpc>
                <a:spcPts val="2300"/>
              </a:lnSpc>
            </a:pPr>
            <a:r>
              <a:rPr lang="uk-UA" sz="1200" dirty="0"/>
              <a:t>10) створення умов для реалізації випускниками закладів вищої освіти права на працю, забезпечення гарантії рівних можливостей щодо вибору місця роботи, виду трудової діяльності на підприємствах, в установах та організаціях усіх форм власності з урахуванням здобутої вищої освіти та відповідно до суспільних потреб;</a:t>
            </a:r>
          </a:p>
          <a:p>
            <a:pPr indent="457200" algn="just">
              <a:lnSpc>
                <a:spcPts val="2300"/>
              </a:lnSpc>
            </a:pPr>
            <a:r>
              <a:rPr lang="uk-UA" sz="1200" dirty="0"/>
              <a:t>11) запровадження механізмів стимулювання підприємств, установ, організацій усіх форм власності до надання першого робочого місця випускникам закладів вищої освіти</a:t>
            </a:r>
          </a:p>
          <a:p>
            <a:pPr indent="457200" algn="just">
              <a:lnSpc>
                <a:spcPts val="2300"/>
              </a:lnSpc>
            </a:pPr>
            <a:r>
              <a:rPr lang="uk-UA" sz="1200" b="1" dirty="0"/>
              <a:t>Стаття 13. Повноваження центрального органу виконавчої влади у сфері освіти і науки, інших органів, до сфери управління яких належать заклади вищої освіти</a:t>
            </a:r>
          </a:p>
          <a:p>
            <a:pPr indent="457200" algn="just">
              <a:lnSpc>
                <a:spcPts val="2300"/>
              </a:lnSpc>
            </a:pPr>
            <a:r>
              <a:rPr lang="uk-UA" sz="1200" dirty="0"/>
              <a:t>1. Центральний орган виконавчої влади у сфері освіти і науки:</a:t>
            </a:r>
          </a:p>
          <a:p>
            <a:pPr indent="457200" algn="just">
              <a:lnSpc>
                <a:spcPts val="2300"/>
              </a:lnSpc>
            </a:pPr>
            <a:r>
              <a:rPr lang="uk-UA" sz="1200" dirty="0"/>
              <a:t>11) сприяє працевлаштуванню випускників закладів вищої освіти;</a:t>
            </a:r>
          </a:p>
          <a:p>
            <a:pPr indent="457200" algn="just">
              <a:lnSpc>
                <a:spcPts val="2300"/>
              </a:lnSpc>
            </a:pPr>
            <a:r>
              <a:rPr lang="uk-UA" sz="1200" dirty="0"/>
              <a:t>2. Державні органи, до сфери управління яких належать заклади вищої освіти:</a:t>
            </a:r>
          </a:p>
          <a:p>
            <a:pPr indent="457200" algn="just">
              <a:lnSpc>
                <a:spcPts val="2300"/>
              </a:lnSpc>
            </a:pPr>
            <a:r>
              <a:rPr lang="uk-UA" sz="1200" dirty="0"/>
              <a:t>4) сприяють працевлаштуванню випускників закладів вищої освіти, що належать до сфери їх управління, здійснюють розподіл випускників вищих військових навчальних закладів (закладів вищої освіти із специфічними умовами навчання) для подальшого проходження служби та надають випускникам інших закладів вищої освіти інформацію про наявність вакансій у складі юридичних осіб незалежно від форми власності та підпорядкування для можливого працевлаштування;</a:t>
            </a:r>
          </a:p>
          <a:p>
            <a:pPr indent="457200" algn="just">
              <a:lnSpc>
                <a:spcPts val="2300"/>
              </a:lnSpc>
            </a:pPr>
            <a:r>
              <a:rPr lang="uk-UA" sz="1200" b="1" dirty="0"/>
              <a:t>Стаття 14. Повноваження органів влади Автономної Республіки Крим та органів місцевого самоврядування, до сфери управління яких належать заклади вищої освіти</a:t>
            </a:r>
          </a:p>
          <a:p>
            <a:pPr indent="457200" algn="just">
              <a:lnSpc>
                <a:spcPts val="2300"/>
              </a:lnSpc>
            </a:pPr>
            <a:r>
              <a:rPr lang="uk-UA" sz="1200" dirty="0"/>
              <a:t>5) сприяють працевлаштуванню і соціальному захисту випускників закладів вищої освіти, що належать до сфери їх управління;</a:t>
            </a:r>
          </a:p>
          <a:p>
            <a:endParaRPr lang="uk-UA" dirty="0"/>
          </a:p>
        </p:txBody>
      </p:sp>
      <p:sp>
        <p:nvSpPr>
          <p:cNvPr id="4" name="Місце для номера слайда 3"/>
          <p:cNvSpPr>
            <a:spLocks noGrp="1"/>
          </p:cNvSpPr>
          <p:nvPr>
            <p:ph type="sldNum" sz="quarter" idx="5"/>
          </p:nvPr>
        </p:nvSpPr>
        <p:spPr/>
        <p:txBody>
          <a:bodyPr/>
          <a:lstStyle/>
          <a:p>
            <a:fld id="{6E6F5F5F-A5A1-4ACF-B4E1-06AD9C508342}" type="slidenum">
              <a:rPr lang="uk-UA" smtClean="0"/>
              <a:t>18</a:t>
            </a:fld>
            <a:endParaRPr lang="uk-UA"/>
          </a:p>
        </p:txBody>
      </p:sp>
    </p:spTree>
    <p:extLst>
      <p:ext uri="{BB962C8B-B14F-4D97-AF65-F5344CB8AC3E}">
        <p14:creationId xmlns:p14="http://schemas.microsoft.com/office/powerpoint/2010/main" val="417380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indent="457200" algn="just">
              <a:lnSpc>
                <a:spcPts val="2000"/>
              </a:lnSpc>
            </a:pPr>
            <a:r>
              <a:rPr lang="uk-UA" sz="1200" dirty="0"/>
              <a:t>Розділ ЗАКЛАДИ ВИЩОЇ ОСВІТИ</a:t>
            </a:r>
          </a:p>
          <a:p>
            <a:pPr indent="457200" algn="just">
              <a:lnSpc>
                <a:spcPts val="2000"/>
              </a:lnSpc>
            </a:pPr>
            <a:r>
              <a:rPr lang="uk-UA" sz="1200" b="1" dirty="0"/>
              <a:t>Стаття 26. Основні завдання закладу вищої освіти</a:t>
            </a:r>
          </a:p>
          <a:p>
            <a:pPr indent="457200" algn="just">
              <a:lnSpc>
                <a:spcPts val="2000"/>
              </a:lnSpc>
            </a:pPr>
            <a:r>
              <a:rPr lang="uk-UA" sz="1200" dirty="0"/>
              <a:t>1. Основними завданнями закладу вищої освіти є:</a:t>
            </a:r>
          </a:p>
          <a:p>
            <a:pPr indent="457200" algn="just">
              <a:lnSpc>
                <a:spcPts val="2000"/>
              </a:lnSpc>
            </a:pPr>
            <a:r>
              <a:rPr lang="uk-UA" sz="1200" dirty="0"/>
              <a:t>10) вивчення попиту на окремі спеціальності на ринку праці та сприяння працевлаштуванню випускників.</a:t>
            </a:r>
          </a:p>
          <a:p>
            <a:pPr indent="457200" algn="just">
              <a:lnSpc>
                <a:spcPts val="2000"/>
              </a:lnSpc>
            </a:pPr>
            <a:r>
              <a:rPr lang="uk-UA" sz="1200" b="1" dirty="0"/>
              <a:t>Стаття 64. Працевлаштування випускників закладів вищої освіти</a:t>
            </a:r>
          </a:p>
          <a:p>
            <a:pPr indent="457200" algn="just">
              <a:lnSpc>
                <a:spcPts val="2000"/>
              </a:lnSpc>
            </a:pPr>
            <a:r>
              <a:rPr lang="uk-UA" sz="1200" dirty="0"/>
              <a:t>1. Випускники закладів вищої освіти вільні у виборі місця роботи, крім випадків, передбачених цим Законом. Заклади вищої освіти не зобов’язані здійснювати працевлаштування випускників.</a:t>
            </a:r>
          </a:p>
          <a:p>
            <a:pPr indent="457200" algn="just">
              <a:lnSpc>
                <a:spcPts val="2000"/>
              </a:lnSpc>
            </a:pPr>
            <a:r>
              <a:rPr lang="uk-UA" sz="1200" dirty="0"/>
              <a:t>2. Держава у співпраці з роботодавцями забезпечує створення умов для реалізації випускниками закладів вищої освіти права на працю, гарантує створення рівних можливостей для вибору місця роботи, виду трудової діяльності з урахуванням здобутої вищої освіти та суспільних потреб.</a:t>
            </a:r>
          </a:p>
          <a:p>
            <a:pPr indent="457200" algn="just">
              <a:lnSpc>
                <a:spcPts val="2000"/>
              </a:lnSpc>
            </a:pPr>
            <a:r>
              <a:rPr lang="uk-UA" sz="1200" dirty="0"/>
              <a:t>3. Випускники вищих військових навчальних закладів, закладів вищої освіти із специфічними умовами навчання, військових інститутів як підрозділів закладів вищої освіти з числа військовослужбовців (осіб начальницького складу) направляються для подальшого проходження служби відповідно до законодавства.</a:t>
            </a:r>
          </a:p>
          <a:p>
            <a:pPr indent="457200" algn="just">
              <a:lnSpc>
                <a:spcPts val="2000"/>
              </a:lnSpc>
            </a:pPr>
            <a:r>
              <a:rPr lang="uk-UA" sz="1200" dirty="0"/>
              <a:t>4. Випускникам вищих медичних і педагогічних навчальних закладів, які уклали угоду про відпрацювання не менше трьох років у сільській місцевості або селищах міського типу, держава відповідно до законодавства забезпечує безоплатне користування житлом з опаленням і освітленням у межах встановлених норм.</a:t>
            </a:r>
          </a:p>
          <a:p>
            <a:pPr indent="457200" algn="just">
              <a:lnSpc>
                <a:spcPts val="2000"/>
              </a:lnSpc>
            </a:pPr>
            <a:r>
              <a:rPr lang="uk-UA" sz="1200" dirty="0"/>
              <a:t>5. Центральний орган виконавчої влади у сфері освіти і науки здійснює моніторинг зайнятості випускників закладів вищої освіти. Знеособлені статистичні дані щодо зайнятості випускників закладів вищої освіти на ринку праці розміщуються в мережі Інтернет для вільного доступу у форматі, що дає змогу їх автоматизовано обробляти електронними засобами.</a:t>
            </a:r>
          </a:p>
          <a:p>
            <a:pPr algn="just"/>
            <a:r>
              <a:rPr lang="uk-UA" sz="900" b="0" i="1" u="none" strike="noStrike" dirty="0">
                <a:solidFill>
                  <a:srgbClr val="333333"/>
                </a:solidFill>
                <a:effectLst/>
                <a:latin typeface="Times New Roman" panose="02020603050405020304" pitchFamily="18" charset="0"/>
              </a:rPr>
              <a:t>{Статтю 64 доповнено частиною п’ятою згідно із Законом </a:t>
            </a:r>
            <a:r>
              <a:rPr lang="uk-UA" sz="900" b="0" i="1" u="sng" dirty="0">
                <a:solidFill>
                  <a:srgbClr val="000099"/>
                </a:solidFill>
                <a:effectLst/>
                <a:latin typeface="Times New Roman" panose="02020603050405020304" pitchFamily="18" charset="0"/>
                <a:hlinkClick r:id="rId3"/>
              </a:rPr>
              <a:t>№ 2745-</a:t>
            </a:r>
            <a:r>
              <a:rPr lang="en-GB" sz="900" b="0" i="1" u="sng" dirty="0">
                <a:solidFill>
                  <a:srgbClr val="000099"/>
                </a:solidFill>
                <a:effectLst/>
                <a:latin typeface="Times New Roman" panose="02020603050405020304" pitchFamily="18" charset="0"/>
                <a:hlinkClick r:id="rId3"/>
              </a:rPr>
              <a:t>VIII </a:t>
            </a:r>
            <a:r>
              <a:rPr lang="uk-UA" sz="900" b="0" i="1" u="sng" dirty="0">
                <a:solidFill>
                  <a:srgbClr val="000099"/>
                </a:solidFill>
                <a:effectLst/>
                <a:latin typeface="Times New Roman" panose="02020603050405020304" pitchFamily="18" charset="0"/>
                <a:hlinkClick r:id="rId3"/>
              </a:rPr>
              <a:t>від 06.06.2019</a:t>
            </a:r>
            <a:r>
              <a:rPr lang="uk-UA" sz="900" b="0" i="1" u="none" strike="noStrike" dirty="0">
                <a:solidFill>
                  <a:srgbClr val="333333"/>
                </a:solidFill>
                <a:effectLst/>
                <a:latin typeface="Times New Roman" panose="02020603050405020304" pitchFamily="18" charset="0"/>
              </a:rPr>
              <a:t>}</a:t>
            </a:r>
            <a:endParaRPr lang="uk-UA" sz="900" b="0" i="0" dirty="0">
              <a:solidFill>
                <a:srgbClr val="333333"/>
              </a:solidFill>
              <a:effectLst/>
              <a:latin typeface="Times New Roman" panose="02020603050405020304" pitchFamily="18" charset="0"/>
            </a:endParaRPr>
          </a:p>
          <a:p>
            <a:endParaRPr lang="uk-UA" dirty="0"/>
          </a:p>
        </p:txBody>
      </p:sp>
      <p:sp>
        <p:nvSpPr>
          <p:cNvPr id="4" name="Місце для номера слайда 3"/>
          <p:cNvSpPr>
            <a:spLocks noGrp="1"/>
          </p:cNvSpPr>
          <p:nvPr>
            <p:ph type="sldNum" sz="quarter" idx="5"/>
          </p:nvPr>
        </p:nvSpPr>
        <p:spPr/>
        <p:txBody>
          <a:bodyPr/>
          <a:lstStyle/>
          <a:p>
            <a:fld id="{6E6F5F5F-A5A1-4ACF-B4E1-06AD9C508342}" type="slidenum">
              <a:rPr lang="uk-UA" smtClean="0"/>
              <a:t>19</a:t>
            </a:fld>
            <a:endParaRPr lang="uk-UA"/>
          </a:p>
        </p:txBody>
      </p:sp>
    </p:spTree>
    <p:extLst>
      <p:ext uri="{BB962C8B-B14F-4D97-AF65-F5344CB8AC3E}">
        <p14:creationId xmlns:p14="http://schemas.microsoft.com/office/powerpoint/2010/main" val="422688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dirty="0"/>
              <a:t>Раніше було, але вже не актуально: </a:t>
            </a:r>
            <a:r>
              <a:rPr lang="uk-UA" b="1" dirty="0"/>
              <a:t>Молодими спеціалістами  </a:t>
            </a:r>
            <a:r>
              <a:rPr lang="uk-UA" dirty="0"/>
              <a:t>вважаються, згідно із законодавством, випускники вищих навчальних закладів, яким присвоєно  кваліфікацію фахівця з вищою освітою різних освітньо-кваліфікаційних рівнів («молодший спеціаліст», «бакалавр», «спеціаліст», «магістр») і які працевлаштовані на підставі направлення на роботу.  Вважаються вони молодими  фахівцями  </a:t>
            </a:r>
            <a:r>
              <a:rPr lang="uk-UA" b="1" dirty="0"/>
              <a:t>протягом  трьох  років з моменту укладення ними трудового договору</a:t>
            </a:r>
            <a:r>
              <a:rPr lang="uk-UA" dirty="0"/>
              <a:t> із замовником.</a:t>
            </a:r>
          </a:p>
          <a:p>
            <a:endParaRPr lang="uk-UA" dirty="0"/>
          </a:p>
          <a:p>
            <a:endParaRPr lang="uk-UA" dirty="0"/>
          </a:p>
        </p:txBody>
      </p:sp>
      <p:sp>
        <p:nvSpPr>
          <p:cNvPr id="4" name="Місце для номера слайда 3"/>
          <p:cNvSpPr>
            <a:spLocks noGrp="1"/>
          </p:cNvSpPr>
          <p:nvPr>
            <p:ph type="sldNum" sz="quarter" idx="5"/>
          </p:nvPr>
        </p:nvSpPr>
        <p:spPr/>
        <p:txBody>
          <a:bodyPr/>
          <a:lstStyle/>
          <a:p>
            <a:fld id="{6E6F5F5F-A5A1-4ACF-B4E1-06AD9C508342}" type="slidenum">
              <a:rPr lang="uk-UA" smtClean="0"/>
              <a:t>22</a:t>
            </a:fld>
            <a:endParaRPr lang="uk-UA"/>
          </a:p>
        </p:txBody>
      </p:sp>
    </p:spTree>
    <p:extLst>
      <p:ext uri="{BB962C8B-B14F-4D97-AF65-F5344CB8AC3E}">
        <p14:creationId xmlns:p14="http://schemas.microsoft.com/office/powerpoint/2010/main" val="163454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959B4813-6711-4F94-95F0-AB243AC0CD53}" type="datetime1">
              <a:rPr lang="ru-RU" smtClean="0"/>
              <a:t>04.11.2025</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8E0657B8-5127-48C1-AF3B-7A2A7DBDFE72}" type="datetime1">
              <a:rPr lang="ru-RU" smtClean="0"/>
              <a:t>04.11.2025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p>
            <a:fld id="{3DF5C2DD-E6F2-4C42-98E4-FDC2F2ED261A}" type="datetime1">
              <a:rPr lang="ru-RU" smtClean="0"/>
              <a:t>04.11.2025</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151ED3B9-6B2E-4E4E-AE1D-9D57C0079E9F}" type="datetime1">
              <a:rPr lang="ru-RU" smtClean="0"/>
              <a:t>04.11.2025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692AD18-B931-4C97-8A46-050BEDB216C6}" type="datetime1">
              <a:rPr lang="ru-RU" smtClean="0"/>
              <a:t>04.11.2025</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8F4ED4DE-4C57-473F-AB81-953AF29C6FE1}" type="datetime1">
              <a:rPr lang="ru-RU" smtClean="0"/>
              <a:t>04.11.2025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5F3E91FB-368A-4B6A-8543-859FE62BB43A}" type="datetime1">
              <a:rPr lang="ru-RU" smtClean="0"/>
              <a:t>04.11.2025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206BAF95-9DDD-4310-B8C2-7396DAEDCC45}" type="datetime1">
              <a:rPr lang="ru-RU" smtClean="0"/>
              <a:t>04.11.2025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7A0645ED-AFB5-4FED-A2DC-E5F6FB414580}" type="datetime1">
              <a:rPr lang="ru-RU" smtClean="0"/>
              <a:t>04.11.2025</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F2ECE0A6-909A-4D4E-8933-3C702584EEBB}" type="datetime1">
              <a:rPr lang="ru-RU" smtClean="0"/>
              <a:t>04.11.2025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a:t>Образец текста</a:t>
            </a:r>
          </a:p>
        </p:txBody>
      </p:sp>
      <p:sp>
        <p:nvSpPr>
          <p:cNvPr id="5" name="Дата 4"/>
          <p:cNvSpPr>
            <a:spLocks noGrp="1"/>
          </p:cNvSpPr>
          <p:nvPr>
            <p:ph type="dt" sz="half" idx="10"/>
          </p:nvPr>
        </p:nvSpPr>
        <p:spPr/>
        <p:txBody>
          <a:bodyPr/>
          <a:lstStyle/>
          <a:p>
            <a:fld id="{347B19B9-D585-4413-AF6A-67F934BCFBD3}" type="datetime1">
              <a:rPr lang="ru-RU" smtClean="0"/>
              <a:t>04.11.2025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ru-RU"/>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C160FC47-88D9-480B-9A1F-D0D514B8BFDF}" type="datetime1">
              <a:rPr lang="ru-RU" smtClean="0"/>
              <a:t>04.11.2025</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zakon.rada.gov.ua/laws/show/263/95-%D0%B2%D1%80" TargetMode="External"/><Relationship Id="rId7" Type="http://schemas.openxmlformats.org/officeDocument/2006/relationships/hyperlink" Target="https://zakon.rada.gov.ua/laws/show/322-08#Text" TargetMode="External"/><Relationship Id="rId2" Type="http://schemas.openxmlformats.org/officeDocument/2006/relationships/hyperlink" Target="https://zakon.rada.gov.ua/laws/show/4574-20#n1132" TargetMode="External"/><Relationship Id="rId1" Type="http://schemas.openxmlformats.org/officeDocument/2006/relationships/slideLayout" Target="../slideLayouts/slideLayout7.xml"/><Relationship Id="rId6" Type="http://schemas.openxmlformats.org/officeDocument/2006/relationships/hyperlink" Target="https://zakon.rada.gov.ua/laws/show/2215-20#n62" TargetMode="External"/><Relationship Id="rId5" Type="http://schemas.openxmlformats.org/officeDocument/2006/relationships/hyperlink" Target="https://zakon.rada.gov.ua/laws/show/1357-20#n16" TargetMode="External"/><Relationship Id="rId4" Type="http://schemas.openxmlformats.org/officeDocument/2006/relationships/hyperlink" Target="https://zakon.rada.gov.ua/laws/show/259-19#n15"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zakon.rada.gov.ua/laws/show/1396-2019-%D1%80#Text"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8.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2915816" y="2701244"/>
            <a:ext cx="6040760" cy="1303820"/>
          </a:xfrm>
          <a:prstGeom prst="rect">
            <a:avLst/>
          </a:prstGeom>
        </p:spPr>
        <p:txBody>
          <a:bodyPr vert="horz" lIns="45720" tIns="0" rIns="45720" bIns="0" anchor="b" anchorCtr="0">
            <a:noAutofit/>
          </a:bodyPr>
          <a:lstStyle/>
          <a:p>
            <a:pPr lvl="0" algn="ctr">
              <a:lnSpc>
                <a:spcPct val="150000"/>
              </a:lnSpc>
              <a:spcBef>
                <a:spcPct val="0"/>
              </a:spcBef>
              <a:defRPr/>
            </a:pPr>
            <a:r>
              <a:rPr kumimoji="0" lang="uk-UA" sz="2800" b="1" i="0" u="none" strike="noStrike" kern="1200" cap="all" spc="0" normalizeH="0" baseline="0" noProof="0" dirty="0">
                <a:ln w="500">
                  <a:solidFill>
                    <a:schemeClr val="tx2">
                      <a:shade val="20000"/>
                      <a:satMod val="120000"/>
                    </a:schemeClr>
                  </a:solidFill>
                </a:ln>
                <a:solidFill>
                  <a:srgbClr val="0070C0"/>
                </a:solidFill>
                <a:effectLst>
                  <a:outerShdw blurRad="38100" dist="38100" dir="2700000" algn="tl">
                    <a:srgbClr val="000000">
                      <a:alpha val="43137"/>
                    </a:srgbClr>
                  </a:outerShdw>
                </a:effectLst>
                <a:uLnTx/>
                <a:uFillTx/>
                <a:latin typeface="+mj-lt"/>
                <a:ea typeface="+mj-ea"/>
                <a:cs typeface="+mj-cs"/>
              </a:rPr>
              <a:t>Лекція №</a:t>
            </a:r>
            <a:r>
              <a:rPr lang="uk-UA" sz="2800" b="1" cap="all" dirty="0">
                <a:ln w="500">
                  <a:solidFill>
                    <a:schemeClr val="tx2">
                      <a:shade val="20000"/>
                      <a:satMod val="120000"/>
                    </a:schemeClr>
                  </a:solidFill>
                </a:ln>
                <a:solidFill>
                  <a:srgbClr val="0070C0"/>
                </a:solidFill>
                <a:effectLst>
                  <a:outerShdw blurRad="38100" dist="38100" dir="2700000" algn="tl">
                    <a:srgbClr val="000000">
                      <a:alpha val="43137"/>
                    </a:srgbClr>
                  </a:outerShdw>
                </a:effectLst>
                <a:latin typeface="+mj-lt"/>
                <a:ea typeface="+mj-ea"/>
                <a:cs typeface="+mj-cs"/>
              </a:rPr>
              <a:t>6</a:t>
            </a:r>
            <a:r>
              <a:rPr lang="uk-UA" sz="2800" b="1" cap="all" dirty="0">
                <a:ln w="500">
                  <a:solidFill>
                    <a:schemeClr val="tx2">
                      <a:shade val="20000"/>
                      <a:satMod val="120000"/>
                    </a:schemeClr>
                  </a:solidFill>
                </a:ln>
                <a:effectLst>
                  <a:outerShdw blurRad="38100" dist="38100" dir="2700000" algn="tl">
                    <a:srgbClr val="000000">
                      <a:alpha val="43137"/>
                    </a:srgbClr>
                  </a:outerShdw>
                </a:effectLst>
                <a:latin typeface="+mj-lt"/>
                <a:ea typeface="+mj-ea"/>
                <a:cs typeface="+mj-cs"/>
              </a:rPr>
              <a:t>. </a:t>
            </a:r>
            <a:br>
              <a:rPr lang="uk-UA" sz="2800" b="1" cap="all" dirty="0">
                <a:ln w="500">
                  <a:solidFill>
                    <a:schemeClr val="tx2">
                      <a:shade val="20000"/>
                      <a:satMod val="120000"/>
                    </a:schemeClr>
                  </a:solidFill>
                </a:ln>
                <a:effectLst>
                  <a:outerShdw blurRad="38100" dist="38100" dir="2700000" algn="tl">
                    <a:srgbClr val="000000">
                      <a:alpha val="43137"/>
                    </a:srgbClr>
                  </a:outerShdw>
                </a:effectLst>
                <a:latin typeface="+mj-lt"/>
                <a:ea typeface="+mj-ea"/>
                <a:cs typeface="+mj-cs"/>
              </a:rPr>
            </a:br>
            <a:r>
              <a:rPr lang="uk-UA" sz="2800" dirty="0">
                <a:effectLst>
                  <a:outerShdw blurRad="38100" dist="38100" dir="2700000" algn="tl">
                    <a:srgbClr val="000000">
                      <a:alpha val="43137"/>
                    </a:srgbClr>
                  </a:outerShdw>
                </a:effectLst>
                <a:latin typeface="+mj-lt"/>
              </a:rPr>
              <a:t>Правові питання працевлаштування </a:t>
            </a:r>
            <a:br>
              <a:rPr lang="uk-UA" sz="2800" dirty="0">
                <a:effectLst>
                  <a:outerShdw blurRad="38100" dist="38100" dir="2700000" algn="tl">
                    <a:srgbClr val="000000">
                      <a:alpha val="43137"/>
                    </a:srgbClr>
                  </a:outerShdw>
                </a:effectLst>
                <a:latin typeface="+mj-lt"/>
              </a:rPr>
            </a:br>
            <a:r>
              <a:rPr lang="uk-UA" sz="2800" dirty="0">
                <a:effectLst>
                  <a:outerShdw blurRad="38100" dist="38100" dir="2700000" algn="tl">
                    <a:srgbClr val="000000">
                      <a:alpha val="43137"/>
                    </a:srgbClr>
                  </a:outerShdw>
                </a:effectLst>
                <a:latin typeface="+mj-lt"/>
              </a:rPr>
              <a:t>(в </a:t>
            </a:r>
            <a:r>
              <a:rPr lang="uk-UA" sz="2800" dirty="0" err="1">
                <a:effectLst>
                  <a:outerShdw blurRad="38100" dist="38100" dir="2700000" algn="tl">
                    <a:srgbClr val="000000">
                      <a:alpha val="43137"/>
                    </a:srgbClr>
                  </a:outerShdw>
                </a:effectLst>
                <a:latin typeface="+mj-lt"/>
              </a:rPr>
              <a:t>т.ч</a:t>
            </a:r>
            <a:r>
              <a:rPr lang="uk-UA" sz="2800" dirty="0">
                <a:effectLst>
                  <a:outerShdw blurRad="38100" dist="38100" dir="2700000" algn="tl">
                    <a:srgbClr val="000000">
                      <a:alpha val="43137"/>
                    </a:srgbClr>
                  </a:outerShdw>
                </a:effectLst>
                <a:latin typeface="+mj-lt"/>
              </a:rPr>
              <a:t>. випускників)</a:t>
            </a:r>
            <a:endParaRPr lang="uk-UA" sz="2800" b="1" cap="all" dirty="0">
              <a:ln w="500">
                <a:solidFill>
                  <a:schemeClr val="tx2">
                    <a:shade val="20000"/>
                    <a:satMod val="120000"/>
                  </a:schemeClr>
                </a:solidFill>
              </a:ln>
              <a:effectLst>
                <a:outerShdw blurRad="38100" dist="38100" dir="2700000" algn="tl">
                  <a:srgbClr val="000000">
                    <a:alpha val="43137"/>
                  </a:srgbClr>
                </a:outerShdw>
              </a:effectLst>
              <a:latin typeface="+mj-lt"/>
              <a:ea typeface="+mj-ea"/>
              <a:cs typeface="+mj-cs"/>
            </a:endParaRPr>
          </a:p>
        </p:txBody>
      </p:sp>
      <p:sp>
        <p:nvSpPr>
          <p:cNvPr id="7" name="Подзаголовок 2"/>
          <p:cNvSpPr txBox="1">
            <a:spLocks/>
          </p:cNvSpPr>
          <p:nvPr/>
        </p:nvSpPr>
        <p:spPr>
          <a:xfrm>
            <a:off x="2555776" y="5517232"/>
            <a:ext cx="6400800" cy="1057672"/>
          </a:xfrm>
          <a:prstGeom prst="rect">
            <a:avLst/>
          </a:prstGeom>
        </p:spPr>
        <p:txBody>
          <a:bodyPr vert="horz" lIns="45720" tIns="0" rIns="45720" bIns="0">
            <a:normAutofit/>
          </a:bodyPr>
          <a:lstStyle/>
          <a:p>
            <a:pPr marL="0" marR="0" lvl="0" indent="0" algn="r" defTabSz="914400" rtl="0" eaLnBrk="1" fontAlgn="auto" latinLnBrk="0" hangingPunct="1">
              <a:lnSpc>
                <a:spcPct val="100000"/>
              </a:lnSpc>
              <a:spcBef>
                <a:spcPts val="600"/>
              </a:spcBef>
              <a:spcAft>
                <a:spcPts val="0"/>
              </a:spcAft>
              <a:buClr>
                <a:schemeClr val="tx2"/>
              </a:buClr>
              <a:buSzPct val="73000"/>
              <a:buFont typeface="Wingdings 2"/>
              <a:buNone/>
              <a:tabLst/>
              <a:defRPr/>
            </a:pPr>
            <a:r>
              <a:rPr kumimoji="0" lang="uk-UA" sz="2200" b="0" i="0" u="none" strike="noStrike" kern="1200" cap="none" spc="0" normalizeH="0" baseline="0" noProof="0">
                <a:ln>
                  <a:noFill/>
                </a:ln>
                <a:solidFill>
                  <a:srgbClr val="FFFFFF"/>
                </a:solidFill>
                <a:effectLst/>
                <a:uLnTx/>
                <a:uFillTx/>
                <a:latin typeface="+mn-lt"/>
                <a:ea typeface="+mn-ea"/>
                <a:cs typeface="+mn-cs"/>
              </a:rPr>
              <a:t>Лектор доц., к.б.н. Корнет М.М. </a:t>
            </a:r>
            <a:endParaRPr kumimoji="0" lang="ru-RU" sz="22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Прямоугольник 7"/>
          <p:cNvSpPr/>
          <p:nvPr/>
        </p:nvSpPr>
        <p:spPr>
          <a:xfrm>
            <a:off x="2995838" y="260648"/>
            <a:ext cx="5703806" cy="830997"/>
          </a:xfrm>
          <a:prstGeom prst="rect">
            <a:avLst/>
          </a:prstGeom>
        </p:spPr>
        <p:txBody>
          <a:bodyPr wrap="none">
            <a:spAutoFit/>
          </a:bodyPr>
          <a:lstStyle/>
          <a:p>
            <a:pPr algn="r"/>
            <a:r>
              <a:rPr lang="uk-UA" sz="2400" dirty="0">
                <a:solidFill>
                  <a:schemeClr val="tx2">
                    <a:lumMod val="20000"/>
                    <a:lumOff val="80000"/>
                  </a:schemeClr>
                </a:solidFill>
              </a:rPr>
              <a:t>Запорізький національний університет</a:t>
            </a:r>
          </a:p>
          <a:p>
            <a:pPr algn="ctr"/>
            <a:r>
              <a:rPr lang="uk-UA" sz="2400" dirty="0">
                <a:solidFill>
                  <a:schemeClr val="tx2">
                    <a:lumMod val="20000"/>
                    <a:lumOff val="80000"/>
                  </a:schemeClr>
                </a:solidFill>
              </a:rPr>
              <a:t>Кафедра хімії </a:t>
            </a:r>
            <a:endParaRPr lang="ru-RU" sz="2400" dirty="0">
              <a:solidFill>
                <a:schemeClr val="tx2">
                  <a:lumMod val="20000"/>
                  <a:lumOff val="80000"/>
                </a:schemeClr>
              </a:solidFill>
            </a:endParaRPr>
          </a:p>
        </p:txBody>
      </p:sp>
      <p:pic>
        <p:nvPicPr>
          <p:cNvPr id="9" name="Picture 2" descr="http://cs619531.vk.me/v619531124/a89/jgwPXkhAvj0.jpg"/>
          <p:cNvPicPr>
            <a:picLocks noChangeAspect="1" noChangeArrowheads="1"/>
          </p:cNvPicPr>
          <p:nvPr/>
        </p:nvPicPr>
        <p:blipFill>
          <a:blip r:embed="rId2" cstate="print"/>
          <a:srcRect/>
          <a:stretch>
            <a:fillRect/>
          </a:stretch>
        </p:blipFill>
        <p:spPr bwMode="auto">
          <a:xfrm>
            <a:off x="107504" y="692696"/>
            <a:ext cx="2083660" cy="1956019"/>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026" name="Picture 2" descr="Результат пошуку зображень за запитом &quot;співбесіда&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72" y="4034859"/>
            <a:ext cx="2635328" cy="1482373"/>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725C68B6-61C2-468F-89AB-4B9F7531AA68}" type="slidenum">
              <a:rPr lang="ru-RU" smtClean="0"/>
              <a:pPr/>
              <a:t>1</a:t>
            </a:fld>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9548012E-2392-4479-AF76-86C7F92EC5DC}"/>
              </a:ext>
            </a:extLst>
          </p:cNvPr>
          <p:cNvSpPr>
            <a:spLocks noGrp="1"/>
          </p:cNvSpPr>
          <p:nvPr>
            <p:ph type="sldNum" sz="quarter" idx="12"/>
          </p:nvPr>
        </p:nvSpPr>
        <p:spPr/>
        <p:txBody>
          <a:bodyPr/>
          <a:lstStyle/>
          <a:p>
            <a:fld id="{725C68B6-61C2-468F-89AB-4B9F7531AA68}" type="slidenum">
              <a:rPr lang="ru-RU" smtClean="0"/>
              <a:pPr/>
              <a:t>10</a:t>
            </a:fld>
            <a:endParaRPr lang="ru-RU"/>
          </a:p>
        </p:txBody>
      </p:sp>
      <p:sp>
        <p:nvSpPr>
          <p:cNvPr id="3" name="Rectangle 1">
            <a:extLst>
              <a:ext uri="{FF2B5EF4-FFF2-40B4-BE49-F238E27FC236}">
                <a16:creationId xmlns:a16="http://schemas.microsoft.com/office/drawing/2014/main" id="{CE31F763-2ACA-4A8B-A6EB-A0BDFC3C69A4}"/>
              </a:ext>
            </a:extLst>
          </p:cNvPr>
          <p:cNvSpPr>
            <a:spLocks noChangeArrowheads="1"/>
          </p:cNvSpPr>
          <p:nvPr/>
        </p:nvSpPr>
        <p:spPr bwMode="auto">
          <a:xfrm>
            <a:off x="395536" y="73152"/>
            <a:ext cx="7596336" cy="484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uk-UA" altLang="uk-UA" sz="1600" b="1" i="0" u="none" strike="noStrike" cap="none" normalizeH="0" baseline="0" dirty="0">
                <a:ln>
                  <a:noFill/>
                </a:ln>
                <a:solidFill>
                  <a:srgbClr val="7030A0"/>
                </a:solidFill>
                <a:effectLst>
                  <a:outerShdw blurRad="38100" dist="38100" dir="2700000" algn="tl">
                    <a:srgbClr val="000000">
                      <a:alpha val="43137"/>
                    </a:srgbClr>
                  </a:outerShdw>
                </a:effectLst>
              </a:rPr>
              <a:t>ПВТР — ЩО ЦЕ І НАВІЩО</a:t>
            </a:r>
          </a:p>
          <a:p>
            <a:pPr marL="0" marR="0" lvl="0" indent="0" algn="just" defTabSz="914400" rtl="0" eaLnBrk="0" fontAlgn="base" latinLnBrk="0" hangingPunct="0">
              <a:lnSpc>
                <a:spcPct val="150000"/>
              </a:lnSpc>
              <a:spcBef>
                <a:spcPct val="0"/>
              </a:spcBef>
              <a:spcAft>
                <a:spcPct val="0"/>
              </a:spcAft>
              <a:buClrTx/>
              <a:buSzTx/>
              <a:buFontTx/>
              <a:buNone/>
              <a:tabLst/>
            </a:pPr>
            <a:r>
              <a:rPr kumimoji="0" lang="uk-UA" altLang="uk-UA" sz="1600" b="1" i="0" u="none" strike="noStrike" cap="none" normalizeH="0" baseline="0" dirty="0">
                <a:ln>
                  <a:noFill/>
                </a:ln>
                <a:solidFill>
                  <a:schemeClr val="tx1"/>
                </a:solidFill>
                <a:effectLst/>
              </a:rPr>
              <a:t>ПВТР (Правила внутрішнього трудового розпорядку)</a:t>
            </a:r>
            <a:r>
              <a:rPr kumimoji="0" lang="uk-UA" altLang="uk-UA" sz="1600" b="0" i="0" u="none" strike="noStrike" cap="none" normalizeH="0" baseline="0" dirty="0">
                <a:ln>
                  <a:noFill/>
                </a:ln>
                <a:solidFill>
                  <a:schemeClr val="tx1"/>
                </a:solidFill>
                <a:effectLst/>
              </a:rPr>
              <a:t> — локальний документ «як організована праця» у закладі/компанії. Визначає:</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uk-UA" altLang="uk-UA" sz="1600" b="0" i="0" u="none" strike="noStrike" cap="none" normalizeH="0" baseline="0" dirty="0">
                <a:ln>
                  <a:noFill/>
                </a:ln>
                <a:solidFill>
                  <a:schemeClr val="tx1"/>
                </a:solidFill>
                <a:effectLst/>
              </a:rPr>
              <a:t>початок/закінчення роботи, перерви, облік робочого часу, понаднормові;</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uk-UA" altLang="uk-UA" sz="1600" b="0" i="0" u="none" strike="noStrike" cap="none" normalizeH="0" baseline="0" dirty="0">
                <a:ln>
                  <a:noFill/>
                </a:ln>
                <a:solidFill>
                  <a:schemeClr val="tx1"/>
                </a:solidFill>
                <a:effectLst/>
              </a:rPr>
              <a:t>права й обов’язки працівника та роботодавця;</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uk-UA" altLang="uk-UA" sz="1600" b="0" i="0" u="none" strike="noStrike" cap="none" normalizeH="0" baseline="0" dirty="0">
                <a:ln>
                  <a:noFill/>
                </a:ln>
                <a:solidFill>
                  <a:schemeClr val="tx1"/>
                </a:solidFill>
                <a:effectLst/>
              </a:rPr>
              <a:t>заохочення і дисциплінарні стягнення та порядок їх застосування;</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uk-UA" altLang="uk-UA" sz="1600" b="0" i="0" u="none" strike="noStrike" cap="none" normalizeH="0" baseline="0" dirty="0">
                <a:ln>
                  <a:noFill/>
                </a:ln>
                <a:solidFill>
                  <a:schemeClr val="tx1"/>
                </a:solidFill>
                <a:effectLst/>
              </a:rPr>
              <a:t>прийняття, переведення, звільнення, відпустки, відрядження;</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uk-UA" altLang="uk-UA" sz="1600" i="0" u="none" strike="noStrike" cap="none" normalizeH="0" baseline="0" dirty="0">
                <a:ln>
                  <a:noFill/>
                </a:ln>
                <a:solidFill>
                  <a:schemeClr val="tx1"/>
                </a:solidFill>
                <a:effectLst/>
              </a:rPr>
              <a:t>вимоги з охорони праці та пожежної безпеки;</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uk-UA" altLang="uk-UA" sz="1600" i="0" u="none" strike="noStrike" cap="none" normalizeH="0" baseline="0" dirty="0">
                <a:ln>
                  <a:noFill/>
                </a:ln>
                <a:solidFill>
                  <a:schemeClr val="tx1"/>
                </a:solidFill>
                <a:effectLst/>
              </a:rPr>
              <a:t>правила дистанційної роботи і гнучкого режиму;</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uk-UA" altLang="uk-UA" sz="1600" i="0" u="none" strike="noStrike" cap="none" normalizeH="0" baseline="0" dirty="0">
                <a:ln>
                  <a:noFill/>
                </a:ln>
                <a:solidFill>
                  <a:schemeClr val="tx1"/>
                </a:solidFill>
                <a:effectLst/>
              </a:rPr>
              <a:t>електронний документообіг (підписання кваліфікованим електронним підписом — КЕП).</a:t>
            </a:r>
          </a:p>
          <a:p>
            <a:pPr marL="0" marR="0" lvl="0" indent="0" algn="just" defTabSz="914400" rtl="0" eaLnBrk="0" fontAlgn="base" latinLnBrk="0" hangingPunct="0">
              <a:lnSpc>
                <a:spcPct val="150000"/>
              </a:lnSpc>
              <a:spcBef>
                <a:spcPct val="0"/>
              </a:spcBef>
              <a:spcAft>
                <a:spcPct val="0"/>
              </a:spcAft>
              <a:buClrTx/>
              <a:buSzTx/>
              <a:buFontTx/>
              <a:buNone/>
              <a:tabLst/>
            </a:pPr>
            <a:r>
              <a:rPr kumimoji="0" lang="uk-UA" altLang="uk-UA" sz="1600" b="0" i="0" u="none" strike="noStrike" cap="none" normalizeH="0" baseline="0" dirty="0">
                <a:ln>
                  <a:noFill/>
                </a:ln>
                <a:solidFill>
                  <a:schemeClr val="tx1"/>
                </a:solidFill>
                <a:effectLst/>
              </a:rPr>
              <a:t>ПВТР затверджуються наказом; </a:t>
            </a:r>
            <a:r>
              <a:rPr kumimoji="0" lang="uk-UA" altLang="uk-UA" sz="1600" b="1" i="0" u="none" strike="noStrike" cap="none" normalizeH="0" baseline="0" dirty="0">
                <a:ln>
                  <a:noFill/>
                </a:ln>
                <a:solidFill>
                  <a:schemeClr val="tx1"/>
                </a:solidFill>
                <a:effectLst/>
              </a:rPr>
              <a:t>кожного працівника ознайомлюють під підпис</a:t>
            </a:r>
            <a:r>
              <a:rPr kumimoji="0" lang="uk-UA" altLang="uk-UA" sz="1600" b="0" i="0" u="none" strike="noStrike" cap="none" normalizeH="0" baseline="0" dirty="0">
                <a:ln>
                  <a:noFill/>
                </a:ln>
                <a:solidFill>
                  <a:schemeClr val="tx1"/>
                </a:solidFill>
                <a:effectLst/>
              </a:rPr>
              <a:t> (можна електронним підписом).</a:t>
            </a:r>
          </a:p>
        </p:txBody>
      </p:sp>
    </p:spTree>
    <p:extLst>
      <p:ext uri="{BB962C8B-B14F-4D97-AF65-F5344CB8AC3E}">
        <p14:creationId xmlns:p14="http://schemas.microsoft.com/office/powerpoint/2010/main" val="3182065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B8000EF6-C581-4D13-A73D-C90476D85EB8}"/>
              </a:ext>
            </a:extLst>
          </p:cNvPr>
          <p:cNvSpPr>
            <a:spLocks noGrp="1"/>
          </p:cNvSpPr>
          <p:nvPr>
            <p:ph type="sldNum" sz="quarter" idx="12"/>
          </p:nvPr>
        </p:nvSpPr>
        <p:spPr/>
        <p:txBody>
          <a:bodyPr/>
          <a:lstStyle/>
          <a:p>
            <a:fld id="{725C68B6-61C2-468F-89AB-4B9F7531AA68}" type="slidenum">
              <a:rPr lang="ru-RU" smtClean="0"/>
              <a:pPr/>
              <a:t>11</a:t>
            </a:fld>
            <a:endParaRPr lang="ru-RU"/>
          </a:p>
        </p:txBody>
      </p:sp>
      <p:sp>
        <p:nvSpPr>
          <p:cNvPr id="4" name="TextBox 3">
            <a:extLst>
              <a:ext uri="{FF2B5EF4-FFF2-40B4-BE49-F238E27FC236}">
                <a16:creationId xmlns:a16="http://schemas.microsoft.com/office/drawing/2014/main" id="{2ECFC9E4-EF28-4794-A37B-578237BF108F}"/>
              </a:ext>
            </a:extLst>
          </p:cNvPr>
          <p:cNvSpPr txBox="1"/>
          <p:nvPr/>
        </p:nvSpPr>
        <p:spPr>
          <a:xfrm>
            <a:off x="179512" y="111207"/>
            <a:ext cx="7632848" cy="6678751"/>
          </a:xfrm>
          <a:prstGeom prst="rect">
            <a:avLst/>
          </a:prstGeom>
          <a:noFill/>
        </p:spPr>
        <p:txBody>
          <a:bodyPr wrap="square">
            <a:spAutoFit/>
          </a:bodyPr>
          <a:lstStyle/>
          <a:p>
            <a:pPr>
              <a:spcBef>
                <a:spcPts val="600"/>
              </a:spcBef>
              <a:spcAft>
                <a:spcPts val="600"/>
              </a:spcAft>
            </a:pPr>
            <a:r>
              <a:rPr lang="uk-UA" b="1" dirty="0">
                <a:solidFill>
                  <a:srgbClr val="7030A0"/>
                </a:solidFill>
              </a:rPr>
              <a:t>ЗА ТРУДОВИМ ДОГОВОРОМ: ПРАВА ТА ОБОВ’ЯЗКИ СТОРІН</a:t>
            </a:r>
          </a:p>
          <a:p>
            <a:pPr>
              <a:spcBef>
                <a:spcPts val="600"/>
              </a:spcBef>
              <a:spcAft>
                <a:spcPts val="600"/>
              </a:spcAft>
            </a:pPr>
            <a:r>
              <a:rPr lang="uk-UA" sz="1600" b="1" dirty="0">
                <a:effectLst>
                  <a:outerShdw blurRad="38100" dist="38100" dir="2700000" algn="tl">
                    <a:srgbClr val="000000">
                      <a:alpha val="43137"/>
                    </a:srgbClr>
                  </a:outerShdw>
                </a:effectLst>
              </a:rPr>
              <a:t>Права працівника:</a:t>
            </a:r>
            <a:endParaRPr lang="uk-UA" sz="1600" dirty="0">
              <a:effectLst>
                <a:outerShdw blurRad="38100" dist="38100" dir="2700000" algn="tl">
                  <a:srgbClr val="000000">
                    <a:alpha val="43137"/>
                  </a:srgbClr>
                </a:outerShdw>
              </a:effectLst>
            </a:endParaRPr>
          </a:p>
          <a:p>
            <a:pPr>
              <a:spcBef>
                <a:spcPts val="600"/>
              </a:spcBef>
              <a:spcAft>
                <a:spcPts val="600"/>
              </a:spcAft>
              <a:buFont typeface="Arial" panose="020B0604020202020204" pitchFamily="34" charset="0"/>
              <a:buChar char="•"/>
            </a:pPr>
            <a:r>
              <a:rPr lang="uk-UA" sz="1600" dirty="0"/>
              <a:t>своєчасна оплата праці (включно з оплатою за нічні, святкові, понаднормові години),</a:t>
            </a:r>
          </a:p>
          <a:p>
            <a:pPr>
              <a:spcBef>
                <a:spcPts val="600"/>
              </a:spcBef>
              <a:spcAft>
                <a:spcPts val="600"/>
              </a:spcAft>
              <a:buFont typeface="Arial" panose="020B0604020202020204" pitchFamily="34" charset="0"/>
              <a:buChar char="•"/>
            </a:pPr>
            <a:r>
              <a:rPr lang="uk-UA" sz="1600" dirty="0"/>
              <a:t>щорічна основна відпустка </a:t>
            </a:r>
            <a:r>
              <a:rPr lang="uk-UA" sz="1600" b="1" dirty="0"/>
              <a:t>щонайменше 24 календарні дні</a:t>
            </a:r>
            <a:r>
              <a:rPr lang="uk-UA" sz="1600" dirty="0"/>
              <a:t>,</a:t>
            </a:r>
          </a:p>
          <a:p>
            <a:pPr>
              <a:spcBef>
                <a:spcPts val="600"/>
              </a:spcBef>
              <a:spcAft>
                <a:spcPts val="600"/>
              </a:spcAft>
              <a:buFont typeface="Arial" panose="020B0604020202020204" pitchFamily="34" charset="0"/>
              <a:buChar char="•"/>
            </a:pPr>
            <a:r>
              <a:rPr lang="uk-UA" sz="1600" dirty="0"/>
              <a:t>допомога по тимчасовій непрацездатності (лікарняні),</a:t>
            </a:r>
          </a:p>
          <a:p>
            <a:pPr>
              <a:spcBef>
                <a:spcPts val="600"/>
              </a:spcBef>
              <a:spcAft>
                <a:spcPts val="600"/>
              </a:spcAft>
              <a:buFont typeface="Arial" panose="020B0604020202020204" pitchFamily="34" charset="0"/>
              <a:buChar char="•"/>
            </a:pPr>
            <a:r>
              <a:rPr lang="uk-UA" sz="1600" dirty="0"/>
              <a:t>безпечні й здорові умови праці, забезпечення засобами індивідуального захисту.</a:t>
            </a:r>
          </a:p>
          <a:p>
            <a:pPr>
              <a:spcBef>
                <a:spcPts val="600"/>
              </a:spcBef>
              <a:spcAft>
                <a:spcPts val="600"/>
              </a:spcAft>
            </a:pPr>
            <a:r>
              <a:rPr lang="uk-UA" sz="1600" b="1" dirty="0">
                <a:effectLst>
                  <a:outerShdw blurRad="38100" dist="38100" dir="2700000" algn="tl">
                    <a:srgbClr val="000000">
                      <a:alpha val="43137"/>
                    </a:srgbClr>
                  </a:outerShdw>
                </a:effectLst>
              </a:rPr>
              <a:t>Обов’язки працівника:</a:t>
            </a:r>
            <a:endParaRPr lang="uk-UA" sz="1600" dirty="0">
              <a:effectLst>
                <a:outerShdw blurRad="38100" dist="38100" dir="2700000" algn="tl">
                  <a:srgbClr val="000000">
                    <a:alpha val="43137"/>
                  </a:srgbClr>
                </a:outerShdw>
              </a:effectLst>
            </a:endParaRPr>
          </a:p>
          <a:p>
            <a:pPr>
              <a:spcBef>
                <a:spcPts val="600"/>
              </a:spcBef>
              <a:spcAft>
                <a:spcPts val="600"/>
              </a:spcAft>
              <a:buFont typeface="Arial" panose="020B0604020202020204" pitchFamily="34" charset="0"/>
              <a:buChar char="•"/>
            </a:pPr>
            <a:r>
              <a:rPr lang="uk-UA" sz="1600" dirty="0"/>
              <a:t>виконувати роботу належним чином, дотримуватися </a:t>
            </a:r>
            <a:r>
              <a:rPr lang="uk-UA" sz="1600" b="1" dirty="0"/>
              <a:t>ПВТР</a:t>
            </a:r>
            <a:r>
              <a:rPr lang="uk-UA" sz="1600" dirty="0"/>
              <a:t>, вимог охорони праці і пожежної безпеки,</a:t>
            </a:r>
          </a:p>
          <a:p>
            <a:pPr>
              <a:spcBef>
                <a:spcPts val="600"/>
              </a:spcBef>
              <a:spcAft>
                <a:spcPts val="600"/>
              </a:spcAft>
              <a:buFont typeface="Arial" panose="020B0604020202020204" pitchFamily="34" charset="0"/>
              <a:buChar char="•"/>
            </a:pPr>
            <a:r>
              <a:rPr lang="uk-UA" sz="1600" dirty="0"/>
              <a:t>берегти майно, зберігати конфіденційність та персональні дані,</a:t>
            </a:r>
          </a:p>
          <a:p>
            <a:pPr>
              <a:spcBef>
                <a:spcPts val="600"/>
              </a:spcBef>
              <a:spcAft>
                <a:spcPts val="600"/>
              </a:spcAft>
              <a:buFont typeface="Arial" panose="020B0604020202020204" pitchFamily="34" charset="0"/>
              <a:buChar char="•"/>
            </a:pPr>
            <a:r>
              <a:rPr lang="uk-UA" sz="1600" dirty="0"/>
              <a:t>виконувати правила користування технікою й інформаційними системами.</a:t>
            </a:r>
          </a:p>
          <a:p>
            <a:pPr>
              <a:spcBef>
                <a:spcPts val="600"/>
              </a:spcBef>
              <a:spcAft>
                <a:spcPts val="600"/>
              </a:spcAft>
            </a:pPr>
            <a:r>
              <a:rPr lang="uk-UA" sz="1600" b="1" dirty="0">
                <a:effectLst>
                  <a:outerShdw blurRad="38100" dist="38100" dir="2700000" algn="tl">
                    <a:srgbClr val="000000">
                      <a:alpha val="43137"/>
                    </a:srgbClr>
                  </a:outerShdw>
                </a:effectLst>
              </a:rPr>
              <a:t>Обов’язки роботодавця:</a:t>
            </a:r>
            <a:endParaRPr lang="uk-UA" sz="1600" dirty="0">
              <a:effectLst>
                <a:outerShdw blurRad="38100" dist="38100" dir="2700000" algn="tl">
                  <a:srgbClr val="000000">
                    <a:alpha val="43137"/>
                  </a:srgbClr>
                </a:outerShdw>
              </a:effectLst>
            </a:endParaRPr>
          </a:p>
          <a:p>
            <a:pPr>
              <a:spcBef>
                <a:spcPts val="600"/>
              </a:spcBef>
              <a:spcAft>
                <a:spcPts val="600"/>
              </a:spcAft>
              <a:buFont typeface="Arial" panose="020B0604020202020204" pitchFamily="34" charset="0"/>
              <a:buChar char="•"/>
            </a:pPr>
            <a:r>
              <a:rPr lang="uk-UA" sz="1600" dirty="0"/>
              <a:t>належно оформити трудові відносини та локальні документи,</a:t>
            </a:r>
          </a:p>
          <a:p>
            <a:pPr>
              <a:spcBef>
                <a:spcPts val="600"/>
              </a:spcBef>
              <a:spcAft>
                <a:spcPts val="600"/>
              </a:spcAft>
              <a:buFont typeface="Arial" panose="020B0604020202020204" pitchFamily="34" charset="0"/>
              <a:buChar char="•"/>
            </a:pPr>
            <a:r>
              <a:rPr lang="uk-UA" sz="1600" dirty="0"/>
              <a:t>проводити інструктажі/медогляди (де потрібно),</a:t>
            </a:r>
          </a:p>
          <a:p>
            <a:pPr>
              <a:spcBef>
                <a:spcPts val="600"/>
              </a:spcBef>
              <a:spcAft>
                <a:spcPts val="600"/>
              </a:spcAft>
              <a:buFont typeface="Arial" panose="020B0604020202020204" pitchFamily="34" charset="0"/>
              <a:buChar char="•"/>
            </a:pPr>
            <a:r>
              <a:rPr lang="uk-UA" sz="1600" dirty="0"/>
              <a:t>вести облік робочого часу (у т. ч. електронний),</a:t>
            </a:r>
          </a:p>
          <a:p>
            <a:pPr>
              <a:spcBef>
                <a:spcPts val="600"/>
              </a:spcBef>
              <a:spcAft>
                <a:spcPts val="600"/>
              </a:spcAft>
              <a:buFont typeface="Arial" panose="020B0604020202020204" pitchFamily="34" charset="0"/>
              <a:buChar char="•"/>
            </a:pPr>
            <a:r>
              <a:rPr lang="uk-UA" sz="1600" dirty="0"/>
              <a:t>виплачувати заробітну плату у встановлені строки.</a:t>
            </a:r>
          </a:p>
        </p:txBody>
      </p:sp>
    </p:spTree>
    <p:extLst>
      <p:ext uri="{BB962C8B-B14F-4D97-AF65-F5344CB8AC3E}">
        <p14:creationId xmlns:p14="http://schemas.microsoft.com/office/powerpoint/2010/main" val="277333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61907188-B947-4ED4-9A69-253FF0CE17A3}"/>
              </a:ext>
            </a:extLst>
          </p:cNvPr>
          <p:cNvSpPr>
            <a:spLocks noGrp="1"/>
          </p:cNvSpPr>
          <p:nvPr>
            <p:ph type="sldNum" sz="quarter" idx="12"/>
          </p:nvPr>
        </p:nvSpPr>
        <p:spPr/>
        <p:txBody>
          <a:bodyPr/>
          <a:lstStyle/>
          <a:p>
            <a:fld id="{725C68B6-61C2-468F-89AB-4B9F7531AA68}" type="slidenum">
              <a:rPr lang="ru-RU" smtClean="0"/>
              <a:pPr/>
              <a:t>12</a:t>
            </a:fld>
            <a:endParaRPr lang="ru-RU"/>
          </a:p>
        </p:txBody>
      </p:sp>
      <p:sp>
        <p:nvSpPr>
          <p:cNvPr id="4" name="TextBox 3">
            <a:extLst>
              <a:ext uri="{FF2B5EF4-FFF2-40B4-BE49-F238E27FC236}">
                <a16:creationId xmlns:a16="http://schemas.microsoft.com/office/drawing/2014/main" id="{F623E93A-5511-4AA1-BA66-A66D24E7AC69}"/>
              </a:ext>
            </a:extLst>
          </p:cNvPr>
          <p:cNvSpPr txBox="1"/>
          <p:nvPr/>
        </p:nvSpPr>
        <p:spPr>
          <a:xfrm>
            <a:off x="467544" y="346082"/>
            <a:ext cx="7416824" cy="3970318"/>
          </a:xfrm>
          <a:prstGeom prst="rect">
            <a:avLst/>
          </a:prstGeom>
          <a:noFill/>
        </p:spPr>
        <p:txBody>
          <a:bodyPr wrap="square">
            <a:spAutoFit/>
          </a:bodyPr>
          <a:lstStyle/>
          <a:p>
            <a:r>
              <a:rPr lang="uk-UA" b="1" dirty="0"/>
              <a:t>Дистанційна робота та гнучкий режим</a:t>
            </a:r>
          </a:p>
          <a:p>
            <a:pPr>
              <a:buFont typeface="Arial" panose="020B0604020202020204" pitchFamily="34" charset="0"/>
              <a:buChar char="•"/>
            </a:pPr>
            <a:r>
              <a:rPr lang="uk-UA" b="1" dirty="0"/>
              <a:t>Дистанційна робота</a:t>
            </a:r>
            <a:r>
              <a:rPr lang="uk-UA" dirty="0"/>
              <a:t>: працівник виконує роботу </a:t>
            </a:r>
            <a:r>
              <a:rPr lang="uk-UA" b="1" dirty="0"/>
              <a:t>поза</a:t>
            </a:r>
            <a:r>
              <a:rPr lang="uk-UA" dirty="0"/>
              <a:t> приміщеннями роботодавця; місце роботи узгоджується; зв’язок і подання документів — за встановленим порядком; забезпечення обладнанням — за домовленістю сторін; облік часу — за затвердженим правилами способом.</a:t>
            </a:r>
          </a:p>
          <a:p>
            <a:pPr>
              <a:buFont typeface="Arial" panose="020B0604020202020204" pitchFamily="34" charset="0"/>
              <a:buChar char="•"/>
            </a:pPr>
            <a:r>
              <a:rPr lang="uk-UA" b="1" dirty="0"/>
              <a:t>Гнучкий режим робочого часу</a:t>
            </a:r>
            <a:r>
              <a:rPr lang="uk-UA" dirty="0"/>
              <a:t>: визначаються години обов’язкової присутності та змінні години, які працівник розподіляє самостійно; загальна норма часу має бути виконана.</a:t>
            </a:r>
          </a:p>
          <a:p>
            <a:pPr>
              <a:buFont typeface="Arial" panose="020B0604020202020204" pitchFamily="34" charset="0"/>
              <a:buChar char="•"/>
            </a:pPr>
            <a:r>
              <a:rPr lang="uk-UA" b="1" dirty="0"/>
              <a:t>Електронний документообіг</a:t>
            </a:r>
            <a:r>
              <a:rPr lang="uk-UA" dirty="0"/>
              <a:t>: заяви, накази, акти можуть підписуватися </a:t>
            </a:r>
            <a:r>
              <a:rPr lang="uk-UA" b="1" dirty="0"/>
              <a:t>КЕП</a:t>
            </a:r>
            <a:r>
              <a:rPr lang="uk-UA" dirty="0"/>
              <a:t>; це прирівнюється до власноручного підпису.</a:t>
            </a:r>
          </a:p>
          <a:p>
            <a:pPr>
              <a:buFont typeface="Arial" panose="020B0604020202020204" pitchFamily="34" charset="0"/>
              <a:buChar char="•"/>
            </a:pPr>
            <a:r>
              <a:rPr lang="uk-UA" b="1" dirty="0"/>
              <a:t>Право на відпочинок</a:t>
            </a:r>
            <a:r>
              <a:rPr lang="uk-UA" dirty="0"/>
              <a:t>: роботодавець повинен забезпечити дотримання періодів відпочинку й неперервного тижневого відпочинку.</a:t>
            </a:r>
          </a:p>
        </p:txBody>
      </p:sp>
    </p:spTree>
    <p:extLst>
      <p:ext uri="{BB962C8B-B14F-4D97-AF65-F5344CB8AC3E}">
        <p14:creationId xmlns:p14="http://schemas.microsoft.com/office/powerpoint/2010/main" val="3124955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AD25C592-92B9-4FAC-ABA7-15E5C8C6DDCA}"/>
              </a:ext>
            </a:extLst>
          </p:cNvPr>
          <p:cNvSpPr>
            <a:spLocks noGrp="1"/>
          </p:cNvSpPr>
          <p:nvPr>
            <p:ph type="sldNum" sz="quarter" idx="12"/>
          </p:nvPr>
        </p:nvSpPr>
        <p:spPr/>
        <p:txBody>
          <a:bodyPr/>
          <a:lstStyle/>
          <a:p>
            <a:fld id="{725C68B6-61C2-468F-89AB-4B9F7531AA68}" type="slidenum">
              <a:rPr lang="ru-RU" smtClean="0"/>
              <a:pPr/>
              <a:t>13</a:t>
            </a:fld>
            <a:endParaRPr lang="ru-RU"/>
          </a:p>
        </p:txBody>
      </p:sp>
      <p:sp>
        <p:nvSpPr>
          <p:cNvPr id="4" name="TextBox 3">
            <a:extLst>
              <a:ext uri="{FF2B5EF4-FFF2-40B4-BE49-F238E27FC236}">
                <a16:creationId xmlns:a16="http://schemas.microsoft.com/office/drawing/2014/main" id="{0B78A95E-005D-4608-A7DE-7B6FB75E5B80}"/>
              </a:ext>
            </a:extLst>
          </p:cNvPr>
          <p:cNvSpPr txBox="1"/>
          <p:nvPr/>
        </p:nvSpPr>
        <p:spPr>
          <a:xfrm>
            <a:off x="827584" y="484581"/>
            <a:ext cx="6984776" cy="4247317"/>
          </a:xfrm>
          <a:prstGeom prst="rect">
            <a:avLst/>
          </a:prstGeom>
          <a:noFill/>
        </p:spPr>
        <p:txBody>
          <a:bodyPr wrap="square">
            <a:spAutoFit/>
          </a:bodyPr>
          <a:lstStyle/>
          <a:p>
            <a:r>
              <a:rPr lang="uk-UA" b="1" dirty="0"/>
              <a:t>Порівняння: трудовий договір і ЦПД</a:t>
            </a:r>
          </a:p>
          <a:p>
            <a:r>
              <a:rPr lang="uk-UA" b="1" dirty="0"/>
              <a:t>Трудовий договір</a:t>
            </a:r>
            <a:endParaRPr lang="uk-UA" dirty="0"/>
          </a:p>
          <a:p>
            <a:pPr>
              <a:buFont typeface="Arial" panose="020B0604020202020204" pitchFamily="34" charset="0"/>
              <a:buChar char="•"/>
            </a:pPr>
            <a:r>
              <a:rPr lang="uk-UA" dirty="0"/>
              <a:t>підпорядкування </a:t>
            </a:r>
            <a:r>
              <a:rPr lang="uk-UA" b="1" dirty="0"/>
              <a:t>ПВТР</a:t>
            </a:r>
            <a:r>
              <a:rPr lang="uk-UA" dirty="0"/>
              <a:t> і внутрішньому контролю;</a:t>
            </a:r>
          </a:p>
          <a:p>
            <a:pPr>
              <a:buFont typeface="Arial" panose="020B0604020202020204" pitchFamily="34" charset="0"/>
              <a:buChar char="•"/>
            </a:pPr>
            <a:r>
              <a:rPr lang="uk-UA" dirty="0"/>
              <a:t>відпустки, лікарняні, соціальні гарантії, страховий стаж;</a:t>
            </a:r>
          </a:p>
          <a:p>
            <a:pPr>
              <a:buFont typeface="Arial" panose="020B0604020202020204" pitchFamily="34" charset="0"/>
              <a:buChar char="•"/>
            </a:pPr>
            <a:r>
              <a:rPr lang="uk-UA" dirty="0" err="1"/>
              <a:t>табелювання</a:t>
            </a:r>
            <a:r>
              <a:rPr lang="uk-UA" dirty="0"/>
              <a:t> робочого часу, інструктажі;</a:t>
            </a:r>
          </a:p>
          <a:p>
            <a:pPr>
              <a:buFont typeface="Arial" panose="020B0604020202020204" pitchFamily="34" charset="0"/>
              <a:buChar char="•"/>
            </a:pPr>
            <a:r>
              <a:rPr lang="uk-UA" dirty="0"/>
              <a:t>заробітна плата виплачується регулярно.</a:t>
            </a:r>
          </a:p>
          <a:p>
            <a:r>
              <a:rPr lang="uk-UA" b="1" dirty="0"/>
              <a:t>Цивільно-правовий договір (ЦПД)</a:t>
            </a:r>
            <a:endParaRPr lang="uk-UA" dirty="0"/>
          </a:p>
          <a:p>
            <a:pPr>
              <a:buFont typeface="Arial" panose="020B0604020202020204" pitchFamily="34" charset="0"/>
              <a:buChar char="•"/>
            </a:pPr>
            <a:r>
              <a:rPr lang="uk-UA" dirty="0"/>
              <a:t>домовленість про </a:t>
            </a:r>
            <a:r>
              <a:rPr lang="uk-UA" b="1" dirty="0"/>
              <a:t>конкретний результат</a:t>
            </a:r>
            <a:r>
              <a:rPr lang="uk-UA" dirty="0"/>
              <a:t> робіт/послуг;</a:t>
            </a:r>
          </a:p>
          <a:p>
            <a:pPr>
              <a:buFont typeface="Arial" panose="020B0604020202020204" pitchFamily="34" charset="0"/>
              <a:buChar char="•"/>
            </a:pPr>
            <a:r>
              <a:rPr lang="uk-UA" dirty="0"/>
              <a:t>немає відпусток і лікарняних;</a:t>
            </a:r>
          </a:p>
          <a:p>
            <a:pPr>
              <a:buFont typeface="Arial" panose="020B0604020202020204" pitchFamily="34" charset="0"/>
              <a:buChar char="•"/>
            </a:pPr>
            <a:r>
              <a:rPr lang="uk-UA" dirty="0"/>
              <a:t>оплата за </a:t>
            </a:r>
            <a:r>
              <a:rPr lang="uk-UA" b="1" dirty="0"/>
              <a:t>актом виконаних робіт</a:t>
            </a:r>
            <a:r>
              <a:rPr lang="uk-UA" dirty="0"/>
              <a:t>;</a:t>
            </a:r>
          </a:p>
          <a:p>
            <a:pPr>
              <a:buFont typeface="Arial" panose="020B0604020202020204" pitchFamily="34" charset="0"/>
              <a:buChar char="•"/>
            </a:pPr>
            <a:r>
              <a:rPr lang="uk-UA" dirty="0"/>
              <a:t>замовник утримує і сплачує податки та єдиний внесок з виплат фізичній особі;</a:t>
            </a:r>
          </a:p>
          <a:p>
            <a:pPr>
              <a:buFont typeface="Arial" panose="020B0604020202020204" pitchFamily="34" charset="0"/>
              <a:buChar char="•"/>
            </a:pPr>
            <a:r>
              <a:rPr lang="uk-UA" dirty="0"/>
              <a:t>якщо присутні ознаки підпорядкування та постійного робочого процесу — високий ризик </a:t>
            </a:r>
            <a:r>
              <a:rPr lang="uk-UA" b="1" dirty="0"/>
              <a:t>перекваліфікації</a:t>
            </a:r>
            <a:r>
              <a:rPr lang="uk-UA" dirty="0"/>
              <a:t> у трудові відносини під час перевірки.</a:t>
            </a:r>
          </a:p>
        </p:txBody>
      </p:sp>
    </p:spTree>
    <p:extLst>
      <p:ext uri="{BB962C8B-B14F-4D97-AF65-F5344CB8AC3E}">
        <p14:creationId xmlns:p14="http://schemas.microsoft.com/office/powerpoint/2010/main" val="2551398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14</a:t>
            </a:fld>
            <a:endParaRPr lang="ru-RU"/>
          </a:p>
        </p:txBody>
      </p:sp>
      <p:sp>
        <p:nvSpPr>
          <p:cNvPr id="3" name="Прямоугольник 2"/>
          <p:cNvSpPr/>
          <p:nvPr/>
        </p:nvSpPr>
        <p:spPr>
          <a:xfrm>
            <a:off x="0" y="44624"/>
            <a:ext cx="9144000" cy="65402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k-UA" b="1" dirty="0">
                <a:solidFill>
                  <a:srgbClr val="0070C0"/>
                </a:solidFill>
                <a:effectLst>
                  <a:outerShdw blurRad="38100" dist="38100" dir="2700000" algn="tl">
                    <a:srgbClr val="000000">
                      <a:alpha val="43137"/>
                    </a:srgbClr>
                  </a:outerShdw>
                </a:effectLst>
              </a:rPr>
              <a:t>3. НОРМАТИВНА ОСНОВА ПРАЦЕВЛАШТУВАННЯ ВИПУСКНИКІВ ЗВО </a:t>
            </a:r>
            <a:br>
              <a:rPr lang="uk-UA" b="1" dirty="0">
                <a:solidFill>
                  <a:srgbClr val="0070C0"/>
                </a:solidFill>
                <a:effectLst>
                  <a:outerShdw blurRad="38100" dist="38100" dir="2700000" algn="tl">
                    <a:srgbClr val="000000">
                      <a:alpha val="43137"/>
                    </a:srgbClr>
                  </a:outerShdw>
                </a:effectLst>
              </a:rPr>
            </a:br>
            <a:r>
              <a:rPr lang="uk-UA" b="1" dirty="0">
                <a:solidFill>
                  <a:srgbClr val="0070C0"/>
                </a:solidFill>
                <a:effectLst>
                  <a:outerShdw blurRad="38100" dist="38100" dir="2700000" algn="tl">
                    <a:srgbClr val="000000">
                      <a:alpha val="43137"/>
                    </a:srgbClr>
                  </a:outerShdw>
                </a:effectLst>
              </a:rPr>
              <a:t>(СТАНОМ НА 2025)</a:t>
            </a:r>
          </a:p>
          <a:p>
            <a:endParaRPr lang="uk-UA" sz="800" b="1" dirty="0">
              <a:effectLst>
                <a:outerShdw blurRad="38100" dist="38100" dir="2700000" algn="tl">
                  <a:srgbClr val="000000">
                    <a:alpha val="43137"/>
                  </a:srgbClr>
                </a:outerShdw>
              </a:effectLst>
            </a:endParaRPr>
          </a:p>
          <a:p>
            <a:pPr marL="285750" indent="-285750">
              <a:spcBef>
                <a:spcPts val="600"/>
              </a:spcBef>
              <a:buFont typeface="Wingdings" panose="05000000000000000000" pitchFamily="2" charset="2"/>
              <a:buChar char="ü"/>
            </a:pPr>
            <a:r>
              <a:rPr lang="uk-UA" sz="1500" b="1" dirty="0"/>
              <a:t>Конституція України</a:t>
            </a:r>
            <a:r>
              <a:rPr lang="uk-UA" sz="1500" dirty="0"/>
              <a:t> — право на працю, рівні можливості.</a:t>
            </a:r>
          </a:p>
          <a:p>
            <a:pPr marL="285750" indent="-285750">
              <a:spcBef>
                <a:spcPts val="600"/>
              </a:spcBef>
              <a:buFont typeface="Wingdings" panose="05000000000000000000" pitchFamily="2" charset="2"/>
              <a:buChar char="ü"/>
            </a:pPr>
            <a:r>
              <a:rPr lang="uk-UA" sz="1500" b="1" dirty="0"/>
              <a:t>Кодекс законів про працю України (КЗпП)</a:t>
            </a:r>
            <a:r>
              <a:rPr lang="uk-UA" sz="1500" dirty="0"/>
              <a:t> — загальні трудові права й обов’язки працівника/роботодавця; відпустки, оплата, охорона праці, оформлення договорів.</a:t>
            </a:r>
          </a:p>
          <a:p>
            <a:pPr marL="285750" indent="-285750">
              <a:spcBef>
                <a:spcPts val="600"/>
              </a:spcBef>
              <a:buFont typeface="Wingdings" panose="05000000000000000000" pitchFamily="2" charset="2"/>
              <a:buChar char="ü"/>
            </a:pPr>
            <a:r>
              <a:rPr lang="uk-UA" sz="1500" b="1" dirty="0"/>
              <a:t>Закон України “Про освіту” №2145-VIII</a:t>
            </a:r>
            <a:r>
              <a:rPr lang="uk-UA" sz="1500" dirty="0"/>
              <a:t> — рамкові норми системи освіти.</a:t>
            </a:r>
          </a:p>
          <a:p>
            <a:pPr marL="285750" indent="-285750">
              <a:spcBef>
                <a:spcPts val="600"/>
              </a:spcBef>
              <a:buFont typeface="Wingdings" panose="05000000000000000000" pitchFamily="2" charset="2"/>
              <a:buChar char="ü"/>
            </a:pPr>
            <a:r>
              <a:rPr lang="uk-UA" sz="1500" b="1" dirty="0"/>
              <a:t>Закон України “Про вищу освіту” №1556-VII</a:t>
            </a:r>
            <a:r>
              <a:rPr lang="uk-UA" sz="1500" dirty="0"/>
              <a:t> — ключовий для випускників:</a:t>
            </a:r>
            <a:br>
              <a:rPr lang="uk-UA" sz="1500" dirty="0"/>
            </a:br>
            <a:r>
              <a:rPr lang="uk-UA" sz="1500" b="1" dirty="0"/>
              <a:t>ст. 64</a:t>
            </a:r>
            <a:r>
              <a:rPr lang="uk-UA" sz="1500" dirty="0"/>
              <a:t> → випускник </a:t>
            </a:r>
            <a:r>
              <a:rPr lang="uk-UA" sz="1500" b="1" dirty="0"/>
              <a:t>вільний</a:t>
            </a:r>
            <a:r>
              <a:rPr lang="uk-UA" sz="1500" dirty="0"/>
              <a:t> у виборі місця роботи; ЗВО </a:t>
            </a:r>
            <a:r>
              <a:rPr lang="uk-UA" sz="1500" b="1" dirty="0"/>
              <a:t>не зобов’язані</a:t>
            </a:r>
            <a:r>
              <a:rPr lang="uk-UA" sz="1500" dirty="0"/>
              <a:t> працевлаштовувати; держава організовує </a:t>
            </a:r>
            <a:r>
              <a:rPr lang="uk-UA" sz="1500" b="1" dirty="0"/>
              <a:t>моніторинг</a:t>
            </a:r>
            <a:r>
              <a:rPr lang="uk-UA" sz="1500" dirty="0"/>
              <a:t> працевлаштування.</a:t>
            </a:r>
          </a:p>
          <a:p>
            <a:pPr marL="285750" indent="-285750">
              <a:spcBef>
                <a:spcPts val="600"/>
              </a:spcBef>
              <a:buFont typeface="Wingdings" panose="05000000000000000000" pitchFamily="2" charset="2"/>
              <a:buChar char="ü"/>
            </a:pPr>
            <a:r>
              <a:rPr lang="uk-UA" sz="1500" b="1" dirty="0"/>
              <a:t>Закон України “Про зайнятість населення” №5067-VI</a:t>
            </a:r>
            <a:r>
              <a:rPr lang="uk-UA" sz="1500" dirty="0"/>
              <a:t> — сервіси Державної служби зайнятості, інструменти підтримки молоді, підстави для статусу безробітного, ваучери/стажування тощо.</a:t>
            </a:r>
          </a:p>
          <a:p>
            <a:pPr marL="285750" indent="-285750">
              <a:spcBef>
                <a:spcPts val="600"/>
              </a:spcBef>
              <a:buFont typeface="Wingdings" panose="05000000000000000000" pitchFamily="2" charset="2"/>
              <a:buChar char="ü"/>
            </a:pPr>
            <a:r>
              <a:rPr lang="uk-UA" sz="1500" b="1" dirty="0"/>
              <a:t>Закон України “Про основні засади молодіжної політики” №1414-IX (2021)</a:t>
            </a:r>
            <a:r>
              <a:rPr lang="uk-UA" sz="1500" dirty="0"/>
              <a:t> — актуальна рамка молодіжної політики (замість старого №2998-XII).</a:t>
            </a:r>
          </a:p>
          <a:p>
            <a:pPr marL="285750" indent="-285750">
              <a:spcBef>
                <a:spcPts val="600"/>
              </a:spcBef>
              <a:buFont typeface="Wingdings" panose="05000000000000000000" pitchFamily="2" charset="2"/>
              <a:buChar char="ü"/>
            </a:pPr>
            <a:r>
              <a:rPr lang="uk-UA" sz="1500" b="1" dirty="0"/>
              <a:t>Наказ МОН №404 від 27.04.2011</a:t>
            </a:r>
            <a:r>
              <a:rPr lang="uk-UA" sz="1500" dirty="0"/>
              <a:t> — Типове положення про підрозділ ЗВО/кар’єрний центр, що </a:t>
            </a:r>
            <a:r>
              <a:rPr lang="uk-UA" sz="1500" b="1" dirty="0"/>
              <a:t>сприяє</a:t>
            </a:r>
            <a:r>
              <a:rPr lang="uk-UA" sz="1500" dirty="0"/>
              <a:t>, а не гарантує працевлаштування.</a:t>
            </a:r>
          </a:p>
          <a:p>
            <a:pPr marL="285750" indent="-285750">
              <a:spcBef>
                <a:spcPts val="600"/>
              </a:spcBef>
              <a:buFont typeface="Wingdings" panose="05000000000000000000" pitchFamily="2" charset="2"/>
              <a:buChar char="ü"/>
            </a:pPr>
            <a:endParaRPr lang="uk-UA" sz="1500" dirty="0"/>
          </a:p>
          <a:p>
            <a:pPr>
              <a:spcBef>
                <a:spcPts val="600"/>
              </a:spcBef>
            </a:pPr>
            <a:r>
              <a:rPr lang="uk-UA" sz="1500" b="1" dirty="0">
                <a:solidFill>
                  <a:srgbClr val="FF0000"/>
                </a:solidFill>
              </a:rPr>
              <a:t>Не використовуємо як джерело чинних обов’язкових правил</a:t>
            </a:r>
          </a:p>
          <a:p>
            <a:pPr marL="285750" indent="-285750">
              <a:spcBef>
                <a:spcPts val="600"/>
              </a:spcBef>
              <a:buFont typeface="Wingdings" panose="05000000000000000000" pitchFamily="2" charset="2"/>
              <a:buChar char="Ø"/>
            </a:pPr>
            <a:r>
              <a:rPr lang="uk-UA" sz="1500" b="1" dirty="0"/>
              <a:t>Постанова КМУ №347 від 15.04.2013</a:t>
            </a:r>
            <a:r>
              <a:rPr lang="uk-UA" sz="1500" dirty="0"/>
              <a:t> — </a:t>
            </a:r>
            <a:r>
              <a:rPr lang="uk-UA" sz="1500" b="1" dirty="0"/>
              <a:t>втратила чинність</a:t>
            </a:r>
            <a:r>
              <a:rPr lang="uk-UA" sz="1500" dirty="0"/>
              <a:t> (не діє).</a:t>
            </a:r>
          </a:p>
          <a:p>
            <a:pPr marL="285750" indent="-285750">
              <a:spcBef>
                <a:spcPts val="600"/>
              </a:spcBef>
              <a:buFont typeface="Wingdings" panose="05000000000000000000" pitchFamily="2" charset="2"/>
              <a:buChar char="Ø"/>
            </a:pPr>
            <a:r>
              <a:rPr lang="uk-UA" sz="1500" b="1" dirty="0"/>
              <a:t>Розпорядження КМУ №1726-р (2010)</a:t>
            </a:r>
            <a:r>
              <a:rPr lang="uk-UA" sz="1500" dirty="0"/>
              <a:t> та </a:t>
            </a:r>
            <a:r>
              <a:rPr lang="uk-UA" sz="1500" b="1" dirty="0"/>
              <a:t>Указ Президента №77/96 (1996)</a:t>
            </a:r>
            <a:r>
              <a:rPr lang="uk-UA" sz="1500" dirty="0"/>
              <a:t> — програмні/рамкові документи; </a:t>
            </a:r>
            <a:r>
              <a:rPr lang="uk-UA" sz="1500" b="1" dirty="0"/>
              <a:t>не встановлюють</a:t>
            </a:r>
            <a:r>
              <a:rPr lang="uk-UA" sz="1500" dirty="0"/>
              <a:t> для випускників загальнообов’язкових вимог щодо працевлаштування.</a:t>
            </a:r>
          </a:p>
          <a:p>
            <a:pPr marL="285750" indent="-285750">
              <a:spcBef>
                <a:spcPts val="600"/>
              </a:spcBef>
              <a:buFont typeface="Wingdings" panose="05000000000000000000" pitchFamily="2" charset="2"/>
              <a:buChar char="Ø"/>
            </a:pPr>
            <a:r>
              <a:rPr lang="uk-UA" sz="1500" b="1" dirty="0"/>
              <a:t>Старі практики “направлення/відпрацювання/довідки”</a:t>
            </a:r>
            <a:r>
              <a:rPr lang="uk-UA" sz="1500" dirty="0"/>
              <a:t> — </a:t>
            </a:r>
            <a:r>
              <a:rPr lang="uk-UA" sz="1500" b="1" dirty="0"/>
              <a:t>скасовані</a:t>
            </a:r>
            <a:r>
              <a:rPr lang="uk-UA" sz="1500" dirty="0"/>
              <a:t>; нині не застосовуються загалом (винятки — лише за окремими </a:t>
            </a:r>
            <a:r>
              <a:rPr lang="uk-UA" sz="1500" dirty="0" err="1"/>
              <a:t>спецзаконами</a:t>
            </a:r>
            <a:r>
              <a:rPr lang="uk-UA" sz="1500" dirty="0"/>
              <a:t>, напр., військові/деякі медичні програми).</a:t>
            </a:r>
          </a:p>
        </p:txBody>
      </p:sp>
    </p:spTree>
    <p:extLst>
      <p:ext uri="{BB962C8B-B14F-4D97-AF65-F5344CB8AC3E}">
        <p14:creationId xmlns:p14="http://schemas.microsoft.com/office/powerpoint/2010/main" val="2845868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15</a:t>
            </a:fld>
            <a:endParaRPr lang="ru-RU"/>
          </a:p>
        </p:txBody>
      </p:sp>
      <p:sp>
        <p:nvSpPr>
          <p:cNvPr id="3" name="Прямоугольник 2"/>
          <p:cNvSpPr/>
          <p:nvPr/>
        </p:nvSpPr>
        <p:spPr>
          <a:xfrm>
            <a:off x="179512" y="1124744"/>
            <a:ext cx="7776864" cy="443198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457200" algn="just">
              <a:spcBef>
                <a:spcPts val="600"/>
              </a:spcBef>
              <a:spcAft>
                <a:spcPts val="600"/>
              </a:spcAft>
            </a:pPr>
            <a:r>
              <a:rPr lang="uk-UA" sz="2400" b="1" dirty="0">
                <a:solidFill>
                  <a:srgbClr val="002060"/>
                </a:solidFill>
              </a:rPr>
              <a:t>Стаття 23  Загальної декларації прав  людини </a:t>
            </a:r>
          </a:p>
          <a:p>
            <a:pPr indent="457200" algn="just">
              <a:spcBef>
                <a:spcPts val="600"/>
              </a:spcBef>
              <a:spcAft>
                <a:spcPts val="600"/>
              </a:spcAft>
            </a:pPr>
            <a:r>
              <a:rPr lang="uk-UA" sz="1600" dirty="0">
                <a:solidFill>
                  <a:srgbClr val="002060"/>
                </a:solidFill>
              </a:rPr>
              <a:t>(</a:t>
            </a:r>
            <a:r>
              <a:rPr lang="ru-RU" sz="1600" dirty="0" err="1">
                <a:solidFill>
                  <a:srgbClr val="002060"/>
                </a:solidFill>
              </a:rPr>
              <a:t>прийнята</a:t>
            </a:r>
            <a:r>
              <a:rPr lang="ru-RU" sz="1600" dirty="0">
                <a:solidFill>
                  <a:srgbClr val="002060"/>
                </a:solidFill>
              </a:rPr>
              <a:t> Генеральною </a:t>
            </a:r>
            <a:r>
              <a:rPr lang="ru-RU" sz="1600" dirty="0" err="1">
                <a:solidFill>
                  <a:srgbClr val="002060"/>
                </a:solidFill>
              </a:rPr>
              <a:t>Асамблеєю</a:t>
            </a:r>
            <a:r>
              <a:rPr lang="ru-RU" sz="1600" dirty="0">
                <a:solidFill>
                  <a:srgbClr val="002060"/>
                </a:solidFill>
              </a:rPr>
              <a:t> ООН 10 </a:t>
            </a:r>
            <a:r>
              <a:rPr lang="ru-RU" sz="1600" dirty="0" err="1">
                <a:solidFill>
                  <a:srgbClr val="002060"/>
                </a:solidFill>
              </a:rPr>
              <a:t>грудня</a:t>
            </a:r>
            <a:r>
              <a:rPr lang="ru-RU" sz="1600" dirty="0">
                <a:solidFill>
                  <a:srgbClr val="002060"/>
                </a:solidFill>
              </a:rPr>
              <a:t> 1948 року)</a:t>
            </a:r>
            <a:r>
              <a:rPr lang="uk-UA" b="1" dirty="0">
                <a:solidFill>
                  <a:srgbClr val="002060"/>
                </a:solidFill>
              </a:rPr>
              <a:t>:</a:t>
            </a:r>
          </a:p>
          <a:p>
            <a:pPr marL="342900" lvl="0" indent="-342900" algn="just" eaLnBrk="0" fontAlgn="base" hangingPunct="0">
              <a:spcBef>
                <a:spcPts val="600"/>
              </a:spcBef>
              <a:spcAft>
                <a:spcPts val="600"/>
              </a:spcAft>
              <a:buFont typeface="+mj-lt"/>
              <a:buAutoNum type="arabicPeriod"/>
            </a:pPr>
            <a:r>
              <a:rPr lang="uk-UA" altLang="uk-UA" dirty="0">
                <a:solidFill>
                  <a:schemeClr val="tx1"/>
                </a:solidFill>
                <a:latin typeface="Arial" panose="020B0604020202020204" pitchFamily="34" charset="0"/>
              </a:rPr>
              <a:t>Кожна людина має право на працю, на вільний вибір роботи, на справедливі та безпечні умови праці й захист від безробіття.</a:t>
            </a:r>
          </a:p>
          <a:p>
            <a:pPr marL="342900" lvl="0" indent="-342900" algn="just" eaLnBrk="0" fontAlgn="base" hangingPunct="0">
              <a:spcBef>
                <a:spcPts val="600"/>
              </a:spcBef>
              <a:spcAft>
                <a:spcPts val="600"/>
              </a:spcAft>
              <a:buFont typeface="+mj-lt"/>
              <a:buAutoNum type="arabicPeriod"/>
            </a:pPr>
            <a:r>
              <a:rPr lang="uk-UA" altLang="uk-UA" dirty="0">
                <a:solidFill>
                  <a:schemeClr val="tx1"/>
                </a:solidFill>
                <a:latin typeface="Arial" panose="020B0604020202020204" pitchFamily="34" charset="0"/>
              </a:rPr>
              <a:t>Кожна людина, без будь-якої дискримінації, має право на рівну оплату за рівну працю.</a:t>
            </a:r>
          </a:p>
          <a:p>
            <a:pPr marL="342900" lvl="0" indent="-342900" algn="just" eaLnBrk="0" fontAlgn="base" hangingPunct="0">
              <a:spcBef>
                <a:spcPts val="600"/>
              </a:spcBef>
              <a:spcAft>
                <a:spcPts val="600"/>
              </a:spcAft>
              <a:buFont typeface="+mj-lt"/>
              <a:buAutoNum type="arabicPeriod"/>
            </a:pPr>
            <a:r>
              <a:rPr lang="uk-UA" altLang="uk-UA" dirty="0">
                <a:solidFill>
                  <a:schemeClr val="tx1"/>
                </a:solidFill>
                <a:latin typeface="Arial" panose="020B0604020202020204" pitchFamily="34" charset="0"/>
              </a:rPr>
              <a:t>Кожен працюючий має право на справедливу й достатню винагороду, що забезпечує гідний рівень життя для нього/неї та сім’ї, з можливістю соціального забезпечення у разі потреби.</a:t>
            </a:r>
          </a:p>
          <a:p>
            <a:pPr marL="342900" lvl="0" indent="-342900" algn="just" eaLnBrk="0" fontAlgn="base" hangingPunct="0">
              <a:spcBef>
                <a:spcPts val="600"/>
              </a:spcBef>
              <a:spcAft>
                <a:spcPts val="600"/>
              </a:spcAft>
              <a:buFont typeface="+mj-lt"/>
              <a:buAutoNum type="arabicPeriod"/>
            </a:pPr>
            <a:r>
              <a:rPr lang="uk-UA" altLang="uk-UA" dirty="0">
                <a:solidFill>
                  <a:schemeClr val="tx1"/>
                </a:solidFill>
                <a:latin typeface="Arial" panose="020B0604020202020204" pitchFamily="34" charset="0"/>
              </a:rPr>
              <a:t>Кожна людина має право створювати професійні спілки та вступати до них для захисту своїх інтересів.</a:t>
            </a:r>
          </a:p>
          <a:p>
            <a:pPr indent="457200" algn="just">
              <a:spcBef>
                <a:spcPts val="600"/>
              </a:spcBef>
              <a:spcAft>
                <a:spcPts val="600"/>
              </a:spcAft>
            </a:pPr>
            <a:endParaRPr lang="uk-UA" b="1" dirty="0">
              <a:solidFill>
                <a:srgbClr val="002060"/>
              </a:solidFill>
            </a:endParaRPr>
          </a:p>
        </p:txBody>
      </p:sp>
    </p:spTree>
    <p:extLst>
      <p:ext uri="{BB962C8B-B14F-4D97-AF65-F5344CB8AC3E}">
        <p14:creationId xmlns:p14="http://schemas.microsoft.com/office/powerpoint/2010/main" val="400649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16</a:t>
            </a:fld>
            <a:endParaRPr lang="ru-RU"/>
          </a:p>
        </p:txBody>
      </p:sp>
      <p:sp>
        <p:nvSpPr>
          <p:cNvPr id="3" name="Прямоугольник 2"/>
          <p:cNvSpPr/>
          <p:nvPr/>
        </p:nvSpPr>
        <p:spPr>
          <a:xfrm>
            <a:off x="107504" y="836712"/>
            <a:ext cx="7938000" cy="54891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57200" algn="just">
              <a:lnSpc>
                <a:spcPct val="150000"/>
              </a:lnSpc>
            </a:pPr>
            <a:r>
              <a:rPr lang="uk-UA" b="1" dirty="0">
                <a:solidFill>
                  <a:srgbClr val="0070C0"/>
                </a:solidFill>
              </a:rPr>
              <a:t>Конституцією  України  в розділі II «Права, свободи та обов’язки  людини і громадянина» статтею 43 </a:t>
            </a:r>
          </a:p>
          <a:p>
            <a:pPr marL="285750" lvl="0" indent="-285750" algn="just" eaLnBrk="0" fontAlgn="base" hangingPunct="0">
              <a:lnSpc>
                <a:spcPct val="150000"/>
              </a:lnSpc>
              <a:spcBef>
                <a:spcPts val="600"/>
              </a:spcBef>
              <a:spcAft>
                <a:spcPts val="600"/>
              </a:spcAft>
              <a:buFont typeface="Wingdings" panose="05000000000000000000" pitchFamily="2" charset="2"/>
              <a:buChar char="Ø"/>
            </a:pPr>
            <a:r>
              <a:rPr lang="uk-UA" altLang="uk-UA" dirty="0">
                <a:solidFill>
                  <a:schemeClr val="tx1"/>
                </a:solidFill>
              </a:rPr>
              <a:t>Кожному гарантується право на працю, що включає можливість заробляти собі на життя працею, яку він/вона вільно обирає або на яку вільно погоджується.</a:t>
            </a:r>
          </a:p>
          <a:p>
            <a:pPr marL="285750" lvl="0" indent="-285750" algn="just" eaLnBrk="0" fontAlgn="base" hangingPunct="0">
              <a:lnSpc>
                <a:spcPct val="150000"/>
              </a:lnSpc>
              <a:spcBef>
                <a:spcPts val="600"/>
              </a:spcBef>
              <a:spcAft>
                <a:spcPts val="600"/>
              </a:spcAft>
              <a:buFont typeface="Wingdings" panose="05000000000000000000" pitchFamily="2" charset="2"/>
              <a:buChar char="Ø"/>
            </a:pPr>
            <a:r>
              <a:rPr lang="uk-UA" altLang="uk-UA" dirty="0">
                <a:solidFill>
                  <a:schemeClr val="tx1"/>
                </a:solidFill>
              </a:rPr>
              <a:t>Держава створює умови для повного здійснення цього права, гарантує рівні можливості у виборі професії та роду трудової діяльності, забезпечує програми професійної освіти, підготовки та перепідготовки кадрів відповідно до суспільних потреб.</a:t>
            </a:r>
          </a:p>
          <a:p>
            <a:pPr marL="285750" lvl="0" indent="-285750" algn="just" eaLnBrk="0" fontAlgn="base" hangingPunct="0">
              <a:lnSpc>
                <a:spcPct val="150000"/>
              </a:lnSpc>
              <a:spcBef>
                <a:spcPts val="600"/>
              </a:spcBef>
              <a:spcAft>
                <a:spcPts val="600"/>
              </a:spcAft>
              <a:buFont typeface="Wingdings" panose="05000000000000000000" pitchFamily="2" charset="2"/>
              <a:buChar char="Ø"/>
            </a:pPr>
            <a:r>
              <a:rPr lang="uk-UA" altLang="uk-UA" dirty="0">
                <a:solidFill>
                  <a:schemeClr val="tx1"/>
                </a:solidFill>
              </a:rPr>
              <a:t>Примусова праця забороняється (винятки — лише у випадках, прямо передбачених Конституцією та законами</a:t>
            </a:r>
          </a:p>
          <a:p>
            <a:pPr indent="457200" algn="just">
              <a:lnSpc>
                <a:spcPct val="150000"/>
              </a:lnSpc>
            </a:pPr>
            <a:endParaRPr lang="uk-UA" b="1" dirty="0">
              <a:solidFill>
                <a:srgbClr val="0070C0"/>
              </a:solidFill>
            </a:endParaRPr>
          </a:p>
        </p:txBody>
      </p:sp>
    </p:spTree>
    <p:extLst>
      <p:ext uri="{BB962C8B-B14F-4D97-AF65-F5344CB8AC3E}">
        <p14:creationId xmlns:p14="http://schemas.microsoft.com/office/powerpoint/2010/main" val="2589736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17</a:t>
            </a:fld>
            <a:endParaRPr lang="ru-RU"/>
          </a:p>
        </p:txBody>
      </p:sp>
      <p:sp>
        <p:nvSpPr>
          <p:cNvPr id="4" name="Rectangle 1">
            <a:extLst>
              <a:ext uri="{FF2B5EF4-FFF2-40B4-BE49-F238E27FC236}">
                <a16:creationId xmlns:a16="http://schemas.microsoft.com/office/drawing/2014/main" id="{F7DBA0D9-554E-4E13-B7FD-ACD6EDBBB0C4}"/>
              </a:ext>
            </a:extLst>
          </p:cNvPr>
          <p:cNvSpPr>
            <a:spLocks noChangeArrowheads="1"/>
          </p:cNvSpPr>
          <p:nvPr/>
        </p:nvSpPr>
        <p:spPr bwMode="auto">
          <a:xfrm>
            <a:off x="107504" y="841390"/>
            <a:ext cx="7992888" cy="4854086"/>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uk-UA" altLang="uk-UA" sz="2000" b="1" i="0" u="none" strike="noStrike" cap="none" normalizeH="0" baseline="0" dirty="0">
                <a:ln>
                  <a:noFill/>
                </a:ln>
                <a:solidFill>
                  <a:schemeClr val="tx1"/>
                </a:solidFill>
                <a:effectLst/>
              </a:rPr>
              <a:t>Підтримка молоді: актуальні норми (Закон №1414-IX)</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uk-UA" altLang="uk-UA" sz="2000" b="1"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kumimoji="0" lang="uk-UA" altLang="uk-UA" sz="1400" b="1" i="0" u="none" strike="noStrike" cap="none" normalizeH="0" baseline="0" dirty="0">
                <a:ln>
                  <a:noFill/>
                </a:ln>
                <a:solidFill>
                  <a:schemeClr val="tx1"/>
                </a:solidFill>
                <a:effectLst/>
              </a:rPr>
              <a:t>Держава та громади реалізують молодіжну політику</a:t>
            </a:r>
            <a:r>
              <a:rPr kumimoji="0" lang="uk-UA" altLang="uk-UA" sz="1400" b="0" i="0" u="none" strike="noStrike" cap="none" normalizeH="0" baseline="0" dirty="0">
                <a:ln>
                  <a:noFill/>
                </a:ln>
                <a:solidFill>
                  <a:schemeClr val="tx1"/>
                </a:solidFill>
                <a:effectLst/>
              </a:rPr>
              <a:t> через програми і заходи підтримки: доступ до освіти, працевлаштування, підприємництва, ментального здоров’я, житла та мобільності молоді.</a:t>
            </a: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kumimoji="0" lang="uk-UA" altLang="uk-UA" sz="1400" b="1" i="0" u="none" strike="noStrike" cap="none" normalizeH="0" baseline="0" dirty="0">
                <a:ln>
                  <a:noFill/>
                </a:ln>
                <a:solidFill>
                  <a:schemeClr val="tx1"/>
                </a:solidFill>
                <a:effectLst/>
              </a:rPr>
              <a:t>Фінансова й інша підтримка</a:t>
            </a:r>
            <a:r>
              <a:rPr kumimoji="0" lang="uk-UA" altLang="uk-UA" sz="1400" b="0" i="0" u="none" strike="noStrike" cap="none" normalizeH="0" baseline="0" dirty="0">
                <a:ln>
                  <a:noFill/>
                </a:ln>
                <a:solidFill>
                  <a:schemeClr val="tx1"/>
                </a:solidFill>
                <a:effectLst/>
              </a:rPr>
              <a:t> молоді та студентів здійснюється в межах </a:t>
            </a:r>
            <a:r>
              <a:rPr kumimoji="0" lang="uk-UA" altLang="uk-UA" sz="1400" b="1" i="0" u="none" strike="noStrike" cap="none" normalizeH="0" baseline="0" dirty="0">
                <a:ln>
                  <a:noFill/>
                </a:ln>
                <a:solidFill>
                  <a:schemeClr val="tx1"/>
                </a:solidFill>
                <a:effectLst/>
              </a:rPr>
              <a:t>державних і місцевих програм</a:t>
            </a:r>
            <a:r>
              <a:rPr kumimoji="0" lang="uk-UA" altLang="uk-UA" sz="1400" b="0" i="0" u="none" strike="noStrike" cap="none" normalizeH="0" baseline="0" dirty="0">
                <a:ln>
                  <a:noFill/>
                </a:ln>
                <a:solidFill>
                  <a:schemeClr val="tx1"/>
                </a:solidFill>
                <a:effectLst/>
              </a:rPr>
              <a:t>, а також через </a:t>
            </a:r>
            <a:r>
              <a:rPr kumimoji="0" lang="uk-UA" altLang="uk-UA" sz="1400" b="1" i="0" u="none" strike="noStrike" cap="none" normalizeH="0" baseline="0" dirty="0">
                <a:ln>
                  <a:noFill/>
                </a:ln>
                <a:solidFill>
                  <a:schemeClr val="tx1"/>
                </a:solidFill>
                <a:effectLst/>
              </a:rPr>
              <a:t>стипендіальні системи, гранти, ваучери, пільги</a:t>
            </a:r>
            <a:r>
              <a:rPr kumimoji="0" lang="uk-UA" altLang="uk-UA" sz="1400" b="0" i="0" u="none" strike="noStrike" cap="none" normalizeH="0" baseline="0" dirty="0">
                <a:ln>
                  <a:noFill/>
                </a:ln>
                <a:solidFill>
                  <a:schemeClr val="tx1"/>
                </a:solidFill>
                <a:effectLst/>
              </a:rPr>
              <a:t> — за спеціальними нормативними актами.</a:t>
            </a: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kumimoji="0" lang="uk-UA" altLang="uk-UA" sz="1400" b="1" i="0" u="none" strike="noStrike" cap="none" normalizeH="0" baseline="0" dirty="0">
                <a:ln>
                  <a:noFill/>
                </a:ln>
                <a:solidFill>
                  <a:schemeClr val="tx1"/>
                </a:solidFill>
                <a:effectLst/>
              </a:rPr>
              <a:t>Органи місцевого самоврядування</a:t>
            </a:r>
            <a:r>
              <a:rPr kumimoji="0" lang="uk-UA" altLang="uk-UA" sz="1400" b="0" i="0" u="none" strike="noStrike" cap="none" normalizeH="0" baseline="0" dirty="0">
                <a:ln>
                  <a:noFill/>
                </a:ln>
                <a:solidFill>
                  <a:schemeClr val="tx1"/>
                </a:solidFill>
                <a:effectLst/>
              </a:rPr>
              <a:t> можуть установлювати </a:t>
            </a:r>
            <a:r>
              <a:rPr kumimoji="0" lang="uk-UA" altLang="uk-UA" sz="1400" b="1" i="0" u="none" strike="noStrike" cap="none" normalizeH="0" baseline="0" dirty="0">
                <a:ln>
                  <a:noFill/>
                </a:ln>
                <a:solidFill>
                  <a:schemeClr val="tx1"/>
                </a:solidFill>
                <a:effectLst/>
              </a:rPr>
              <a:t>пільговий проїзд</a:t>
            </a:r>
            <a:r>
              <a:rPr kumimoji="0" lang="uk-UA" altLang="uk-UA" sz="1400" b="0" i="0" u="none" strike="noStrike" cap="none" normalizeH="0" baseline="0" dirty="0">
                <a:ln>
                  <a:noFill/>
                </a:ln>
                <a:solidFill>
                  <a:schemeClr val="tx1"/>
                </a:solidFill>
                <a:effectLst/>
              </a:rPr>
              <a:t>, додаткові стипендії/доплати, підтримку молодіжних </a:t>
            </a:r>
            <a:r>
              <a:rPr kumimoji="0" lang="uk-UA" altLang="uk-UA" sz="1400" b="0" i="0" u="none" strike="noStrike" cap="none" normalizeH="0" baseline="0" dirty="0" err="1">
                <a:ln>
                  <a:noFill/>
                </a:ln>
                <a:solidFill>
                  <a:schemeClr val="tx1"/>
                </a:solidFill>
                <a:effectLst/>
              </a:rPr>
              <a:t>проєктів</a:t>
            </a:r>
            <a:r>
              <a:rPr kumimoji="0" lang="uk-UA" altLang="uk-UA" sz="1400" b="0" i="0" u="none" strike="noStrike" cap="none" normalizeH="0" baseline="0" dirty="0">
                <a:ln>
                  <a:noFill/>
                </a:ln>
                <a:solidFill>
                  <a:schemeClr val="tx1"/>
                </a:solidFill>
                <a:effectLst/>
              </a:rPr>
              <a:t> — у порядку та розмірах, визначених рішеннями відповідних рад і місцевих бюджетів.</a:t>
            </a:r>
          </a:p>
          <a:p>
            <a:pPr marR="0" lvl="0" algn="just" defTabSz="914400" rtl="0" eaLnBrk="0" fontAlgn="base" latinLnBrk="0" hangingPunct="0">
              <a:lnSpc>
                <a:spcPct val="150000"/>
              </a:lnSpc>
              <a:spcBef>
                <a:spcPct val="0"/>
              </a:spcBef>
              <a:spcAft>
                <a:spcPct val="0"/>
              </a:spcAft>
              <a:buClrTx/>
              <a:buSzTx/>
              <a:tabLst/>
            </a:pPr>
            <a:endParaRPr kumimoji="0" lang="uk-UA" altLang="uk-UA" sz="1400" b="0" i="0" u="none" strike="noStrike" cap="none" normalizeH="0" baseline="0" dirty="0">
              <a:ln>
                <a:noFill/>
              </a:ln>
              <a:solidFill>
                <a:schemeClr val="tx1"/>
              </a:solidFill>
              <a:effectLst/>
            </a:endParaRPr>
          </a:p>
          <a:p>
            <a:pPr marR="0" lvl="0" algn="just" defTabSz="914400" rtl="0" eaLnBrk="0" fontAlgn="base" latinLnBrk="0" hangingPunct="0">
              <a:lnSpc>
                <a:spcPct val="150000"/>
              </a:lnSpc>
              <a:spcBef>
                <a:spcPct val="0"/>
              </a:spcBef>
              <a:spcAft>
                <a:spcPct val="0"/>
              </a:spcAft>
              <a:buClrTx/>
              <a:buSzTx/>
              <a:tabLst/>
            </a:pPr>
            <a:r>
              <a:rPr kumimoji="0" lang="uk-UA" altLang="uk-UA" sz="1400" b="0" i="1" u="none" strike="noStrike" cap="none" normalizeH="0" baseline="0" dirty="0">
                <a:ln>
                  <a:noFill/>
                </a:ln>
                <a:solidFill>
                  <a:schemeClr val="tx1"/>
                </a:solidFill>
                <a:effectLst/>
              </a:rPr>
              <a:t>Примітка:</a:t>
            </a:r>
            <a:r>
              <a:rPr kumimoji="0" lang="uk-UA" altLang="uk-UA" sz="1400" b="0" i="0" u="none" strike="noStrike" cap="none" normalizeH="0" baseline="0" dirty="0">
                <a:ln>
                  <a:noFill/>
                </a:ln>
                <a:solidFill>
                  <a:schemeClr val="tx1"/>
                </a:solidFill>
                <a:effectLst/>
              </a:rPr>
              <a:t> конкретні розміри виплат/пільг ухвалюються окремими постановами КМУ, наказами МОН, рішеннями місцевих рад і можуть відрізнятися за регіонами.</a:t>
            </a:r>
          </a:p>
        </p:txBody>
      </p:sp>
    </p:spTree>
    <p:extLst>
      <p:ext uri="{BB962C8B-B14F-4D97-AF65-F5344CB8AC3E}">
        <p14:creationId xmlns:p14="http://schemas.microsoft.com/office/powerpoint/2010/main" val="654949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18</a:t>
            </a:fld>
            <a:endParaRPr lang="ru-RU"/>
          </a:p>
        </p:txBody>
      </p:sp>
      <p:sp>
        <p:nvSpPr>
          <p:cNvPr id="3" name="Прямоугольник 2"/>
          <p:cNvSpPr/>
          <p:nvPr/>
        </p:nvSpPr>
        <p:spPr>
          <a:xfrm>
            <a:off x="107504" y="404664"/>
            <a:ext cx="8100392" cy="617605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R="0" lvl="0" indent="457200" algn="just" fontAlgn="base">
              <a:lnSpc>
                <a:spcPts val="2300"/>
              </a:lnSpc>
              <a:spcBef>
                <a:spcPct val="0"/>
              </a:spcBef>
              <a:spcAft>
                <a:spcPct val="0"/>
              </a:spcAft>
              <a:buClrTx/>
              <a:buSzTx/>
              <a:buFontTx/>
              <a:buNone/>
              <a:tabLst/>
            </a:pPr>
            <a:r>
              <a:rPr lang="uk-UA" altLang="uk-UA" b="1" dirty="0">
                <a:solidFill>
                  <a:srgbClr val="0070C0"/>
                </a:solidFill>
              </a:rPr>
              <a:t>ЗАКОН УКРАЇНИ «ПРО ВИЩУ ОСВІТУ»: ЩО ВАЖЛИВО ДЛЯ ПРАЦЕВЛАШТУВАННЯ</a:t>
            </a:r>
          </a:p>
          <a:p>
            <a:pPr>
              <a:spcBef>
                <a:spcPts val="600"/>
              </a:spcBef>
              <a:spcAft>
                <a:spcPts val="600"/>
              </a:spcAft>
            </a:pPr>
            <a:r>
              <a:rPr lang="uk-UA" sz="1600" b="1" dirty="0">
                <a:effectLst>
                  <a:outerShdw blurRad="38100" dist="38100" dir="2700000" algn="tl">
                    <a:srgbClr val="000000">
                      <a:alpha val="43137"/>
                    </a:srgbClr>
                  </a:outerShdw>
                </a:effectLst>
              </a:rPr>
              <a:t>Роль ЗВО (ст. 26):</a:t>
            </a:r>
            <a:endParaRPr lang="uk-UA" sz="1600" dirty="0">
              <a:effectLst>
                <a:outerShdw blurRad="38100" dist="38100" dir="2700000" algn="tl">
                  <a:srgbClr val="000000">
                    <a:alpha val="43137"/>
                  </a:srgbClr>
                </a:outerShdw>
              </a:effectLst>
            </a:endParaRPr>
          </a:p>
          <a:p>
            <a:pPr>
              <a:spcBef>
                <a:spcPts val="600"/>
              </a:spcBef>
              <a:spcAft>
                <a:spcPts val="600"/>
              </a:spcAft>
              <a:buFont typeface="Arial" panose="020B0604020202020204" pitchFamily="34" charset="0"/>
              <a:buChar char="•"/>
            </a:pPr>
            <a:r>
              <a:rPr lang="uk-UA" sz="1600" dirty="0"/>
              <a:t>Вивчає попит ринку праці за спеціальностями.</a:t>
            </a:r>
          </a:p>
          <a:p>
            <a:pPr>
              <a:spcBef>
                <a:spcPts val="600"/>
              </a:spcBef>
              <a:spcAft>
                <a:spcPts val="600"/>
              </a:spcAft>
              <a:buFont typeface="Arial" panose="020B0604020202020204" pitchFamily="34" charset="0"/>
              <a:buChar char="•"/>
            </a:pPr>
            <a:r>
              <a:rPr lang="uk-UA" sz="1600" dirty="0"/>
              <a:t>Сприяє працевлаштуванню: кар’єрні сервіси, партнерства з роботодавцями, інформування.</a:t>
            </a:r>
          </a:p>
          <a:p>
            <a:pPr>
              <a:spcBef>
                <a:spcPts val="600"/>
              </a:spcBef>
              <a:spcAft>
                <a:spcPts val="600"/>
              </a:spcAft>
            </a:pPr>
            <a:r>
              <a:rPr lang="uk-UA" sz="1600" b="1" dirty="0">
                <a:effectLst>
                  <a:outerShdw blurRad="38100" dist="38100" dir="2700000" algn="tl">
                    <a:srgbClr val="000000">
                      <a:alpha val="43137"/>
                    </a:srgbClr>
                  </a:outerShdw>
                </a:effectLst>
              </a:rPr>
              <a:t>Права випускника та роль держави (ст. 64):</a:t>
            </a:r>
            <a:endParaRPr lang="uk-UA" sz="1600" dirty="0">
              <a:effectLst>
                <a:outerShdw blurRad="38100" dist="38100" dir="2700000" algn="tl">
                  <a:srgbClr val="000000">
                    <a:alpha val="43137"/>
                  </a:srgbClr>
                </a:outerShdw>
              </a:effectLst>
            </a:endParaRPr>
          </a:p>
          <a:p>
            <a:pPr>
              <a:spcBef>
                <a:spcPts val="600"/>
              </a:spcBef>
              <a:spcAft>
                <a:spcPts val="600"/>
              </a:spcAft>
              <a:buFont typeface="+mj-lt"/>
              <a:buAutoNum type="arabicPeriod"/>
            </a:pPr>
            <a:r>
              <a:rPr lang="uk-UA" sz="1600" b="1" dirty="0"/>
              <a:t>Свобода вибору:</a:t>
            </a:r>
            <a:r>
              <a:rPr lang="uk-UA" sz="1600" dirty="0"/>
              <a:t> випускник вільний у виборі місця роботи; ЗВО не зобов’язані працевлаштовувати.</a:t>
            </a:r>
          </a:p>
          <a:p>
            <a:pPr>
              <a:spcBef>
                <a:spcPts val="600"/>
              </a:spcBef>
              <a:spcAft>
                <a:spcPts val="600"/>
              </a:spcAft>
              <a:buFont typeface="+mj-lt"/>
              <a:buAutoNum type="arabicPeriod"/>
            </a:pPr>
            <a:r>
              <a:rPr lang="uk-UA" sz="1600" b="1" dirty="0"/>
              <a:t>Рівні можливості:</a:t>
            </a:r>
            <a:r>
              <a:rPr lang="uk-UA" sz="1600" dirty="0"/>
              <a:t> держава у співпраці з роботодавцями створює умови та гарантує рівний доступ до роботи з урахуванням здобутої освіти й суспільних потреб.</a:t>
            </a:r>
          </a:p>
          <a:p>
            <a:pPr>
              <a:spcBef>
                <a:spcPts val="600"/>
              </a:spcBef>
              <a:spcAft>
                <a:spcPts val="600"/>
              </a:spcAft>
              <a:buFont typeface="+mj-lt"/>
              <a:buAutoNum type="arabicPeriod"/>
            </a:pPr>
            <a:r>
              <a:rPr lang="uk-UA" sz="1600" b="1" dirty="0" err="1"/>
              <a:t>Спецвипадки</a:t>
            </a:r>
            <a:r>
              <a:rPr lang="uk-UA" sz="1600" b="1" dirty="0"/>
              <a:t>:</a:t>
            </a:r>
            <a:r>
              <a:rPr lang="uk-UA" sz="1600" dirty="0"/>
              <a:t> випускники вищих військових ЗВО/ЗВО із специфічними умовами направляються на службу за законодавством.</a:t>
            </a:r>
          </a:p>
          <a:p>
            <a:pPr>
              <a:spcBef>
                <a:spcPts val="600"/>
              </a:spcBef>
              <a:spcAft>
                <a:spcPts val="600"/>
              </a:spcAft>
              <a:buFont typeface="+mj-lt"/>
              <a:buAutoNum type="arabicPeriod"/>
            </a:pPr>
            <a:r>
              <a:rPr lang="uk-UA" sz="1600" b="1" dirty="0"/>
              <a:t>Медичні/педагогічні (село/смт):</a:t>
            </a:r>
            <a:r>
              <a:rPr lang="uk-UA" sz="1600" dirty="0"/>
              <a:t> за угодою про відпрацювання ≥3 роки може надаватися житло з опаленням/освітленням у межах норм (діє лише за </a:t>
            </a:r>
            <a:r>
              <a:rPr lang="uk-UA" sz="1600" dirty="0" err="1"/>
              <a:t>спецактами</a:t>
            </a:r>
            <a:r>
              <a:rPr lang="uk-UA" sz="1600" dirty="0"/>
              <a:t>).</a:t>
            </a:r>
          </a:p>
          <a:p>
            <a:pPr>
              <a:spcBef>
                <a:spcPts val="600"/>
              </a:spcBef>
              <a:spcAft>
                <a:spcPts val="600"/>
              </a:spcAft>
              <a:buFont typeface="+mj-lt"/>
              <a:buAutoNum type="arabicPeriod"/>
            </a:pPr>
            <a:r>
              <a:rPr lang="uk-UA" sz="1600" b="1" dirty="0"/>
              <a:t>Моніторинг</a:t>
            </a:r>
            <a:r>
              <a:rPr lang="uk-UA" sz="1600" dirty="0"/>
              <a:t>: МОН здійснює моніторинг зайнятості; знеособлені дані публікуються у відкритому </a:t>
            </a:r>
            <a:r>
              <a:rPr lang="uk-UA" sz="1600" dirty="0" err="1"/>
              <a:t>машиночитному</a:t>
            </a:r>
            <a:r>
              <a:rPr lang="uk-UA" sz="1600" dirty="0"/>
              <a:t> форматі.</a:t>
            </a:r>
          </a:p>
        </p:txBody>
      </p:sp>
    </p:spTree>
    <p:extLst>
      <p:ext uri="{BB962C8B-B14F-4D97-AF65-F5344CB8AC3E}">
        <p14:creationId xmlns:p14="http://schemas.microsoft.com/office/powerpoint/2010/main" val="290560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19</a:t>
            </a:fld>
            <a:endParaRPr lang="ru-RU"/>
          </a:p>
        </p:txBody>
      </p:sp>
      <p:sp>
        <p:nvSpPr>
          <p:cNvPr id="4" name="Прямоугольник 3"/>
          <p:cNvSpPr/>
          <p:nvPr/>
        </p:nvSpPr>
        <p:spPr>
          <a:xfrm>
            <a:off x="107504" y="332656"/>
            <a:ext cx="7992888" cy="586154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lnSpc>
                <a:spcPts val="2000"/>
              </a:lnSpc>
            </a:pPr>
            <a:r>
              <a:rPr lang="uk-UA" sz="1600" b="1" dirty="0">
                <a:solidFill>
                  <a:srgbClr val="0070C0"/>
                </a:solidFill>
              </a:rPr>
              <a:t>ЗАКОН УКРАЇНИ  «ПРО ВИЩУ ОСВІТУ»</a:t>
            </a:r>
          </a:p>
          <a:p>
            <a:pPr indent="457200" algn="just">
              <a:lnSpc>
                <a:spcPts val="2000"/>
              </a:lnSpc>
            </a:pPr>
            <a:endParaRPr lang="uk-UA" sz="1600" b="1" dirty="0">
              <a:solidFill>
                <a:srgbClr val="0070C0"/>
              </a:solidFill>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uk-UA" altLang="uk-UA" sz="1600" b="1" i="0" u="none" strike="noStrike" cap="none" normalizeH="0" baseline="0" dirty="0">
                <a:ln>
                  <a:noFill/>
                </a:ln>
                <a:solidFill>
                  <a:schemeClr val="tx1"/>
                </a:solidFill>
                <a:effectLst/>
              </a:rPr>
              <a:t>Повноваження МОН та інших ЦОВВ:</a:t>
            </a:r>
            <a:endParaRPr kumimoji="0" lang="uk-UA" altLang="uk-UA" sz="1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ts val="600"/>
              </a:spcBef>
              <a:spcAft>
                <a:spcPts val="600"/>
              </a:spcAft>
              <a:buClrTx/>
              <a:buSzTx/>
              <a:buFontTx/>
              <a:buChar char="•"/>
              <a:tabLst/>
            </a:pPr>
            <a:r>
              <a:rPr kumimoji="0" lang="uk-UA" altLang="uk-UA" sz="1600" i="0" u="none" strike="noStrike" cap="none" normalizeH="0" baseline="0" dirty="0">
                <a:ln>
                  <a:noFill/>
                </a:ln>
                <a:solidFill>
                  <a:schemeClr val="tx1"/>
                </a:solidFill>
                <a:effectLst/>
              </a:rPr>
              <a:t>Державні органи, у сфері управління яких є ЗВО, сприяють працевлаштуванню “своїх” випускників;</a:t>
            </a:r>
            <a:br>
              <a:rPr kumimoji="0" lang="uk-UA" altLang="uk-UA" sz="1600" i="0" u="none" strike="noStrike" cap="none" normalizeH="0" baseline="0" dirty="0">
                <a:ln>
                  <a:noFill/>
                </a:ln>
                <a:solidFill>
                  <a:schemeClr val="tx1"/>
                </a:solidFill>
                <a:effectLst/>
              </a:rPr>
            </a:br>
            <a:r>
              <a:rPr kumimoji="0" lang="uk-UA" altLang="uk-UA" sz="1600" i="0" u="none" strike="noStrike" cap="none" normalizeH="0" baseline="0" dirty="0">
                <a:ln>
                  <a:noFill/>
                </a:ln>
                <a:solidFill>
                  <a:schemeClr val="tx1"/>
                </a:solidFill>
                <a:effectLst/>
              </a:rPr>
              <a:t>розподіл застосовується лише для випускників вищих військових ЗВО/ЗВО із специфічними умовами навчання;</a:t>
            </a:r>
            <a:br>
              <a:rPr kumimoji="0" lang="uk-UA" altLang="uk-UA" sz="1600" i="0" u="none" strike="noStrike" cap="none" normalizeH="0" baseline="0" dirty="0">
                <a:ln>
                  <a:noFill/>
                </a:ln>
                <a:solidFill>
                  <a:schemeClr val="tx1"/>
                </a:solidFill>
                <a:effectLst/>
              </a:rPr>
            </a:br>
            <a:r>
              <a:rPr kumimoji="0" lang="uk-UA" altLang="uk-UA" sz="1600" i="0" u="none" strike="noStrike" cap="none" normalizeH="0" baseline="0" dirty="0">
                <a:ln>
                  <a:noFill/>
                </a:ln>
                <a:solidFill>
                  <a:schemeClr val="tx1"/>
                </a:solidFill>
                <a:effectLst/>
              </a:rPr>
              <a:t>додатково надають інформацію про вакансії.</a:t>
            </a:r>
          </a:p>
          <a:p>
            <a:pPr marL="0" marR="0" lvl="0" indent="0" algn="just" defTabSz="914400" rtl="0" eaLnBrk="0" fontAlgn="base" latinLnBrk="0" hangingPunct="0">
              <a:lnSpc>
                <a:spcPct val="100000"/>
              </a:lnSpc>
              <a:spcBef>
                <a:spcPts val="600"/>
              </a:spcBef>
              <a:spcAft>
                <a:spcPts val="600"/>
              </a:spcAft>
              <a:buClrTx/>
              <a:buSzTx/>
              <a:buFontTx/>
              <a:buNone/>
              <a:tabLst/>
            </a:pPr>
            <a:r>
              <a:rPr kumimoji="0" lang="uk-UA" altLang="uk-UA" sz="1600" b="1" i="0" u="none" strike="noStrike" cap="none" normalizeH="0" baseline="0" dirty="0">
                <a:ln>
                  <a:noFill/>
                </a:ln>
                <a:solidFill>
                  <a:schemeClr val="tx1"/>
                </a:solidFill>
                <a:effectLst/>
              </a:rPr>
              <a:t>Місцеве самоврядування:</a:t>
            </a:r>
            <a:endParaRPr kumimoji="0" lang="uk-UA" altLang="uk-UA" sz="1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ts val="600"/>
              </a:spcBef>
              <a:spcAft>
                <a:spcPts val="600"/>
              </a:spcAft>
              <a:buClrTx/>
              <a:buSzTx/>
              <a:buFontTx/>
              <a:buChar char="•"/>
              <a:tabLst/>
            </a:pPr>
            <a:r>
              <a:rPr kumimoji="0" lang="uk-UA" altLang="uk-UA" sz="1600" i="0" u="none" strike="noStrike" cap="none" normalizeH="0" baseline="0" dirty="0">
                <a:ln>
                  <a:noFill/>
                </a:ln>
                <a:solidFill>
                  <a:schemeClr val="tx1"/>
                </a:solidFill>
                <a:effectLst/>
              </a:rPr>
              <a:t>МОН сприяє працевлаштуванню випускників (координація, програми, аналітика ринку праці).</a:t>
            </a:r>
          </a:p>
          <a:p>
            <a:pPr marL="0" marR="0" lvl="0" indent="0" defTabSz="914400" rtl="0" eaLnBrk="0" fontAlgn="base" latinLnBrk="0" hangingPunct="0">
              <a:lnSpc>
                <a:spcPct val="100000"/>
              </a:lnSpc>
              <a:spcBef>
                <a:spcPts val="600"/>
              </a:spcBef>
              <a:spcAft>
                <a:spcPts val="600"/>
              </a:spcAft>
              <a:buClrTx/>
              <a:buSzTx/>
              <a:buFontTx/>
              <a:buChar char="•"/>
              <a:tabLst/>
            </a:pPr>
            <a:r>
              <a:rPr kumimoji="0" lang="uk-UA" altLang="uk-UA" sz="1600" i="0" u="none" strike="noStrike" cap="none" normalizeH="0" baseline="0" dirty="0">
                <a:ln>
                  <a:noFill/>
                </a:ln>
                <a:solidFill>
                  <a:schemeClr val="tx1"/>
                </a:solidFill>
                <a:effectLst/>
              </a:rPr>
              <a:t>Органи АР Крим/місцеві ради сприяють працевлаштуванню та соціальному захисту випускників ЗВО, запроваджують місцеві програми підтримки (за рішеннями рад і в межах бюджетів).</a:t>
            </a:r>
          </a:p>
          <a:p>
            <a:pPr marL="0" marR="0" lvl="0" indent="0" algn="just" defTabSz="914400" rtl="0" eaLnBrk="0" fontAlgn="base" latinLnBrk="0" hangingPunct="0">
              <a:lnSpc>
                <a:spcPct val="100000"/>
              </a:lnSpc>
              <a:spcBef>
                <a:spcPts val="600"/>
              </a:spcBef>
              <a:spcAft>
                <a:spcPts val="600"/>
              </a:spcAft>
              <a:buClrTx/>
              <a:buSzTx/>
              <a:buFontTx/>
              <a:buChar char="•"/>
              <a:tabLst/>
            </a:pPr>
            <a:endParaRPr kumimoji="0" lang="uk-UA" altLang="uk-UA" sz="160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uk-UA" altLang="uk-UA" sz="1600" b="1" i="1" u="none" strike="noStrike" cap="none" normalizeH="0" baseline="0" dirty="0">
                <a:ln>
                  <a:noFill/>
                </a:ln>
                <a:solidFill>
                  <a:schemeClr val="tx1"/>
                </a:solidFill>
                <a:effectLst/>
              </a:rPr>
              <a:t>Коротко: жодного “обов’язкового розподілу” для звичайних ЗВО немає; працює модель свободи вибору + інституційне сприяння з боку МОН, державних органів та </a:t>
            </a:r>
            <a:r>
              <a:rPr lang="uk-UA" altLang="uk-UA" sz="1600" b="1" i="1" dirty="0">
                <a:solidFill>
                  <a:schemeClr val="tx1"/>
                </a:solidFill>
              </a:rPr>
              <a:t>громад </a:t>
            </a:r>
            <a:r>
              <a:rPr lang="uk-UA" sz="1600" b="1" i="1" dirty="0">
                <a:solidFill>
                  <a:schemeClr val="tx1"/>
                </a:solidFill>
              </a:rPr>
              <a:t>+ відкритий моніторинг.</a:t>
            </a:r>
          </a:p>
          <a:p>
            <a:pPr indent="457200" algn="just">
              <a:lnSpc>
                <a:spcPts val="2000"/>
              </a:lnSpc>
            </a:pPr>
            <a:endParaRPr lang="uk-UA" sz="1600" b="1" dirty="0">
              <a:solidFill>
                <a:srgbClr val="0070C0"/>
              </a:solidFill>
            </a:endParaRPr>
          </a:p>
        </p:txBody>
      </p:sp>
    </p:spTree>
    <p:extLst>
      <p:ext uri="{BB962C8B-B14F-4D97-AF65-F5344CB8AC3E}">
        <p14:creationId xmlns:p14="http://schemas.microsoft.com/office/powerpoint/2010/main" val="199592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1880" y="260648"/>
            <a:ext cx="1043876" cy="523220"/>
          </a:xfrm>
          <a:prstGeom prst="rect">
            <a:avLst/>
          </a:prstGeom>
        </p:spPr>
        <p:txBody>
          <a:bodyPr wrap="none">
            <a:spAutoFit/>
          </a:bodyPr>
          <a:lstStyle/>
          <a:p>
            <a:r>
              <a:rPr lang="uk-UA" sz="2800" b="1" dirty="0">
                <a:ea typeface="Times New Roman" pitchFamily="18" charset="0"/>
                <a:cs typeface="Arial" pitchFamily="34" charset="0"/>
              </a:rPr>
              <a:t>План</a:t>
            </a:r>
            <a:endParaRPr lang="ru-RU" sz="2800" dirty="0"/>
          </a:p>
        </p:txBody>
      </p:sp>
      <p:sp>
        <p:nvSpPr>
          <p:cNvPr id="4" name="Прямоугольник 3"/>
          <p:cNvSpPr/>
          <p:nvPr/>
        </p:nvSpPr>
        <p:spPr>
          <a:xfrm>
            <a:off x="179512" y="1110223"/>
            <a:ext cx="4356244" cy="33547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pPr>
            <a:r>
              <a:rPr lang="uk-UA" sz="2200" dirty="0">
                <a:cs typeface="Times New Roman" panose="02020603050405020304" pitchFamily="18" charset="0"/>
              </a:rPr>
              <a:t>1. Поняття та суб'єкти працевлаштування</a:t>
            </a:r>
          </a:p>
          <a:p>
            <a:pPr>
              <a:spcBef>
                <a:spcPts val="600"/>
              </a:spcBef>
              <a:spcAft>
                <a:spcPts val="600"/>
              </a:spcAft>
            </a:pPr>
            <a:r>
              <a:rPr lang="uk-UA" sz="2200" dirty="0">
                <a:cs typeface="Times New Roman" panose="02020603050405020304" pitchFamily="18" charset="0"/>
              </a:rPr>
              <a:t>2. Права працівника та обов’язки роботодавця</a:t>
            </a:r>
          </a:p>
          <a:p>
            <a:pPr>
              <a:spcBef>
                <a:spcPts val="600"/>
              </a:spcBef>
              <a:spcAft>
                <a:spcPts val="600"/>
              </a:spcAft>
            </a:pPr>
            <a:r>
              <a:rPr lang="uk-UA" sz="2200" dirty="0">
                <a:cs typeface="Times New Roman" panose="02020603050405020304" pitchFamily="18" charset="0"/>
              </a:rPr>
              <a:t>3. Нормативна основа працевлаштування випускників ЗВО</a:t>
            </a:r>
          </a:p>
          <a:p>
            <a:pPr>
              <a:spcBef>
                <a:spcPts val="600"/>
              </a:spcBef>
              <a:spcAft>
                <a:spcPts val="600"/>
              </a:spcAft>
            </a:pPr>
            <a:r>
              <a:rPr lang="uk-UA" sz="2200" dirty="0">
                <a:solidFill>
                  <a:srgbClr val="7030A0"/>
                </a:solidFill>
                <a:cs typeface="Times New Roman" panose="02020603050405020304" pitchFamily="18" charset="0"/>
              </a:rPr>
              <a:t>4. </a:t>
            </a:r>
            <a:r>
              <a:rPr lang="en-US" sz="2200" dirty="0">
                <a:solidFill>
                  <a:srgbClr val="7030A0"/>
                </a:solidFill>
                <a:cs typeface="Times New Roman" panose="02020603050405020304" pitchFamily="18" charset="0"/>
              </a:rPr>
              <a:t>Networking</a:t>
            </a:r>
            <a:r>
              <a:rPr lang="uk-UA" sz="2200" dirty="0">
                <a:solidFill>
                  <a:srgbClr val="7030A0"/>
                </a:solidFill>
                <a:cs typeface="Times New Roman" panose="02020603050405020304" pitchFamily="18" charset="0"/>
              </a:rPr>
              <a:t> і </a:t>
            </a:r>
            <a:r>
              <a:rPr lang="en-US" sz="2200" dirty="0">
                <a:solidFill>
                  <a:srgbClr val="7030A0"/>
                </a:solidFill>
                <a:cs typeface="Times New Roman" panose="02020603050405020304" pitchFamily="18" charset="0"/>
              </a:rPr>
              <a:t>small talk</a:t>
            </a:r>
            <a:endParaRPr lang="uk-UA" sz="2200" dirty="0">
              <a:solidFill>
                <a:srgbClr val="7030A0"/>
              </a:solidFill>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725C68B6-61C2-468F-89AB-4B9F7531AA68}" type="slidenum">
              <a:rPr lang="ru-RU" smtClean="0"/>
              <a:pPr/>
              <a:t>2</a:t>
            </a:fld>
            <a:endParaRPr lang="ru-RU"/>
          </a:p>
        </p:txBody>
      </p:sp>
      <p:pic>
        <p:nvPicPr>
          <p:cNvPr id="1026" name="Picture 2" descr="Світлина від Баба і кі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009565"/>
            <a:ext cx="4283968" cy="52997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20</a:t>
            </a:fld>
            <a:endParaRPr lang="ru-RU"/>
          </a:p>
        </p:txBody>
      </p:sp>
      <p:sp>
        <p:nvSpPr>
          <p:cNvPr id="3" name="Прямоугольник 2"/>
          <p:cNvSpPr/>
          <p:nvPr/>
        </p:nvSpPr>
        <p:spPr>
          <a:xfrm>
            <a:off x="179512" y="116632"/>
            <a:ext cx="7848872" cy="5293757"/>
          </a:xfrm>
          <a:prstGeom prst="rect">
            <a:avLst/>
          </a:prstGeom>
          <a:solidFill>
            <a:schemeClr val="accent1">
              <a:lumMod val="60000"/>
              <a:lumOff val="40000"/>
            </a:schemeClr>
          </a:solidFill>
        </p:spPr>
        <p:txBody>
          <a:bodyPr wrap="square">
            <a:spAutoFit/>
          </a:bodyPr>
          <a:lstStyle/>
          <a:p>
            <a:pPr>
              <a:spcBef>
                <a:spcPts val="600"/>
              </a:spcBef>
              <a:spcAft>
                <a:spcPts val="600"/>
              </a:spcAft>
            </a:pPr>
            <a:r>
              <a:rPr lang="uk-UA" b="1" dirty="0"/>
              <a:t>	</a:t>
            </a:r>
            <a:r>
              <a:rPr lang="uk-UA" sz="1600" b="1" dirty="0"/>
              <a:t>У  Кодексі законів про працю  України надання молоді першого робочого місця передбачено статтею 197: </a:t>
            </a:r>
          </a:p>
          <a:p>
            <a:pPr>
              <a:spcBef>
                <a:spcPts val="600"/>
              </a:spcBef>
              <a:spcAft>
                <a:spcPts val="600"/>
              </a:spcAft>
            </a:pPr>
            <a:r>
              <a:rPr lang="uk-UA" sz="1400" dirty="0">
                <a:effectLst>
                  <a:outerShdw blurRad="38100" dist="38100" dir="2700000" algn="tl">
                    <a:srgbClr val="000000">
                      <a:alpha val="43137"/>
                    </a:srgbClr>
                  </a:outerShdw>
                </a:effectLst>
              </a:rPr>
              <a:t>Надання молоді першого робочого місця</a:t>
            </a:r>
          </a:p>
          <a:p>
            <a:pPr algn="just">
              <a:spcBef>
                <a:spcPts val="600"/>
              </a:spcBef>
              <a:spcAft>
                <a:spcPts val="600"/>
              </a:spcAft>
            </a:pPr>
            <a:r>
              <a:rPr lang="uk-UA" sz="1400" b="0" i="0" dirty="0">
                <a:solidFill>
                  <a:srgbClr val="333333"/>
                </a:solidFill>
                <a:effectLst/>
              </a:rPr>
              <a:t>Працездатній молоді - громадянам України віком від 15 до 28 років після закінчення або припинення навчання у закладах середньої, професійної, фахової </a:t>
            </a:r>
            <a:r>
              <a:rPr lang="uk-UA" sz="1400" b="0" i="0" dirty="0" err="1">
                <a:solidFill>
                  <a:srgbClr val="333333"/>
                </a:solidFill>
                <a:effectLst/>
              </a:rPr>
              <a:t>передвищої</a:t>
            </a:r>
            <a:r>
              <a:rPr lang="uk-UA" sz="1400" b="0" i="0" dirty="0">
                <a:solidFill>
                  <a:srgbClr val="333333"/>
                </a:solidFill>
                <a:effectLst/>
              </a:rPr>
              <a:t> чи вищої освіти, завершення професійної підготовки і перепідготовки, а також після звільнення із строкової військової служби, військової служби за призовом під час мобілізації, на особливий період, військової служби за призовом осіб із числа резервістів в особливий період, військової служби за призовом осіб офіцерського складу або альтернативної (невійськової) служби надається перше робоче місце на строк не менше двох років.</a:t>
            </a:r>
          </a:p>
          <a:p>
            <a:pPr algn="just">
              <a:spcBef>
                <a:spcPts val="600"/>
              </a:spcBef>
              <a:spcAft>
                <a:spcPts val="600"/>
              </a:spcAft>
            </a:pPr>
            <a:r>
              <a:rPr lang="uk-UA" sz="1400" b="0" i="1" u="none" strike="noStrike" dirty="0">
                <a:solidFill>
                  <a:srgbClr val="333333"/>
                </a:solidFill>
                <a:effectLst/>
              </a:rPr>
              <a:t>{Частину другу статті 197 виключено на підставі Закону </a:t>
            </a:r>
            <a:r>
              <a:rPr lang="uk-UA" sz="1400" b="0" i="1" u="sng" dirty="0">
                <a:solidFill>
                  <a:srgbClr val="000099"/>
                </a:solidFill>
                <a:effectLst/>
                <a:hlinkClick r:id="rId2"/>
              </a:rPr>
              <a:t>№ 4574-</a:t>
            </a:r>
            <a:r>
              <a:rPr lang="en-GB" sz="1400" b="0" i="1" u="sng" dirty="0">
                <a:solidFill>
                  <a:srgbClr val="000099"/>
                </a:solidFill>
                <a:effectLst/>
                <a:hlinkClick r:id="rId2"/>
              </a:rPr>
              <a:t>IX </a:t>
            </a:r>
            <a:r>
              <a:rPr lang="uk-UA" sz="1400" b="0" i="1" u="sng" dirty="0">
                <a:solidFill>
                  <a:srgbClr val="000099"/>
                </a:solidFill>
                <a:effectLst/>
                <a:hlinkClick r:id="rId2"/>
              </a:rPr>
              <a:t>від 21.08.2025</a:t>
            </a:r>
            <a:r>
              <a:rPr lang="uk-UA" sz="1400" b="0" i="1" u="none" strike="noStrike" dirty="0">
                <a:solidFill>
                  <a:srgbClr val="333333"/>
                </a:solidFill>
                <a:effectLst/>
              </a:rPr>
              <a:t>}</a:t>
            </a:r>
            <a:endParaRPr lang="uk-UA" sz="1400" b="0" i="1" dirty="0">
              <a:solidFill>
                <a:srgbClr val="333333"/>
              </a:solidFill>
              <a:effectLst/>
            </a:endParaRPr>
          </a:p>
          <a:p>
            <a:pPr algn="just">
              <a:spcBef>
                <a:spcPts val="600"/>
              </a:spcBef>
              <a:spcAft>
                <a:spcPts val="600"/>
              </a:spcAft>
            </a:pPr>
            <a:r>
              <a:rPr lang="uk-UA" sz="1400" b="0" i="1" u="none" strike="noStrike" dirty="0">
                <a:solidFill>
                  <a:srgbClr val="333333"/>
                </a:solidFill>
                <a:effectLst/>
              </a:rPr>
              <a:t>{Стаття 197 в редакції Закону </a:t>
            </a:r>
            <a:r>
              <a:rPr lang="uk-UA" sz="1400" b="0" i="1" u="sng" dirty="0">
                <a:solidFill>
                  <a:srgbClr val="000099"/>
                </a:solidFill>
                <a:effectLst/>
                <a:hlinkClick r:id="rId3"/>
              </a:rPr>
              <a:t>№ 263/95-ВР від 05.07.95</a:t>
            </a:r>
            <a:r>
              <a:rPr lang="uk-UA" sz="1400" b="0" i="1" u="none" strike="noStrike" dirty="0">
                <a:solidFill>
                  <a:srgbClr val="333333"/>
                </a:solidFill>
                <a:effectLst/>
              </a:rPr>
              <a:t>; із змінами, внесеними згідно із Законами </a:t>
            </a:r>
            <a:r>
              <a:rPr lang="uk-UA" sz="1400" b="0" i="1" u="sng" dirty="0">
                <a:solidFill>
                  <a:srgbClr val="000099"/>
                </a:solidFill>
                <a:effectLst/>
                <a:hlinkClick r:id="rId4"/>
              </a:rPr>
              <a:t>№ 259-</a:t>
            </a:r>
            <a:r>
              <a:rPr lang="en-GB" sz="1400" b="0" i="1" u="sng" dirty="0">
                <a:solidFill>
                  <a:srgbClr val="000099"/>
                </a:solidFill>
                <a:effectLst/>
                <a:hlinkClick r:id="rId4"/>
              </a:rPr>
              <a:t>VIII </a:t>
            </a:r>
            <a:r>
              <a:rPr lang="uk-UA" sz="1400" b="0" i="1" u="sng" dirty="0">
                <a:solidFill>
                  <a:srgbClr val="000099"/>
                </a:solidFill>
                <a:effectLst/>
                <a:hlinkClick r:id="rId4"/>
              </a:rPr>
              <a:t>від 18.03.2015</a:t>
            </a:r>
            <a:r>
              <a:rPr lang="uk-UA" sz="1400" b="0" i="1" u="none" strike="noStrike" dirty="0">
                <a:solidFill>
                  <a:srgbClr val="333333"/>
                </a:solidFill>
                <a:effectLst/>
              </a:rPr>
              <a:t>, </a:t>
            </a:r>
            <a:r>
              <a:rPr lang="uk-UA" sz="1400" b="0" i="1" u="sng" dirty="0">
                <a:solidFill>
                  <a:srgbClr val="000099"/>
                </a:solidFill>
                <a:effectLst/>
                <a:hlinkClick r:id="rId5"/>
              </a:rPr>
              <a:t>№ 1357-</a:t>
            </a:r>
            <a:r>
              <a:rPr lang="en-GB" sz="1400" b="0" i="1" u="sng" dirty="0">
                <a:solidFill>
                  <a:srgbClr val="000099"/>
                </a:solidFill>
                <a:effectLst/>
                <a:hlinkClick r:id="rId5"/>
              </a:rPr>
              <a:t>IX </a:t>
            </a:r>
            <a:r>
              <a:rPr lang="uk-UA" sz="1400" b="0" i="1" u="sng" dirty="0">
                <a:solidFill>
                  <a:srgbClr val="000099"/>
                </a:solidFill>
                <a:effectLst/>
                <a:hlinkClick r:id="rId5"/>
              </a:rPr>
              <a:t>від 30.03.2021</a:t>
            </a:r>
            <a:r>
              <a:rPr lang="uk-UA" sz="1400" b="0" i="1" u="none" strike="noStrike" dirty="0">
                <a:solidFill>
                  <a:srgbClr val="333333"/>
                </a:solidFill>
                <a:effectLst/>
              </a:rPr>
              <a:t>, </a:t>
            </a:r>
            <a:r>
              <a:rPr lang="uk-UA" sz="1400" b="0" i="1" u="sng" dirty="0">
                <a:solidFill>
                  <a:srgbClr val="000099"/>
                </a:solidFill>
                <a:effectLst/>
                <a:hlinkClick r:id="rId6"/>
              </a:rPr>
              <a:t>№ 2215-</a:t>
            </a:r>
            <a:r>
              <a:rPr lang="en-GB" sz="1400" b="0" i="1" u="sng" dirty="0">
                <a:solidFill>
                  <a:srgbClr val="000099"/>
                </a:solidFill>
                <a:effectLst/>
                <a:hlinkClick r:id="rId6"/>
              </a:rPr>
              <a:t>IX </a:t>
            </a:r>
            <a:r>
              <a:rPr lang="uk-UA" sz="1400" b="0" i="1" u="sng" dirty="0">
                <a:solidFill>
                  <a:srgbClr val="000099"/>
                </a:solidFill>
                <a:effectLst/>
                <a:hlinkClick r:id="rId6"/>
              </a:rPr>
              <a:t>від 21.04.2022</a:t>
            </a:r>
            <a:r>
              <a:rPr lang="uk-UA" sz="1400" b="0" i="1" u="none" strike="noStrike" dirty="0">
                <a:solidFill>
                  <a:srgbClr val="333333"/>
                </a:solidFill>
                <a:effectLst/>
              </a:rPr>
              <a:t>}</a:t>
            </a:r>
            <a:endParaRPr lang="uk-UA" sz="1400" b="0" i="0" dirty="0">
              <a:solidFill>
                <a:srgbClr val="333333"/>
              </a:solidFill>
              <a:effectLst/>
            </a:endParaRPr>
          </a:p>
          <a:p>
            <a:pPr>
              <a:spcBef>
                <a:spcPts val="600"/>
              </a:spcBef>
              <a:spcAft>
                <a:spcPts val="600"/>
              </a:spcAft>
            </a:pPr>
            <a:r>
              <a:rPr lang="uk-UA" sz="1400" b="1" dirty="0">
                <a:hlinkClick r:id="rId7"/>
              </a:rPr>
              <a:t>https://zakon.rada.gov.ua/laws/show/322-08#Text</a:t>
            </a:r>
            <a:endParaRPr lang="uk-UA" sz="1400" b="1" dirty="0"/>
          </a:p>
          <a:p>
            <a:pPr>
              <a:spcBef>
                <a:spcPts val="600"/>
              </a:spcBef>
              <a:spcAft>
                <a:spcPts val="600"/>
              </a:spcAft>
            </a:pPr>
            <a:endParaRPr lang="uk-UA" sz="1400" b="1" dirty="0"/>
          </a:p>
          <a:p>
            <a:pPr>
              <a:spcBef>
                <a:spcPts val="600"/>
              </a:spcBef>
              <a:spcAft>
                <a:spcPts val="600"/>
              </a:spcAft>
            </a:pPr>
            <a:endParaRPr lang="uk-UA" sz="1400" b="1" dirty="0"/>
          </a:p>
          <a:p>
            <a:pPr algn="ctr">
              <a:spcBef>
                <a:spcPts val="600"/>
              </a:spcBef>
              <a:spcAft>
                <a:spcPts val="600"/>
              </a:spcAft>
            </a:pPr>
            <a:r>
              <a:rPr lang="en-US" sz="1400" b="1" dirty="0"/>
              <a:t>NB: </a:t>
            </a:r>
            <a:r>
              <a:rPr lang="ru-RU" sz="1400" dirty="0"/>
              <a:t>• </a:t>
            </a:r>
            <a:r>
              <a:rPr lang="ru-RU" sz="1400" b="1" i="1" dirty="0"/>
              <a:t>Норма про «</a:t>
            </a:r>
            <a:r>
              <a:rPr lang="ru-RU" sz="1400" b="1" i="1" dirty="0" err="1"/>
              <a:t>молодих</a:t>
            </a:r>
            <a:r>
              <a:rPr lang="ru-RU" sz="1400" b="1" i="1" dirty="0"/>
              <a:t> </a:t>
            </a:r>
            <a:r>
              <a:rPr lang="ru-RU" sz="1400" b="1" i="1" dirty="0" err="1"/>
              <a:t>спеціалістів</a:t>
            </a:r>
            <a:r>
              <a:rPr lang="ru-RU" sz="1400" b="1" i="1" dirty="0"/>
              <a:t>» </a:t>
            </a:r>
            <a:r>
              <a:rPr lang="ru-RU" sz="1400" b="1" i="1" dirty="0" err="1"/>
              <a:t>із</a:t>
            </a:r>
            <a:r>
              <a:rPr lang="ru-RU" sz="1400" b="1" i="1" dirty="0"/>
              <a:t> </a:t>
            </a:r>
            <a:r>
              <a:rPr lang="ru-RU" sz="1400" b="1" i="1" dirty="0" err="1"/>
              <a:t>заявленою</a:t>
            </a:r>
            <a:r>
              <a:rPr lang="ru-RU" sz="1400" b="1" i="1" dirty="0"/>
              <a:t> потребою — </a:t>
            </a:r>
            <a:r>
              <a:rPr lang="ru-RU" sz="1400" b="1" i="1" dirty="0" err="1"/>
              <a:t>залишається</a:t>
            </a:r>
            <a:r>
              <a:rPr lang="ru-RU" sz="1400" b="1" i="1" dirty="0"/>
              <a:t> в </a:t>
            </a:r>
            <a:r>
              <a:rPr lang="ru-RU" sz="1400" b="1" i="1" dirty="0" err="1"/>
              <a:t>кодексі</a:t>
            </a:r>
            <a:r>
              <a:rPr lang="ru-RU" sz="1400" b="1" i="1" dirty="0"/>
              <a:t>, але </a:t>
            </a:r>
            <a:r>
              <a:rPr lang="ru-RU" sz="1400" b="1" i="1" dirty="0" err="1"/>
              <a:t>майже</a:t>
            </a:r>
            <a:r>
              <a:rPr lang="ru-RU" sz="1400" b="1" i="1" dirty="0"/>
              <a:t> не </a:t>
            </a:r>
            <a:r>
              <a:rPr lang="ru-RU" sz="1400" b="1" i="1" dirty="0" err="1"/>
              <a:t>використовується</a:t>
            </a:r>
            <a:r>
              <a:rPr lang="ru-RU" sz="1400" b="1" i="1" dirty="0"/>
              <a:t> </a:t>
            </a:r>
            <a:r>
              <a:rPr lang="ru-RU" sz="1400" b="1" i="1" dirty="0" err="1"/>
              <a:t>сьогодні</a:t>
            </a:r>
            <a:r>
              <a:rPr lang="ru-RU" sz="1400" b="1" i="1" dirty="0"/>
              <a:t>.</a:t>
            </a:r>
            <a:endParaRPr lang="uk-UA" sz="1400" b="1" i="1" dirty="0"/>
          </a:p>
        </p:txBody>
      </p:sp>
    </p:spTree>
    <p:extLst>
      <p:ext uri="{BB962C8B-B14F-4D97-AF65-F5344CB8AC3E}">
        <p14:creationId xmlns:p14="http://schemas.microsoft.com/office/powerpoint/2010/main" val="431875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21</a:t>
            </a:fld>
            <a:endParaRPr lang="ru-RU"/>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9626" y="4066089"/>
            <a:ext cx="2675052" cy="192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4355976" y="6077647"/>
            <a:ext cx="4689914" cy="46166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n-GB" sz="1200" dirty="0">
                <a:hlinkClick r:id="rId3"/>
              </a:rPr>
              <a:t>https://zakon.rada.gov.ua/laws/show/1396-2019-%D1%80#Text</a:t>
            </a:r>
            <a:endParaRPr lang="uk-UA" sz="1200" dirty="0"/>
          </a:p>
          <a:p>
            <a:endParaRPr lang="ru-RU" sz="1200" dirty="0"/>
          </a:p>
        </p:txBody>
      </p:sp>
      <p:sp>
        <p:nvSpPr>
          <p:cNvPr id="7" name="TextBox 6">
            <a:extLst>
              <a:ext uri="{FF2B5EF4-FFF2-40B4-BE49-F238E27FC236}">
                <a16:creationId xmlns:a16="http://schemas.microsoft.com/office/drawing/2014/main" id="{9A973777-1F09-4CA1-AC52-C6970EB21771}"/>
              </a:ext>
            </a:extLst>
          </p:cNvPr>
          <p:cNvSpPr txBox="1"/>
          <p:nvPr/>
        </p:nvSpPr>
        <p:spPr>
          <a:xfrm>
            <a:off x="467544" y="908720"/>
            <a:ext cx="5893900" cy="4293483"/>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Ø"/>
            </a:pPr>
            <a:r>
              <a:rPr lang="uk-UA" b="1" dirty="0" err="1"/>
              <a:t>єРобота</a:t>
            </a:r>
            <a:r>
              <a:rPr lang="uk-UA" b="1" dirty="0"/>
              <a:t> (гранти на бізнес):</a:t>
            </a:r>
            <a:r>
              <a:rPr lang="uk-UA" dirty="0"/>
              <a:t> </a:t>
            </a:r>
            <a:r>
              <a:rPr lang="uk-UA" dirty="0" err="1"/>
              <a:t>мікрогранти</a:t>
            </a:r>
            <a:r>
              <a:rPr lang="uk-UA" dirty="0"/>
              <a:t> на старт/розвиток із умовою створення робочих місць.</a:t>
            </a:r>
          </a:p>
          <a:p>
            <a:pPr marL="285750" indent="-285750" algn="just">
              <a:spcBef>
                <a:spcPts val="600"/>
              </a:spcBef>
              <a:spcAft>
                <a:spcPts val="600"/>
              </a:spcAft>
              <a:buFont typeface="Wingdings" panose="05000000000000000000" pitchFamily="2" charset="2"/>
              <a:buChar char="Ø"/>
            </a:pPr>
            <a:r>
              <a:rPr lang="uk-UA" b="1" dirty="0"/>
              <a:t>Компенсації роботодавцям (Постанова №893/2023):</a:t>
            </a:r>
            <a:r>
              <a:rPr lang="uk-UA" dirty="0"/>
              <a:t> відшкодування витрат на облаштування робочих місць для осіб з інвалідністю.</a:t>
            </a:r>
          </a:p>
          <a:p>
            <a:pPr marL="285750" indent="-285750" algn="just">
              <a:lnSpc>
                <a:spcPct val="150000"/>
              </a:lnSpc>
              <a:spcBef>
                <a:spcPts val="600"/>
              </a:spcBef>
              <a:spcAft>
                <a:spcPts val="600"/>
              </a:spcAft>
              <a:buFont typeface="Wingdings" panose="05000000000000000000" pitchFamily="2" charset="2"/>
              <a:buChar char="Ø"/>
            </a:pPr>
            <a:r>
              <a:rPr lang="uk-UA" b="1" dirty="0"/>
              <a:t>Стратегія зайнятості-2030 (у процесі):</a:t>
            </a:r>
            <a:r>
              <a:rPr lang="uk-UA" dirty="0"/>
              <a:t> нова рамка політики — зниження безробіття, якісні робочі місця, підтримка ВПО/</a:t>
            </a:r>
            <a:r>
              <a:rPr lang="uk-UA" dirty="0" err="1"/>
              <a:t>поверненців</a:t>
            </a:r>
            <a:r>
              <a:rPr lang="uk-UA" dirty="0"/>
              <a:t>.</a:t>
            </a:r>
          </a:p>
          <a:p>
            <a:pPr marL="285750" indent="-285750" algn="just">
              <a:spcBef>
                <a:spcPts val="600"/>
              </a:spcBef>
              <a:spcAft>
                <a:spcPts val="600"/>
              </a:spcAft>
              <a:buFont typeface="Wingdings" panose="05000000000000000000" pitchFamily="2" charset="2"/>
              <a:buChar char="Ø"/>
            </a:pPr>
            <a:r>
              <a:rPr lang="uk-UA" b="1" dirty="0"/>
              <a:t>Історичний контекст:</a:t>
            </a:r>
            <a:r>
              <a:rPr lang="uk-UA" dirty="0"/>
              <a:t> Розпорядження КМУ №1396-р (2019) діяло «до 2022 року».</a:t>
            </a:r>
          </a:p>
        </p:txBody>
      </p:sp>
      <p:sp>
        <p:nvSpPr>
          <p:cNvPr id="8" name="TextBox 7">
            <a:extLst>
              <a:ext uri="{FF2B5EF4-FFF2-40B4-BE49-F238E27FC236}">
                <a16:creationId xmlns:a16="http://schemas.microsoft.com/office/drawing/2014/main" id="{A153879A-762E-4BB6-842B-56CE4E1D124B}"/>
              </a:ext>
            </a:extLst>
          </p:cNvPr>
          <p:cNvSpPr txBox="1"/>
          <p:nvPr/>
        </p:nvSpPr>
        <p:spPr>
          <a:xfrm>
            <a:off x="467544" y="188640"/>
            <a:ext cx="7488832" cy="45698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uk-UA" b="1" dirty="0"/>
              <a:t>ДЕРЖАВНА ПОЛІТИКА ЗАЙНЯТОСТІ: ЩО ДІЄ ЗАРАЗ (2025)</a:t>
            </a:r>
          </a:p>
        </p:txBody>
      </p:sp>
    </p:spTree>
    <p:extLst>
      <p:ext uri="{BB962C8B-B14F-4D97-AF65-F5344CB8AC3E}">
        <p14:creationId xmlns:p14="http://schemas.microsoft.com/office/powerpoint/2010/main" val="2457167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22</a:t>
            </a:fld>
            <a:endParaRPr lang="ru-RU"/>
          </a:p>
        </p:txBody>
      </p:sp>
      <p:sp>
        <p:nvSpPr>
          <p:cNvPr id="6" name="TextBox 5">
            <a:extLst>
              <a:ext uri="{FF2B5EF4-FFF2-40B4-BE49-F238E27FC236}">
                <a16:creationId xmlns:a16="http://schemas.microsoft.com/office/drawing/2014/main" id="{1C570EA5-7BAA-4C2F-879E-3B775457C38A}"/>
              </a:ext>
            </a:extLst>
          </p:cNvPr>
          <p:cNvSpPr txBox="1"/>
          <p:nvPr/>
        </p:nvSpPr>
        <p:spPr>
          <a:xfrm>
            <a:off x="107504" y="332656"/>
            <a:ext cx="7992888" cy="307776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spcBef>
                <a:spcPts val="600"/>
              </a:spcBef>
              <a:spcAft>
                <a:spcPts val="600"/>
              </a:spcAft>
            </a:pPr>
            <a:r>
              <a:rPr lang="uk-UA" b="1" dirty="0">
                <a:solidFill>
                  <a:srgbClr val="002060"/>
                </a:solidFill>
              </a:rPr>
              <a:t>ХТО ТАКИЙ «МОЛОДИЙ ФАХІВЕЦЬ» СЬОГОДНІ</a:t>
            </a:r>
          </a:p>
          <a:p>
            <a:pPr marL="400050" indent="-400050" algn="just">
              <a:spcBef>
                <a:spcPts val="600"/>
              </a:spcBef>
              <a:spcAft>
                <a:spcPts val="600"/>
              </a:spcAft>
              <a:buFont typeface="+mj-lt"/>
              <a:buAutoNum type="romanUcPeriod"/>
            </a:pPr>
            <a:r>
              <a:rPr lang="uk-UA" sz="1700" dirty="0"/>
              <a:t>У чинному праві використовується поняття «випускник ЗВО». Обов’язкового «направлення» та трирічного відпрацювання немає.</a:t>
            </a:r>
          </a:p>
          <a:p>
            <a:pPr marL="400050" indent="-400050" algn="just">
              <a:spcBef>
                <a:spcPts val="600"/>
              </a:spcBef>
              <a:spcAft>
                <a:spcPts val="600"/>
              </a:spcAft>
              <a:buFont typeface="+mj-lt"/>
              <a:buAutoNum type="romanUcPeriod"/>
            </a:pPr>
            <a:r>
              <a:rPr lang="uk-UA" sz="1700" dirty="0"/>
              <a:t>Випускник вільний у виборі місця роботи (Закон «Про вищу освіту», ст. 64).</a:t>
            </a:r>
          </a:p>
          <a:p>
            <a:pPr marL="400050" indent="-400050" algn="just">
              <a:spcBef>
                <a:spcPts val="600"/>
              </a:spcBef>
              <a:spcAft>
                <a:spcPts val="600"/>
              </a:spcAft>
              <a:buFont typeface="+mj-lt"/>
              <a:buAutoNum type="romanUcPeriod"/>
            </a:pPr>
            <a:r>
              <a:rPr lang="uk-UA" sz="1700" dirty="0"/>
              <a:t>ЗВО сприяє працевлаштуванню: кар’єрні сервіси, партнерства з роботодавцями, інформування про вакансії (ст. 26).</a:t>
            </a:r>
          </a:p>
          <a:p>
            <a:pPr marL="400050" indent="-400050" algn="just">
              <a:spcBef>
                <a:spcPts val="600"/>
              </a:spcBef>
              <a:spcAft>
                <a:spcPts val="600"/>
              </a:spcAft>
              <a:buFont typeface="+mj-lt"/>
              <a:buAutoNum type="romanUcPeriod"/>
            </a:pPr>
            <a:r>
              <a:rPr lang="uk-UA" sz="1700" dirty="0"/>
              <a:t>Трудові відносини виникають лише через трудовий договір із конкретним роботодавцем.</a:t>
            </a:r>
          </a:p>
        </p:txBody>
      </p:sp>
      <p:sp>
        <p:nvSpPr>
          <p:cNvPr id="8" name="TextBox 7">
            <a:extLst>
              <a:ext uri="{FF2B5EF4-FFF2-40B4-BE49-F238E27FC236}">
                <a16:creationId xmlns:a16="http://schemas.microsoft.com/office/drawing/2014/main" id="{38B13678-671D-4DE9-920D-43724748C43C}"/>
              </a:ext>
            </a:extLst>
          </p:cNvPr>
          <p:cNvSpPr txBox="1"/>
          <p:nvPr/>
        </p:nvSpPr>
        <p:spPr>
          <a:xfrm>
            <a:off x="107504" y="3608171"/>
            <a:ext cx="7992888" cy="306237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spcBef>
                <a:spcPts val="600"/>
              </a:spcBef>
              <a:spcAft>
                <a:spcPts val="600"/>
              </a:spcAft>
            </a:pPr>
            <a:r>
              <a:rPr lang="uk-UA" sz="1700" b="1" dirty="0">
                <a:solidFill>
                  <a:srgbClr val="00B050"/>
                </a:solidFill>
              </a:rPr>
              <a:t>ЯКЩО РОБОТИ НЕМАЄ ОДРАЗУ ПІСЛЯ ВИПУСКУ: ЩО ГАРАНТУЄ ДЕРЖАВА</a:t>
            </a:r>
          </a:p>
          <a:p>
            <a:pPr marL="342900" indent="-342900" algn="just">
              <a:spcBef>
                <a:spcPts val="600"/>
              </a:spcBef>
              <a:spcAft>
                <a:spcPts val="600"/>
              </a:spcAft>
              <a:buFont typeface="+mj-lt"/>
              <a:buAutoNum type="arabicParenR"/>
            </a:pPr>
            <a:r>
              <a:rPr lang="uk-UA" sz="1700" dirty="0"/>
              <a:t>Можна зареєструватися у Державній службі зайнятості за місцем перебування; отримати статус безробітного.</a:t>
            </a:r>
          </a:p>
          <a:p>
            <a:pPr marL="342900" indent="-342900" algn="just">
              <a:spcBef>
                <a:spcPts val="600"/>
              </a:spcBef>
              <a:spcAft>
                <a:spcPts val="600"/>
              </a:spcAft>
              <a:buFont typeface="+mj-lt"/>
              <a:buAutoNum type="arabicParenR"/>
            </a:pPr>
            <a:r>
              <a:rPr lang="uk-UA" sz="1700" dirty="0"/>
              <a:t>Доступні безоплатні послуги: профорієнтація, підбір вакансій, </a:t>
            </a:r>
            <a:r>
              <a:rPr lang="uk-UA" sz="1700" dirty="0" err="1"/>
              <a:t>профнавчання</a:t>
            </a:r>
            <a:r>
              <a:rPr lang="uk-UA" sz="1700" dirty="0"/>
              <a:t>/перепідготовка (курси), участь у громадських роботах.</a:t>
            </a:r>
          </a:p>
          <a:p>
            <a:pPr marL="342900" indent="-342900" algn="just">
              <a:spcBef>
                <a:spcPts val="600"/>
              </a:spcBef>
              <a:spcAft>
                <a:spcPts val="600"/>
              </a:spcAft>
              <a:buFont typeface="+mj-lt"/>
              <a:buAutoNum type="arabicParenR"/>
            </a:pPr>
            <a:r>
              <a:rPr lang="uk-UA" sz="1700" dirty="0"/>
              <a:t>За умов, визначених законом, можлива допомога по безробіттю (розмір/строки залежать від стажу та індивідуальних обставин).</a:t>
            </a:r>
          </a:p>
          <a:p>
            <a:pPr marL="342900" indent="-342900" algn="just">
              <a:spcBef>
                <a:spcPts val="600"/>
              </a:spcBef>
              <a:spcAft>
                <a:spcPts val="600"/>
              </a:spcAft>
              <a:buFont typeface="+mj-lt"/>
              <a:buAutoNum type="arabicParenR"/>
            </a:pPr>
            <a:r>
              <a:rPr lang="uk-UA" sz="1700" dirty="0"/>
              <a:t>Якщо підходящої роботи немає, служба зайнятості може направити на навчання з подальшим працевлаштуванням.</a:t>
            </a:r>
          </a:p>
        </p:txBody>
      </p:sp>
    </p:spTree>
    <p:extLst>
      <p:ext uri="{BB962C8B-B14F-4D97-AF65-F5344CB8AC3E}">
        <p14:creationId xmlns:p14="http://schemas.microsoft.com/office/powerpoint/2010/main" val="468060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23</a:t>
            </a:fld>
            <a:endParaRPr lang="ru-RU"/>
          </a:p>
        </p:txBody>
      </p:sp>
      <p:sp>
        <p:nvSpPr>
          <p:cNvPr id="3" name="Прямоугольник 2"/>
          <p:cNvSpPr/>
          <p:nvPr/>
        </p:nvSpPr>
        <p:spPr>
          <a:xfrm>
            <a:off x="179512" y="116632"/>
            <a:ext cx="7920880" cy="65710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spcBef>
                <a:spcPts val="600"/>
              </a:spcBef>
              <a:spcAft>
                <a:spcPts val="600"/>
              </a:spcAft>
            </a:pPr>
            <a:r>
              <a:rPr lang="uk-UA" b="1" dirty="0">
                <a:solidFill>
                  <a:srgbClr val="7030A0"/>
                </a:solidFill>
                <a:effectLst>
                  <a:outerShdw blurRad="38100" dist="38100" dir="2700000" algn="tl">
                    <a:srgbClr val="000000">
                      <a:alpha val="43137"/>
                    </a:srgbClr>
                  </a:outerShdw>
                </a:effectLst>
              </a:rPr>
              <a:t>СПЕЦІАЛЬНІ ВИПАДКИ І ВИНЯТКИ</a:t>
            </a:r>
          </a:p>
          <a:p>
            <a:pPr algn="just">
              <a:lnSpc>
                <a:spcPct val="150000"/>
              </a:lnSpc>
              <a:spcBef>
                <a:spcPts val="600"/>
              </a:spcBef>
              <a:spcAft>
                <a:spcPts val="600"/>
              </a:spcAft>
              <a:buFont typeface="Arial" panose="020B0604020202020204" pitchFamily="34" charset="0"/>
              <a:buChar char="•"/>
            </a:pPr>
            <a:r>
              <a:rPr lang="uk-UA" sz="1600" b="1" dirty="0"/>
              <a:t>Військові ЗВО / ЗВО із специфічними умовами навчання</a:t>
            </a:r>
            <a:r>
              <a:rPr lang="uk-UA" sz="1600" dirty="0"/>
              <a:t>: випускники направляються для подальшого проходження служби </a:t>
            </a:r>
            <a:r>
              <a:rPr lang="uk-UA" sz="1600" i="1" u="sng" dirty="0"/>
              <a:t>за спеціальним законодавством.</a:t>
            </a:r>
          </a:p>
          <a:p>
            <a:pPr algn="just">
              <a:lnSpc>
                <a:spcPct val="150000"/>
              </a:lnSpc>
              <a:spcBef>
                <a:spcPts val="600"/>
              </a:spcBef>
              <a:spcAft>
                <a:spcPts val="600"/>
              </a:spcAft>
              <a:buFont typeface="Arial" panose="020B0604020202020204" pitchFamily="34" charset="0"/>
              <a:buChar char="•"/>
            </a:pPr>
            <a:r>
              <a:rPr lang="uk-UA" sz="1600" b="1" dirty="0"/>
              <a:t>Медичні/педагогічні спеціальності</a:t>
            </a:r>
            <a:r>
              <a:rPr lang="uk-UA" sz="1600" dirty="0"/>
              <a:t>: можливі </a:t>
            </a:r>
            <a:r>
              <a:rPr lang="uk-UA" sz="1600" i="1" u="sng" dirty="0"/>
              <a:t>добровільні угоди </a:t>
            </a:r>
            <a:r>
              <a:rPr lang="uk-UA" sz="1600" dirty="0"/>
              <a:t>з громадою/закладом (здебільшого на сільські місцевості) із </a:t>
            </a:r>
            <a:r>
              <a:rPr lang="uk-UA" sz="1600" dirty="0" err="1"/>
              <a:t>соцгарантіями</a:t>
            </a:r>
            <a:r>
              <a:rPr lang="uk-UA" sz="1600" dirty="0"/>
              <a:t> (житло/комунальні в межах норм). Це угода, а не загальний обов’язок.</a:t>
            </a:r>
          </a:p>
          <a:p>
            <a:pPr algn="just">
              <a:lnSpc>
                <a:spcPct val="150000"/>
              </a:lnSpc>
              <a:spcBef>
                <a:spcPts val="600"/>
              </a:spcBef>
              <a:spcAft>
                <a:spcPts val="600"/>
              </a:spcAft>
              <a:buFont typeface="Arial" panose="020B0604020202020204" pitchFamily="34" charset="0"/>
              <a:buChar char="•"/>
            </a:pPr>
            <a:r>
              <a:rPr lang="uk-UA" sz="1600" dirty="0"/>
              <a:t>Для роботодавців діють </a:t>
            </a:r>
            <a:r>
              <a:rPr lang="uk-UA" sz="1600" b="1" dirty="0"/>
              <a:t>актуальні програми підтримки зайнятості</a:t>
            </a:r>
            <a:r>
              <a:rPr lang="uk-UA" sz="1600" dirty="0"/>
              <a:t> (компенсації за працевлаштування окремих категорій, обладнання робочих місць для осіб з інвалідністю; бізнес-гранти «</a:t>
            </a:r>
            <a:r>
              <a:rPr lang="uk-UA" sz="1600" dirty="0" err="1"/>
              <a:t>єРобота</a:t>
            </a:r>
            <a:r>
              <a:rPr lang="uk-UA" sz="1600" dirty="0"/>
              <a:t>» з умовою створення робочих місць).</a:t>
            </a:r>
          </a:p>
          <a:p>
            <a:pPr algn="just">
              <a:lnSpc>
                <a:spcPct val="150000"/>
              </a:lnSpc>
              <a:spcBef>
                <a:spcPts val="600"/>
              </a:spcBef>
              <a:spcAft>
                <a:spcPts val="600"/>
              </a:spcAft>
              <a:buFont typeface="Arial" panose="020B0604020202020204" pitchFamily="34" charset="0"/>
              <a:buChar char="•"/>
            </a:pPr>
            <a:r>
              <a:rPr lang="uk-UA" sz="1600" b="1" dirty="0"/>
              <a:t>Відпустки у зв’язку з вагітністю та пологами, доглядом за дитиною</a:t>
            </a:r>
            <a:r>
              <a:rPr lang="uk-UA" sz="1600" dirty="0"/>
              <a:t>, служба за призовом/альтернативна служба тощо — не є підставою для втрати права на працю; ці періоди враховуються за окремими правилами трудового законодавства.</a:t>
            </a:r>
          </a:p>
          <a:p>
            <a:pPr indent="457200" algn="just" fontAlgn="base"/>
            <a:endParaRPr lang="uk-UA" sz="1600" dirty="0"/>
          </a:p>
        </p:txBody>
      </p:sp>
    </p:spTree>
    <p:extLst>
      <p:ext uri="{BB962C8B-B14F-4D97-AF65-F5344CB8AC3E}">
        <p14:creationId xmlns:p14="http://schemas.microsoft.com/office/powerpoint/2010/main" val="2182761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B750FCF7-8374-426C-B58E-6DCD68B08EA9}"/>
              </a:ext>
            </a:extLst>
          </p:cNvPr>
          <p:cNvSpPr>
            <a:spLocks noGrp="1"/>
          </p:cNvSpPr>
          <p:nvPr>
            <p:ph type="sldNum" sz="quarter" idx="12"/>
          </p:nvPr>
        </p:nvSpPr>
        <p:spPr/>
        <p:txBody>
          <a:bodyPr/>
          <a:lstStyle/>
          <a:p>
            <a:fld id="{725C68B6-61C2-468F-89AB-4B9F7531AA68}" type="slidenum">
              <a:rPr lang="ru-RU" smtClean="0"/>
              <a:pPr/>
              <a:t>24</a:t>
            </a:fld>
            <a:endParaRPr lang="ru-RU"/>
          </a:p>
        </p:txBody>
      </p:sp>
      <p:sp>
        <p:nvSpPr>
          <p:cNvPr id="4" name="TextBox 3">
            <a:extLst>
              <a:ext uri="{FF2B5EF4-FFF2-40B4-BE49-F238E27FC236}">
                <a16:creationId xmlns:a16="http://schemas.microsoft.com/office/drawing/2014/main" id="{AB328C07-2E78-4BB4-B9A8-3BB08A8C2016}"/>
              </a:ext>
            </a:extLst>
          </p:cNvPr>
          <p:cNvSpPr txBox="1"/>
          <p:nvPr/>
        </p:nvSpPr>
        <p:spPr>
          <a:xfrm>
            <a:off x="2771800" y="260648"/>
            <a:ext cx="255577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uk-UA" sz="28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4. </a:t>
            </a:r>
            <a:r>
              <a:rPr lang="en-US" sz="28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Networking</a:t>
            </a:r>
            <a:endParaRPr lang="uk-UA" sz="2800" b="1" dirty="0">
              <a:effectLst>
                <a:outerShdw blurRad="38100" dist="38100" dir="2700000" algn="tl">
                  <a:srgbClr val="000000">
                    <a:alpha val="43137"/>
                  </a:srgbClr>
                </a:outerShdw>
              </a:effectLst>
              <a:latin typeface="+mj-lt"/>
            </a:endParaRPr>
          </a:p>
        </p:txBody>
      </p:sp>
      <p:pic>
        <p:nvPicPr>
          <p:cNvPr id="1026" name="Picture 2">
            <a:extLst>
              <a:ext uri="{FF2B5EF4-FFF2-40B4-BE49-F238E27FC236}">
                <a16:creationId xmlns:a16="http://schemas.microsoft.com/office/drawing/2014/main" id="{1EFF6CAA-A327-479C-996E-B66A92DB1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01857" y="1342031"/>
            <a:ext cx="3684173" cy="1000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earchGate - find and share research – Telegraph">
            <a:extLst>
              <a:ext uri="{FF2B5EF4-FFF2-40B4-BE49-F238E27FC236}">
                <a16:creationId xmlns:a16="http://schemas.microsoft.com/office/drawing/2014/main" id="{3ABB4925-5C05-4642-B65C-74E11837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132146" y="4872789"/>
            <a:ext cx="3023597" cy="10001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750B1B-F332-46EC-8506-32E6244C4B06}"/>
              </a:ext>
            </a:extLst>
          </p:cNvPr>
          <p:cNvSpPr txBox="1"/>
          <p:nvPr/>
        </p:nvSpPr>
        <p:spPr>
          <a:xfrm>
            <a:off x="248289" y="849714"/>
            <a:ext cx="7776864"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uk-UA" b="1" dirty="0">
                <a:solidFill>
                  <a:srgbClr val="7030A0"/>
                </a:solidFill>
              </a:rPr>
              <a:t>Корисні зв'язки </a:t>
            </a:r>
            <a:r>
              <a:rPr lang="uk-UA" dirty="0"/>
              <a:t>або </a:t>
            </a:r>
            <a:r>
              <a:rPr lang="uk-UA" b="1" dirty="0" err="1">
                <a:solidFill>
                  <a:srgbClr val="7030A0"/>
                </a:solidFill>
              </a:rPr>
              <a:t>нетворкінг</a:t>
            </a:r>
            <a:r>
              <a:rPr lang="uk-UA" dirty="0"/>
              <a:t> (англіцизм від </a:t>
            </a:r>
            <a:r>
              <a:rPr lang="uk-UA" b="1" dirty="0" err="1">
                <a:solidFill>
                  <a:srgbClr val="7030A0"/>
                </a:solidFill>
              </a:rPr>
              <a:t>networking</a:t>
            </a:r>
            <a:r>
              <a:rPr lang="uk-UA" dirty="0"/>
              <a:t> - букв. </a:t>
            </a:r>
            <a:r>
              <a:rPr lang="uk-UA" i="1" dirty="0">
                <a:solidFill>
                  <a:schemeClr val="bg2">
                    <a:lumMod val="50000"/>
                  </a:schemeClr>
                </a:solidFill>
              </a:rPr>
              <a:t>плетіння мережі: </a:t>
            </a:r>
            <a:r>
              <a:rPr lang="uk-UA" i="1" dirty="0" err="1">
                <a:solidFill>
                  <a:schemeClr val="bg2">
                    <a:lumMod val="50000"/>
                  </a:schemeClr>
                </a:solidFill>
              </a:rPr>
              <a:t>net</a:t>
            </a:r>
            <a:r>
              <a:rPr lang="uk-UA" i="1" dirty="0">
                <a:solidFill>
                  <a:schemeClr val="bg2">
                    <a:lumMod val="50000"/>
                  </a:schemeClr>
                </a:solidFill>
              </a:rPr>
              <a:t> = мережа + </a:t>
            </a:r>
            <a:r>
              <a:rPr lang="uk-UA" i="1" dirty="0" err="1">
                <a:solidFill>
                  <a:schemeClr val="bg2">
                    <a:lumMod val="50000"/>
                  </a:schemeClr>
                </a:solidFill>
              </a:rPr>
              <a:t>work</a:t>
            </a:r>
            <a:r>
              <a:rPr lang="uk-UA" i="1" dirty="0">
                <a:solidFill>
                  <a:schemeClr val="bg2">
                    <a:lumMod val="50000"/>
                  </a:schemeClr>
                </a:solidFill>
              </a:rPr>
              <a:t> = працювати + -</a:t>
            </a:r>
            <a:r>
              <a:rPr lang="uk-UA" i="1" dirty="0" err="1">
                <a:solidFill>
                  <a:schemeClr val="bg2">
                    <a:lumMod val="50000"/>
                  </a:schemeClr>
                </a:solidFill>
              </a:rPr>
              <a:t>ing</a:t>
            </a:r>
            <a:r>
              <a:rPr lang="uk-UA" i="1" dirty="0">
                <a:solidFill>
                  <a:schemeClr val="bg2">
                    <a:lumMod val="50000"/>
                  </a:schemeClr>
                </a:solidFill>
              </a:rPr>
              <a:t> = суфікс</a:t>
            </a:r>
            <a:r>
              <a:rPr lang="uk-UA" dirty="0"/>
              <a:t>, що позначає діяльність в будь-якій галузі) - це соціальна та професійна діяльність, спрямована на те, щоб за допомогою кола друзів та знайомих, які працюють або мають зв'язки у тій чи іншій сфері, максимально швидко та ефективно вирішувати складні життєві завдання.</a:t>
            </a:r>
          </a:p>
        </p:txBody>
      </p:sp>
      <p:sp>
        <p:nvSpPr>
          <p:cNvPr id="10" name="TextBox 9">
            <a:extLst>
              <a:ext uri="{FF2B5EF4-FFF2-40B4-BE49-F238E27FC236}">
                <a16:creationId xmlns:a16="http://schemas.microsoft.com/office/drawing/2014/main" id="{217D17DF-2F85-4CE6-A5A6-EE44F57A7B97}"/>
              </a:ext>
            </a:extLst>
          </p:cNvPr>
          <p:cNvSpPr txBox="1"/>
          <p:nvPr/>
        </p:nvSpPr>
        <p:spPr>
          <a:xfrm>
            <a:off x="251872" y="3149568"/>
            <a:ext cx="7773281" cy="3631763"/>
          </a:xfrm>
          <a:prstGeom prst="rect">
            <a:avLst/>
          </a:prstGeom>
          <a:noFill/>
        </p:spPr>
        <p:txBody>
          <a:bodyPr wrap="square">
            <a:spAutoFit/>
          </a:bodyPr>
          <a:lstStyle/>
          <a:p>
            <a:r>
              <a:rPr lang="uk-UA" sz="2000" b="1" dirty="0"/>
              <a:t>Які мережі працюють?</a:t>
            </a:r>
          </a:p>
          <a:p>
            <a:pPr marL="285750" indent="-285750">
              <a:spcBef>
                <a:spcPts val="600"/>
              </a:spcBef>
              <a:buFont typeface="Wingdings" panose="05000000000000000000" pitchFamily="2" charset="2"/>
              <a:buChar char="Ø"/>
            </a:pPr>
            <a:r>
              <a:rPr lang="uk-UA" dirty="0"/>
              <a:t>Теперішні та колишні колеги, випускники, наставники, друзі, родина</a:t>
            </a:r>
          </a:p>
          <a:p>
            <a:pPr marL="285750" indent="-285750">
              <a:spcBef>
                <a:spcPts val="600"/>
              </a:spcBef>
              <a:buFont typeface="Wingdings" panose="05000000000000000000" pitchFamily="2" charset="2"/>
              <a:buChar char="Ø"/>
            </a:pPr>
            <a:r>
              <a:rPr lang="uk-UA" dirty="0"/>
              <a:t>Зустрічі, конференції, семінари, симпозіуми, </a:t>
            </a:r>
            <a:r>
              <a:rPr lang="uk-UA" dirty="0" err="1"/>
              <a:t>карєрні</a:t>
            </a:r>
            <a:r>
              <a:rPr lang="uk-UA" dirty="0"/>
              <a:t> заходи (семінари, співбесіди, ярмарки вакансій)</a:t>
            </a:r>
          </a:p>
          <a:p>
            <a:pPr marL="285750" indent="-285750">
              <a:spcBef>
                <a:spcPts val="600"/>
              </a:spcBef>
              <a:buFont typeface="Wingdings" panose="05000000000000000000" pitchFamily="2" charset="2"/>
              <a:buChar char="Ø"/>
            </a:pPr>
            <a:r>
              <a:rPr lang="uk-UA" dirty="0"/>
              <a:t>Воркшопи, літні школи, супутні програми конференцій</a:t>
            </a:r>
          </a:p>
          <a:p>
            <a:pPr marL="285750" indent="-285750">
              <a:spcBef>
                <a:spcPts val="600"/>
              </a:spcBef>
              <a:buFont typeface="Wingdings" panose="05000000000000000000" pitchFamily="2" charset="2"/>
              <a:buChar char="Ø"/>
            </a:pPr>
            <a:r>
              <a:rPr lang="uk-UA" dirty="0" err="1"/>
              <a:t>Волонтерство</a:t>
            </a:r>
            <a:r>
              <a:rPr lang="uk-UA" dirty="0"/>
              <a:t> – заходи, комітети, співпраця, допомога</a:t>
            </a:r>
          </a:p>
          <a:p>
            <a:pPr marL="285750" indent="-285750">
              <a:spcBef>
                <a:spcPts val="600"/>
              </a:spcBef>
              <a:buFont typeface="Wingdings" panose="05000000000000000000" pitchFamily="2" charset="2"/>
              <a:buChar char="Ø"/>
            </a:pPr>
            <a:r>
              <a:rPr lang="uk-UA" dirty="0"/>
              <a:t>Стажування, бізнес-візити</a:t>
            </a:r>
          </a:p>
          <a:p>
            <a:pPr marL="285750" indent="-285750">
              <a:spcBef>
                <a:spcPts val="600"/>
              </a:spcBef>
              <a:buFont typeface="Wingdings" panose="05000000000000000000" pitchFamily="2" charset="2"/>
              <a:buChar char="Ø"/>
            </a:pPr>
            <a:r>
              <a:rPr lang="uk-UA" dirty="0"/>
              <a:t>Членство – спеціалізовані спільноти, наприклад, наукові суспільства, списки обговорення</a:t>
            </a:r>
          </a:p>
          <a:p>
            <a:endParaRPr lang="uk-UA" dirty="0"/>
          </a:p>
        </p:txBody>
      </p:sp>
    </p:spTree>
    <p:extLst>
      <p:ext uri="{BB962C8B-B14F-4D97-AF65-F5344CB8AC3E}">
        <p14:creationId xmlns:p14="http://schemas.microsoft.com/office/powerpoint/2010/main" val="1826865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F51D7AA7-1028-41C8-BE97-5650F4EE975E}"/>
              </a:ext>
            </a:extLst>
          </p:cNvPr>
          <p:cNvSpPr>
            <a:spLocks noGrp="1"/>
          </p:cNvSpPr>
          <p:nvPr>
            <p:ph type="sldNum" sz="quarter" idx="12"/>
          </p:nvPr>
        </p:nvSpPr>
        <p:spPr/>
        <p:txBody>
          <a:bodyPr/>
          <a:lstStyle/>
          <a:p>
            <a:fld id="{725C68B6-61C2-468F-89AB-4B9F7531AA68}" type="slidenum">
              <a:rPr lang="ru-RU" smtClean="0"/>
              <a:pPr/>
              <a:t>25</a:t>
            </a:fld>
            <a:endParaRPr lang="ru-RU"/>
          </a:p>
        </p:txBody>
      </p:sp>
      <p:pic>
        <p:nvPicPr>
          <p:cNvPr id="4" name="Рисунок 3">
            <a:extLst>
              <a:ext uri="{FF2B5EF4-FFF2-40B4-BE49-F238E27FC236}">
                <a16:creationId xmlns:a16="http://schemas.microsoft.com/office/drawing/2014/main" id="{156B3BD0-5BE7-40E7-8400-DC531D60F04C}"/>
              </a:ext>
            </a:extLst>
          </p:cNvPr>
          <p:cNvPicPr>
            <a:picLocks noChangeAspect="1"/>
          </p:cNvPicPr>
          <p:nvPr/>
        </p:nvPicPr>
        <p:blipFill>
          <a:blip r:embed="rId2"/>
          <a:stretch>
            <a:fillRect/>
          </a:stretch>
        </p:blipFill>
        <p:spPr>
          <a:xfrm>
            <a:off x="21252" y="-703"/>
            <a:ext cx="9122748" cy="6858703"/>
          </a:xfrm>
          <a:prstGeom prst="rect">
            <a:avLst/>
          </a:prstGeom>
        </p:spPr>
      </p:pic>
    </p:spTree>
    <p:extLst>
      <p:ext uri="{BB962C8B-B14F-4D97-AF65-F5344CB8AC3E}">
        <p14:creationId xmlns:p14="http://schemas.microsoft.com/office/powerpoint/2010/main" val="2825640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D8F9C8B8-65FC-4623-94DD-6073DC12AA6F}"/>
              </a:ext>
            </a:extLst>
          </p:cNvPr>
          <p:cNvSpPr>
            <a:spLocks noGrp="1"/>
          </p:cNvSpPr>
          <p:nvPr>
            <p:ph type="sldNum" sz="quarter" idx="12"/>
          </p:nvPr>
        </p:nvSpPr>
        <p:spPr/>
        <p:txBody>
          <a:bodyPr/>
          <a:lstStyle/>
          <a:p>
            <a:fld id="{725C68B6-61C2-468F-89AB-4B9F7531AA68}" type="slidenum">
              <a:rPr lang="ru-RU" smtClean="0"/>
              <a:pPr/>
              <a:t>26</a:t>
            </a:fld>
            <a:endParaRPr lang="ru-RU"/>
          </a:p>
        </p:txBody>
      </p:sp>
      <p:pic>
        <p:nvPicPr>
          <p:cNvPr id="6" name="Рисунок 5">
            <a:extLst>
              <a:ext uri="{FF2B5EF4-FFF2-40B4-BE49-F238E27FC236}">
                <a16:creationId xmlns:a16="http://schemas.microsoft.com/office/drawing/2014/main" id="{7B7A5EB2-BA9A-4476-8F8A-FDD0B70947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8" y="0"/>
            <a:ext cx="6506228" cy="4500779"/>
          </a:xfrm>
          <a:prstGeom prst="rect">
            <a:avLst/>
          </a:prstGeom>
        </p:spPr>
      </p:pic>
      <p:pic>
        <p:nvPicPr>
          <p:cNvPr id="8" name="Рисунок 7">
            <a:extLst>
              <a:ext uri="{FF2B5EF4-FFF2-40B4-BE49-F238E27FC236}">
                <a16:creationId xmlns:a16="http://schemas.microsoft.com/office/drawing/2014/main" id="{13FA927E-58F8-47F7-BF3A-FA8C981C8980}"/>
              </a:ext>
            </a:extLst>
          </p:cNvPr>
          <p:cNvPicPr>
            <a:picLocks noChangeAspect="1"/>
          </p:cNvPicPr>
          <p:nvPr/>
        </p:nvPicPr>
        <p:blipFill>
          <a:blip r:embed="rId3"/>
          <a:stretch>
            <a:fillRect/>
          </a:stretch>
        </p:blipFill>
        <p:spPr>
          <a:xfrm>
            <a:off x="-31010" y="-28132"/>
            <a:ext cx="8203410" cy="4557042"/>
          </a:xfrm>
          <a:prstGeom prst="rect">
            <a:avLst/>
          </a:prstGeom>
        </p:spPr>
      </p:pic>
      <p:sp>
        <p:nvSpPr>
          <p:cNvPr id="10" name="TextBox 9">
            <a:extLst>
              <a:ext uri="{FF2B5EF4-FFF2-40B4-BE49-F238E27FC236}">
                <a16:creationId xmlns:a16="http://schemas.microsoft.com/office/drawing/2014/main" id="{3CF04F3E-A6FF-4A04-8509-F4FC0E8D6D5A}"/>
              </a:ext>
            </a:extLst>
          </p:cNvPr>
          <p:cNvSpPr txBox="1"/>
          <p:nvPr/>
        </p:nvSpPr>
        <p:spPr>
          <a:xfrm>
            <a:off x="9988" y="4571089"/>
            <a:ext cx="8203410" cy="2585323"/>
          </a:xfrm>
          <a:prstGeom prst="rect">
            <a:avLst/>
          </a:prstGeom>
          <a:noFill/>
        </p:spPr>
        <p:txBody>
          <a:bodyPr wrap="square" numCol="2">
            <a:spAutoFit/>
          </a:bodyPr>
          <a:lstStyle/>
          <a:p>
            <a:r>
              <a:rPr lang="uk-UA" b="1" dirty="0">
                <a:solidFill>
                  <a:srgbClr val="7030A0"/>
                </a:solidFill>
              </a:rPr>
              <a:t>ЯК ВИГЛЯДАЄ ВАША ПОТОЧНА МЕРЕЖА?</a:t>
            </a:r>
          </a:p>
          <a:p>
            <a:pPr marL="285750" indent="-285750">
              <a:buFont typeface="Wingdings" panose="05000000000000000000" pitchFamily="2" charset="2"/>
              <a:buChar char="§"/>
            </a:pPr>
            <a:r>
              <a:rPr lang="uk-UA" dirty="0"/>
              <a:t>Колишні Колеги По Роботі</a:t>
            </a:r>
          </a:p>
          <a:p>
            <a:pPr marL="285750" indent="-285750">
              <a:buFont typeface="Wingdings" panose="05000000000000000000" pitchFamily="2" charset="2"/>
              <a:buChar char="§"/>
            </a:pPr>
            <a:r>
              <a:rPr lang="uk-UA" dirty="0" err="1"/>
              <a:t>Соц.Медіа</a:t>
            </a:r>
            <a:endParaRPr lang="uk-UA" dirty="0"/>
          </a:p>
          <a:p>
            <a:pPr marL="285750" indent="-285750">
              <a:buFont typeface="Wingdings" panose="05000000000000000000" pitchFamily="2" charset="2"/>
              <a:buChar char="§"/>
            </a:pPr>
            <a:r>
              <a:rPr lang="uk-UA" dirty="0"/>
              <a:t>Співробітники</a:t>
            </a:r>
          </a:p>
          <a:p>
            <a:pPr marL="285750" indent="-285750">
              <a:buFont typeface="Wingdings" panose="05000000000000000000" pitchFamily="2" charset="2"/>
              <a:buChar char="§"/>
            </a:pPr>
            <a:r>
              <a:rPr lang="uk-UA" dirty="0"/>
              <a:t>Однолітки</a:t>
            </a:r>
          </a:p>
          <a:p>
            <a:pPr marL="285750" indent="-285750">
              <a:buFont typeface="Wingdings" panose="05000000000000000000" pitchFamily="2" charset="2"/>
              <a:buChar char="§"/>
            </a:pPr>
            <a:r>
              <a:rPr lang="uk-UA" dirty="0"/>
              <a:t>Знайомі</a:t>
            </a:r>
          </a:p>
          <a:p>
            <a:pPr marL="285750" indent="-285750">
              <a:buFont typeface="Wingdings" panose="05000000000000000000" pitchFamily="2" charset="2"/>
              <a:buChar char="§"/>
            </a:pPr>
            <a:r>
              <a:rPr lang="uk-UA" dirty="0"/>
              <a:t>Науковий Керівник, Наставники</a:t>
            </a:r>
          </a:p>
          <a:p>
            <a:pPr marL="285750" indent="-285750">
              <a:buFont typeface="Wingdings" panose="05000000000000000000" pitchFamily="2" charset="2"/>
              <a:buChar char="§"/>
            </a:pPr>
            <a:endParaRPr lang="uk-UA" dirty="0"/>
          </a:p>
          <a:p>
            <a:pPr marL="285750" indent="-285750">
              <a:buFont typeface="Wingdings" panose="05000000000000000000" pitchFamily="2" charset="2"/>
              <a:buChar char="§"/>
            </a:pPr>
            <a:r>
              <a:rPr lang="uk-UA" dirty="0"/>
              <a:t>Друзі</a:t>
            </a:r>
          </a:p>
          <a:p>
            <a:pPr marL="285750" indent="-285750">
              <a:buFont typeface="Wingdings" panose="05000000000000000000" pitchFamily="2" charset="2"/>
              <a:buChar char="§"/>
            </a:pPr>
            <a:r>
              <a:rPr lang="uk-UA" dirty="0"/>
              <a:t>Сім'я</a:t>
            </a:r>
          </a:p>
          <a:p>
            <a:pPr marL="285750" indent="-285750">
              <a:buFont typeface="Wingdings" panose="05000000000000000000" pitchFamily="2" charset="2"/>
              <a:buChar char="§"/>
            </a:pPr>
            <a:r>
              <a:rPr lang="uk-UA" dirty="0"/>
              <a:t>Випускники/Випускники</a:t>
            </a:r>
          </a:p>
          <a:p>
            <a:pPr marL="285750" indent="-285750">
              <a:buFont typeface="Wingdings" panose="05000000000000000000" pitchFamily="2" charset="2"/>
              <a:buChar char="§"/>
            </a:pPr>
            <a:r>
              <a:rPr lang="uk-UA" dirty="0"/>
              <a:t>Професійні</a:t>
            </a:r>
          </a:p>
          <a:p>
            <a:pPr marL="285750" indent="-285750">
              <a:buFont typeface="Wingdings" panose="05000000000000000000" pitchFamily="2" charset="2"/>
              <a:buChar char="§"/>
            </a:pPr>
            <a:r>
              <a:rPr lang="uk-UA" dirty="0"/>
              <a:t>Зовнішні Контакти</a:t>
            </a:r>
          </a:p>
          <a:p>
            <a:pPr marL="285750" indent="-285750">
              <a:buFont typeface="Wingdings" panose="05000000000000000000" pitchFamily="2" charset="2"/>
              <a:buChar char="§"/>
            </a:pPr>
            <a:r>
              <a:rPr lang="uk-UA" dirty="0"/>
              <a:t>Друзі Родини Та Друзі</a:t>
            </a:r>
          </a:p>
        </p:txBody>
      </p:sp>
    </p:spTree>
    <p:extLst>
      <p:ext uri="{BB962C8B-B14F-4D97-AF65-F5344CB8AC3E}">
        <p14:creationId xmlns:p14="http://schemas.microsoft.com/office/powerpoint/2010/main" val="399011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B03B6969-5813-480B-B512-1D23F3B5F98F}"/>
              </a:ext>
            </a:extLst>
          </p:cNvPr>
          <p:cNvSpPr>
            <a:spLocks noGrp="1"/>
          </p:cNvSpPr>
          <p:nvPr>
            <p:ph type="sldNum" sz="quarter" idx="12"/>
          </p:nvPr>
        </p:nvSpPr>
        <p:spPr/>
        <p:txBody>
          <a:bodyPr/>
          <a:lstStyle/>
          <a:p>
            <a:fld id="{725C68B6-61C2-468F-89AB-4B9F7531AA68}" type="slidenum">
              <a:rPr lang="ru-RU" smtClean="0"/>
              <a:pPr/>
              <a:t>27</a:t>
            </a:fld>
            <a:endParaRPr lang="ru-RU"/>
          </a:p>
        </p:txBody>
      </p:sp>
      <p:sp>
        <p:nvSpPr>
          <p:cNvPr id="4" name="TextBox 3">
            <a:extLst>
              <a:ext uri="{FF2B5EF4-FFF2-40B4-BE49-F238E27FC236}">
                <a16:creationId xmlns:a16="http://schemas.microsoft.com/office/drawing/2014/main" id="{A435B9BF-39B0-46D8-983E-5C3CCE0B08C1}"/>
              </a:ext>
            </a:extLst>
          </p:cNvPr>
          <p:cNvSpPr txBox="1"/>
          <p:nvPr/>
        </p:nvSpPr>
        <p:spPr>
          <a:xfrm>
            <a:off x="179512" y="188640"/>
            <a:ext cx="7848872" cy="5114157"/>
          </a:xfrm>
          <a:prstGeom prst="rect">
            <a:avLst/>
          </a:prstGeom>
          <a:noFill/>
        </p:spPr>
        <p:txBody>
          <a:bodyPr wrap="square">
            <a:spAutoFit/>
          </a:bodyPr>
          <a:lstStyle/>
          <a:p>
            <a:pPr>
              <a:lnSpc>
                <a:spcPct val="150000"/>
              </a:lnSpc>
              <a:spcBef>
                <a:spcPts val="600"/>
              </a:spcBef>
            </a:pPr>
            <a:r>
              <a:rPr lang="uk-UA" sz="2000" b="1" dirty="0">
                <a:solidFill>
                  <a:srgbClr val="7030A0"/>
                </a:solidFill>
              </a:rPr>
              <a:t>Пошук людей, з якими можна зв’язатися / підписатися :</a:t>
            </a:r>
          </a:p>
          <a:p>
            <a:pPr marL="285750" indent="-285750">
              <a:lnSpc>
                <a:spcPct val="150000"/>
              </a:lnSpc>
              <a:spcBef>
                <a:spcPts val="600"/>
              </a:spcBef>
              <a:buFont typeface="Wingdings" panose="05000000000000000000" pitchFamily="2" charset="2"/>
              <a:buChar char="ü"/>
            </a:pPr>
            <a:r>
              <a:rPr lang="uk-UA" sz="2000" dirty="0"/>
              <a:t>Люди, яких ви вже знаєте у вашій спільноті</a:t>
            </a:r>
          </a:p>
          <a:p>
            <a:pPr marL="285750" indent="-285750">
              <a:lnSpc>
                <a:spcPct val="150000"/>
              </a:lnSpc>
              <a:spcBef>
                <a:spcPts val="600"/>
              </a:spcBef>
              <a:buFont typeface="Wingdings" panose="05000000000000000000" pitchFamily="2" charset="2"/>
              <a:buChar char="ü"/>
            </a:pPr>
            <a:r>
              <a:rPr lang="uk-UA" sz="2000" dirty="0"/>
              <a:t>Люди, які поділяють ваші інтереси (інші дослідники, люди, які виконують цікаву роботу)</a:t>
            </a:r>
          </a:p>
          <a:p>
            <a:pPr marL="285750" indent="-285750">
              <a:lnSpc>
                <a:spcPct val="150000"/>
              </a:lnSpc>
              <a:spcBef>
                <a:spcPts val="600"/>
              </a:spcBef>
              <a:buFont typeface="Wingdings" panose="05000000000000000000" pitchFamily="2" charset="2"/>
              <a:buChar char="ü"/>
            </a:pPr>
            <a:r>
              <a:rPr lang="uk-UA" sz="2000" dirty="0"/>
              <a:t>Люди, з ким ви зустрічаєтеся особисто або онлайн (навмисно чи випадково)</a:t>
            </a:r>
          </a:p>
          <a:p>
            <a:pPr marL="285750" indent="-285750">
              <a:lnSpc>
                <a:spcPct val="150000"/>
              </a:lnSpc>
              <a:spcBef>
                <a:spcPts val="600"/>
              </a:spcBef>
              <a:buFont typeface="Wingdings" panose="05000000000000000000" pitchFamily="2" charset="2"/>
              <a:buChar char="ü"/>
            </a:pPr>
            <a:r>
              <a:rPr lang="uk-UA" sz="2000" dirty="0"/>
              <a:t>Випускники — поточні та попередні навчальні заклади</a:t>
            </a:r>
          </a:p>
          <a:p>
            <a:pPr marL="285750" indent="-285750">
              <a:lnSpc>
                <a:spcPct val="150000"/>
              </a:lnSpc>
              <a:spcBef>
                <a:spcPts val="600"/>
              </a:spcBef>
              <a:buFont typeface="Wingdings" panose="05000000000000000000" pitchFamily="2" charset="2"/>
              <a:buChar char="ü"/>
            </a:pPr>
            <a:r>
              <a:rPr lang="uk-UA" sz="2000" dirty="0"/>
              <a:t>Організації — компанії, професійні організації</a:t>
            </a:r>
          </a:p>
          <a:p>
            <a:pPr marL="285750" indent="-285750">
              <a:lnSpc>
                <a:spcPct val="150000"/>
              </a:lnSpc>
              <a:spcBef>
                <a:spcPts val="600"/>
              </a:spcBef>
              <a:buFont typeface="Wingdings" panose="05000000000000000000" pitchFamily="2" charset="2"/>
              <a:buChar char="ü"/>
            </a:pPr>
            <a:r>
              <a:rPr lang="uk-UA" sz="2000" dirty="0"/>
              <a:t>Люди поза межами вашої громади — промислові/ділові комунікації / підприємства / благодійні організації </a:t>
            </a:r>
          </a:p>
        </p:txBody>
      </p:sp>
    </p:spTree>
    <p:extLst>
      <p:ext uri="{BB962C8B-B14F-4D97-AF65-F5344CB8AC3E}">
        <p14:creationId xmlns:p14="http://schemas.microsoft.com/office/powerpoint/2010/main" val="3547286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E26E9EC9-A09A-4EBC-8903-FFED43B2CB3C}"/>
              </a:ext>
            </a:extLst>
          </p:cNvPr>
          <p:cNvSpPr>
            <a:spLocks noGrp="1"/>
          </p:cNvSpPr>
          <p:nvPr>
            <p:ph type="sldNum" sz="quarter" idx="12"/>
          </p:nvPr>
        </p:nvSpPr>
        <p:spPr/>
        <p:txBody>
          <a:bodyPr/>
          <a:lstStyle/>
          <a:p>
            <a:fld id="{725C68B6-61C2-468F-89AB-4B9F7531AA68}" type="slidenum">
              <a:rPr lang="ru-RU" smtClean="0"/>
              <a:pPr/>
              <a:t>28</a:t>
            </a:fld>
            <a:endParaRPr lang="ru-RU"/>
          </a:p>
        </p:txBody>
      </p:sp>
      <p:pic>
        <p:nvPicPr>
          <p:cNvPr id="4" name="Рисунок 3">
            <a:extLst>
              <a:ext uri="{FF2B5EF4-FFF2-40B4-BE49-F238E27FC236}">
                <a16:creationId xmlns:a16="http://schemas.microsoft.com/office/drawing/2014/main" id="{F0AB1D44-07A2-4B93-ACD9-C51C23A25CDF}"/>
              </a:ext>
            </a:extLst>
          </p:cNvPr>
          <p:cNvPicPr>
            <a:picLocks noChangeAspect="1"/>
          </p:cNvPicPr>
          <p:nvPr/>
        </p:nvPicPr>
        <p:blipFill>
          <a:blip r:embed="rId3"/>
          <a:stretch>
            <a:fillRect/>
          </a:stretch>
        </p:blipFill>
        <p:spPr>
          <a:xfrm>
            <a:off x="1187625" y="73152"/>
            <a:ext cx="6264696" cy="4312809"/>
          </a:xfrm>
          <a:prstGeom prst="rect">
            <a:avLst/>
          </a:prstGeom>
        </p:spPr>
      </p:pic>
      <p:sp>
        <p:nvSpPr>
          <p:cNvPr id="6" name="TextBox 5">
            <a:extLst>
              <a:ext uri="{FF2B5EF4-FFF2-40B4-BE49-F238E27FC236}">
                <a16:creationId xmlns:a16="http://schemas.microsoft.com/office/drawing/2014/main" id="{B4F041A6-7097-4B2F-9FB8-DDB65A59382F}"/>
              </a:ext>
            </a:extLst>
          </p:cNvPr>
          <p:cNvSpPr txBox="1"/>
          <p:nvPr/>
        </p:nvSpPr>
        <p:spPr>
          <a:xfrm>
            <a:off x="179512" y="4608445"/>
            <a:ext cx="3600400" cy="2062103"/>
          </a:xfrm>
          <a:prstGeom prst="rect">
            <a:avLst/>
          </a:prstGeom>
          <a:noFill/>
        </p:spPr>
        <p:txBody>
          <a:bodyPr wrap="square" numCol="1">
            <a:spAutoFit/>
          </a:bodyPr>
          <a:lstStyle/>
          <a:p>
            <a:r>
              <a:rPr lang="uk-UA" sz="1600" b="1" dirty="0"/>
              <a:t>Мистецтво створення мережі</a:t>
            </a:r>
          </a:p>
          <a:p>
            <a:r>
              <a:rPr lang="uk-UA" sz="1600" dirty="0">
                <a:solidFill>
                  <a:srgbClr val="7030A0"/>
                </a:solidFill>
              </a:rPr>
              <a:t>?ПОЗИТИВИ</a:t>
            </a:r>
          </a:p>
          <a:p>
            <a:pPr marL="285750" indent="-285750">
              <a:buFont typeface="Courier New" panose="02070309020205020404" pitchFamily="49" charset="0"/>
              <a:buChar char="o"/>
            </a:pPr>
            <a:r>
              <a:rPr lang="uk-UA" sz="1600" dirty="0"/>
              <a:t>З'ясування інформації</a:t>
            </a:r>
          </a:p>
          <a:p>
            <a:pPr marL="285750" indent="-285750">
              <a:buFont typeface="Courier New" panose="02070309020205020404" pitchFamily="49" charset="0"/>
              <a:buChar char="o"/>
            </a:pPr>
            <a:r>
              <a:rPr lang="uk-UA" sz="1600" dirty="0"/>
              <a:t>Зустрічі з людьми</a:t>
            </a:r>
          </a:p>
          <a:p>
            <a:pPr marL="285750" indent="-285750">
              <a:buFont typeface="Courier New" panose="02070309020205020404" pitchFamily="49" charset="0"/>
              <a:buChar char="o"/>
            </a:pPr>
            <a:r>
              <a:rPr lang="uk-UA" sz="1600" dirty="0"/>
              <a:t>Відкриття себе іншим</a:t>
            </a:r>
          </a:p>
          <a:p>
            <a:pPr marL="285750" indent="-285750">
              <a:buFont typeface="Courier New" panose="02070309020205020404" pitchFamily="49" charset="0"/>
              <a:buChar char="o"/>
            </a:pPr>
            <a:r>
              <a:rPr lang="uk-UA" sz="1600" dirty="0"/>
              <a:t>Створення гарного враження</a:t>
            </a:r>
          </a:p>
          <a:p>
            <a:pPr marL="285750" indent="-285750">
              <a:buFont typeface="Courier New" panose="02070309020205020404" pitchFamily="49" charset="0"/>
              <a:buChar char="o"/>
            </a:pPr>
            <a:r>
              <a:rPr lang="uk-UA" sz="1600" dirty="0"/>
              <a:t>Допоможе отримати роботу</a:t>
            </a:r>
          </a:p>
          <a:p>
            <a:pPr marL="285750" indent="-285750">
              <a:buFont typeface="Courier New" panose="02070309020205020404" pitchFamily="49" charset="0"/>
              <a:buChar char="o"/>
            </a:pPr>
            <a:r>
              <a:rPr lang="uk-UA" sz="1600" dirty="0"/>
              <a:t>Бадьорить</a:t>
            </a:r>
          </a:p>
        </p:txBody>
      </p:sp>
      <p:sp>
        <p:nvSpPr>
          <p:cNvPr id="8" name="TextBox 7">
            <a:extLst>
              <a:ext uri="{FF2B5EF4-FFF2-40B4-BE49-F238E27FC236}">
                <a16:creationId xmlns:a16="http://schemas.microsoft.com/office/drawing/2014/main" id="{92916821-9E4E-416E-8EDD-AB6F67890CEF}"/>
              </a:ext>
            </a:extLst>
          </p:cNvPr>
          <p:cNvSpPr txBox="1"/>
          <p:nvPr/>
        </p:nvSpPr>
        <p:spPr>
          <a:xfrm>
            <a:off x="4211960" y="4854666"/>
            <a:ext cx="4572000" cy="1815882"/>
          </a:xfrm>
          <a:prstGeom prst="rect">
            <a:avLst/>
          </a:prstGeom>
          <a:noFill/>
        </p:spPr>
        <p:txBody>
          <a:bodyPr wrap="square">
            <a:spAutoFit/>
          </a:bodyPr>
          <a:lstStyle/>
          <a:p>
            <a:r>
              <a:rPr lang="uk-UA" sz="1600" dirty="0">
                <a:solidFill>
                  <a:srgbClr val="7030A0"/>
                </a:solidFill>
              </a:rPr>
              <a:t>?НЕГАТИВИ</a:t>
            </a:r>
          </a:p>
          <a:p>
            <a:pPr marL="285750" indent="-285750">
              <a:buFont typeface="Arial" panose="020B0604020202020204" pitchFamily="34" charset="0"/>
              <a:buChar char="•"/>
            </a:pPr>
            <a:r>
              <a:rPr lang="uk-UA" sz="1600" dirty="0"/>
              <a:t>Відчуття страху та дискомфорту</a:t>
            </a:r>
          </a:p>
          <a:p>
            <a:pPr marL="285750" indent="-285750">
              <a:buFont typeface="Arial" panose="020B0604020202020204" pitchFamily="34" charset="0"/>
              <a:buChar char="•"/>
            </a:pPr>
            <a:r>
              <a:rPr lang="uk-UA" sz="1600" dirty="0"/>
              <a:t>Хвилюєтеся, що вас ігнорують</a:t>
            </a:r>
          </a:p>
          <a:p>
            <a:pPr marL="285750" indent="-285750">
              <a:buFont typeface="Arial" panose="020B0604020202020204" pitchFamily="34" charset="0"/>
              <a:buChar char="•"/>
            </a:pPr>
            <a:r>
              <a:rPr lang="uk-UA" sz="1600" dirty="0"/>
              <a:t>Почуття вразливого та засудженого</a:t>
            </a:r>
          </a:p>
          <a:p>
            <a:pPr marL="285750" indent="-285750">
              <a:buFont typeface="Arial" panose="020B0604020202020204" pitchFamily="34" charset="0"/>
              <a:buChar char="•"/>
            </a:pPr>
            <a:r>
              <a:rPr lang="uk-UA" sz="1600" dirty="0"/>
              <a:t>Створення поганого враження</a:t>
            </a:r>
          </a:p>
          <a:p>
            <a:pPr marL="285750" indent="-285750">
              <a:buFont typeface="Arial" panose="020B0604020202020204" pitchFamily="34" charset="0"/>
              <a:buChar char="•"/>
            </a:pPr>
            <a:r>
              <a:rPr lang="uk-UA" sz="1600" dirty="0"/>
              <a:t>Культурні та </a:t>
            </a:r>
            <a:r>
              <a:rPr lang="uk-UA" sz="1600" dirty="0" err="1"/>
              <a:t>мовні</a:t>
            </a:r>
            <a:r>
              <a:rPr lang="uk-UA" sz="1600" dirty="0"/>
              <a:t> бар'єри</a:t>
            </a:r>
          </a:p>
          <a:p>
            <a:pPr marL="285750" indent="-285750">
              <a:buFont typeface="Arial" panose="020B0604020202020204" pitchFamily="34" charset="0"/>
              <a:buChar char="•"/>
            </a:pPr>
            <a:r>
              <a:rPr lang="uk-UA" sz="1600" dirty="0"/>
              <a:t>Може бути втомливим</a:t>
            </a:r>
          </a:p>
        </p:txBody>
      </p:sp>
    </p:spTree>
    <p:extLst>
      <p:ext uri="{BB962C8B-B14F-4D97-AF65-F5344CB8AC3E}">
        <p14:creationId xmlns:p14="http://schemas.microsoft.com/office/powerpoint/2010/main" val="3976742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6FE2DE05-461F-49C3-94FF-18B8B50E30BE}"/>
              </a:ext>
            </a:extLst>
          </p:cNvPr>
          <p:cNvSpPr>
            <a:spLocks noGrp="1"/>
          </p:cNvSpPr>
          <p:nvPr>
            <p:ph type="sldNum" sz="quarter" idx="12"/>
          </p:nvPr>
        </p:nvSpPr>
        <p:spPr/>
        <p:txBody>
          <a:bodyPr/>
          <a:lstStyle/>
          <a:p>
            <a:fld id="{725C68B6-61C2-468F-89AB-4B9F7531AA68}" type="slidenum">
              <a:rPr lang="ru-RU" smtClean="0"/>
              <a:pPr/>
              <a:t>29</a:t>
            </a:fld>
            <a:endParaRPr lang="ru-RU"/>
          </a:p>
        </p:txBody>
      </p:sp>
      <p:pic>
        <p:nvPicPr>
          <p:cNvPr id="4" name="Рисунок 3">
            <a:extLst>
              <a:ext uri="{FF2B5EF4-FFF2-40B4-BE49-F238E27FC236}">
                <a16:creationId xmlns:a16="http://schemas.microsoft.com/office/drawing/2014/main" id="{977FE717-9445-4EC6-94E4-93535E336CF4}"/>
              </a:ext>
            </a:extLst>
          </p:cNvPr>
          <p:cNvPicPr>
            <a:picLocks noChangeAspect="1"/>
          </p:cNvPicPr>
          <p:nvPr/>
        </p:nvPicPr>
        <p:blipFill>
          <a:blip r:embed="rId2"/>
          <a:stretch>
            <a:fillRect/>
          </a:stretch>
        </p:blipFill>
        <p:spPr>
          <a:xfrm>
            <a:off x="251520" y="-171400"/>
            <a:ext cx="7236296" cy="4991124"/>
          </a:xfrm>
          <a:prstGeom prst="rect">
            <a:avLst/>
          </a:prstGeom>
        </p:spPr>
      </p:pic>
      <p:sp>
        <p:nvSpPr>
          <p:cNvPr id="6" name="TextBox 5">
            <a:extLst>
              <a:ext uri="{FF2B5EF4-FFF2-40B4-BE49-F238E27FC236}">
                <a16:creationId xmlns:a16="http://schemas.microsoft.com/office/drawing/2014/main" id="{2E2D34D1-56BE-46D1-9BED-5B26CB3755FD}"/>
              </a:ext>
            </a:extLst>
          </p:cNvPr>
          <p:cNvSpPr txBox="1"/>
          <p:nvPr/>
        </p:nvSpPr>
        <p:spPr>
          <a:xfrm>
            <a:off x="539552" y="4842335"/>
            <a:ext cx="8496944" cy="1938992"/>
          </a:xfrm>
          <a:prstGeom prst="rect">
            <a:avLst/>
          </a:prstGeom>
          <a:noFill/>
        </p:spPr>
        <p:txBody>
          <a:bodyPr wrap="square">
            <a:spAutoFit/>
          </a:bodyPr>
          <a:lstStyle/>
          <a:p>
            <a:r>
              <a:rPr lang="uk-UA" sz="1500" b="1" dirty="0"/>
              <a:t>Яка різниця між мережею F2F та електронною мережею?</a:t>
            </a:r>
          </a:p>
          <a:p>
            <a:pPr marL="285750" indent="-285750">
              <a:buFont typeface="Wingdings" panose="05000000000000000000" pitchFamily="2" charset="2"/>
              <a:buChar char="Ø"/>
            </a:pPr>
            <a:r>
              <a:rPr lang="uk-UA" sz="1500" dirty="0"/>
              <a:t>Менш/більш ввічливий</a:t>
            </a:r>
          </a:p>
          <a:p>
            <a:pPr marL="285750" indent="-285750">
              <a:buFont typeface="Wingdings" panose="05000000000000000000" pitchFamily="2" charset="2"/>
              <a:buChar char="Ø"/>
            </a:pPr>
            <a:r>
              <a:rPr lang="uk-UA" sz="1500" dirty="0"/>
              <a:t>Складніше / легше підходити до людей</a:t>
            </a:r>
          </a:p>
          <a:p>
            <a:pPr marL="285750" indent="-285750">
              <a:buFont typeface="Wingdings" panose="05000000000000000000" pitchFamily="2" charset="2"/>
              <a:buChar char="Ø"/>
            </a:pPr>
            <a:r>
              <a:rPr lang="uk-UA" sz="1500" dirty="0"/>
              <a:t>Важко / легше проводити «випадкове» спілкування</a:t>
            </a:r>
          </a:p>
          <a:p>
            <a:pPr marL="285750" indent="-285750">
              <a:buFont typeface="Wingdings" panose="05000000000000000000" pitchFamily="2" charset="2"/>
              <a:buChar char="Ø"/>
            </a:pPr>
            <a:r>
              <a:rPr lang="uk-UA" sz="1500" dirty="0"/>
              <a:t>Менше / більше можливостей для спілкування</a:t>
            </a:r>
          </a:p>
          <a:p>
            <a:pPr marL="285750" indent="-285750">
              <a:buFont typeface="Wingdings" panose="05000000000000000000" pitchFamily="2" charset="2"/>
              <a:buChar char="Ø"/>
            </a:pPr>
            <a:r>
              <a:rPr lang="uk-UA" sz="1500" dirty="0"/>
              <a:t>[Менше] Боїться вторгнення в простір/час людей</a:t>
            </a:r>
          </a:p>
          <a:p>
            <a:pPr marL="285750" indent="-285750">
              <a:buFont typeface="Wingdings" panose="05000000000000000000" pitchFamily="2" charset="2"/>
              <a:buChar char="Ø"/>
            </a:pPr>
            <a:r>
              <a:rPr lang="uk-UA" sz="1500" dirty="0"/>
              <a:t>[Менше] Переживаю, що вас публічно ігнорують/відкидають</a:t>
            </a:r>
          </a:p>
          <a:p>
            <a:pPr marL="285750" indent="-285750">
              <a:buFont typeface="Wingdings" panose="05000000000000000000" pitchFamily="2" charset="2"/>
              <a:buChar char="Ø"/>
            </a:pPr>
            <a:r>
              <a:rPr lang="uk-UA" sz="1500" dirty="0"/>
              <a:t>Складніше / Легше підготуватися та презентувати себе</a:t>
            </a:r>
          </a:p>
        </p:txBody>
      </p:sp>
    </p:spTree>
    <p:extLst>
      <p:ext uri="{BB962C8B-B14F-4D97-AF65-F5344CB8AC3E}">
        <p14:creationId xmlns:p14="http://schemas.microsoft.com/office/powerpoint/2010/main" val="2187929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3</a:t>
            </a:fld>
            <a:endParaRPr lang="ru-RU"/>
          </a:p>
        </p:txBody>
      </p:sp>
      <p:sp>
        <p:nvSpPr>
          <p:cNvPr id="3" name="Прямоугольник 2"/>
          <p:cNvSpPr/>
          <p:nvPr/>
        </p:nvSpPr>
        <p:spPr>
          <a:xfrm>
            <a:off x="323528" y="1196752"/>
            <a:ext cx="7704856" cy="52105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spcBef>
                <a:spcPts val="600"/>
              </a:spcBef>
            </a:pPr>
            <a:r>
              <a:rPr lang="uk-UA" sz="3200" b="1" dirty="0"/>
              <a:t>Що таке працевлаштування?</a:t>
            </a:r>
          </a:p>
          <a:p>
            <a:pPr>
              <a:lnSpc>
                <a:spcPct val="150000"/>
              </a:lnSpc>
              <a:spcBef>
                <a:spcPts val="600"/>
              </a:spcBef>
            </a:pPr>
            <a:endParaRPr lang="uk-UA" sz="3200" dirty="0"/>
          </a:p>
          <a:p>
            <a:pPr marL="342900" indent="-342900">
              <a:lnSpc>
                <a:spcPct val="150000"/>
              </a:lnSpc>
              <a:spcBef>
                <a:spcPts val="600"/>
              </a:spcBef>
              <a:buFont typeface="Wingdings" panose="05000000000000000000" pitchFamily="2" charset="2"/>
              <a:buChar char="Ø"/>
            </a:pPr>
            <a:r>
              <a:rPr lang="uk-UA" sz="2400" dirty="0"/>
              <a:t>Система організаційних, економічних і правових заходів для забезпечення зайнятості.</a:t>
            </a:r>
          </a:p>
          <a:p>
            <a:pPr marL="342900" indent="-342900">
              <a:lnSpc>
                <a:spcPct val="150000"/>
              </a:lnSpc>
              <a:spcBef>
                <a:spcPts val="600"/>
              </a:spcBef>
              <a:buFont typeface="Wingdings" panose="05000000000000000000" pitchFamily="2" charset="2"/>
              <a:buChar char="Ø"/>
            </a:pPr>
            <a:r>
              <a:rPr lang="uk-UA" sz="2400" dirty="0"/>
              <a:t>Включає всі законні форми праці: </a:t>
            </a:r>
            <a:r>
              <a:rPr lang="uk-UA" sz="2400" dirty="0" err="1"/>
              <a:t>найм</a:t>
            </a:r>
            <a:r>
              <a:rPr lang="uk-UA" sz="2400" dirty="0"/>
              <a:t>, ФОП/підприємництво, фермерство тощо.</a:t>
            </a:r>
          </a:p>
          <a:p>
            <a:pPr marL="342900" indent="-342900">
              <a:lnSpc>
                <a:spcPct val="150000"/>
              </a:lnSpc>
              <a:spcBef>
                <a:spcPts val="600"/>
              </a:spcBef>
              <a:buFont typeface="Wingdings" panose="05000000000000000000" pitchFamily="2" charset="2"/>
              <a:buChar char="Ø"/>
            </a:pPr>
            <a:r>
              <a:rPr lang="uk-UA" sz="2400" dirty="0"/>
              <a:t>Результат — трудовий договір/контракт.</a:t>
            </a:r>
            <a:endParaRPr lang="en-US" sz="2400" dirty="0"/>
          </a:p>
          <a:p>
            <a:pPr>
              <a:lnSpc>
                <a:spcPct val="150000"/>
              </a:lnSpc>
              <a:spcBef>
                <a:spcPts val="600"/>
              </a:spcBef>
            </a:pPr>
            <a:r>
              <a:rPr lang="en-US" sz="2400" dirty="0"/>
              <a:t>					</a:t>
            </a:r>
            <a:r>
              <a:rPr lang="uk-UA" b="1" dirty="0"/>
              <a:t>Джерела: КЗпП, ДСЗ</a:t>
            </a:r>
          </a:p>
        </p:txBody>
      </p:sp>
      <p:sp>
        <p:nvSpPr>
          <p:cNvPr id="5" name="TextBox 4">
            <a:extLst>
              <a:ext uri="{FF2B5EF4-FFF2-40B4-BE49-F238E27FC236}">
                <a16:creationId xmlns:a16="http://schemas.microsoft.com/office/drawing/2014/main" id="{DF7C1EF3-DD85-45EA-8573-5920E548805E}"/>
              </a:ext>
            </a:extLst>
          </p:cNvPr>
          <p:cNvSpPr txBox="1"/>
          <p:nvPr/>
        </p:nvSpPr>
        <p:spPr>
          <a:xfrm>
            <a:off x="107504" y="219886"/>
            <a:ext cx="799288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spcBef>
                <a:spcPts val="600"/>
              </a:spcBef>
              <a:spcAft>
                <a:spcPts val="600"/>
              </a:spcAft>
            </a:pPr>
            <a:r>
              <a:rPr lang="uk-UA" sz="2400" b="1" dirty="0">
                <a:effectLst>
                  <a:outerShdw blurRad="38100" dist="38100" dir="2700000" algn="tl">
                    <a:srgbClr val="000000">
                      <a:alpha val="43137"/>
                    </a:srgbClr>
                  </a:outerShdw>
                </a:effectLst>
                <a:cs typeface="Times New Roman" panose="02020603050405020304" pitchFamily="18" charset="0"/>
              </a:rPr>
              <a:t>1. Поняття та суб'єкти працевлаштування</a:t>
            </a:r>
          </a:p>
        </p:txBody>
      </p:sp>
    </p:spTree>
    <p:extLst>
      <p:ext uri="{BB962C8B-B14F-4D97-AF65-F5344CB8AC3E}">
        <p14:creationId xmlns:p14="http://schemas.microsoft.com/office/powerpoint/2010/main" val="171171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820EC831-7B28-4E0E-A5F0-81C7C3E81CBE}"/>
              </a:ext>
            </a:extLst>
          </p:cNvPr>
          <p:cNvSpPr>
            <a:spLocks noGrp="1"/>
          </p:cNvSpPr>
          <p:nvPr>
            <p:ph type="sldNum" sz="quarter" idx="12"/>
          </p:nvPr>
        </p:nvSpPr>
        <p:spPr/>
        <p:txBody>
          <a:bodyPr/>
          <a:lstStyle/>
          <a:p>
            <a:fld id="{725C68B6-61C2-468F-89AB-4B9F7531AA68}" type="slidenum">
              <a:rPr lang="ru-RU" smtClean="0"/>
              <a:pPr/>
              <a:t>30</a:t>
            </a:fld>
            <a:endParaRPr lang="ru-RU"/>
          </a:p>
        </p:txBody>
      </p:sp>
      <p:pic>
        <p:nvPicPr>
          <p:cNvPr id="4" name="Рисунок 3">
            <a:extLst>
              <a:ext uri="{FF2B5EF4-FFF2-40B4-BE49-F238E27FC236}">
                <a16:creationId xmlns:a16="http://schemas.microsoft.com/office/drawing/2014/main" id="{6DD47A19-5DE6-46DF-A422-51F347A0B21F}"/>
              </a:ext>
            </a:extLst>
          </p:cNvPr>
          <p:cNvPicPr>
            <a:picLocks noChangeAspect="1"/>
          </p:cNvPicPr>
          <p:nvPr/>
        </p:nvPicPr>
        <p:blipFill>
          <a:blip r:embed="rId2"/>
          <a:stretch>
            <a:fillRect/>
          </a:stretch>
        </p:blipFill>
        <p:spPr>
          <a:xfrm>
            <a:off x="0" y="0"/>
            <a:ext cx="9144000" cy="6311694"/>
          </a:xfrm>
          <a:prstGeom prst="rect">
            <a:avLst/>
          </a:prstGeom>
        </p:spPr>
      </p:pic>
    </p:spTree>
    <p:extLst>
      <p:ext uri="{BB962C8B-B14F-4D97-AF65-F5344CB8AC3E}">
        <p14:creationId xmlns:p14="http://schemas.microsoft.com/office/powerpoint/2010/main" val="2277341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DE9DB1BE-9CAF-4E7F-9196-FE88C468EDDD}"/>
              </a:ext>
            </a:extLst>
          </p:cNvPr>
          <p:cNvSpPr>
            <a:spLocks noGrp="1"/>
          </p:cNvSpPr>
          <p:nvPr>
            <p:ph type="sldNum" sz="quarter" idx="12"/>
          </p:nvPr>
        </p:nvSpPr>
        <p:spPr/>
        <p:txBody>
          <a:bodyPr/>
          <a:lstStyle/>
          <a:p>
            <a:fld id="{725C68B6-61C2-468F-89AB-4B9F7531AA68}" type="slidenum">
              <a:rPr lang="ru-RU" smtClean="0"/>
              <a:pPr/>
              <a:t>31</a:t>
            </a:fld>
            <a:endParaRPr lang="ru-RU"/>
          </a:p>
        </p:txBody>
      </p:sp>
      <p:pic>
        <p:nvPicPr>
          <p:cNvPr id="4" name="Рисунок 3">
            <a:extLst>
              <a:ext uri="{FF2B5EF4-FFF2-40B4-BE49-F238E27FC236}">
                <a16:creationId xmlns:a16="http://schemas.microsoft.com/office/drawing/2014/main" id="{DC2CD8F9-FB5E-4C33-978C-D501A20E51FE}"/>
              </a:ext>
            </a:extLst>
          </p:cNvPr>
          <p:cNvPicPr>
            <a:picLocks noChangeAspect="1"/>
          </p:cNvPicPr>
          <p:nvPr/>
        </p:nvPicPr>
        <p:blipFill>
          <a:blip r:embed="rId2"/>
          <a:stretch>
            <a:fillRect/>
          </a:stretch>
        </p:blipFill>
        <p:spPr>
          <a:xfrm>
            <a:off x="0" y="-171400"/>
            <a:ext cx="6696744" cy="4624310"/>
          </a:xfrm>
          <a:prstGeom prst="rect">
            <a:avLst/>
          </a:prstGeom>
        </p:spPr>
      </p:pic>
      <p:sp>
        <p:nvSpPr>
          <p:cNvPr id="6" name="TextBox 5">
            <a:extLst>
              <a:ext uri="{FF2B5EF4-FFF2-40B4-BE49-F238E27FC236}">
                <a16:creationId xmlns:a16="http://schemas.microsoft.com/office/drawing/2014/main" id="{21ED069B-B631-4BAE-8B54-35CE8C6F6BC6}"/>
              </a:ext>
            </a:extLst>
          </p:cNvPr>
          <p:cNvSpPr txBox="1"/>
          <p:nvPr/>
        </p:nvSpPr>
        <p:spPr>
          <a:xfrm>
            <a:off x="2411760" y="4481106"/>
            <a:ext cx="5760640" cy="2421176"/>
          </a:xfrm>
          <a:prstGeom prst="rect">
            <a:avLst/>
          </a:prstGeom>
          <a:noFill/>
        </p:spPr>
        <p:txBody>
          <a:bodyPr wrap="square">
            <a:spAutoFit/>
          </a:bodyPr>
          <a:lstStyle/>
          <a:p>
            <a:pPr>
              <a:spcBef>
                <a:spcPts val="400"/>
              </a:spcBef>
            </a:pPr>
            <a:r>
              <a:rPr lang="uk-UA" sz="1600" b="1" dirty="0"/>
              <a:t>Карта зони комфорту</a:t>
            </a:r>
          </a:p>
          <a:p>
            <a:pPr>
              <a:spcBef>
                <a:spcPts val="400"/>
              </a:spcBef>
            </a:pPr>
            <a:r>
              <a:rPr lang="uk-UA" sz="1600" dirty="0">
                <a:solidFill>
                  <a:srgbClr val="FF0000"/>
                </a:solidFill>
              </a:rPr>
              <a:t>Зона комфорту (Відчуйте себе в безпеці та під контролем)</a:t>
            </a:r>
          </a:p>
          <a:p>
            <a:pPr>
              <a:spcBef>
                <a:spcPts val="400"/>
              </a:spcBef>
            </a:pPr>
            <a:r>
              <a:rPr lang="uk-UA" sz="1600" dirty="0">
                <a:solidFill>
                  <a:srgbClr val="0070C0"/>
                </a:solidFill>
              </a:rPr>
              <a:t>Зона страху (Брак впевненості, Виправдання, Думки)</a:t>
            </a:r>
          </a:p>
          <a:p>
            <a:pPr>
              <a:spcBef>
                <a:spcPts val="400"/>
              </a:spcBef>
            </a:pPr>
            <a:r>
              <a:rPr lang="uk-UA" sz="1600" dirty="0">
                <a:solidFill>
                  <a:srgbClr val="00B0F0"/>
                </a:solidFill>
              </a:rPr>
              <a:t>Зона навчання (Знання, Нові навички, Виклики)</a:t>
            </a:r>
          </a:p>
          <a:p>
            <a:pPr>
              <a:spcBef>
                <a:spcPts val="400"/>
              </a:spcBef>
            </a:pPr>
            <a:r>
              <a:rPr lang="uk-UA" sz="1600" dirty="0">
                <a:solidFill>
                  <a:srgbClr val="00FFFF"/>
                </a:solidFill>
              </a:rPr>
              <a:t>Зона росту (Живі мрії, Знайдіть мету, Цілі)</a:t>
            </a:r>
          </a:p>
          <a:p>
            <a:pPr>
              <a:spcBef>
                <a:spcPts val="400"/>
              </a:spcBef>
            </a:pPr>
            <a:r>
              <a:rPr lang="uk-UA" sz="1600" b="1" dirty="0">
                <a:solidFill>
                  <a:schemeClr val="accent4">
                    <a:lumMod val="75000"/>
                  </a:schemeClr>
                </a:solidFill>
              </a:rPr>
              <a:t>■ ГОТУЙТЕСЯ!</a:t>
            </a:r>
          </a:p>
          <a:p>
            <a:pPr>
              <a:spcBef>
                <a:spcPts val="400"/>
              </a:spcBef>
            </a:pPr>
            <a:r>
              <a:rPr lang="uk-UA" sz="1600" b="1" dirty="0">
                <a:solidFill>
                  <a:schemeClr val="accent4">
                    <a:lumMod val="75000"/>
                  </a:schemeClr>
                </a:solidFill>
              </a:rPr>
              <a:t>■ Зробіть свої дослідження!</a:t>
            </a:r>
          </a:p>
          <a:p>
            <a:pPr>
              <a:spcBef>
                <a:spcPts val="400"/>
              </a:spcBef>
            </a:pPr>
            <a:r>
              <a:rPr lang="uk-UA" sz="1600" b="1" dirty="0">
                <a:solidFill>
                  <a:schemeClr val="accent4">
                    <a:lumMod val="75000"/>
                  </a:schemeClr>
                </a:solidFill>
              </a:rPr>
              <a:t>■ </a:t>
            </a:r>
            <a:r>
              <a:rPr lang="uk-UA" sz="1600" b="1" dirty="0" err="1">
                <a:solidFill>
                  <a:schemeClr val="accent4">
                    <a:lumMod val="75000"/>
                  </a:schemeClr>
                </a:solidFill>
              </a:rPr>
              <a:t>Вірте</a:t>
            </a:r>
            <a:r>
              <a:rPr lang="uk-UA" sz="1600" b="1" dirty="0">
                <a:solidFill>
                  <a:schemeClr val="accent4">
                    <a:lumMod val="75000"/>
                  </a:schemeClr>
                </a:solidFill>
              </a:rPr>
              <a:t> в себе!</a:t>
            </a:r>
          </a:p>
        </p:txBody>
      </p:sp>
    </p:spTree>
    <p:extLst>
      <p:ext uri="{BB962C8B-B14F-4D97-AF65-F5344CB8AC3E}">
        <p14:creationId xmlns:p14="http://schemas.microsoft.com/office/powerpoint/2010/main" val="114668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C43C4A8F-2B26-41E9-A469-1E858590E16B}"/>
              </a:ext>
            </a:extLst>
          </p:cNvPr>
          <p:cNvSpPr>
            <a:spLocks noGrp="1"/>
          </p:cNvSpPr>
          <p:nvPr>
            <p:ph type="sldNum" sz="quarter" idx="12"/>
          </p:nvPr>
        </p:nvSpPr>
        <p:spPr/>
        <p:txBody>
          <a:bodyPr/>
          <a:lstStyle/>
          <a:p>
            <a:fld id="{725C68B6-61C2-468F-89AB-4B9F7531AA68}" type="slidenum">
              <a:rPr lang="ru-RU" smtClean="0"/>
              <a:pPr/>
              <a:t>32</a:t>
            </a:fld>
            <a:endParaRPr lang="ru-RU"/>
          </a:p>
        </p:txBody>
      </p:sp>
      <p:pic>
        <p:nvPicPr>
          <p:cNvPr id="4" name="Рисунок 3">
            <a:extLst>
              <a:ext uri="{FF2B5EF4-FFF2-40B4-BE49-F238E27FC236}">
                <a16:creationId xmlns:a16="http://schemas.microsoft.com/office/drawing/2014/main" id="{1042C225-D891-4A88-B0D6-78A586C78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 y="0"/>
            <a:ext cx="8258235" cy="5724567"/>
          </a:xfrm>
          <a:prstGeom prst="rect">
            <a:avLst/>
          </a:prstGeom>
        </p:spPr>
      </p:pic>
    </p:spTree>
    <p:extLst>
      <p:ext uri="{BB962C8B-B14F-4D97-AF65-F5344CB8AC3E}">
        <p14:creationId xmlns:p14="http://schemas.microsoft.com/office/powerpoint/2010/main" val="111026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C19B070C-C953-4187-BB29-FA084401BE91}"/>
              </a:ext>
            </a:extLst>
          </p:cNvPr>
          <p:cNvSpPr>
            <a:spLocks noGrp="1"/>
          </p:cNvSpPr>
          <p:nvPr>
            <p:ph type="sldNum" sz="quarter" idx="12"/>
          </p:nvPr>
        </p:nvSpPr>
        <p:spPr/>
        <p:txBody>
          <a:bodyPr/>
          <a:lstStyle/>
          <a:p>
            <a:fld id="{725C68B6-61C2-468F-89AB-4B9F7531AA68}" type="slidenum">
              <a:rPr lang="ru-RU" smtClean="0"/>
              <a:pPr/>
              <a:t>33</a:t>
            </a:fld>
            <a:endParaRPr lang="ru-RU"/>
          </a:p>
        </p:txBody>
      </p:sp>
      <p:pic>
        <p:nvPicPr>
          <p:cNvPr id="4" name="Рисунок 3">
            <a:extLst>
              <a:ext uri="{FF2B5EF4-FFF2-40B4-BE49-F238E27FC236}">
                <a16:creationId xmlns:a16="http://schemas.microsoft.com/office/drawing/2014/main" id="{34CA5B76-2888-4699-8994-14A47ED94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67760" cy="5743617"/>
          </a:xfrm>
          <a:prstGeom prst="rect">
            <a:avLst/>
          </a:prstGeom>
        </p:spPr>
      </p:pic>
    </p:spTree>
    <p:extLst>
      <p:ext uri="{BB962C8B-B14F-4D97-AF65-F5344CB8AC3E}">
        <p14:creationId xmlns:p14="http://schemas.microsoft.com/office/powerpoint/2010/main" val="2461014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DC20C7E2-FA89-4E85-9DE4-1915D93BF628}"/>
              </a:ext>
            </a:extLst>
          </p:cNvPr>
          <p:cNvSpPr>
            <a:spLocks noGrp="1"/>
          </p:cNvSpPr>
          <p:nvPr>
            <p:ph type="sldNum" sz="quarter" idx="12"/>
          </p:nvPr>
        </p:nvSpPr>
        <p:spPr/>
        <p:txBody>
          <a:bodyPr/>
          <a:lstStyle/>
          <a:p>
            <a:fld id="{725C68B6-61C2-468F-89AB-4B9F7531AA68}" type="slidenum">
              <a:rPr lang="ru-RU" smtClean="0"/>
              <a:pPr/>
              <a:t>34</a:t>
            </a:fld>
            <a:endParaRPr lang="ru-RU"/>
          </a:p>
        </p:txBody>
      </p:sp>
      <p:pic>
        <p:nvPicPr>
          <p:cNvPr id="4" name="Рисунок 3">
            <a:extLst>
              <a:ext uri="{FF2B5EF4-FFF2-40B4-BE49-F238E27FC236}">
                <a16:creationId xmlns:a16="http://schemas.microsoft.com/office/drawing/2014/main" id="{2F66ADFB-20F3-4E37-8F21-1B996AA2D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39185" cy="5705517"/>
          </a:xfrm>
          <a:prstGeom prst="rect">
            <a:avLst/>
          </a:prstGeom>
        </p:spPr>
      </p:pic>
    </p:spTree>
    <p:extLst>
      <p:ext uri="{BB962C8B-B14F-4D97-AF65-F5344CB8AC3E}">
        <p14:creationId xmlns:p14="http://schemas.microsoft.com/office/powerpoint/2010/main" val="1172768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C9809325-8D43-4F06-A290-A4C1D60FCD81}"/>
              </a:ext>
            </a:extLst>
          </p:cNvPr>
          <p:cNvSpPr>
            <a:spLocks noGrp="1"/>
          </p:cNvSpPr>
          <p:nvPr>
            <p:ph type="sldNum" sz="quarter" idx="12"/>
          </p:nvPr>
        </p:nvSpPr>
        <p:spPr/>
        <p:txBody>
          <a:bodyPr/>
          <a:lstStyle/>
          <a:p>
            <a:fld id="{725C68B6-61C2-468F-89AB-4B9F7531AA68}" type="slidenum">
              <a:rPr lang="ru-RU" smtClean="0"/>
              <a:pPr/>
              <a:t>35</a:t>
            </a:fld>
            <a:endParaRPr lang="ru-RU"/>
          </a:p>
        </p:txBody>
      </p:sp>
      <p:pic>
        <p:nvPicPr>
          <p:cNvPr id="4" name="Рисунок 3">
            <a:extLst>
              <a:ext uri="{FF2B5EF4-FFF2-40B4-BE49-F238E27FC236}">
                <a16:creationId xmlns:a16="http://schemas.microsoft.com/office/drawing/2014/main" id="{2D655E73-BEA8-4DE0-A34D-48390610C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29660" cy="5705517"/>
          </a:xfrm>
          <a:prstGeom prst="rect">
            <a:avLst/>
          </a:prstGeom>
        </p:spPr>
      </p:pic>
    </p:spTree>
    <p:extLst>
      <p:ext uri="{BB962C8B-B14F-4D97-AF65-F5344CB8AC3E}">
        <p14:creationId xmlns:p14="http://schemas.microsoft.com/office/powerpoint/2010/main" val="1501631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1D71563A-9DAD-4771-97DB-9E1CA0114732}"/>
              </a:ext>
            </a:extLst>
          </p:cNvPr>
          <p:cNvSpPr>
            <a:spLocks noGrp="1"/>
          </p:cNvSpPr>
          <p:nvPr>
            <p:ph type="sldNum" sz="quarter" idx="12"/>
          </p:nvPr>
        </p:nvSpPr>
        <p:spPr/>
        <p:txBody>
          <a:bodyPr/>
          <a:lstStyle/>
          <a:p>
            <a:fld id="{725C68B6-61C2-468F-89AB-4B9F7531AA68}" type="slidenum">
              <a:rPr lang="ru-RU" smtClean="0"/>
              <a:pPr/>
              <a:t>36</a:t>
            </a:fld>
            <a:endParaRPr lang="ru-RU"/>
          </a:p>
        </p:txBody>
      </p:sp>
      <p:pic>
        <p:nvPicPr>
          <p:cNvPr id="4" name="Рисунок 3">
            <a:extLst>
              <a:ext uri="{FF2B5EF4-FFF2-40B4-BE49-F238E27FC236}">
                <a16:creationId xmlns:a16="http://schemas.microsoft.com/office/drawing/2014/main" id="{7FE1A66D-4CD1-4392-82A0-9A0FEA963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 y="14516"/>
            <a:ext cx="8305861" cy="5686467"/>
          </a:xfrm>
          <a:prstGeom prst="rect">
            <a:avLst/>
          </a:prstGeom>
        </p:spPr>
      </p:pic>
    </p:spTree>
    <p:extLst>
      <p:ext uri="{BB962C8B-B14F-4D97-AF65-F5344CB8AC3E}">
        <p14:creationId xmlns:p14="http://schemas.microsoft.com/office/powerpoint/2010/main" val="2073844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F0EB9030-3A55-4057-9D16-1EBA93DE3DE9}"/>
              </a:ext>
            </a:extLst>
          </p:cNvPr>
          <p:cNvSpPr>
            <a:spLocks noGrp="1"/>
          </p:cNvSpPr>
          <p:nvPr>
            <p:ph type="sldNum" sz="quarter" idx="12"/>
          </p:nvPr>
        </p:nvSpPr>
        <p:spPr/>
        <p:txBody>
          <a:bodyPr/>
          <a:lstStyle/>
          <a:p>
            <a:fld id="{725C68B6-61C2-468F-89AB-4B9F7531AA68}" type="slidenum">
              <a:rPr lang="ru-RU" smtClean="0"/>
              <a:pPr/>
              <a:t>37</a:t>
            </a:fld>
            <a:endParaRPr lang="ru-RU"/>
          </a:p>
        </p:txBody>
      </p:sp>
      <p:pic>
        <p:nvPicPr>
          <p:cNvPr id="4" name="Рисунок 3">
            <a:extLst>
              <a:ext uri="{FF2B5EF4-FFF2-40B4-BE49-F238E27FC236}">
                <a16:creationId xmlns:a16="http://schemas.microsoft.com/office/drawing/2014/main" id="{270084FD-DF79-48A4-8E17-07E02A1FC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76"/>
            <a:ext cx="8277286" cy="5686467"/>
          </a:xfrm>
          <a:prstGeom prst="rect">
            <a:avLst/>
          </a:prstGeom>
        </p:spPr>
      </p:pic>
    </p:spTree>
    <p:extLst>
      <p:ext uri="{BB962C8B-B14F-4D97-AF65-F5344CB8AC3E}">
        <p14:creationId xmlns:p14="http://schemas.microsoft.com/office/powerpoint/2010/main" val="2768569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97A25117-B939-46B9-9046-7DD65D0B893E}"/>
              </a:ext>
            </a:extLst>
          </p:cNvPr>
          <p:cNvSpPr>
            <a:spLocks noGrp="1"/>
          </p:cNvSpPr>
          <p:nvPr>
            <p:ph type="sldNum" sz="quarter" idx="12"/>
          </p:nvPr>
        </p:nvSpPr>
        <p:spPr/>
        <p:txBody>
          <a:bodyPr/>
          <a:lstStyle/>
          <a:p>
            <a:fld id="{725C68B6-61C2-468F-89AB-4B9F7531AA68}" type="slidenum">
              <a:rPr lang="ru-RU" smtClean="0"/>
              <a:pPr/>
              <a:t>38</a:t>
            </a:fld>
            <a:endParaRPr lang="ru-RU"/>
          </a:p>
        </p:txBody>
      </p:sp>
      <p:pic>
        <p:nvPicPr>
          <p:cNvPr id="4" name="Рисунок 3">
            <a:extLst>
              <a:ext uri="{FF2B5EF4-FFF2-40B4-BE49-F238E27FC236}">
                <a16:creationId xmlns:a16="http://schemas.microsoft.com/office/drawing/2014/main" id="{72267A08-841F-415D-8069-AAA6AA7C7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29660" cy="5629316"/>
          </a:xfrm>
          <a:prstGeom prst="rect">
            <a:avLst/>
          </a:prstGeom>
        </p:spPr>
      </p:pic>
    </p:spTree>
    <p:extLst>
      <p:ext uri="{BB962C8B-B14F-4D97-AF65-F5344CB8AC3E}">
        <p14:creationId xmlns:p14="http://schemas.microsoft.com/office/powerpoint/2010/main" val="1443760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8F5D7FB9-55FE-4EFD-AD9C-0AFF206E93FC}"/>
              </a:ext>
            </a:extLst>
          </p:cNvPr>
          <p:cNvSpPr>
            <a:spLocks noGrp="1"/>
          </p:cNvSpPr>
          <p:nvPr>
            <p:ph type="sldNum" sz="quarter" idx="12"/>
          </p:nvPr>
        </p:nvSpPr>
        <p:spPr/>
        <p:txBody>
          <a:bodyPr/>
          <a:lstStyle/>
          <a:p>
            <a:fld id="{725C68B6-61C2-468F-89AB-4B9F7531AA68}" type="slidenum">
              <a:rPr lang="ru-RU" smtClean="0"/>
              <a:pPr/>
              <a:t>39</a:t>
            </a:fld>
            <a:endParaRPr lang="ru-RU"/>
          </a:p>
        </p:txBody>
      </p:sp>
      <p:pic>
        <p:nvPicPr>
          <p:cNvPr id="4" name="Рисунок 3">
            <a:extLst>
              <a:ext uri="{FF2B5EF4-FFF2-40B4-BE49-F238E27FC236}">
                <a16:creationId xmlns:a16="http://schemas.microsoft.com/office/drawing/2014/main" id="{7958997E-284B-4D0A-B4C8-1BE7C8D15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2" y="10324"/>
            <a:ext cx="8201085" cy="5667416"/>
          </a:xfrm>
          <a:prstGeom prst="rect">
            <a:avLst/>
          </a:prstGeom>
        </p:spPr>
      </p:pic>
    </p:spTree>
    <p:extLst>
      <p:ext uri="{BB962C8B-B14F-4D97-AF65-F5344CB8AC3E}">
        <p14:creationId xmlns:p14="http://schemas.microsoft.com/office/powerpoint/2010/main" val="95665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4</a:t>
            </a:fld>
            <a:endParaRPr lang="ru-RU"/>
          </a:p>
        </p:txBody>
      </p:sp>
      <p:sp>
        <p:nvSpPr>
          <p:cNvPr id="3" name="Прямоугольник 2"/>
          <p:cNvSpPr/>
          <p:nvPr/>
        </p:nvSpPr>
        <p:spPr>
          <a:xfrm>
            <a:off x="107504" y="1124744"/>
            <a:ext cx="8002351" cy="47334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nSpc>
                <a:spcPct val="200000"/>
              </a:lnSpc>
            </a:pPr>
            <a:r>
              <a:rPr lang="uk-UA" sz="3200" b="1" dirty="0"/>
              <a:t>«Підходяща робота» — орієнтири</a:t>
            </a:r>
            <a:endParaRPr lang="en-US" sz="3200" b="1" dirty="0"/>
          </a:p>
          <a:p>
            <a:pPr>
              <a:lnSpc>
                <a:spcPct val="200000"/>
              </a:lnSpc>
              <a:spcBef>
                <a:spcPts val="600"/>
              </a:spcBef>
              <a:buFont typeface="Arial" panose="020B0604020202020204" pitchFamily="34" charset="0"/>
              <a:buChar char="•"/>
            </a:pPr>
            <a:r>
              <a:rPr lang="uk-UA" sz="2400" dirty="0"/>
              <a:t>Відповідність освіті/кваліфікації та місцевості.</a:t>
            </a:r>
          </a:p>
          <a:p>
            <a:pPr>
              <a:lnSpc>
                <a:spcPct val="200000"/>
              </a:lnSpc>
              <a:buFont typeface="Arial" panose="020B0604020202020204" pitchFamily="34" charset="0"/>
              <a:buChar char="•"/>
            </a:pPr>
            <a:r>
              <a:rPr lang="uk-UA" sz="2400" dirty="0"/>
              <a:t>Оплата не нижча за типовий рівень ринку/галузі (орієнтири)</a:t>
            </a:r>
          </a:p>
          <a:p>
            <a:pPr>
              <a:lnSpc>
                <a:spcPct val="200000"/>
              </a:lnSpc>
              <a:buFont typeface="Arial" panose="020B0604020202020204" pitchFamily="34" charset="0"/>
              <a:buChar char="•"/>
            </a:pPr>
            <a:r>
              <a:rPr lang="uk-UA" sz="2400" dirty="0"/>
              <a:t>Для першого працевлаштування — допускаються стартові позиції/адаптаційні заходи. (ДСЗ)</a:t>
            </a:r>
          </a:p>
        </p:txBody>
      </p:sp>
    </p:spTree>
    <p:extLst>
      <p:ext uri="{BB962C8B-B14F-4D97-AF65-F5344CB8AC3E}">
        <p14:creationId xmlns:p14="http://schemas.microsoft.com/office/powerpoint/2010/main" val="3311460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FAC17413-7DD9-408D-A238-192EA4DFAA31}"/>
              </a:ext>
            </a:extLst>
          </p:cNvPr>
          <p:cNvSpPr>
            <a:spLocks noGrp="1"/>
          </p:cNvSpPr>
          <p:nvPr>
            <p:ph type="sldNum" sz="quarter" idx="12"/>
          </p:nvPr>
        </p:nvSpPr>
        <p:spPr/>
        <p:txBody>
          <a:bodyPr/>
          <a:lstStyle/>
          <a:p>
            <a:fld id="{725C68B6-61C2-468F-89AB-4B9F7531AA68}" type="slidenum">
              <a:rPr lang="ru-RU" smtClean="0"/>
              <a:pPr/>
              <a:t>40</a:t>
            </a:fld>
            <a:endParaRPr lang="ru-RU"/>
          </a:p>
        </p:txBody>
      </p:sp>
      <p:pic>
        <p:nvPicPr>
          <p:cNvPr id="4" name="Рисунок 3">
            <a:extLst>
              <a:ext uri="{FF2B5EF4-FFF2-40B4-BE49-F238E27FC236}">
                <a16:creationId xmlns:a16="http://schemas.microsoft.com/office/drawing/2014/main" id="{22F15FFD-C285-4CE5-9A41-5DB8DEA56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 y="0"/>
            <a:ext cx="8258235" cy="5715042"/>
          </a:xfrm>
          <a:prstGeom prst="rect">
            <a:avLst/>
          </a:prstGeom>
        </p:spPr>
      </p:pic>
    </p:spTree>
    <p:extLst>
      <p:ext uri="{BB962C8B-B14F-4D97-AF65-F5344CB8AC3E}">
        <p14:creationId xmlns:p14="http://schemas.microsoft.com/office/powerpoint/2010/main" val="2849989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76111F7A-972B-4DA9-9601-1C48F80CC5CC}"/>
              </a:ext>
            </a:extLst>
          </p:cNvPr>
          <p:cNvSpPr>
            <a:spLocks noGrp="1"/>
          </p:cNvSpPr>
          <p:nvPr>
            <p:ph type="sldNum" sz="quarter" idx="12"/>
          </p:nvPr>
        </p:nvSpPr>
        <p:spPr/>
        <p:txBody>
          <a:bodyPr/>
          <a:lstStyle/>
          <a:p>
            <a:fld id="{725C68B6-61C2-468F-89AB-4B9F7531AA68}" type="slidenum">
              <a:rPr lang="ru-RU" smtClean="0"/>
              <a:pPr/>
              <a:t>41</a:t>
            </a:fld>
            <a:endParaRPr lang="ru-RU"/>
          </a:p>
        </p:txBody>
      </p:sp>
      <p:pic>
        <p:nvPicPr>
          <p:cNvPr id="4" name="Рисунок 3">
            <a:extLst>
              <a:ext uri="{FF2B5EF4-FFF2-40B4-BE49-F238E27FC236}">
                <a16:creationId xmlns:a16="http://schemas.microsoft.com/office/drawing/2014/main" id="{4612B942-D87E-4443-8ABC-8930D8A8E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3732"/>
            <a:ext cx="4484782" cy="3271252"/>
          </a:xfrm>
          <a:prstGeom prst="rect">
            <a:avLst/>
          </a:prstGeom>
        </p:spPr>
      </p:pic>
      <p:pic>
        <p:nvPicPr>
          <p:cNvPr id="6" name="Рисунок 5">
            <a:extLst>
              <a:ext uri="{FF2B5EF4-FFF2-40B4-BE49-F238E27FC236}">
                <a16:creationId xmlns:a16="http://schemas.microsoft.com/office/drawing/2014/main" id="{EF75AC7F-331A-4A5B-922B-22FAE089B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2847882"/>
            <a:ext cx="5675829" cy="3912984"/>
          </a:xfrm>
          <a:prstGeom prst="rect">
            <a:avLst/>
          </a:prstGeom>
        </p:spPr>
      </p:pic>
    </p:spTree>
    <p:extLst>
      <p:ext uri="{BB962C8B-B14F-4D97-AF65-F5344CB8AC3E}">
        <p14:creationId xmlns:p14="http://schemas.microsoft.com/office/powerpoint/2010/main" val="2068793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21729F58-1FE8-4DC9-8499-83621CAECA1E}"/>
              </a:ext>
            </a:extLst>
          </p:cNvPr>
          <p:cNvSpPr>
            <a:spLocks noGrp="1"/>
          </p:cNvSpPr>
          <p:nvPr>
            <p:ph type="sldNum" sz="quarter" idx="12"/>
          </p:nvPr>
        </p:nvSpPr>
        <p:spPr/>
        <p:txBody>
          <a:bodyPr/>
          <a:lstStyle/>
          <a:p>
            <a:fld id="{725C68B6-61C2-468F-89AB-4B9F7531AA68}" type="slidenum">
              <a:rPr lang="ru-RU" smtClean="0"/>
              <a:pPr/>
              <a:t>42</a:t>
            </a:fld>
            <a:endParaRPr lang="ru-RU"/>
          </a:p>
        </p:txBody>
      </p:sp>
      <p:pic>
        <p:nvPicPr>
          <p:cNvPr id="4" name="Рисунок 3">
            <a:extLst>
              <a:ext uri="{FF2B5EF4-FFF2-40B4-BE49-F238E27FC236}">
                <a16:creationId xmlns:a16="http://schemas.microsoft.com/office/drawing/2014/main" id="{E3DBEC19-0942-4DD0-A597-4F3A75F819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31" t="8755" r="10499" b="17333"/>
          <a:stretch/>
        </p:blipFill>
        <p:spPr>
          <a:xfrm>
            <a:off x="179512" y="0"/>
            <a:ext cx="5544616" cy="3432381"/>
          </a:xfrm>
          <a:prstGeom prst="rect">
            <a:avLst/>
          </a:prstGeom>
        </p:spPr>
      </p:pic>
      <p:pic>
        <p:nvPicPr>
          <p:cNvPr id="6" name="Рисунок 5">
            <a:extLst>
              <a:ext uri="{FF2B5EF4-FFF2-40B4-BE49-F238E27FC236}">
                <a16:creationId xmlns:a16="http://schemas.microsoft.com/office/drawing/2014/main" id="{C26BA153-8B35-4425-92CB-8FC5A26D1D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76" t="9154" r="13257" b="6627"/>
          <a:stretch/>
        </p:blipFill>
        <p:spPr>
          <a:xfrm>
            <a:off x="3563888" y="3213701"/>
            <a:ext cx="5112568" cy="3674659"/>
          </a:xfrm>
          <a:prstGeom prst="rect">
            <a:avLst/>
          </a:prstGeom>
        </p:spPr>
      </p:pic>
    </p:spTree>
    <p:extLst>
      <p:ext uri="{BB962C8B-B14F-4D97-AF65-F5344CB8AC3E}">
        <p14:creationId xmlns:p14="http://schemas.microsoft.com/office/powerpoint/2010/main" val="2502549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EC6B099E-3381-4B5B-A025-B99DAF1A5191}"/>
              </a:ext>
            </a:extLst>
          </p:cNvPr>
          <p:cNvSpPr>
            <a:spLocks noGrp="1"/>
          </p:cNvSpPr>
          <p:nvPr>
            <p:ph type="sldNum" sz="quarter" idx="12"/>
          </p:nvPr>
        </p:nvSpPr>
        <p:spPr/>
        <p:txBody>
          <a:bodyPr/>
          <a:lstStyle/>
          <a:p>
            <a:fld id="{725C68B6-61C2-468F-89AB-4B9F7531AA68}" type="slidenum">
              <a:rPr lang="ru-RU" smtClean="0"/>
              <a:pPr/>
              <a:t>43</a:t>
            </a:fld>
            <a:endParaRPr lang="ru-RU"/>
          </a:p>
        </p:txBody>
      </p:sp>
      <p:pic>
        <p:nvPicPr>
          <p:cNvPr id="4" name="Рисунок 3">
            <a:extLst>
              <a:ext uri="{FF2B5EF4-FFF2-40B4-BE49-F238E27FC236}">
                <a16:creationId xmlns:a16="http://schemas.microsoft.com/office/drawing/2014/main" id="{406D12E0-ADF0-4058-A583-53C584338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8" y="0"/>
            <a:ext cx="8153460" cy="5648366"/>
          </a:xfrm>
          <a:prstGeom prst="rect">
            <a:avLst/>
          </a:prstGeom>
        </p:spPr>
      </p:pic>
    </p:spTree>
    <p:extLst>
      <p:ext uri="{BB962C8B-B14F-4D97-AF65-F5344CB8AC3E}">
        <p14:creationId xmlns:p14="http://schemas.microsoft.com/office/powerpoint/2010/main" val="4095686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AC9FE52C-B3B8-44AE-9A9A-7B30A795F710}"/>
              </a:ext>
            </a:extLst>
          </p:cNvPr>
          <p:cNvSpPr>
            <a:spLocks noGrp="1"/>
          </p:cNvSpPr>
          <p:nvPr>
            <p:ph type="sldNum" sz="quarter" idx="12"/>
          </p:nvPr>
        </p:nvSpPr>
        <p:spPr/>
        <p:txBody>
          <a:bodyPr/>
          <a:lstStyle/>
          <a:p>
            <a:fld id="{725C68B6-61C2-468F-89AB-4B9F7531AA68}" type="slidenum">
              <a:rPr lang="ru-RU" smtClean="0"/>
              <a:pPr/>
              <a:t>44</a:t>
            </a:fld>
            <a:endParaRPr lang="ru-RU"/>
          </a:p>
        </p:txBody>
      </p:sp>
      <p:pic>
        <p:nvPicPr>
          <p:cNvPr id="4" name="Рисунок 3">
            <a:extLst>
              <a:ext uri="{FF2B5EF4-FFF2-40B4-BE49-F238E27FC236}">
                <a16:creationId xmlns:a16="http://schemas.microsoft.com/office/drawing/2014/main" id="{C6A6BC4C-D1E5-4AC0-A6A1-F37B54352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8" y="116632"/>
            <a:ext cx="8172510" cy="5657891"/>
          </a:xfrm>
          <a:prstGeom prst="rect">
            <a:avLst/>
          </a:prstGeom>
        </p:spPr>
      </p:pic>
    </p:spTree>
    <p:extLst>
      <p:ext uri="{BB962C8B-B14F-4D97-AF65-F5344CB8AC3E}">
        <p14:creationId xmlns:p14="http://schemas.microsoft.com/office/powerpoint/2010/main" val="403659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6CB761DD-12F1-499B-A7F2-CF8D4825E388}"/>
              </a:ext>
            </a:extLst>
          </p:cNvPr>
          <p:cNvSpPr>
            <a:spLocks noGrp="1"/>
          </p:cNvSpPr>
          <p:nvPr>
            <p:ph type="sldNum" sz="quarter" idx="12"/>
          </p:nvPr>
        </p:nvSpPr>
        <p:spPr/>
        <p:txBody>
          <a:bodyPr/>
          <a:lstStyle/>
          <a:p>
            <a:fld id="{725C68B6-61C2-468F-89AB-4B9F7531AA68}" type="slidenum">
              <a:rPr lang="ru-RU" smtClean="0"/>
              <a:pPr/>
              <a:t>45</a:t>
            </a:fld>
            <a:endParaRPr lang="ru-RU"/>
          </a:p>
        </p:txBody>
      </p:sp>
      <p:pic>
        <p:nvPicPr>
          <p:cNvPr id="4" name="Рисунок 3">
            <a:extLst>
              <a:ext uri="{FF2B5EF4-FFF2-40B4-BE49-F238E27FC236}">
                <a16:creationId xmlns:a16="http://schemas.microsoft.com/office/drawing/2014/main" id="{A113838D-37D6-4591-9A81-B68F2869AF61}"/>
              </a:ext>
            </a:extLst>
          </p:cNvPr>
          <p:cNvPicPr>
            <a:picLocks noChangeAspect="1"/>
          </p:cNvPicPr>
          <p:nvPr/>
        </p:nvPicPr>
        <p:blipFill>
          <a:blip r:embed="rId2"/>
          <a:stretch>
            <a:fillRect/>
          </a:stretch>
        </p:blipFill>
        <p:spPr>
          <a:xfrm>
            <a:off x="29524" y="0"/>
            <a:ext cx="9084952" cy="6858000"/>
          </a:xfrm>
          <a:prstGeom prst="rect">
            <a:avLst/>
          </a:prstGeom>
        </p:spPr>
      </p:pic>
    </p:spTree>
    <p:extLst>
      <p:ext uri="{BB962C8B-B14F-4D97-AF65-F5344CB8AC3E}">
        <p14:creationId xmlns:p14="http://schemas.microsoft.com/office/powerpoint/2010/main" val="49653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9E42B8A7-8BF4-4D93-8738-CC41C4883BE8}"/>
              </a:ext>
            </a:extLst>
          </p:cNvPr>
          <p:cNvSpPr>
            <a:spLocks noGrp="1"/>
          </p:cNvSpPr>
          <p:nvPr>
            <p:ph type="sldNum" sz="quarter" idx="12"/>
          </p:nvPr>
        </p:nvSpPr>
        <p:spPr/>
        <p:txBody>
          <a:bodyPr/>
          <a:lstStyle/>
          <a:p>
            <a:fld id="{725C68B6-61C2-468F-89AB-4B9F7531AA68}" type="slidenum">
              <a:rPr lang="ru-RU" smtClean="0"/>
              <a:pPr/>
              <a:t>46</a:t>
            </a:fld>
            <a:endParaRPr lang="ru-RU"/>
          </a:p>
        </p:txBody>
      </p:sp>
      <p:pic>
        <p:nvPicPr>
          <p:cNvPr id="4" name="Рисунок 3">
            <a:extLst>
              <a:ext uri="{FF2B5EF4-FFF2-40B4-BE49-F238E27FC236}">
                <a16:creationId xmlns:a16="http://schemas.microsoft.com/office/drawing/2014/main" id="{CDD7E0E8-4983-4592-A42C-D86DF6B098F9}"/>
              </a:ext>
            </a:extLst>
          </p:cNvPr>
          <p:cNvPicPr>
            <a:picLocks noChangeAspect="1"/>
          </p:cNvPicPr>
          <p:nvPr/>
        </p:nvPicPr>
        <p:blipFill>
          <a:blip r:embed="rId2"/>
          <a:stretch>
            <a:fillRect/>
          </a:stretch>
        </p:blipFill>
        <p:spPr>
          <a:xfrm>
            <a:off x="54830" y="0"/>
            <a:ext cx="9034339" cy="6858000"/>
          </a:xfrm>
          <a:prstGeom prst="rect">
            <a:avLst/>
          </a:prstGeom>
        </p:spPr>
      </p:pic>
    </p:spTree>
    <p:extLst>
      <p:ext uri="{BB962C8B-B14F-4D97-AF65-F5344CB8AC3E}">
        <p14:creationId xmlns:p14="http://schemas.microsoft.com/office/powerpoint/2010/main" val="1903806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202DC7AA-4BB1-413F-8EFA-2F38B607F0B1}"/>
              </a:ext>
            </a:extLst>
          </p:cNvPr>
          <p:cNvSpPr>
            <a:spLocks noGrp="1"/>
          </p:cNvSpPr>
          <p:nvPr>
            <p:ph type="sldNum" sz="quarter" idx="12"/>
          </p:nvPr>
        </p:nvSpPr>
        <p:spPr/>
        <p:txBody>
          <a:bodyPr/>
          <a:lstStyle/>
          <a:p>
            <a:fld id="{725C68B6-61C2-468F-89AB-4B9F7531AA68}" type="slidenum">
              <a:rPr lang="ru-RU" smtClean="0"/>
              <a:pPr/>
              <a:t>47</a:t>
            </a:fld>
            <a:endParaRPr lang="ru-RU"/>
          </a:p>
        </p:txBody>
      </p:sp>
      <p:pic>
        <p:nvPicPr>
          <p:cNvPr id="4" name="Рисунок 3">
            <a:extLst>
              <a:ext uri="{FF2B5EF4-FFF2-40B4-BE49-F238E27FC236}">
                <a16:creationId xmlns:a16="http://schemas.microsoft.com/office/drawing/2014/main" id="{34830092-52F5-485C-AA30-1D2B9A56BDBE}"/>
              </a:ext>
            </a:extLst>
          </p:cNvPr>
          <p:cNvPicPr>
            <a:picLocks noChangeAspect="1"/>
          </p:cNvPicPr>
          <p:nvPr/>
        </p:nvPicPr>
        <p:blipFill>
          <a:blip r:embed="rId2"/>
          <a:stretch>
            <a:fillRect/>
          </a:stretch>
        </p:blipFill>
        <p:spPr>
          <a:xfrm>
            <a:off x="71045" y="0"/>
            <a:ext cx="9001909" cy="6858000"/>
          </a:xfrm>
          <a:prstGeom prst="rect">
            <a:avLst/>
          </a:prstGeom>
        </p:spPr>
      </p:pic>
    </p:spTree>
    <p:extLst>
      <p:ext uri="{BB962C8B-B14F-4D97-AF65-F5344CB8AC3E}">
        <p14:creationId xmlns:p14="http://schemas.microsoft.com/office/powerpoint/2010/main" val="461774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41CD0075-B05D-41F6-8DA2-4C07D6963ACB}"/>
              </a:ext>
            </a:extLst>
          </p:cNvPr>
          <p:cNvSpPr>
            <a:spLocks noGrp="1"/>
          </p:cNvSpPr>
          <p:nvPr>
            <p:ph type="sldNum" sz="quarter" idx="12"/>
          </p:nvPr>
        </p:nvSpPr>
        <p:spPr/>
        <p:txBody>
          <a:bodyPr/>
          <a:lstStyle/>
          <a:p>
            <a:fld id="{725C68B6-61C2-468F-89AB-4B9F7531AA68}" type="slidenum">
              <a:rPr lang="ru-RU" smtClean="0"/>
              <a:pPr/>
              <a:t>48</a:t>
            </a:fld>
            <a:endParaRPr lang="ru-RU"/>
          </a:p>
        </p:txBody>
      </p:sp>
      <p:pic>
        <p:nvPicPr>
          <p:cNvPr id="4" name="Рисунок 3">
            <a:extLst>
              <a:ext uri="{FF2B5EF4-FFF2-40B4-BE49-F238E27FC236}">
                <a16:creationId xmlns:a16="http://schemas.microsoft.com/office/drawing/2014/main" id="{04BB50A7-A808-430D-9F0A-E6C4A152C715}"/>
              </a:ext>
            </a:extLst>
          </p:cNvPr>
          <p:cNvPicPr>
            <a:picLocks noChangeAspect="1"/>
          </p:cNvPicPr>
          <p:nvPr/>
        </p:nvPicPr>
        <p:blipFill>
          <a:blip r:embed="rId2"/>
          <a:stretch>
            <a:fillRect/>
          </a:stretch>
        </p:blipFill>
        <p:spPr>
          <a:xfrm>
            <a:off x="8451" y="0"/>
            <a:ext cx="9127098" cy="6858000"/>
          </a:xfrm>
          <a:prstGeom prst="rect">
            <a:avLst/>
          </a:prstGeom>
        </p:spPr>
      </p:pic>
    </p:spTree>
    <p:extLst>
      <p:ext uri="{BB962C8B-B14F-4D97-AF65-F5344CB8AC3E}">
        <p14:creationId xmlns:p14="http://schemas.microsoft.com/office/powerpoint/2010/main" val="3712177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87426C5E-C929-49D0-BAD1-A4ED2585E3F1}"/>
              </a:ext>
            </a:extLst>
          </p:cNvPr>
          <p:cNvSpPr>
            <a:spLocks noGrp="1"/>
          </p:cNvSpPr>
          <p:nvPr>
            <p:ph type="sldNum" sz="quarter" idx="12"/>
          </p:nvPr>
        </p:nvSpPr>
        <p:spPr/>
        <p:txBody>
          <a:bodyPr/>
          <a:lstStyle/>
          <a:p>
            <a:fld id="{725C68B6-61C2-468F-89AB-4B9F7531AA68}" type="slidenum">
              <a:rPr lang="ru-RU" smtClean="0"/>
              <a:pPr/>
              <a:t>49</a:t>
            </a:fld>
            <a:endParaRPr lang="ru-RU"/>
          </a:p>
        </p:txBody>
      </p:sp>
      <p:pic>
        <p:nvPicPr>
          <p:cNvPr id="4" name="Рисунок 3">
            <a:extLst>
              <a:ext uri="{FF2B5EF4-FFF2-40B4-BE49-F238E27FC236}">
                <a16:creationId xmlns:a16="http://schemas.microsoft.com/office/drawing/2014/main" id="{44A031BB-30BC-4B4F-BCC4-117A53455AA2}"/>
              </a:ext>
            </a:extLst>
          </p:cNvPr>
          <p:cNvPicPr>
            <a:picLocks noChangeAspect="1"/>
          </p:cNvPicPr>
          <p:nvPr/>
        </p:nvPicPr>
        <p:blipFill>
          <a:blip r:embed="rId2"/>
          <a:stretch>
            <a:fillRect/>
          </a:stretch>
        </p:blipFill>
        <p:spPr>
          <a:xfrm>
            <a:off x="6385" y="0"/>
            <a:ext cx="9131229" cy="6858000"/>
          </a:xfrm>
          <a:prstGeom prst="rect">
            <a:avLst/>
          </a:prstGeom>
        </p:spPr>
      </p:pic>
    </p:spTree>
    <p:extLst>
      <p:ext uri="{BB962C8B-B14F-4D97-AF65-F5344CB8AC3E}">
        <p14:creationId xmlns:p14="http://schemas.microsoft.com/office/powerpoint/2010/main" val="109932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5</a:t>
            </a:fld>
            <a:endParaRPr lang="ru-RU"/>
          </a:p>
        </p:txBody>
      </p:sp>
      <p:sp>
        <p:nvSpPr>
          <p:cNvPr id="3" name="Прямоугольник 2"/>
          <p:cNvSpPr/>
          <p:nvPr/>
        </p:nvSpPr>
        <p:spPr>
          <a:xfrm>
            <a:off x="26033" y="44624"/>
            <a:ext cx="8074359" cy="669510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fontAlgn="base">
              <a:lnSpc>
                <a:spcPct val="150000"/>
              </a:lnSpc>
            </a:pPr>
            <a:r>
              <a:rPr lang="uk-UA" sz="1600" i="1" dirty="0"/>
              <a:t>У разі неможливості надання громадянинові роботи за професією (спеціальністю) після закінчення періоду виплати допомоги по безробіттю підходящою може вважатися робота, що потребує зміни професії (спеціальності) з урахуванням здібностей громадянина, колишнього досвіду і доступних для нього засобів навчання.</a:t>
            </a:r>
          </a:p>
          <a:p>
            <a:pPr indent="457200" algn="just" fontAlgn="base">
              <a:lnSpc>
                <a:spcPct val="150000"/>
              </a:lnSpc>
            </a:pPr>
            <a:r>
              <a:rPr lang="uk-UA" sz="1600" dirty="0"/>
              <a:t>За рішенням місцевих органів державної виконавчої влади можуть встановлюватись транспортна доступність та інші критерії підходящої роботи, що посилюють соціальний захист населення.</a:t>
            </a:r>
          </a:p>
          <a:p>
            <a:pPr indent="457200" algn="just" fontAlgn="base">
              <a:lnSpc>
                <a:spcPct val="150000"/>
              </a:lnSpc>
            </a:pPr>
            <a:r>
              <a:rPr lang="uk-UA" sz="1600" b="1" dirty="0"/>
              <a:t>Працевлаштування оформляється шляхом укладення трудового договору, контракту або угоди відповідно до законодавства про працю.</a:t>
            </a:r>
          </a:p>
          <a:p>
            <a:pPr indent="457200" algn="just" fontAlgn="base">
              <a:lnSpc>
                <a:spcPct val="150000"/>
              </a:lnSpc>
            </a:pPr>
            <a:r>
              <a:rPr lang="uk-UA" sz="1600" dirty="0"/>
              <a:t>З метою сприяння зайнятості населення, задоволення потреб громадян у праці Кабінетом Міністрів України і місцевими органами державної виконавчої влади розробляються річні та довгострокові державна і територіальні програми зайнятості населення.</a:t>
            </a:r>
          </a:p>
          <a:p>
            <a:pPr indent="457200" algn="just" fontAlgn="base">
              <a:lnSpc>
                <a:spcPct val="150000"/>
              </a:lnSpc>
            </a:pPr>
            <a:r>
              <a:rPr lang="uk-UA" sz="1600" dirty="0"/>
              <a:t>Місцеві державні адміністрації, виконавчі комітети відповідних Рад за участю державної служби зайнятості для забезпечення тимчасової зайнятості населення організують проведення оплачуваних громадських робіт на підприємствах комунальної власності і за договорами на інших підприємствах.</a:t>
            </a:r>
          </a:p>
        </p:txBody>
      </p:sp>
    </p:spTree>
    <p:extLst>
      <p:ext uri="{BB962C8B-B14F-4D97-AF65-F5344CB8AC3E}">
        <p14:creationId xmlns:p14="http://schemas.microsoft.com/office/powerpoint/2010/main" val="3018859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351DE823-2D42-4177-8F6C-BBFCD28D0E60}"/>
              </a:ext>
            </a:extLst>
          </p:cNvPr>
          <p:cNvSpPr>
            <a:spLocks noGrp="1"/>
          </p:cNvSpPr>
          <p:nvPr>
            <p:ph type="sldNum" sz="quarter" idx="12"/>
          </p:nvPr>
        </p:nvSpPr>
        <p:spPr/>
        <p:txBody>
          <a:bodyPr/>
          <a:lstStyle/>
          <a:p>
            <a:fld id="{725C68B6-61C2-468F-89AB-4B9F7531AA68}" type="slidenum">
              <a:rPr lang="ru-RU" smtClean="0"/>
              <a:pPr/>
              <a:t>50</a:t>
            </a:fld>
            <a:endParaRPr lang="ru-RU"/>
          </a:p>
        </p:txBody>
      </p:sp>
      <p:sp>
        <p:nvSpPr>
          <p:cNvPr id="4" name="TextBox 3">
            <a:extLst>
              <a:ext uri="{FF2B5EF4-FFF2-40B4-BE49-F238E27FC236}">
                <a16:creationId xmlns:a16="http://schemas.microsoft.com/office/drawing/2014/main" id="{E1B82BA5-F560-443B-B912-8D62AA27F323}"/>
              </a:ext>
            </a:extLst>
          </p:cNvPr>
          <p:cNvSpPr txBox="1"/>
          <p:nvPr/>
        </p:nvSpPr>
        <p:spPr>
          <a:xfrm>
            <a:off x="683568" y="949595"/>
            <a:ext cx="7272808" cy="195944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lvl="0" indent="-342900" algn="just">
              <a:lnSpc>
                <a:spcPct val="150000"/>
              </a:lnSpc>
              <a:spcBef>
                <a:spcPts val="600"/>
              </a:spcBef>
              <a:buSzPts val="1000"/>
              <a:buFont typeface="Symbol" panose="05050102010706020507" pitchFamily="18" charset="2"/>
              <a:buChar char=""/>
              <a:tabLst>
                <a:tab pos="457200" algn="l"/>
              </a:tabLst>
            </a:pPr>
            <a:r>
              <a:rPr lang="uk-UA" sz="2000" dirty="0">
                <a:effectLst/>
                <a:ea typeface="Times New Roman" panose="02020603050405020304" pitchFamily="18" charset="0"/>
                <a:cs typeface="Times New Roman" panose="02020603050405020304" pitchFamily="18" charset="0"/>
              </a:rPr>
              <a:t>Коротка невимушена розмова, що знімає напруження, створює довіру й відкриває двері до співпраці.</a:t>
            </a:r>
          </a:p>
          <a:p>
            <a:pPr marL="342900" lvl="0" indent="-342900" algn="just">
              <a:lnSpc>
                <a:spcPct val="150000"/>
              </a:lnSpc>
              <a:spcBef>
                <a:spcPts val="600"/>
              </a:spcBef>
              <a:buSzPts val="1000"/>
              <a:buFont typeface="Symbol" panose="05050102010706020507" pitchFamily="18" charset="2"/>
              <a:buChar char=""/>
              <a:tabLst>
                <a:tab pos="457200" algn="l"/>
              </a:tabLst>
            </a:pPr>
            <a:r>
              <a:rPr lang="uk-UA" sz="2000" dirty="0">
                <a:effectLst/>
                <a:ea typeface="Times New Roman" panose="02020603050405020304" pitchFamily="18" charset="0"/>
                <a:cs typeface="Times New Roman" panose="02020603050405020304" pitchFamily="18" charset="0"/>
              </a:rPr>
              <a:t>Ціль у </a:t>
            </a:r>
            <a:r>
              <a:rPr lang="uk-UA" sz="2000" dirty="0" err="1">
                <a:effectLst/>
                <a:ea typeface="Times New Roman" panose="02020603050405020304" pitchFamily="18" charset="0"/>
                <a:cs typeface="Times New Roman" panose="02020603050405020304" pitchFamily="18" charset="0"/>
              </a:rPr>
              <a:t>нетворкінгу</a:t>
            </a:r>
            <a:r>
              <a:rPr lang="uk-UA" sz="2000" dirty="0">
                <a:effectLst/>
                <a:ea typeface="Times New Roman" panose="02020603050405020304" pitchFamily="18" charset="0"/>
                <a:cs typeface="Times New Roman" panose="02020603050405020304" pitchFamily="18" charset="0"/>
              </a:rPr>
              <a:t>: </a:t>
            </a:r>
            <a:r>
              <a:rPr lang="uk-UA" sz="2000" b="1" dirty="0">
                <a:effectLst/>
                <a:ea typeface="Times New Roman" panose="02020603050405020304" pitchFamily="18" charset="0"/>
                <a:cs typeface="Times New Roman" panose="02020603050405020304" pitchFamily="18" charset="0"/>
              </a:rPr>
              <a:t>контакт → спільна тема → наступний крок</a:t>
            </a:r>
            <a:r>
              <a:rPr lang="uk-UA" sz="2000" dirty="0">
                <a:effectLst/>
                <a:ea typeface="Times New Roman" panose="02020603050405020304" pitchFamily="18" charset="0"/>
                <a:cs typeface="Times New Roman" panose="02020603050405020304" pitchFamily="18" charset="0"/>
              </a:rPr>
              <a:t>.</a:t>
            </a:r>
            <a:endParaRPr lang="uk-UA" sz="20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4090D32-8D06-4F52-8F1C-4649AB43370F}"/>
              </a:ext>
            </a:extLst>
          </p:cNvPr>
          <p:cNvSpPr txBox="1"/>
          <p:nvPr/>
        </p:nvSpPr>
        <p:spPr>
          <a:xfrm>
            <a:off x="1169876" y="121040"/>
            <a:ext cx="6300192" cy="642933"/>
          </a:xfrm>
          <a:prstGeom prst="rect">
            <a:avLst/>
          </a:prstGeom>
          <a:gradFill flip="none" rotWithShape="1">
            <a:gsLst>
              <a:gs pos="0">
                <a:schemeClr val="accent5">
                  <a:tint val="15000"/>
                  <a:satMod val="250000"/>
                </a:schemeClr>
              </a:gs>
              <a:gs pos="49000">
                <a:schemeClr val="accent5">
                  <a:tint val="50000"/>
                  <a:satMod val="200000"/>
                </a:schemeClr>
              </a:gs>
              <a:gs pos="49100">
                <a:schemeClr val="accent5">
                  <a:tint val="64000"/>
                  <a:satMod val="160000"/>
                </a:schemeClr>
              </a:gs>
              <a:gs pos="92000">
                <a:schemeClr val="accent5">
                  <a:tint val="50000"/>
                  <a:satMod val="200000"/>
                </a:schemeClr>
              </a:gs>
              <a:gs pos="100000">
                <a:schemeClr val="accent5">
                  <a:tint val="43000"/>
                  <a:satMod val="19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07000"/>
              </a:lnSpc>
              <a:spcAft>
                <a:spcPts val="800"/>
              </a:spcAft>
            </a:pPr>
            <a:r>
              <a:rPr lang="uk-UA" sz="3600" b="1" kern="1800" dirty="0" err="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Small</a:t>
            </a:r>
            <a:r>
              <a:rPr lang="uk-UA" sz="3600" b="1" kern="18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uk-UA" sz="3600" b="1" kern="1800" dirty="0" err="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talk</a:t>
            </a:r>
            <a:r>
              <a:rPr lang="uk-UA" sz="3600" b="1" kern="18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що це і навіщо</a:t>
            </a:r>
            <a:endParaRPr lang="uk-UA" sz="36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pic>
        <p:nvPicPr>
          <p:cNvPr id="2050" name="Picture 2" descr="Small Talk">
            <a:extLst>
              <a:ext uri="{FF2B5EF4-FFF2-40B4-BE49-F238E27FC236}">
                <a16:creationId xmlns:a16="http://schemas.microsoft.com/office/drawing/2014/main" id="{2E8F3EAE-B498-4D17-AE5A-7E889D997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09042"/>
            <a:ext cx="7560840" cy="387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772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F596CAF0-4EB1-4CDC-8FEC-FE983DBF6E2E}"/>
              </a:ext>
            </a:extLst>
          </p:cNvPr>
          <p:cNvSpPr>
            <a:spLocks noGrp="1"/>
          </p:cNvSpPr>
          <p:nvPr>
            <p:ph type="sldNum" sz="quarter" idx="12"/>
          </p:nvPr>
        </p:nvSpPr>
        <p:spPr/>
        <p:txBody>
          <a:bodyPr/>
          <a:lstStyle/>
          <a:p>
            <a:fld id="{725C68B6-61C2-468F-89AB-4B9F7531AA68}" type="slidenum">
              <a:rPr lang="ru-RU" smtClean="0"/>
              <a:pPr/>
              <a:t>51</a:t>
            </a:fld>
            <a:endParaRPr lang="ru-RU"/>
          </a:p>
        </p:txBody>
      </p:sp>
      <p:graphicFrame>
        <p:nvGraphicFramePr>
          <p:cNvPr id="11" name="Схема 10">
            <a:extLst>
              <a:ext uri="{FF2B5EF4-FFF2-40B4-BE49-F238E27FC236}">
                <a16:creationId xmlns:a16="http://schemas.microsoft.com/office/drawing/2014/main" id="{30AABE8C-57D4-40E6-9919-B046761EC51A}"/>
              </a:ext>
            </a:extLst>
          </p:cNvPr>
          <p:cNvGraphicFramePr/>
          <p:nvPr>
            <p:extLst>
              <p:ext uri="{D42A27DB-BD31-4B8C-83A1-F6EECF244321}">
                <p14:modId xmlns:p14="http://schemas.microsoft.com/office/powerpoint/2010/main" val="173964097"/>
              </p:ext>
            </p:extLst>
          </p:nvPr>
        </p:nvGraphicFramePr>
        <p:xfrm>
          <a:off x="323528" y="910548"/>
          <a:ext cx="5184576"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B4CCE78E-6C2E-4B6F-8D43-326902448403}"/>
              </a:ext>
            </a:extLst>
          </p:cNvPr>
          <p:cNvSpPr txBox="1"/>
          <p:nvPr/>
        </p:nvSpPr>
        <p:spPr>
          <a:xfrm>
            <a:off x="771976" y="162000"/>
            <a:ext cx="7056784" cy="5205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07000"/>
              </a:lnSpc>
              <a:spcAft>
                <a:spcPts val="800"/>
              </a:spcAft>
            </a:pPr>
            <a:r>
              <a:rPr lang="uk-UA" sz="2800" b="1" kern="1800" dirty="0" err="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Small</a:t>
            </a:r>
            <a:r>
              <a:rPr lang="uk-UA" sz="2800" b="1" kern="18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uk-UA" sz="2800" b="1" kern="1800" dirty="0" err="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talk</a:t>
            </a:r>
            <a:r>
              <a:rPr lang="uk-UA" sz="2800" b="1" kern="18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uk-UA" sz="2800" b="1" kern="1800" dirty="0">
                <a:solidFill>
                  <a:schemeClr val="tx2"/>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модель HOOKED (6 кроків)</a:t>
            </a:r>
            <a:endParaRPr lang="uk-UA" sz="2800" dirty="0">
              <a:solidFill>
                <a:schemeClr val="tx2"/>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pic>
        <p:nvPicPr>
          <p:cNvPr id="3074" name="Picture 2">
            <a:extLst>
              <a:ext uri="{FF2B5EF4-FFF2-40B4-BE49-F238E27FC236}">
                <a16:creationId xmlns:a16="http://schemas.microsoft.com/office/drawing/2014/main" id="{386020F9-E725-47D7-B60D-1044177F45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2120" y="1340768"/>
            <a:ext cx="3208845" cy="508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767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1A9CE6F6-6F4B-472D-A687-A92E2E378C93}"/>
              </a:ext>
            </a:extLst>
          </p:cNvPr>
          <p:cNvSpPr>
            <a:spLocks noGrp="1"/>
          </p:cNvSpPr>
          <p:nvPr>
            <p:ph type="sldNum" sz="quarter" idx="12"/>
          </p:nvPr>
        </p:nvSpPr>
        <p:spPr/>
        <p:txBody>
          <a:bodyPr/>
          <a:lstStyle/>
          <a:p>
            <a:fld id="{725C68B6-61C2-468F-89AB-4B9F7531AA68}" type="slidenum">
              <a:rPr lang="ru-RU" smtClean="0"/>
              <a:pPr/>
              <a:t>52</a:t>
            </a:fld>
            <a:endParaRPr lang="ru-RU"/>
          </a:p>
        </p:txBody>
      </p:sp>
      <p:sp>
        <p:nvSpPr>
          <p:cNvPr id="3" name="TextBox 2">
            <a:extLst>
              <a:ext uri="{FF2B5EF4-FFF2-40B4-BE49-F238E27FC236}">
                <a16:creationId xmlns:a16="http://schemas.microsoft.com/office/drawing/2014/main" id="{ACDBD81B-76F9-4562-BB5C-7A341BC344B8}"/>
              </a:ext>
            </a:extLst>
          </p:cNvPr>
          <p:cNvSpPr txBox="1"/>
          <p:nvPr/>
        </p:nvSpPr>
        <p:spPr>
          <a:xfrm>
            <a:off x="128947" y="1249878"/>
            <a:ext cx="3866989" cy="15244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spcAft>
                <a:spcPts val="800"/>
              </a:spcAft>
            </a:pPr>
            <a:r>
              <a:rPr lang="uk-UA" sz="1600" dirty="0" err="1">
                <a:effectLst/>
                <a:ea typeface="Times New Roman" panose="02020603050405020304" pitchFamily="18" charset="0"/>
                <a:cs typeface="Times New Roman" panose="02020603050405020304" pitchFamily="18" charset="0"/>
              </a:rPr>
              <a:t>Campus</a:t>
            </a:r>
            <a:r>
              <a:rPr lang="uk-UA" sz="1600" dirty="0">
                <a:effectLst/>
                <a:ea typeface="Times New Roman" panose="02020603050405020304" pitchFamily="18" charset="0"/>
                <a:cs typeface="Times New Roman" panose="02020603050405020304" pitchFamily="18" charset="0"/>
              </a:rPr>
              <a:t>/подія, </a:t>
            </a:r>
            <a:r>
              <a:rPr lang="uk-UA" sz="1600" dirty="0" err="1">
                <a:effectLst/>
                <a:ea typeface="Times New Roman" panose="02020603050405020304" pitchFamily="18" charset="0"/>
                <a:cs typeface="Times New Roman" panose="02020603050405020304" pitchFamily="18" charset="0"/>
              </a:rPr>
              <a:t>Activities</a:t>
            </a:r>
            <a:r>
              <a:rPr lang="uk-UA" sz="1600" dirty="0">
                <a:effectLst/>
                <a:ea typeface="Times New Roman" panose="02020603050405020304" pitchFamily="18" charset="0"/>
                <a:cs typeface="Times New Roman" panose="02020603050405020304" pitchFamily="18" charset="0"/>
              </a:rPr>
              <a:t>/</a:t>
            </a:r>
            <a:r>
              <a:rPr lang="uk-UA" sz="1600" dirty="0" err="1">
                <a:effectLst/>
                <a:ea typeface="Times New Roman" panose="02020603050405020304" pitchFamily="18" charset="0"/>
                <a:cs typeface="Times New Roman" panose="02020603050405020304" pitchFamily="18" charset="0"/>
              </a:rPr>
              <a:t>проєкти</a:t>
            </a:r>
            <a:r>
              <a:rPr lang="uk-UA" sz="1600" dirty="0">
                <a:effectLst/>
                <a:ea typeface="Times New Roman" panose="02020603050405020304" pitchFamily="18" charset="0"/>
                <a:cs typeface="Times New Roman" panose="02020603050405020304" pitchFamily="18" charset="0"/>
              </a:rPr>
              <a:t>, </a:t>
            </a:r>
            <a:r>
              <a:rPr lang="uk-UA" sz="1600" dirty="0" err="1">
                <a:effectLst/>
                <a:ea typeface="Times New Roman" panose="02020603050405020304" pitchFamily="18" charset="0"/>
                <a:cs typeface="Times New Roman" panose="02020603050405020304" pitchFamily="18" charset="0"/>
              </a:rPr>
              <a:t>Media</a:t>
            </a:r>
            <a:r>
              <a:rPr lang="uk-UA" sz="1600" dirty="0">
                <a:effectLst/>
                <a:ea typeface="Times New Roman" panose="02020603050405020304" pitchFamily="18" charset="0"/>
                <a:cs typeface="Times New Roman" panose="02020603050405020304" pitchFamily="18" charset="0"/>
              </a:rPr>
              <a:t>/книги/статті/подкасти, </a:t>
            </a:r>
            <a:r>
              <a:rPr lang="uk-UA" sz="1600" dirty="0" err="1">
                <a:effectLst/>
                <a:ea typeface="Times New Roman" panose="02020603050405020304" pitchFamily="18" charset="0"/>
                <a:cs typeface="Times New Roman" panose="02020603050405020304" pitchFamily="18" charset="0"/>
              </a:rPr>
              <a:t>Plans</a:t>
            </a:r>
            <a:r>
              <a:rPr lang="uk-UA" sz="1600" dirty="0">
                <a:effectLst/>
                <a:ea typeface="Times New Roman" panose="02020603050405020304" pitchFamily="18" charset="0"/>
                <a:cs typeface="Times New Roman" panose="02020603050405020304" pitchFamily="18" charset="0"/>
              </a:rPr>
              <a:t>/далі, </a:t>
            </a:r>
            <a:r>
              <a:rPr lang="uk-UA" sz="1600" dirty="0" err="1">
                <a:effectLst/>
                <a:ea typeface="Times New Roman" panose="02020603050405020304" pitchFamily="18" charset="0"/>
                <a:cs typeface="Times New Roman" panose="02020603050405020304" pitchFamily="18" charset="0"/>
              </a:rPr>
              <a:t>Updates</a:t>
            </a:r>
            <a:r>
              <a:rPr lang="uk-UA" sz="1600" dirty="0">
                <a:effectLst/>
                <a:ea typeface="Times New Roman" panose="02020603050405020304" pitchFamily="18" charset="0"/>
                <a:cs typeface="Times New Roman" panose="02020603050405020304" pitchFamily="18" charset="0"/>
              </a:rPr>
              <a:t>/новинки сервісів, </a:t>
            </a:r>
            <a:r>
              <a:rPr lang="uk-UA" sz="1600" dirty="0" err="1">
                <a:effectLst/>
                <a:ea typeface="Times New Roman" panose="02020603050405020304" pitchFamily="18" charset="0"/>
                <a:cs typeface="Times New Roman" panose="02020603050405020304" pitchFamily="18" charset="0"/>
              </a:rPr>
              <a:t>Surroundings</a:t>
            </a:r>
            <a:r>
              <a:rPr lang="uk-UA" sz="1600" dirty="0">
                <a:effectLst/>
                <a:ea typeface="Times New Roman" panose="02020603050405020304" pitchFamily="18" charset="0"/>
                <a:cs typeface="Times New Roman" panose="02020603050405020304" pitchFamily="18" charset="0"/>
              </a:rPr>
              <a:t>/простір, логістика.</a:t>
            </a:r>
            <a:endParaRPr lang="uk-UA" sz="1600"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E3FD8A0-F5CE-4A72-B9A6-848A45E901F2}"/>
              </a:ext>
            </a:extLst>
          </p:cNvPr>
          <p:cNvSpPr txBox="1"/>
          <p:nvPr/>
        </p:nvSpPr>
        <p:spPr>
          <a:xfrm>
            <a:off x="129397" y="121700"/>
            <a:ext cx="7930287" cy="981615"/>
          </a:xfrm>
          <a:prstGeom prst="rect">
            <a:avLst/>
          </a:prstGeom>
          <a:gradFill flip="none" rotWithShape="1">
            <a:gsLst>
              <a:gs pos="0">
                <a:schemeClr val="accent5">
                  <a:tint val="15000"/>
                  <a:satMod val="250000"/>
                </a:schemeClr>
              </a:gs>
              <a:gs pos="49000">
                <a:schemeClr val="accent5">
                  <a:tint val="50000"/>
                  <a:satMod val="200000"/>
                </a:schemeClr>
              </a:gs>
              <a:gs pos="49100">
                <a:schemeClr val="accent5">
                  <a:tint val="64000"/>
                  <a:satMod val="160000"/>
                </a:schemeClr>
              </a:gs>
              <a:gs pos="92000">
                <a:schemeClr val="accent5">
                  <a:tint val="50000"/>
                  <a:satMod val="200000"/>
                </a:schemeClr>
              </a:gs>
              <a:gs pos="100000">
                <a:schemeClr val="accent5">
                  <a:tint val="43000"/>
                  <a:satMod val="19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07000"/>
              </a:lnSpc>
              <a:spcAft>
                <a:spcPts val="800"/>
              </a:spcAft>
            </a:pPr>
            <a:r>
              <a:rPr lang="uk-UA" sz="2800" b="1" kern="1800" dirty="0" err="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Small</a:t>
            </a:r>
            <a:r>
              <a:rPr lang="uk-UA" sz="2800" b="1" kern="18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uk-UA" sz="2800" b="1" kern="1800" dirty="0" err="1">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talk</a:t>
            </a:r>
            <a:r>
              <a:rPr lang="uk-UA" sz="2800" b="1" kern="1800" dirty="0">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r>
              <a:rPr lang="uk-UA" sz="2800" b="1" kern="1800" dirty="0">
                <a:effectLst/>
                <a:ea typeface="Times New Roman" panose="02020603050405020304" pitchFamily="18" charset="0"/>
                <a:cs typeface="Times New Roman" panose="02020603050405020304" pitchFamily="18" charset="0"/>
              </a:rPr>
              <a:t>Теми, що завжди працюють (CAMPUS)</a:t>
            </a:r>
            <a:endParaRPr lang="uk-UA" sz="2800" dirty="0">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841E038-B758-4F20-A00E-266273B0B2CB}"/>
              </a:ext>
            </a:extLst>
          </p:cNvPr>
          <p:cNvSpPr txBox="1"/>
          <p:nvPr/>
        </p:nvSpPr>
        <p:spPr>
          <a:xfrm>
            <a:off x="128947" y="3307857"/>
            <a:ext cx="3895658" cy="520592"/>
          </a:xfrm>
          <a:prstGeom prst="rect">
            <a:avLst/>
          </a:prstGeom>
          <a:gradFill flip="none" rotWithShape="1">
            <a:gsLst>
              <a:gs pos="0">
                <a:schemeClr val="accent5">
                  <a:tint val="15000"/>
                  <a:satMod val="250000"/>
                </a:schemeClr>
              </a:gs>
              <a:gs pos="49000">
                <a:schemeClr val="accent5">
                  <a:tint val="50000"/>
                  <a:satMod val="200000"/>
                </a:schemeClr>
              </a:gs>
              <a:gs pos="49100">
                <a:schemeClr val="accent5">
                  <a:tint val="64000"/>
                  <a:satMod val="160000"/>
                </a:schemeClr>
              </a:gs>
              <a:gs pos="92000">
                <a:schemeClr val="accent5">
                  <a:tint val="50000"/>
                  <a:satMod val="200000"/>
                </a:schemeClr>
              </a:gs>
              <a:gs pos="100000">
                <a:schemeClr val="accent5">
                  <a:tint val="43000"/>
                  <a:satMod val="19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a:spAutoFit/>
          </a:bodyPr>
          <a:lstStyle>
            <a:defPPr>
              <a:defRPr lang="ru-RU"/>
            </a:defPPr>
            <a:lvl1pPr algn="ctr">
              <a:lnSpc>
                <a:spcPct val="107000"/>
              </a:lnSpc>
              <a:spcAft>
                <a:spcPts val="800"/>
              </a:spcAft>
              <a:defRPr sz="2800" b="1" kern="1800">
                <a:solidFill>
                  <a:schemeClr val="dk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uk-UA" dirty="0"/>
              <a:t>Готові діалоги </a:t>
            </a:r>
          </a:p>
        </p:txBody>
      </p:sp>
      <p:sp>
        <p:nvSpPr>
          <p:cNvPr id="9" name="TextBox 8">
            <a:extLst>
              <a:ext uri="{FF2B5EF4-FFF2-40B4-BE49-F238E27FC236}">
                <a16:creationId xmlns:a16="http://schemas.microsoft.com/office/drawing/2014/main" id="{8869C2A3-3AF0-4C25-B67E-A1F42D78BA09}"/>
              </a:ext>
            </a:extLst>
          </p:cNvPr>
          <p:cNvSpPr txBox="1"/>
          <p:nvPr/>
        </p:nvSpPr>
        <p:spPr>
          <a:xfrm>
            <a:off x="66796" y="4361972"/>
            <a:ext cx="7992888" cy="2167388"/>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7000"/>
              </a:lnSpc>
              <a:spcAft>
                <a:spcPts val="800"/>
              </a:spcAft>
            </a:pPr>
            <a:r>
              <a:rPr lang="en-US" sz="1600" b="1" dirty="0" err="1">
                <a:effectLst/>
                <a:ea typeface="Times New Roman" panose="02020603050405020304" pitchFamily="18" charset="0"/>
                <a:cs typeface="Times New Roman" panose="02020603050405020304" pitchFamily="18" charset="0"/>
              </a:rPr>
              <a:t>Конференція</a:t>
            </a:r>
            <a:r>
              <a:rPr lang="en-US" sz="1600" b="1" dirty="0">
                <a:effectLst/>
                <a:ea typeface="Times New Roman" panose="02020603050405020304" pitchFamily="18" charset="0"/>
                <a:cs typeface="Times New Roman" panose="02020603050405020304" pitchFamily="18" charset="0"/>
              </a:rPr>
              <a:t> / </a:t>
            </a:r>
            <a:r>
              <a:rPr lang="en-US" sz="1600" b="1" dirty="0" err="1">
                <a:effectLst/>
                <a:ea typeface="Times New Roman" panose="02020603050405020304" pitchFamily="18" charset="0"/>
                <a:cs typeface="Times New Roman" panose="02020603050405020304" pitchFamily="18" charset="0"/>
              </a:rPr>
              <a:t>будь-яка</a:t>
            </a:r>
            <a:r>
              <a:rPr lang="en-US" sz="1600" b="1" dirty="0">
                <a:effectLst/>
                <a:ea typeface="Times New Roman" panose="02020603050405020304" pitchFamily="18" charset="0"/>
                <a:cs typeface="Times New Roman" panose="02020603050405020304" pitchFamily="18" charset="0"/>
              </a:rPr>
              <a:t> </a:t>
            </a:r>
            <a:r>
              <a:rPr lang="en-US" sz="1600" b="1" dirty="0" err="1">
                <a:effectLst/>
                <a:ea typeface="Times New Roman" panose="02020603050405020304" pitchFamily="18" charset="0"/>
                <a:cs typeface="Times New Roman" panose="02020603050405020304" pitchFamily="18" charset="0"/>
              </a:rPr>
              <a:t>спеціальність</a:t>
            </a:r>
            <a:endParaRPr lang="en-US" sz="16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600" dirty="0">
                <a:effectLst/>
                <a:ea typeface="Times New Roman" panose="02020603050405020304" pitchFamily="18" charset="0"/>
                <a:cs typeface="Times New Roman" panose="02020603050405020304" pitchFamily="18" charset="0"/>
              </a:rPr>
              <a:t>“Hi! I’m Maryna. Nice poster — very clear.”</a:t>
            </a:r>
            <a:endParaRPr lang="en-US" sz="16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600" dirty="0">
                <a:effectLst/>
                <a:ea typeface="Times New Roman" panose="02020603050405020304" pitchFamily="18" charset="0"/>
                <a:cs typeface="Times New Roman" panose="02020603050405020304" pitchFamily="18" charset="0"/>
              </a:rPr>
              <a:t>“What turned out the most challenging in this project — and why?”</a:t>
            </a:r>
            <a:endParaRPr lang="en-US" sz="16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600" dirty="0">
                <a:effectLst/>
                <a:ea typeface="Times New Roman" panose="02020603050405020304" pitchFamily="18" charset="0"/>
                <a:cs typeface="Times New Roman" panose="02020603050405020304" pitchFamily="18" charset="0"/>
              </a:rPr>
              <a:t>“So the solvent choice was key. How did that affect the results?”</a:t>
            </a:r>
            <a:endParaRPr lang="en-US" sz="16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600" dirty="0">
                <a:effectLst/>
                <a:ea typeface="Times New Roman" panose="02020603050405020304" pitchFamily="18" charset="0"/>
                <a:cs typeface="Times New Roman" panose="02020603050405020304" pitchFamily="18" charset="0"/>
              </a:rPr>
              <a:t>“We’ve faced something similar. I can share our notes.”</a:t>
            </a:r>
            <a:endParaRPr lang="en-US" sz="16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600" dirty="0">
                <a:effectLst/>
                <a:ea typeface="Times New Roman" panose="02020603050405020304" pitchFamily="18" charset="0"/>
                <a:cs typeface="Times New Roman" panose="02020603050405020304" pitchFamily="18" charset="0"/>
              </a:rPr>
              <a:t>“Shall we exchange contacts? I’ll follow up after the session.”</a:t>
            </a:r>
            <a:endParaRPr lang="en-US" sz="1600" dirty="0">
              <a:effectLst/>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000EC8AE-AB8A-4635-9DB5-4573282B9A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180161"/>
            <a:ext cx="2069976" cy="310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16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E91ED419-3977-4BD2-8D5A-8B5D83DFB927}"/>
              </a:ext>
            </a:extLst>
          </p:cNvPr>
          <p:cNvSpPr>
            <a:spLocks noGrp="1"/>
          </p:cNvSpPr>
          <p:nvPr>
            <p:ph type="sldNum" sz="quarter" idx="12"/>
          </p:nvPr>
        </p:nvSpPr>
        <p:spPr/>
        <p:txBody>
          <a:bodyPr/>
          <a:lstStyle/>
          <a:p>
            <a:fld id="{725C68B6-61C2-468F-89AB-4B9F7531AA68}" type="slidenum">
              <a:rPr lang="ru-RU" smtClean="0"/>
              <a:pPr/>
              <a:t>53</a:t>
            </a:fld>
            <a:endParaRPr lang="ru-RU"/>
          </a:p>
        </p:txBody>
      </p:sp>
      <p:sp>
        <p:nvSpPr>
          <p:cNvPr id="3" name="TextBox 2">
            <a:extLst>
              <a:ext uri="{FF2B5EF4-FFF2-40B4-BE49-F238E27FC236}">
                <a16:creationId xmlns:a16="http://schemas.microsoft.com/office/drawing/2014/main" id="{EF68B1F8-37E7-4237-B67A-FB61A023CE31}"/>
              </a:ext>
            </a:extLst>
          </p:cNvPr>
          <p:cNvSpPr txBox="1"/>
          <p:nvPr/>
        </p:nvSpPr>
        <p:spPr>
          <a:xfrm>
            <a:off x="107504" y="57639"/>
            <a:ext cx="2880320" cy="520592"/>
          </a:xfrm>
          <a:prstGeom prst="rect">
            <a:avLst/>
          </a:prstGeom>
          <a:gradFill flip="none" rotWithShape="1">
            <a:gsLst>
              <a:gs pos="0">
                <a:schemeClr val="accent5">
                  <a:tint val="15000"/>
                  <a:satMod val="250000"/>
                </a:schemeClr>
              </a:gs>
              <a:gs pos="49000">
                <a:schemeClr val="accent5">
                  <a:tint val="50000"/>
                  <a:satMod val="200000"/>
                </a:schemeClr>
              </a:gs>
              <a:gs pos="49100">
                <a:schemeClr val="accent5">
                  <a:tint val="64000"/>
                  <a:satMod val="160000"/>
                </a:schemeClr>
              </a:gs>
              <a:gs pos="92000">
                <a:schemeClr val="accent5">
                  <a:tint val="50000"/>
                  <a:satMod val="200000"/>
                </a:schemeClr>
              </a:gs>
              <a:gs pos="100000">
                <a:schemeClr val="accent5">
                  <a:tint val="43000"/>
                  <a:satMod val="19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a:spAutoFit/>
          </a:bodyPr>
          <a:lstStyle>
            <a:defPPr>
              <a:defRPr lang="ru-RU"/>
            </a:defPPr>
            <a:lvl1pPr algn="ctr">
              <a:lnSpc>
                <a:spcPct val="107000"/>
              </a:lnSpc>
              <a:spcAft>
                <a:spcPts val="800"/>
              </a:spcAft>
              <a:defRPr sz="2800" b="1" kern="1800">
                <a:solidFill>
                  <a:schemeClr val="dk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uk-UA" dirty="0"/>
              <a:t>Готові діалоги </a:t>
            </a:r>
          </a:p>
        </p:txBody>
      </p:sp>
      <p:graphicFrame>
        <p:nvGraphicFramePr>
          <p:cNvPr id="6" name="Схема 5">
            <a:extLst>
              <a:ext uri="{FF2B5EF4-FFF2-40B4-BE49-F238E27FC236}">
                <a16:creationId xmlns:a16="http://schemas.microsoft.com/office/drawing/2014/main" id="{AE9B663C-E790-4BD1-8360-5BCCD0AA01DC}"/>
              </a:ext>
            </a:extLst>
          </p:cNvPr>
          <p:cNvGraphicFramePr/>
          <p:nvPr>
            <p:extLst>
              <p:ext uri="{D42A27DB-BD31-4B8C-83A1-F6EECF244321}">
                <p14:modId xmlns:p14="http://schemas.microsoft.com/office/powerpoint/2010/main" val="151933305"/>
              </p:ext>
            </p:extLst>
          </p:nvPr>
        </p:nvGraphicFramePr>
        <p:xfrm>
          <a:off x="611560" y="57639"/>
          <a:ext cx="7452600" cy="6800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409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1489DB80-2D6D-47F9-BF43-C78E89A59C99}"/>
              </a:ext>
            </a:extLst>
          </p:cNvPr>
          <p:cNvSpPr>
            <a:spLocks noGrp="1"/>
          </p:cNvSpPr>
          <p:nvPr>
            <p:ph type="sldNum" sz="quarter" idx="12"/>
          </p:nvPr>
        </p:nvSpPr>
        <p:spPr/>
        <p:txBody>
          <a:bodyPr/>
          <a:lstStyle/>
          <a:p>
            <a:fld id="{725C68B6-61C2-468F-89AB-4B9F7531AA68}" type="slidenum">
              <a:rPr lang="ru-RU" smtClean="0"/>
              <a:pPr/>
              <a:t>54</a:t>
            </a:fld>
            <a:endParaRPr lang="ru-RU"/>
          </a:p>
        </p:txBody>
      </p:sp>
      <p:sp>
        <p:nvSpPr>
          <p:cNvPr id="4" name="TextBox 3">
            <a:extLst>
              <a:ext uri="{FF2B5EF4-FFF2-40B4-BE49-F238E27FC236}">
                <a16:creationId xmlns:a16="http://schemas.microsoft.com/office/drawing/2014/main" id="{D518AA9E-F979-497B-8F1D-F26DE134D31B}"/>
              </a:ext>
            </a:extLst>
          </p:cNvPr>
          <p:cNvSpPr txBox="1"/>
          <p:nvPr/>
        </p:nvSpPr>
        <p:spPr>
          <a:xfrm>
            <a:off x="179512" y="764704"/>
            <a:ext cx="7848872" cy="4479111"/>
          </a:xfrm>
          <a:prstGeom prst="rect">
            <a:avLst/>
          </a:prstGeom>
        </p:spPr>
        <p:style>
          <a:lnRef idx="0">
            <a:scrgbClr r="0" g="0" b="0"/>
          </a:lnRef>
          <a:fillRef idx="1001">
            <a:schemeClr val="lt2"/>
          </a:fillRef>
          <a:effectRef idx="0">
            <a:scrgbClr r="0" g="0" b="0"/>
          </a:effectRef>
          <a:fontRef idx="major"/>
        </p:style>
        <p:txBody>
          <a:bodyPr wrap="square">
            <a:spAutoFit/>
          </a:bodyPr>
          <a:lstStyle/>
          <a:p>
            <a:pPr>
              <a:lnSpc>
                <a:spcPct val="150000"/>
              </a:lnSpc>
            </a:pPr>
            <a:r>
              <a:rPr lang="uk-UA" sz="1600" b="1" dirty="0" err="1">
                <a:solidFill>
                  <a:schemeClr val="tx2"/>
                </a:solidFill>
                <a:effectLst/>
                <a:ea typeface="Times New Roman" panose="02020603050405020304" pitchFamily="18" charset="0"/>
                <a:cs typeface="Times New Roman" panose="02020603050405020304" pitchFamily="18" charset="0"/>
              </a:rPr>
              <a:t>Hook</a:t>
            </a:r>
            <a:r>
              <a:rPr lang="uk-UA" sz="1600" b="1" dirty="0">
                <a:solidFill>
                  <a:schemeClr val="tx2"/>
                </a:solidFill>
                <a:effectLst/>
                <a:ea typeface="Times New Roman" panose="02020603050405020304" pitchFamily="18" charset="0"/>
                <a:cs typeface="Times New Roman" panose="02020603050405020304" pitchFamily="18" charset="0"/>
              </a:rPr>
              <a:t>-питання</a:t>
            </a:r>
            <a:r>
              <a:rPr lang="uk-UA" sz="1600" dirty="0">
                <a:solidFill>
                  <a:schemeClr val="tx2"/>
                </a:solidFill>
                <a:effectLst/>
                <a:ea typeface="Times New Roman" panose="02020603050405020304" pitchFamily="18" charset="0"/>
                <a:cs typeface="Times New Roman" panose="02020603050405020304" pitchFamily="18" charset="0"/>
              </a:rPr>
              <a:t>:</a:t>
            </a:r>
            <a:endParaRPr lang="uk-UA" sz="1600" dirty="0">
              <a:solidFill>
                <a:schemeClr val="tx2"/>
              </a:solidFill>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uk-UA" sz="1600" dirty="0">
                <a:effectLst/>
                <a:ea typeface="Times New Roman" panose="02020603050405020304" pitchFamily="18" charset="0"/>
                <a:cs typeface="Times New Roman" panose="02020603050405020304" pitchFamily="18" charset="0"/>
              </a:rPr>
              <a:t>“Що тут виявилося найскладнішим — і чому?”</a:t>
            </a:r>
            <a:endParaRPr lang="uk-UA" sz="1600" dirty="0">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uk-UA" sz="1600" dirty="0">
                <a:effectLst/>
                <a:ea typeface="Times New Roman" panose="02020603050405020304" pitchFamily="18" charset="0"/>
                <a:cs typeface="Times New Roman" panose="02020603050405020304" pitchFamily="18" charset="0"/>
              </a:rPr>
              <a:t>“Як ви дійшли саме до цього рішення?”</a:t>
            </a:r>
            <a:endParaRPr lang="uk-UA" sz="1600" dirty="0">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uk-UA" sz="1600" dirty="0">
                <a:effectLst/>
                <a:ea typeface="Times New Roman" panose="02020603050405020304" pitchFamily="18" charset="0"/>
                <a:cs typeface="Times New Roman" panose="02020603050405020304" pitchFamily="18" charset="0"/>
              </a:rPr>
              <a:t>“Що б ви зробили інакше наступного разу?”</a:t>
            </a:r>
            <a:endParaRPr lang="uk-UA" sz="1600" dirty="0">
              <a:effectLst/>
              <a:ea typeface="Calibri" panose="020F0502020204030204" pitchFamily="34" charset="0"/>
              <a:cs typeface="Times New Roman" panose="02020603050405020304" pitchFamily="18" charset="0"/>
            </a:endParaRPr>
          </a:p>
          <a:p>
            <a:pPr>
              <a:lnSpc>
                <a:spcPct val="150000"/>
              </a:lnSpc>
            </a:pPr>
            <a:r>
              <a:rPr lang="uk-UA" sz="1600" b="1" dirty="0">
                <a:solidFill>
                  <a:schemeClr val="tx2"/>
                </a:solidFill>
                <a:effectLst/>
                <a:ea typeface="Times New Roman" panose="02020603050405020304" pitchFamily="18" charset="0"/>
                <a:cs typeface="Times New Roman" panose="02020603050405020304" pitchFamily="18" charset="0"/>
              </a:rPr>
              <a:t>Активне слухання</a:t>
            </a:r>
            <a:r>
              <a:rPr lang="uk-UA" sz="1600" dirty="0">
                <a:solidFill>
                  <a:schemeClr val="tx2"/>
                </a:solidFill>
                <a:effectLst/>
                <a:ea typeface="Times New Roman" panose="02020603050405020304" pitchFamily="18" charset="0"/>
                <a:cs typeface="Times New Roman" panose="02020603050405020304" pitchFamily="18" charset="0"/>
              </a:rPr>
              <a:t>:</a:t>
            </a:r>
            <a:endParaRPr lang="uk-UA" sz="1600" dirty="0">
              <a:solidFill>
                <a:schemeClr val="tx2"/>
              </a:solidFill>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uk-UA" sz="1600" dirty="0">
                <a:effectLst/>
                <a:ea typeface="Times New Roman" panose="02020603050405020304" pitchFamily="18" charset="0"/>
                <a:cs typeface="Times New Roman" panose="02020603050405020304" pitchFamily="18" charset="0"/>
              </a:rPr>
              <a:t>“Тобто головний чинник — … Правильно розумію?”</a:t>
            </a:r>
            <a:endParaRPr lang="uk-UA" sz="1600" dirty="0">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uk-UA" sz="1600" dirty="0">
                <a:effectLst/>
                <a:ea typeface="Times New Roman" panose="02020603050405020304" pitchFamily="18" charset="0"/>
                <a:cs typeface="Times New Roman" panose="02020603050405020304" pitchFamily="18" charset="0"/>
              </a:rPr>
              <a:t>“Цікаво. А як це вплинуло на результат/терміни?”</a:t>
            </a:r>
            <a:endParaRPr lang="uk-UA" sz="1600" dirty="0">
              <a:effectLst/>
              <a:ea typeface="Calibri" panose="020F0502020204030204" pitchFamily="34" charset="0"/>
              <a:cs typeface="Times New Roman" panose="02020603050405020304" pitchFamily="18" charset="0"/>
            </a:endParaRPr>
          </a:p>
          <a:p>
            <a:pPr marL="342900" indent="-342900">
              <a:lnSpc>
                <a:spcPct val="150000"/>
              </a:lnSpc>
              <a:buSzPts val="1000"/>
              <a:buFont typeface="Symbol" panose="05050102010706020507" pitchFamily="18" charset="2"/>
              <a:buChar char=""/>
              <a:tabLst>
                <a:tab pos="457200" algn="l"/>
              </a:tabLst>
            </a:pPr>
            <a:r>
              <a:rPr lang="uk-UA" sz="1600" dirty="0">
                <a:effectLst/>
                <a:ea typeface="Times New Roman" panose="02020603050405020304" pitchFamily="18" charset="0"/>
                <a:cs typeface="Times New Roman" panose="02020603050405020304" pitchFamily="18" charset="0"/>
              </a:rPr>
              <a:t>“</a:t>
            </a:r>
            <a:r>
              <a:rPr lang="uk-UA" sz="1600" dirty="0">
                <a:cs typeface="Times New Roman" panose="02020603050405020304" pitchFamily="18" charset="0"/>
              </a:rPr>
              <a:t>Ви кажете, що … Можете навести приклад?”</a:t>
            </a:r>
          </a:p>
          <a:p>
            <a:pPr>
              <a:lnSpc>
                <a:spcPct val="150000"/>
              </a:lnSpc>
              <a:buSzPts val="1000"/>
              <a:tabLst>
                <a:tab pos="457200" algn="l"/>
              </a:tabLst>
            </a:pPr>
            <a:r>
              <a:rPr lang="uk-UA" sz="1600" b="1" dirty="0">
                <a:solidFill>
                  <a:schemeClr val="tx2"/>
                </a:solidFill>
                <a:cs typeface="Times New Roman" panose="02020603050405020304" pitchFamily="18" charset="0"/>
              </a:rPr>
              <a:t>Красивий вихід (уточнений “</a:t>
            </a:r>
            <a:r>
              <a:rPr lang="uk-UA" sz="1600" b="1" dirty="0" err="1">
                <a:solidFill>
                  <a:schemeClr val="tx2"/>
                </a:solidFill>
                <a:cs typeface="Times New Roman" panose="02020603050405020304" pitchFamily="18" charset="0"/>
              </a:rPr>
              <a:t>Doorway</a:t>
            </a:r>
            <a:r>
              <a:rPr lang="uk-UA" sz="1600" b="1" dirty="0">
                <a:solidFill>
                  <a:schemeClr val="tx2"/>
                </a:solidFill>
                <a:cs typeface="Times New Roman" panose="02020603050405020304" pitchFamily="18" charset="0"/>
              </a:rPr>
              <a:t> </a:t>
            </a:r>
            <a:r>
              <a:rPr lang="uk-UA" sz="1600" b="1" dirty="0" err="1">
                <a:solidFill>
                  <a:schemeClr val="tx2"/>
                </a:solidFill>
                <a:cs typeface="Times New Roman" panose="02020603050405020304" pitchFamily="18" charset="0"/>
              </a:rPr>
              <a:t>out</a:t>
            </a:r>
            <a:r>
              <a:rPr lang="uk-UA" sz="1600" b="1" dirty="0">
                <a:solidFill>
                  <a:schemeClr val="tx2"/>
                </a:solidFill>
                <a:cs typeface="Times New Roman" panose="02020603050405020304" pitchFamily="18" charset="0"/>
              </a:rPr>
              <a:t>”)</a:t>
            </a:r>
          </a:p>
          <a:p>
            <a:pPr marL="342900" indent="-342900">
              <a:lnSpc>
                <a:spcPct val="150000"/>
              </a:lnSpc>
              <a:buSzPts val="1000"/>
              <a:buFont typeface="Symbol" panose="05050102010706020507" pitchFamily="18" charset="2"/>
              <a:buChar char=""/>
              <a:tabLst>
                <a:tab pos="457200" algn="l"/>
              </a:tabLst>
            </a:pPr>
            <a:r>
              <a:rPr lang="uk-UA" sz="1600" dirty="0">
                <a:cs typeface="Times New Roman" panose="02020603050405020304" pitchFamily="18" charset="0"/>
              </a:rPr>
              <a:t>“Дякую, було дуже корисно. Обміняємось контактами?”</a:t>
            </a:r>
          </a:p>
          <a:p>
            <a:pPr marL="342900" indent="-342900">
              <a:lnSpc>
                <a:spcPct val="150000"/>
              </a:lnSpc>
              <a:buSzPts val="1000"/>
              <a:buFont typeface="Symbol" panose="05050102010706020507" pitchFamily="18" charset="2"/>
              <a:buChar char=""/>
              <a:tabLst>
                <a:tab pos="457200" algn="l"/>
              </a:tabLst>
            </a:pPr>
            <a:r>
              <a:rPr lang="uk-UA" sz="1600" dirty="0">
                <a:cs typeface="Times New Roman" panose="02020603050405020304" pitchFamily="18" charset="0"/>
              </a:rPr>
              <a:t>“Я </a:t>
            </a:r>
            <a:r>
              <a:rPr lang="uk-UA" sz="1600" dirty="0" err="1">
                <a:cs typeface="Times New Roman" panose="02020603050405020304" pitchFamily="18" charset="0"/>
              </a:rPr>
              <a:t>підійду</a:t>
            </a:r>
            <a:r>
              <a:rPr lang="uk-UA" sz="1600" dirty="0">
                <a:cs typeface="Times New Roman" panose="02020603050405020304" pitchFamily="18" charset="0"/>
              </a:rPr>
              <a:t> на секцію X — побачимось там.”</a:t>
            </a:r>
          </a:p>
          <a:p>
            <a:pPr marL="342900" indent="-342900">
              <a:lnSpc>
                <a:spcPct val="150000"/>
              </a:lnSpc>
              <a:buSzPts val="1000"/>
              <a:buFont typeface="Symbol" panose="05050102010706020507" pitchFamily="18" charset="2"/>
              <a:buChar char=""/>
              <a:tabLst>
                <a:tab pos="457200" algn="l"/>
              </a:tabLst>
            </a:pPr>
            <a:r>
              <a:rPr lang="uk-UA" sz="1600" dirty="0">
                <a:cs typeface="Times New Roman" panose="02020603050405020304" pitchFamily="18" charset="0"/>
              </a:rPr>
              <a:t>“Я </a:t>
            </a:r>
            <a:r>
              <a:rPr lang="uk-UA" sz="1600" dirty="0" err="1">
                <a:cs typeface="Times New Roman" panose="02020603050405020304" pitchFamily="18" charset="0"/>
              </a:rPr>
              <a:t>надішлю</a:t>
            </a:r>
            <a:r>
              <a:rPr lang="uk-UA" sz="1600" dirty="0">
                <a:cs typeface="Times New Roman" panose="02020603050405020304" pitchFamily="18" charset="0"/>
              </a:rPr>
              <a:t> короткий лист/посилання після панелі, </a:t>
            </a:r>
            <a:r>
              <a:rPr lang="uk-UA" sz="1600" dirty="0" err="1">
                <a:cs typeface="Times New Roman" panose="02020603050405020304" pitchFamily="18" charset="0"/>
              </a:rPr>
              <a:t>ок</a:t>
            </a:r>
            <a:r>
              <a:rPr lang="uk-UA" sz="1600" dirty="0">
                <a:cs typeface="Times New Roman" panose="02020603050405020304" pitchFamily="18" charset="0"/>
              </a:rPr>
              <a:t>?”</a:t>
            </a:r>
            <a:endParaRPr lang="uk-UA" sz="1600"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580D1C0-68A1-47F1-81F1-5FBD820C55BC}"/>
              </a:ext>
            </a:extLst>
          </p:cNvPr>
          <p:cNvSpPr txBox="1"/>
          <p:nvPr/>
        </p:nvSpPr>
        <p:spPr>
          <a:xfrm>
            <a:off x="1043608" y="129253"/>
            <a:ext cx="6300192" cy="520592"/>
          </a:xfrm>
          <a:prstGeom prst="rect">
            <a:avLst/>
          </a:prstGeom>
          <a:gradFill flip="none" rotWithShape="1">
            <a:gsLst>
              <a:gs pos="0">
                <a:schemeClr val="accent5">
                  <a:tint val="15000"/>
                  <a:satMod val="250000"/>
                </a:schemeClr>
              </a:gs>
              <a:gs pos="49000">
                <a:schemeClr val="accent5">
                  <a:tint val="50000"/>
                  <a:satMod val="200000"/>
                </a:schemeClr>
              </a:gs>
              <a:gs pos="49100">
                <a:schemeClr val="accent5">
                  <a:tint val="64000"/>
                  <a:satMod val="160000"/>
                </a:schemeClr>
              </a:gs>
              <a:gs pos="92000">
                <a:schemeClr val="accent5">
                  <a:tint val="50000"/>
                  <a:satMod val="200000"/>
                </a:schemeClr>
              </a:gs>
              <a:gs pos="100000">
                <a:schemeClr val="accent5">
                  <a:tint val="43000"/>
                  <a:satMod val="19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07000"/>
              </a:lnSpc>
              <a:spcAft>
                <a:spcPts val="800"/>
              </a:spcAft>
            </a:pPr>
            <a:r>
              <a:rPr lang="uk-UA" sz="2800" b="1" kern="1800" dirty="0" err="1">
                <a:latin typeface="+mj-lt"/>
                <a:ea typeface="Times New Roman" panose="02020603050405020304" pitchFamily="18" charset="0"/>
                <a:cs typeface="Times New Roman" panose="02020603050405020304" pitchFamily="18" charset="0"/>
              </a:rPr>
              <a:t>Small</a:t>
            </a:r>
            <a:r>
              <a:rPr lang="uk-UA" sz="2800" b="1" kern="1800" dirty="0">
                <a:latin typeface="+mj-lt"/>
                <a:ea typeface="Times New Roman" panose="02020603050405020304" pitchFamily="18" charset="0"/>
                <a:cs typeface="Times New Roman" panose="02020603050405020304" pitchFamily="18" charset="0"/>
              </a:rPr>
              <a:t> </a:t>
            </a:r>
            <a:r>
              <a:rPr lang="uk-UA" sz="2800" b="1" kern="1800" dirty="0" err="1">
                <a:latin typeface="+mj-lt"/>
                <a:ea typeface="Times New Roman" panose="02020603050405020304" pitchFamily="18" charset="0"/>
                <a:cs typeface="Times New Roman" panose="02020603050405020304" pitchFamily="18" charset="0"/>
              </a:rPr>
              <a:t>talk</a:t>
            </a:r>
            <a:r>
              <a:rPr lang="uk-UA" sz="2800" b="1" kern="1800" dirty="0">
                <a:latin typeface="+mj-lt"/>
                <a:ea typeface="Times New Roman" panose="02020603050405020304" pitchFamily="18" charset="0"/>
                <a:cs typeface="Times New Roman" panose="02020603050405020304" pitchFamily="18" charset="0"/>
              </a:rPr>
              <a:t>: інструменти мови</a:t>
            </a:r>
            <a:endParaRPr lang="uk-UA" sz="2800" dirty="0">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352D53B-4019-4681-8853-895759FD811D}"/>
              </a:ext>
            </a:extLst>
          </p:cNvPr>
          <p:cNvSpPr txBox="1"/>
          <p:nvPr/>
        </p:nvSpPr>
        <p:spPr>
          <a:xfrm>
            <a:off x="179512" y="5243815"/>
            <a:ext cx="7848872" cy="1524456"/>
          </a:xfrm>
          <a:prstGeom prst="rect">
            <a:avLst/>
          </a:prstGeom>
          <a:solidFill>
            <a:schemeClr val="bg2">
              <a:lumMod val="90000"/>
            </a:schemeClr>
          </a:solidFill>
        </p:spPr>
        <p:txBody>
          <a:bodyPr wrap="square">
            <a:spAutoFit/>
          </a:bodyPr>
          <a:lstStyle/>
          <a:p>
            <a:pPr>
              <a:lnSpc>
                <a:spcPct val="150000"/>
              </a:lnSpc>
            </a:pPr>
            <a:r>
              <a:rPr lang="uk-UA" sz="1600" b="1" dirty="0">
                <a:solidFill>
                  <a:srgbClr val="00B050"/>
                </a:solidFill>
                <a:effectLst/>
                <a:ea typeface="Times New Roman" panose="02020603050405020304" pitchFamily="18" charset="0"/>
                <a:cs typeface="Times New Roman" panose="02020603050405020304" pitchFamily="18" charset="0"/>
              </a:rPr>
              <a:t>DO</a:t>
            </a:r>
            <a:r>
              <a:rPr lang="uk-UA" sz="1600" b="1" dirty="0">
                <a:effectLst/>
                <a:ea typeface="Times New Roman" panose="02020603050405020304" pitchFamily="18" charset="0"/>
                <a:cs typeface="Times New Roman" panose="02020603050405020304" pitchFamily="18" charset="0"/>
              </a:rPr>
              <a:t>:</a:t>
            </a:r>
            <a:r>
              <a:rPr lang="uk-UA" sz="1600" dirty="0">
                <a:effectLst/>
                <a:ea typeface="Times New Roman" panose="02020603050405020304" pitchFamily="18" charset="0"/>
                <a:cs typeface="Times New Roman" panose="02020603050405020304" pitchFamily="18" charset="0"/>
              </a:rPr>
              <a:t> усміхайся; називай ім’я; 50/50 говориш/слухаєш; одна мікро-історія; завжди </a:t>
            </a:r>
            <a:r>
              <a:rPr lang="uk-UA" sz="1600" dirty="0" err="1">
                <a:effectLst/>
                <a:ea typeface="Times New Roman" panose="02020603050405020304" pitchFamily="18" charset="0"/>
                <a:cs typeface="Times New Roman" panose="02020603050405020304" pitchFamily="18" charset="0"/>
              </a:rPr>
              <a:t>фіналізуй</a:t>
            </a:r>
            <a:r>
              <a:rPr lang="uk-UA" sz="1600" dirty="0">
                <a:effectLst/>
                <a:ea typeface="Times New Roman" panose="02020603050405020304" pitchFamily="18" charset="0"/>
                <a:cs typeface="Times New Roman" panose="02020603050405020304" pitchFamily="18" charset="0"/>
              </a:rPr>
              <a:t> кроком.</a:t>
            </a:r>
            <a:br>
              <a:rPr lang="uk-UA" sz="1600" dirty="0">
                <a:effectLst/>
                <a:ea typeface="Times New Roman" panose="02020603050405020304" pitchFamily="18" charset="0"/>
                <a:cs typeface="Times New Roman" panose="02020603050405020304" pitchFamily="18" charset="0"/>
              </a:rPr>
            </a:br>
            <a:r>
              <a:rPr lang="uk-UA" sz="1600" b="1" dirty="0">
                <a:solidFill>
                  <a:srgbClr val="FF0000"/>
                </a:solidFill>
                <a:effectLst/>
                <a:ea typeface="Times New Roman" panose="02020603050405020304" pitchFamily="18" charset="0"/>
                <a:cs typeface="Times New Roman" panose="02020603050405020304" pitchFamily="18" charset="0"/>
              </a:rPr>
              <a:t>DON’T</a:t>
            </a:r>
            <a:r>
              <a:rPr lang="uk-UA" sz="1600" b="1" dirty="0">
                <a:effectLst/>
                <a:ea typeface="Times New Roman" panose="02020603050405020304" pitchFamily="18" charset="0"/>
                <a:cs typeface="Times New Roman" panose="02020603050405020304" pitchFamily="18" charset="0"/>
              </a:rPr>
              <a:t>:</a:t>
            </a:r>
            <a:r>
              <a:rPr lang="uk-UA" sz="1600" dirty="0">
                <a:effectLst/>
                <a:ea typeface="Times New Roman" panose="02020603050405020304" pitchFamily="18" charset="0"/>
                <a:cs typeface="Times New Roman" panose="02020603050405020304" pitchFamily="18" charset="0"/>
              </a:rPr>
              <a:t> починати з важких тем; задавати “так/ні”; монологи; критику без запиту.</a:t>
            </a:r>
            <a:endParaRPr lang="uk-UA"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6274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Ð¡Ð¿Ð¾ÑÑ ÑÐº Ð¿Ð°Ð½Ð°ÑÐµ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87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725C68B6-61C2-468F-89AB-4B9F7531AA68}" type="slidenum">
              <a:rPr lang="ru-RU" smtClean="0"/>
              <a:pPr/>
              <a:t>55</a:t>
            </a:fld>
            <a:endParaRPr lang="ru-RU"/>
          </a:p>
        </p:txBody>
      </p:sp>
      <p:sp>
        <p:nvSpPr>
          <p:cNvPr id="3" name="Прямоугольник 2"/>
          <p:cNvSpPr/>
          <p:nvPr/>
        </p:nvSpPr>
        <p:spPr>
          <a:xfrm>
            <a:off x="1331640" y="0"/>
            <a:ext cx="6851556" cy="584775"/>
          </a:xfrm>
          <a:prstGeom prst="rect">
            <a:avLst/>
          </a:prstGeom>
        </p:spPr>
        <p:txBody>
          <a:bodyPr wrap="none">
            <a:spAutoFit/>
          </a:bodyPr>
          <a:lstStyle/>
          <a:p>
            <a:r>
              <a:rPr lang="en-US" sz="3200" b="1" dirty="0">
                <a:solidFill>
                  <a:srgbClr val="FF0000"/>
                </a:solidFill>
                <a:latin typeface="Arial" panose="020B0604020202020204" pitchFamily="34" charset="0"/>
                <a:cs typeface="Arial" panose="020B0604020202020204" pitchFamily="34" charset="0"/>
              </a:rPr>
              <a:t>My dear students, I believe in you!</a:t>
            </a:r>
          </a:p>
        </p:txBody>
      </p:sp>
    </p:spTree>
    <p:extLst>
      <p:ext uri="{BB962C8B-B14F-4D97-AF65-F5344CB8AC3E}">
        <p14:creationId xmlns:p14="http://schemas.microsoft.com/office/powerpoint/2010/main" val="1270926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6</a:t>
            </a:fld>
            <a:endParaRPr lang="ru-RU"/>
          </a:p>
        </p:txBody>
      </p:sp>
      <p:sp>
        <p:nvSpPr>
          <p:cNvPr id="3" name="Прямоугольник 2"/>
          <p:cNvSpPr/>
          <p:nvPr/>
        </p:nvSpPr>
        <p:spPr>
          <a:xfrm>
            <a:off x="3419622" y="6371582"/>
            <a:ext cx="2255233" cy="369332"/>
          </a:xfrm>
          <a:prstGeom prst="rect">
            <a:avLst/>
          </a:prstGeom>
        </p:spPr>
        <p:txBody>
          <a:bodyPr wrap="none">
            <a:spAutoFit/>
          </a:bodyPr>
          <a:lstStyle/>
          <a:p>
            <a:r>
              <a:rPr lang="en-GB" dirty="0"/>
              <a:t>https://dsp.gov.ua/</a:t>
            </a:r>
            <a:endParaRPr lang="ru-RU" dirty="0"/>
          </a:p>
        </p:txBody>
      </p:sp>
      <p:sp>
        <p:nvSpPr>
          <p:cNvPr id="6" name="TextBox 5">
            <a:extLst>
              <a:ext uri="{FF2B5EF4-FFF2-40B4-BE49-F238E27FC236}">
                <a16:creationId xmlns:a16="http://schemas.microsoft.com/office/drawing/2014/main" id="{83B9BA88-F1AD-489A-92B2-816E88A31A95}"/>
              </a:ext>
            </a:extLst>
          </p:cNvPr>
          <p:cNvSpPr txBox="1"/>
          <p:nvPr/>
        </p:nvSpPr>
        <p:spPr>
          <a:xfrm>
            <a:off x="0" y="70919"/>
            <a:ext cx="91440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defPPr>
              <a:defRPr lang="ru-RU"/>
            </a:defPPr>
            <a:lvl1pPr>
              <a:spcBef>
                <a:spcPts val="600"/>
              </a:spcBef>
              <a:spcAft>
                <a:spcPts val="600"/>
              </a:spcAft>
              <a:defRPr sz="2400" b="1">
                <a:solidFill>
                  <a:schemeClr val="dk1"/>
                </a:solidFill>
                <a:effectLst>
                  <a:outerShdw blurRad="38100" dist="38100" dir="2700000" algn="tl">
                    <a:srgbClr val="000000">
                      <a:alpha val="43137"/>
                    </a:srgbClr>
                  </a:outerShdw>
                </a:effectLst>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uk-UA" dirty="0"/>
              <a:t>2. Права працівника та обов’язки роботодавця</a:t>
            </a:r>
          </a:p>
        </p:txBody>
      </p:sp>
      <p:sp>
        <p:nvSpPr>
          <p:cNvPr id="8" name="TextBox 7">
            <a:extLst>
              <a:ext uri="{FF2B5EF4-FFF2-40B4-BE49-F238E27FC236}">
                <a16:creationId xmlns:a16="http://schemas.microsoft.com/office/drawing/2014/main" id="{C72A6796-AB6A-4C18-B95E-291B7439DAC2}"/>
              </a:ext>
            </a:extLst>
          </p:cNvPr>
          <p:cNvSpPr txBox="1"/>
          <p:nvPr/>
        </p:nvSpPr>
        <p:spPr>
          <a:xfrm>
            <a:off x="107504" y="620688"/>
            <a:ext cx="7992888" cy="5073633"/>
          </a:xfrm>
          <a:prstGeom prst="rect">
            <a:avLst/>
          </a:prstGeom>
          <a:noFill/>
        </p:spPr>
        <p:txBody>
          <a:bodyPr wrap="square">
            <a:spAutoFit/>
          </a:bodyPr>
          <a:lstStyle/>
          <a:p>
            <a:pPr>
              <a:lnSpc>
                <a:spcPct val="150000"/>
              </a:lnSpc>
              <a:spcBef>
                <a:spcPts val="600"/>
              </a:spcBef>
              <a:spcAft>
                <a:spcPts val="600"/>
              </a:spcAft>
            </a:pPr>
            <a:r>
              <a:rPr lang="uk-UA" b="1" dirty="0">
                <a:solidFill>
                  <a:srgbClr val="7030A0"/>
                </a:solidFill>
              </a:rPr>
              <a:t>ТРУДОВІ ВІДНОСИНИ: ЩО ОФОРМЛЮЄМО</a:t>
            </a:r>
          </a:p>
          <a:p>
            <a:pPr marL="400050" indent="-400050" algn="just">
              <a:lnSpc>
                <a:spcPct val="150000"/>
              </a:lnSpc>
              <a:spcBef>
                <a:spcPts val="600"/>
              </a:spcBef>
              <a:spcAft>
                <a:spcPts val="600"/>
              </a:spcAft>
              <a:buFont typeface="+mj-lt"/>
              <a:buAutoNum type="romanUcPeriod"/>
            </a:pPr>
            <a:r>
              <a:rPr lang="uk-UA" b="1" dirty="0"/>
              <a:t>Трудовий договір</a:t>
            </a:r>
            <a:r>
              <a:rPr lang="uk-UA" dirty="0"/>
              <a:t> (заява працівника → наказ роботодавця + повідомлення податкового органу про прийняття).</a:t>
            </a:r>
          </a:p>
          <a:p>
            <a:pPr marL="400050" indent="-400050" algn="just">
              <a:lnSpc>
                <a:spcPct val="150000"/>
              </a:lnSpc>
              <a:spcBef>
                <a:spcPts val="600"/>
              </a:spcBef>
              <a:spcAft>
                <a:spcPts val="600"/>
              </a:spcAft>
              <a:buFont typeface="+mj-lt"/>
              <a:buAutoNum type="romanUcPeriod"/>
            </a:pPr>
            <a:r>
              <a:rPr lang="uk-UA" dirty="0"/>
              <a:t>Види: </a:t>
            </a:r>
            <a:r>
              <a:rPr lang="uk-UA" b="1" dirty="0"/>
              <a:t>безстроковий</a:t>
            </a:r>
            <a:r>
              <a:rPr lang="uk-UA" dirty="0"/>
              <a:t>, </a:t>
            </a:r>
            <a:r>
              <a:rPr lang="uk-UA" b="1" dirty="0"/>
              <a:t>строковий</a:t>
            </a:r>
            <a:r>
              <a:rPr lang="uk-UA" dirty="0"/>
              <a:t>, </a:t>
            </a:r>
            <a:r>
              <a:rPr lang="uk-UA" b="1" dirty="0"/>
              <a:t>на неповний робочий час</a:t>
            </a:r>
            <a:r>
              <a:rPr lang="uk-UA" dirty="0"/>
              <a:t>, </a:t>
            </a:r>
            <a:r>
              <a:rPr lang="uk-UA" b="1" dirty="0"/>
              <a:t>дистанційна робота</a:t>
            </a:r>
            <a:r>
              <a:rPr lang="uk-UA" dirty="0"/>
              <a:t> (робота поза приміщеннями роботодавця), </a:t>
            </a:r>
            <a:r>
              <a:rPr lang="uk-UA" b="1" dirty="0"/>
              <a:t>гнучкий режим робочого часу</a:t>
            </a:r>
            <a:r>
              <a:rPr lang="uk-UA" dirty="0"/>
              <a:t>.</a:t>
            </a:r>
          </a:p>
          <a:p>
            <a:pPr marL="400050" indent="-400050" algn="just">
              <a:lnSpc>
                <a:spcPct val="150000"/>
              </a:lnSpc>
              <a:spcBef>
                <a:spcPts val="600"/>
              </a:spcBef>
              <a:spcAft>
                <a:spcPts val="600"/>
              </a:spcAft>
              <a:buFont typeface="+mj-lt"/>
              <a:buAutoNum type="romanUcPeriod"/>
            </a:pPr>
            <a:r>
              <a:rPr lang="uk-UA" b="1" dirty="0"/>
              <a:t>Цивільно-правовий договір (ЦПД)</a:t>
            </a:r>
            <a:r>
              <a:rPr lang="uk-UA" dirty="0"/>
              <a:t> — угода про результат робіт/послуг без підпорядкування правилам внутрішнього трудового розпорядку; відпустки й лікарняні не надаються; оплата </a:t>
            </a:r>
            <a:r>
              <a:rPr lang="uk-UA" b="1" dirty="0"/>
              <a:t>за актом виконаних робіт</a:t>
            </a:r>
            <a:r>
              <a:rPr lang="uk-UA" dirty="0"/>
              <a:t> (існує ризик перекваліфікації у трудові відносини, якщо є ознаки підпорядкування).</a:t>
            </a:r>
          </a:p>
        </p:txBody>
      </p:sp>
    </p:spTree>
    <p:extLst>
      <p:ext uri="{BB962C8B-B14F-4D97-AF65-F5344CB8AC3E}">
        <p14:creationId xmlns:p14="http://schemas.microsoft.com/office/powerpoint/2010/main" val="1123664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725C68B6-61C2-468F-89AB-4B9F7531AA68}" type="slidenum">
              <a:rPr lang="ru-RU" smtClean="0"/>
              <a:pPr/>
              <a:t>7</a:t>
            </a:fld>
            <a:endParaRPr lang="ru-RU"/>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4"/>
          <a:stretch/>
        </p:blipFill>
        <p:spPr bwMode="auto">
          <a:xfrm>
            <a:off x="3840" y="404664"/>
            <a:ext cx="9140160"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437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11E45BF4-B696-4D8F-B5F8-A1749C287AA8}"/>
              </a:ext>
            </a:extLst>
          </p:cNvPr>
          <p:cNvSpPr>
            <a:spLocks noGrp="1"/>
          </p:cNvSpPr>
          <p:nvPr>
            <p:ph type="sldNum" sz="quarter" idx="12"/>
          </p:nvPr>
        </p:nvSpPr>
        <p:spPr/>
        <p:txBody>
          <a:bodyPr/>
          <a:lstStyle/>
          <a:p>
            <a:fld id="{725C68B6-61C2-468F-89AB-4B9F7531AA68}" type="slidenum">
              <a:rPr lang="ru-RU" smtClean="0"/>
              <a:pPr/>
              <a:t>8</a:t>
            </a:fld>
            <a:endParaRPr lang="ru-RU"/>
          </a:p>
        </p:txBody>
      </p:sp>
      <p:pic>
        <p:nvPicPr>
          <p:cNvPr id="3" name="Picture 2">
            <a:extLst>
              <a:ext uri="{FF2B5EF4-FFF2-40B4-BE49-F238E27FC236}">
                <a16:creationId xmlns:a16="http://schemas.microsoft.com/office/drawing/2014/main" id="{1EEA3196-BD19-4E5A-94E6-AA069FBCA2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39" r="7034"/>
          <a:stretch/>
        </p:blipFill>
        <p:spPr bwMode="auto">
          <a:xfrm>
            <a:off x="12928" y="404664"/>
            <a:ext cx="9131072" cy="5765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932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CEAC138E-ABC3-43E0-AD03-0FC2B0AF7A5A}"/>
              </a:ext>
            </a:extLst>
          </p:cNvPr>
          <p:cNvSpPr>
            <a:spLocks noGrp="1"/>
          </p:cNvSpPr>
          <p:nvPr>
            <p:ph type="sldNum" sz="quarter" idx="12"/>
          </p:nvPr>
        </p:nvSpPr>
        <p:spPr/>
        <p:txBody>
          <a:bodyPr/>
          <a:lstStyle/>
          <a:p>
            <a:fld id="{725C68B6-61C2-468F-89AB-4B9F7531AA68}" type="slidenum">
              <a:rPr lang="ru-RU" smtClean="0"/>
              <a:pPr/>
              <a:t>9</a:t>
            </a:fld>
            <a:endParaRPr lang="ru-RU"/>
          </a:p>
        </p:txBody>
      </p:sp>
      <p:sp>
        <p:nvSpPr>
          <p:cNvPr id="4" name="TextBox 3">
            <a:extLst>
              <a:ext uri="{FF2B5EF4-FFF2-40B4-BE49-F238E27FC236}">
                <a16:creationId xmlns:a16="http://schemas.microsoft.com/office/drawing/2014/main" id="{D0301E29-9235-4E7D-B5A8-3931733798ED}"/>
              </a:ext>
            </a:extLst>
          </p:cNvPr>
          <p:cNvSpPr txBox="1"/>
          <p:nvPr/>
        </p:nvSpPr>
        <p:spPr>
          <a:xfrm>
            <a:off x="251520" y="68187"/>
            <a:ext cx="7344816" cy="4931030"/>
          </a:xfrm>
          <a:prstGeom prst="rect">
            <a:avLst/>
          </a:prstGeom>
          <a:noFill/>
        </p:spPr>
        <p:txBody>
          <a:bodyPr wrap="square">
            <a:spAutoFit/>
          </a:bodyPr>
          <a:lstStyle/>
          <a:p>
            <a:pPr>
              <a:lnSpc>
                <a:spcPct val="150000"/>
              </a:lnSpc>
              <a:spcBef>
                <a:spcPts val="600"/>
              </a:spcBef>
              <a:spcAft>
                <a:spcPts val="600"/>
              </a:spcAft>
            </a:pPr>
            <a:r>
              <a:rPr lang="uk-UA" b="1" dirty="0">
                <a:solidFill>
                  <a:srgbClr val="7030A0"/>
                </a:solidFill>
                <a:effectLst>
                  <a:outerShdw blurRad="38100" dist="38100" dir="2700000" algn="tl">
                    <a:srgbClr val="000000">
                      <a:alpha val="43137"/>
                    </a:srgbClr>
                  </a:outerShdw>
                </a:effectLst>
              </a:rPr>
              <a:t>КАДРОВІ ДОКУМЕНТИ РОБОТОДАВЦЯ (АКТУАЛЬНО)</a:t>
            </a:r>
          </a:p>
          <a:p>
            <a:pPr marL="342900" indent="-342900">
              <a:lnSpc>
                <a:spcPct val="150000"/>
              </a:lnSpc>
              <a:spcBef>
                <a:spcPts val="600"/>
              </a:spcBef>
              <a:spcAft>
                <a:spcPts val="600"/>
              </a:spcAft>
              <a:buFont typeface="+mj-lt"/>
              <a:buAutoNum type="arabicPeriod"/>
            </a:pPr>
            <a:r>
              <a:rPr lang="uk-UA" sz="1400" b="1" dirty="0"/>
              <a:t>ПВТР</a:t>
            </a:r>
            <a:r>
              <a:rPr lang="uk-UA" sz="1400" dirty="0"/>
              <a:t>.</a:t>
            </a:r>
          </a:p>
          <a:p>
            <a:pPr marL="342900" indent="-342900">
              <a:lnSpc>
                <a:spcPct val="150000"/>
              </a:lnSpc>
              <a:spcBef>
                <a:spcPts val="600"/>
              </a:spcBef>
              <a:spcAft>
                <a:spcPts val="600"/>
              </a:spcAft>
              <a:buFont typeface="+mj-lt"/>
              <a:buAutoNum type="arabicPeriod"/>
            </a:pPr>
            <a:r>
              <a:rPr lang="uk-UA" sz="1400" b="1" dirty="0"/>
              <a:t>Посадові інструкції</a:t>
            </a:r>
            <a:r>
              <a:rPr lang="uk-UA" sz="1400" dirty="0"/>
              <a:t>, </a:t>
            </a:r>
            <a:r>
              <a:rPr lang="uk-UA" sz="1400" b="1" dirty="0"/>
              <a:t>штатний розпис</a:t>
            </a:r>
            <a:r>
              <a:rPr lang="uk-UA" sz="1400" dirty="0"/>
              <a:t>.</a:t>
            </a:r>
          </a:p>
          <a:p>
            <a:pPr marL="342900" indent="-342900">
              <a:lnSpc>
                <a:spcPct val="150000"/>
              </a:lnSpc>
              <a:spcBef>
                <a:spcPts val="600"/>
              </a:spcBef>
              <a:spcAft>
                <a:spcPts val="600"/>
              </a:spcAft>
              <a:buFont typeface="+mj-lt"/>
              <a:buAutoNum type="arabicPeriod"/>
            </a:pPr>
            <a:r>
              <a:rPr lang="uk-UA" sz="1400" b="1" dirty="0"/>
              <a:t>Графік відпусток</a:t>
            </a:r>
            <a:r>
              <a:rPr lang="uk-UA" sz="1400" dirty="0"/>
              <a:t> (обов’язковий).</a:t>
            </a:r>
          </a:p>
          <a:p>
            <a:pPr marL="342900" indent="-342900">
              <a:lnSpc>
                <a:spcPct val="150000"/>
              </a:lnSpc>
              <a:spcBef>
                <a:spcPts val="600"/>
              </a:spcBef>
              <a:spcAft>
                <a:spcPts val="600"/>
              </a:spcAft>
              <a:buFont typeface="+mj-lt"/>
              <a:buAutoNum type="arabicPeriod"/>
            </a:pPr>
            <a:r>
              <a:rPr lang="uk-UA" sz="1400" b="1" dirty="0"/>
              <a:t>Положення про оплату праці та преміювання</a:t>
            </a:r>
            <a:r>
              <a:rPr lang="uk-UA" sz="1400" dirty="0"/>
              <a:t>.</a:t>
            </a:r>
          </a:p>
          <a:p>
            <a:pPr marL="342900" indent="-342900">
              <a:lnSpc>
                <a:spcPct val="150000"/>
              </a:lnSpc>
              <a:spcBef>
                <a:spcPts val="600"/>
              </a:spcBef>
              <a:spcAft>
                <a:spcPts val="600"/>
              </a:spcAft>
              <a:buFont typeface="+mj-lt"/>
              <a:buAutoNum type="arabicPeriod"/>
            </a:pPr>
            <a:r>
              <a:rPr lang="uk-UA" sz="1400" dirty="0"/>
              <a:t>Інструктажі та положення з </a:t>
            </a:r>
            <a:r>
              <a:rPr lang="uk-UA" sz="1400" b="1" dirty="0"/>
              <a:t>охорони праці</a:t>
            </a:r>
            <a:r>
              <a:rPr lang="uk-UA" sz="1400" dirty="0"/>
              <a:t> і </a:t>
            </a:r>
            <a:r>
              <a:rPr lang="uk-UA" sz="1400" b="1" dirty="0"/>
              <a:t>пожежної безпеки</a:t>
            </a:r>
            <a:r>
              <a:rPr lang="uk-UA" sz="1400" dirty="0"/>
              <a:t>.</a:t>
            </a:r>
          </a:p>
          <a:p>
            <a:pPr marL="342900" indent="-342900">
              <a:lnSpc>
                <a:spcPct val="150000"/>
              </a:lnSpc>
              <a:spcBef>
                <a:spcPts val="600"/>
              </a:spcBef>
              <a:spcAft>
                <a:spcPts val="600"/>
              </a:spcAft>
              <a:buFont typeface="+mj-lt"/>
              <a:buAutoNum type="arabicPeriod"/>
            </a:pPr>
            <a:r>
              <a:rPr lang="uk-UA" sz="1400" b="1" dirty="0"/>
              <a:t>Положення про дистанційну роботу</a:t>
            </a:r>
            <a:r>
              <a:rPr lang="uk-UA" sz="1400" dirty="0"/>
              <a:t> та </a:t>
            </a:r>
            <a:r>
              <a:rPr lang="uk-UA" sz="1400" b="1" dirty="0"/>
              <a:t>положення про гнучкий режим робочого часу</a:t>
            </a:r>
            <a:r>
              <a:rPr lang="uk-UA" sz="1400" dirty="0"/>
              <a:t> (як обліковується час, як звітувати).</a:t>
            </a:r>
          </a:p>
          <a:p>
            <a:pPr marL="342900" indent="-342900">
              <a:lnSpc>
                <a:spcPct val="150000"/>
              </a:lnSpc>
              <a:spcBef>
                <a:spcPts val="600"/>
              </a:spcBef>
              <a:spcAft>
                <a:spcPts val="600"/>
              </a:spcAft>
              <a:buFont typeface="+mj-lt"/>
              <a:buAutoNum type="arabicPeriod"/>
            </a:pPr>
            <a:r>
              <a:rPr lang="uk-UA" sz="1400" b="1" dirty="0"/>
              <a:t>Колективний договір</a:t>
            </a:r>
            <a:r>
              <a:rPr lang="uk-UA" sz="1400" dirty="0"/>
              <a:t> (за наявності).</a:t>
            </a:r>
          </a:p>
          <a:p>
            <a:pPr marL="342900" indent="-342900">
              <a:lnSpc>
                <a:spcPct val="150000"/>
              </a:lnSpc>
              <a:spcBef>
                <a:spcPts val="600"/>
              </a:spcBef>
              <a:spcAft>
                <a:spcPts val="600"/>
              </a:spcAft>
              <a:buFont typeface="+mj-lt"/>
              <a:buAutoNum type="arabicPeriod"/>
            </a:pPr>
            <a:r>
              <a:rPr lang="uk-UA" sz="1400" b="1" dirty="0"/>
              <a:t>Електронні трудові книжки</a:t>
            </a:r>
            <a:r>
              <a:rPr lang="uk-UA" sz="1400" dirty="0"/>
              <a:t>: ведуться в електронній формі; паперова трудова — </a:t>
            </a:r>
            <a:r>
              <a:rPr lang="uk-UA" sz="1400" b="1" dirty="0"/>
              <a:t>лише за бажанням працівника</a:t>
            </a:r>
            <a:r>
              <a:rPr lang="uk-UA" sz="1400" dirty="0"/>
              <a:t>.</a:t>
            </a:r>
          </a:p>
        </p:txBody>
      </p:sp>
    </p:spTree>
    <p:extLst>
      <p:ext uri="{BB962C8B-B14F-4D97-AF65-F5344CB8AC3E}">
        <p14:creationId xmlns:p14="http://schemas.microsoft.com/office/powerpoint/2010/main" val="8003329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0</TotalTime>
  <Words>4358</Words>
  <Application>Microsoft Office PowerPoint</Application>
  <PresentationFormat>Екран (4:3)</PresentationFormat>
  <Paragraphs>377</Paragraphs>
  <Slides>55</Slides>
  <Notes>10</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55</vt:i4>
      </vt:variant>
    </vt:vector>
  </HeadingPairs>
  <TitlesOfParts>
    <vt:vector size="64" baseType="lpstr">
      <vt:lpstr>Arial</vt:lpstr>
      <vt:lpstr>Calibri</vt:lpstr>
      <vt:lpstr>Courier New</vt:lpstr>
      <vt:lpstr>Symbol</vt:lpstr>
      <vt:lpstr>Times New Roman</vt:lpstr>
      <vt:lpstr>Trebuchet MS</vt:lpstr>
      <vt:lpstr>Wingdings</vt:lpstr>
      <vt:lpstr>Wingdings 2</vt:lpstr>
      <vt:lpstr>Изящная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Marina</dc:creator>
  <cp:lastModifiedBy>Maryna</cp:lastModifiedBy>
  <cp:revision>289</cp:revision>
  <dcterms:created xsi:type="dcterms:W3CDTF">2015-11-18T17:54:03Z</dcterms:created>
  <dcterms:modified xsi:type="dcterms:W3CDTF">2025-11-04T15:11:37Z</dcterms:modified>
</cp:coreProperties>
</file>