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4630400" cy="8229600"/>
  <p:notesSz cx="8229600" cy="146304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Kanit" panose="020B0604020202020204" charset="-34"/>
      <p:regular r:id="rId17"/>
    </p:embeddedFont>
    <p:embeddedFont>
      <p:font typeface="Martel Sans Light" panose="020B0604020202020204" charset="0"/>
      <p:regular r:id="rId18"/>
    </p:embeddedFont>
  </p:embeddedFontLst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69" d="100"/>
          <a:sy n="69" d="100"/>
        </p:scale>
        <p:origin x="605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197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1C4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00C3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1C4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00C3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1C4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00C3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1C4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00C3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1C4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00C3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1C4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00C3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1C4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00C3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1C4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00C3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1C4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00C3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1C4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00C3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324124" y="1738193"/>
            <a:ext cx="7468553" cy="14080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dirty="0">
                <a:solidFill>
                  <a:srgbClr val="FFFF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Екологічна культура та етика</a:t>
            </a:r>
            <a:endParaRPr lang="en-US" sz="4400" dirty="0"/>
          </a:p>
        </p:txBody>
      </p:sp>
      <p:sp>
        <p:nvSpPr>
          <p:cNvPr id="4" name="Text 1"/>
          <p:cNvSpPr/>
          <p:nvPr/>
        </p:nvSpPr>
        <p:spPr>
          <a:xfrm>
            <a:off x="6324124" y="3505200"/>
            <a:ext cx="7468553" cy="22981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Ми живемо в тісному взаємозв'язку з навколишнім середовищем, і розуміння нашої ролі в ньому має вирішальне значення для забезпечення стійкого майбутнього. Ця презентація досліджує екологічні цінності та принципи, практики бережливого споживання, а також роль технологій та громади у захисті довкілля.</a:t>
            </a:r>
            <a:endParaRPr lang="en-US" sz="1850" dirty="0"/>
          </a:p>
        </p:txBody>
      </p:sp>
      <p:sp>
        <p:nvSpPr>
          <p:cNvPr id="5" name="Shape 2"/>
          <p:cNvSpPr/>
          <p:nvPr/>
        </p:nvSpPr>
        <p:spPr>
          <a:xfrm>
            <a:off x="6324124" y="6090404"/>
            <a:ext cx="382905" cy="382905"/>
          </a:xfrm>
          <a:prstGeom prst="roundRect">
            <a:avLst>
              <a:gd name="adj" fmla="val 23878209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1744" y="6098024"/>
            <a:ext cx="367665" cy="367665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6826687" y="6072545"/>
            <a:ext cx="3165634" cy="4188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250"/>
              </a:lnSpc>
              <a:buNone/>
            </a:pPr>
            <a:r>
              <a:rPr lang="en-US" sz="2350" b="1" dirty="0">
                <a:solidFill>
                  <a:srgbClr val="D9E1FF"/>
                </a:solidFill>
                <a:latin typeface="Martel Sans Bold" pitchFamily="34" charset="0"/>
                <a:ea typeface="Martel Sans Bold" pitchFamily="34" charset="-122"/>
                <a:cs typeface="Martel Sans Bold" pitchFamily="34" charset="-120"/>
              </a:rPr>
              <a:t>by Наталья Притула</a:t>
            </a:r>
            <a:endParaRPr lang="en-US" sz="235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324124" y="1006316"/>
            <a:ext cx="5632490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dirty="0">
                <a:solidFill>
                  <a:srgbClr val="FFFF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Висновки</a:t>
            </a:r>
            <a:endParaRPr lang="en-US" sz="4400" dirty="0"/>
          </a:p>
        </p:txBody>
      </p:sp>
      <p:sp>
        <p:nvSpPr>
          <p:cNvPr id="4" name="Shape 1"/>
          <p:cNvSpPr/>
          <p:nvPr/>
        </p:nvSpPr>
        <p:spPr>
          <a:xfrm>
            <a:off x="6324124" y="2338507"/>
            <a:ext cx="418862" cy="418862"/>
          </a:xfrm>
          <a:prstGeom prst="roundRect">
            <a:avLst>
              <a:gd name="adj" fmla="val 8573"/>
            </a:avLst>
          </a:prstGeom>
          <a:solidFill>
            <a:srgbClr val="2F2B54"/>
          </a:solidFill>
          <a:ln/>
        </p:spPr>
      </p:sp>
      <p:sp>
        <p:nvSpPr>
          <p:cNvPr id="5" name="Text 2"/>
          <p:cNvSpPr/>
          <p:nvPr/>
        </p:nvSpPr>
        <p:spPr>
          <a:xfrm>
            <a:off x="6982301" y="2338507"/>
            <a:ext cx="2956441" cy="105584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D9E1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Екологічна культура - це не просто тренд, а необхідність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6982301" y="3537942"/>
            <a:ext cx="2956441" cy="19151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Наше майбутнє та майбутнє планети залежить від наших відповідальних дій вже сьогодні.</a:t>
            </a:r>
            <a:endParaRPr lang="en-US" sz="1850" dirty="0"/>
          </a:p>
        </p:txBody>
      </p:sp>
      <p:sp>
        <p:nvSpPr>
          <p:cNvPr id="7" name="Shape 4"/>
          <p:cNvSpPr/>
          <p:nvPr/>
        </p:nvSpPr>
        <p:spPr>
          <a:xfrm>
            <a:off x="10178058" y="2338507"/>
            <a:ext cx="418862" cy="418862"/>
          </a:xfrm>
          <a:prstGeom prst="roundRect">
            <a:avLst>
              <a:gd name="adj" fmla="val 8573"/>
            </a:avLst>
          </a:prstGeom>
          <a:solidFill>
            <a:srgbClr val="2F2B54"/>
          </a:solidFill>
          <a:ln/>
        </p:spPr>
      </p:sp>
      <p:sp>
        <p:nvSpPr>
          <p:cNvPr id="8" name="Text 5"/>
          <p:cNvSpPr/>
          <p:nvPr/>
        </p:nvSpPr>
        <p:spPr>
          <a:xfrm>
            <a:off x="10836235" y="2338507"/>
            <a:ext cx="2956441" cy="7038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D9E1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Кожен може зробити внесок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10836235" y="3185993"/>
            <a:ext cx="2956441" cy="15320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Малі щоденні кроки, коли підсумувати, здатні сформувати справжню культуру сталості.</a:t>
            </a:r>
            <a:endParaRPr lang="en-US" sz="1850" dirty="0"/>
          </a:p>
        </p:txBody>
      </p:sp>
      <p:sp>
        <p:nvSpPr>
          <p:cNvPr id="10" name="Shape 7"/>
          <p:cNvSpPr/>
          <p:nvPr/>
        </p:nvSpPr>
        <p:spPr>
          <a:xfrm>
            <a:off x="6324124" y="5961578"/>
            <a:ext cx="418862" cy="418862"/>
          </a:xfrm>
          <a:prstGeom prst="roundRect">
            <a:avLst>
              <a:gd name="adj" fmla="val 8573"/>
            </a:avLst>
          </a:prstGeom>
          <a:solidFill>
            <a:srgbClr val="2F2B54"/>
          </a:solidFill>
          <a:ln/>
        </p:spPr>
      </p:sp>
      <p:sp>
        <p:nvSpPr>
          <p:cNvPr id="11" name="Text 8"/>
          <p:cNvSpPr/>
          <p:nvPr/>
        </p:nvSpPr>
        <p:spPr>
          <a:xfrm>
            <a:off x="6982301" y="5961578"/>
            <a:ext cx="4028003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D9E1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Дій разом - досягай більшого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6982301" y="6457117"/>
            <a:ext cx="6810375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Об'єднання зусиль на всіх рівнях - особистості, спільноти, країни - є ключем до успіху.</a:t>
            </a:r>
            <a:endParaRPr lang="en-US" sz="18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2102763"/>
            <a:ext cx="8844915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dirty="0">
                <a:solidFill>
                  <a:srgbClr val="FFFF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Екологічні цінності та принципи</a:t>
            </a:r>
            <a:endParaRPr lang="en-US" sz="4400" dirty="0"/>
          </a:p>
        </p:txBody>
      </p:sp>
      <p:sp>
        <p:nvSpPr>
          <p:cNvPr id="3" name="Text 1"/>
          <p:cNvSpPr/>
          <p:nvPr/>
        </p:nvSpPr>
        <p:spPr>
          <a:xfrm>
            <a:off x="837724" y="3405068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FFFF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Повага до природи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837724" y="3996333"/>
            <a:ext cx="3928586" cy="19151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Визнання цінності та унікальності природних екосистем, усвідомлення їх крихкості та необхідності бережливого ставлення до них.</a:t>
            </a:r>
            <a:endParaRPr lang="en-US" sz="1850" dirty="0"/>
          </a:p>
        </p:txBody>
      </p:sp>
      <p:sp>
        <p:nvSpPr>
          <p:cNvPr id="5" name="Text 3"/>
          <p:cNvSpPr/>
          <p:nvPr/>
        </p:nvSpPr>
        <p:spPr>
          <a:xfrm>
            <a:off x="5357813" y="3405068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FFFF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Відповідальність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5357813" y="3996333"/>
            <a:ext cx="3928586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Розуміння нашої ролі як відповідальних землекористувачів та опікунів природних ресурсів.</a:t>
            </a:r>
            <a:endParaRPr lang="en-US" sz="1850" dirty="0"/>
          </a:p>
        </p:txBody>
      </p:sp>
      <p:sp>
        <p:nvSpPr>
          <p:cNvPr id="7" name="Text 5"/>
          <p:cNvSpPr/>
          <p:nvPr/>
        </p:nvSpPr>
        <p:spPr>
          <a:xfrm>
            <a:off x="9877901" y="3405068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FFFF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Стійкість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9877901" y="3996333"/>
            <a:ext cx="3928586" cy="15320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Впровадження практик, які забезпечують довгострокову життєздатність та відновлення навколишнього середовища.</a:t>
            </a:r>
            <a:endParaRPr lang="en-US" sz="18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37724" y="1166813"/>
            <a:ext cx="6575465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dirty="0">
                <a:solidFill>
                  <a:srgbClr val="FFFF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Бережливе споживання</a:t>
            </a:r>
            <a:endParaRPr lang="en-US" sz="4400" dirty="0"/>
          </a:p>
        </p:txBody>
      </p:sp>
      <p:sp>
        <p:nvSpPr>
          <p:cNvPr id="4" name="Shape 1"/>
          <p:cNvSpPr/>
          <p:nvPr/>
        </p:nvSpPr>
        <p:spPr>
          <a:xfrm>
            <a:off x="837724" y="2499003"/>
            <a:ext cx="538520" cy="538520"/>
          </a:xfrm>
          <a:prstGeom prst="roundRect">
            <a:avLst>
              <a:gd name="adj" fmla="val 6668"/>
            </a:avLst>
          </a:prstGeom>
          <a:solidFill>
            <a:srgbClr val="2F2B54"/>
          </a:solidFill>
          <a:ln/>
        </p:spPr>
      </p:sp>
      <p:sp>
        <p:nvSpPr>
          <p:cNvPr id="5" name="Text 2"/>
          <p:cNvSpPr/>
          <p:nvPr/>
        </p:nvSpPr>
        <p:spPr>
          <a:xfrm>
            <a:off x="1052989" y="2599253"/>
            <a:ext cx="107871" cy="3378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D9E1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1</a:t>
            </a:r>
            <a:endParaRPr lang="en-US" sz="2650" dirty="0"/>
          </a:p>
        </p:txBody>
      </p:sp>
      <p:sp>
        <p:nvSpPr>
          <p:cNvPr id="6" name="Text 3"/>
          <p:cNvSpPr/>
          <p:nvPr/>
        </p:nvSpPr>
        <p:spPr>
          <a:xfrm>
            <a:off x="1615559" y="2499003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D9E1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Зменшення відходів</a:t>
            </a:r>
            <a:endParaRPr lang="en-US" sz="2200" dirty="0"/>
          </a:p>
        </p:txBody>
      </p:sp>
      <p:sp>
        <p:nvSpPr>
          <p:cNvPr id="7" name="Text 4"/>
          <p:cNvSpPr/>
          <p:nvPr/>
        </p:nvSpPr>
        <p:spPr>
          <a:xfrm>
            <a:off x="1615559" y="2994541"/>
            <a:ext cx="2836783" cy="22981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Практики, які мінімізують кількість відходів, що потрапляють на полігони та в навколишнє середовище.</a:t>
            </a:r>
            <a:endParaRPr lang="en-US" sz="1850" dirty="0"/>
          </a:p>
        </p:txBody>
      </p:sp>
      <p:sp>
        <p:nvSpPr>
          <p:cNvPr id="8" name="Shape 5"/>
          <p:cNvSpPr/>
          <p:nvPr/>
        </p:nvSpPr>
        <p:spPr>
          <a:xfrm>
            <a:off x="4691658" y="2499003"/>
            <a:ext cx="538520" cy="538520"/>
          </a:xfrm>
          <a:prstGeom prst="roundRect">
            <a:avLst>
              <a:gd name="adj" fmla="val 6668"/>
            </a:avLst>
          </a:prstGeom>
          <a:solidFill>
            <a:srgbClr val="2F2B54"/>
          </a:solidFill>
          <a:ln/>
        </p:spPr>
      </p:sp>
      <p:sp>
        <p:nvSpPr>
          <p:cNvPr id="9" name="Text 6"/>
          <p:cNvSpPr/>
          <p:nvPr/>
        </p:nvSpPr>
        <p:spPr>
          <a:xfrm>
            <a:off x="4874895" y="2599253"/>
            <a:ext cx="172045" cy="3378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D9E1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2</a:t>
            </a:r>
            <a:endParaRPr lang="en-US" sz="2650" dirty="0"/>
          </a:p>
        </p:txBody>
      </p:sp>
      <p:sp>
        <p:nvSpPr>
          <p:cNvPr id="10" name="Text 7"/>
          <p:cNvSpPr/>
          <p:nvPr/>
        </p:nvSpPr>
        <p:spPr>
          <a:xfrm>
            <a:off x="5469493" y="2499003"/>
            <a:ext cx="2836783" cy="7038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D9E1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Повторне використання</a:t>
            </a:r>
            <a:endParaRPr lang="en-US" sz="2200" dirty="0"/>
          </a:p>
        </p:txBody>
      </p:sp>
      <p:sp>
        <p:nvSpPr>
          <p:cNvPr id="11" name="Text 8"/>
          <p:cNvSpPr/>
          <p:nvPr/>
        </p:nvSpPr>
        <p:spPr>
          <a:xfrm>
            <a:off x="5469493" y="3346490"/>
            <a:ext cx="2836783" cy="15320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Відродження, ремонт і повторне використання продуктів, замість їх викидання.</a:t>
            </a:r>
            <a:endParaRPr lang="en-US" sz="1850" dirty="0"/>
          </a:p>
        </p:txBody>
      </p:sp>
      <p:sp>
        <p:nvSpPr>
          <p:cNvPr id="12" name="Shape 9"/>
          <p:cNvSpPr/>
          <p:nvPr/>
        </p:nvSpPr>
        <p:spPr>
          <a:xfrm>
            <a:off x="837724" y="5801201"/>
            <a:ext cx="538520" cy="538520"/>
          </a:xfrm>
          <a:prstGeom prst="roundRect">
            <a:avLst>
              <a:gd name="adj" fmla="val 6668"/>
            </a:avLst>
          </a:prstGeom>
          <a:solidFill>
            <a:srgbClr val="2F2B54"/>
          </a:solidFill>
          <a:ln/>
        </p:spPr>
      </p:sp>
      <p:sp>
        <p:nvSpPr>
          <p:cNvPr id="13" name="Text 10"/>
          <p:cNvSpPr/>
          <p:nvPr/>
        </p:nvSpPr>
        <p:spPr>
          <a:xfrm>
            <a:off x="1019294" y="5901452"/>
            <a:ext cx="175379" cy="3378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D9E1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3</a:t>
            </a:r>
            <a:endParaRPr lang="en-US" sz="2650" dirty="0"/>
          </a:p>
        </p:txBody>
      </p:sp>
      <p:sp>
        <p:nvSpPr>
          <p:cNvPr id="14" name="Text 11"/>
          <p:cNvSpPr/>
          <p:nvPr/>
        </p:nvSpPr>
        <p:spPr>
          <a:xfrm>
            <a:off x="1615559" y="5801201"/>
            <a:ext cx="2973467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D9E1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Екологічна свідомість</a:t>
            </a:r>
            <a:endParaRPr lang="en-US" sz="2200" dirty="0"/>
          </a:p>
        </p:txBody>
      </p:sp>
      <p:sp>
        <p:nvSpPr>
          <p:cNvPr id="15" name="Text 12"/>
          <p:cNvSpPr/>
          <p:nvPr/>
        </p:nvSpPr>
        <p:spPr>
          <a:xfrm>
            <a:off x="1615559" y="6296739"/>
            <a:ext cx="6690717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Усвідомлення впливу наших повсякденних рішень та дій на навколишнє середовище.</a:t>
            </a:r>
            <a:endParaRPr lang="en-US" sz="18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6528" y="793671"/>
            <a:ext cx="7550944" cy="13385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250"/>
              </a:lnSpc>
              <a:buNone/>
            </a:pPr>
            <a:r>
              <a:rPr lang="en-US" sz="4200" dirty="0">
                <a:solidFill>
                  <a:srgbClr val="FFFF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Відповідальне ставлення до природних ресурсів</a:t>
            </a:r>
            <a:endParaRPr lang="en-US" sz="4200" dirty="0"/>
          </a:p>
        </p:txBody>
      </p:sp>
      <p:sp>
        <p:nvSpPr>
          <p:cNvPr id="4" name="Shape 1"/>
          <p:cNvSpPr/>
          <p:nvPr/>
        </p:nvSpPr>
        <p:spPr>
          <a:xfrm>
            <a:off x="796528" y="2473523"/>
            <a:ext cx="3661767" cy="2716768"/>
          </a:xfrm>
          <a:prstGeom prst="roundRect">
            <a:avLst>
              <a:gd name="adj" fmla="val 1257"/>
            </a:avLst>
          </a:prstGeom>
          <a:solidFill>
            <a:srgbClr val="2F2B54"/>
          </a:solidFill>
          <a:ln/>
        </p:spPr>
      </p:sp>
      <p:sp>
        <p:nvSpPr>
          <p:cNvPr id="5" name="Text 2"/>
          <p:cNvSpPr/>
          <p:nvPr/>
        </p:nvSpPr>
        <p:spPr>
          <a:xfrm>
            <a:off x="1024057" y="2701052"/>
            <a:ext cx="3206710" cy="6693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2100" dirty="0">
                <a:solidFill>
                  <a:srgbClr val="D9E1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Збереження біорізноманіття</a:t>
            </a:r>
            <a:endParaRPr lang="en-US" sz="2100" dirty="0"/>
          </a:p>
        </p:txBody>
      </p:sp>
      <p:sp>
        <p:nvSpPr>
          <p:cNvPr id="6" name="Text 3"/>
          <p:cNvSpPr/>
          <p:nvPr/>
        </p:nvSpPr>
        <p:spPr>
          <a:xfrm>
            <a:off x="1024057" y="3506867"/>
            <a:ext cx="3206710" cy="10919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Захист екосистем та середовищ існування диких тварин і рослин.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4685824" y="2473523"/>
            <a:ext cx="3661767" cy="2716768"/>
          </a:xfrm>
          <a:prstGeom prst="roundRect">
            <a:avLst>
              <a:gd name="adj" fmla="val 1257"/>
            </a:avLst>
          </a:prstGeom>
          <a:solidFill>
            <a:srgbClr val="2F2B54"/>
          </a:solidFill>
          <a:ln/>
        </p:spPr>
      </p:sp>
      <p:sp>
        <p:nvSpPr>
          <p:cNvPr id="8" name="Text 5"/>
          <p:cNvSpPr/>
          <p:nvPr/>
        </p:nvSpPr>
        <p:spPr>
          <a:xfrm>
            <a:off x="4913352" y="2701052"/>
            <a:ext cx="3206710" cy="6693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2100" dirty="0">
                <a:solidFill>
                  <a:srgbClr val="D9E1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Раціональне використання</a:t>
            </a:r>
            <a:endParaRPr lang="en-US" sz="2100" dirty="0"/>
          </a:p>
        </p:txBody>
      </p:sp>
      <p:sp>
        <p:nvSpPr>
          <p:cNvPr id="9" name="Text 6"/>
          <p:cNvSpPr/>
          <p:nvPr/>
        </p:nvSpPr>
        <p:spPr>
          <a:xfrm>
            <a:off x="4913352" y="3506867"/>
            <a:ext cx="3206710" cy="14558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Принципи розумного та помірного використання природних ресурсів, таких як вода, ліси, енергія.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796528" y="5417820"/>
            <a:ext cx="3661767" cy="2018109"/>
          </a:xfrm>
          <a:prstGeom prst="roundRect">
            <a:avLst>
              <a:gd name="adj" fmla="val 1692"/>
            </a:avLst>
          </a:prstGeom>
          <a:solidFill>
            <a:srgbClr val="2F2B54"/>
          </a:solidFill>
          <a:ln/>
        </p:spPr>
      </p:sp>
      <p:sp>
        <p:nvSpPr>
          <p:cNvPr id="11" name="Text 8"/>
          <p:cNvSpPr/>
          <p:nvPr/>
        </p:nvSpPr>
        <p:spPr>
          <a:xfrm>
            <a:off x="1024057" y="5645348"/>
            <a:ext cx="3053715" cy="33468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2100" dirty="0">
                <a:solidFill>
                  <a:srgbClr val="D9E1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Екологічна реставрація</a:t>
            </a:r>
            <a:endParaRPr lang="en-US" sz="2100" dirty="0"/>
          </a:p>
        </p:txBody>
      </p:sp>
      <p:sp>
        <p:nvSpPr>
          <p:cNvPr id="12" name="Text 9"/>
          <p:cNvSpPr/>
          <p:nvPr/>
        </p:nvSpPr>
        <p:spPr>
          <a:xfrm>
            <a:off x="1024057" y="6116479"/>
            <a:ext cx="3206710" cy="10919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Відновлення та ремедіація пошкоджених природних середовищ.</a:t>
            </a:r>
            <a:endParaRPr lang="en-US" sz="1750" dirty="0"/>
          </a:p>
        </p:txBody>
      </p:sp>
      <p:sp>
        <p:nvSpPr>
          <p:cNvPr id="13" name="Shape 10"/>
          <p:cNvSpPr/>
          <p:nvPr/>
        </p:nvSpPr>
        <p:spPr>
          <a:xfrm>
            <a:off x="4685824" y="5417820"/>
            <a:ext cx="3661767" cy="2018109"/>
          </a:xfrm>
          <a:prstGeom prst="roundRect">
            <a:avLst>
              <a:gd name="adj" fmla="val 1692"/>
            </a:avLst>
          </a:prstGeom>
          <a:solidFill>
            <a:srgbClr val="2F2B54"/>
          </a:solidFill>
          <a:ln/>
        </p:spPr>
      </p:sp>
      <p:sp>
        <p:nvSpPr>
          <p:cNvPr id="14" name="Text 11"/>
          <p:cNvSpPr/>
          <p:nvPr/>
        </p:nvSpPr>
        <p:spPr>
          <a:xfrm>
            <a:off x="4913352" y="5645348"/>
            <a:ext cx="2677358" cy="33468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2100" dirty="0">
                <a:solidFill>
                  <a:srgbClr val="D9E1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Кругова економіка</a:t>
            </a:r>
            <a:endParaRPr lang="en-US" sz="2100" dirty="0"/>
          </a:p>
        </p:txBody>
      </p:sp>
      <p:sp>
        <p:nvSpPr>
          <p:cNvPr id="15" name="Text 12"/>
          <p:cNvSpPr/>
          <p:nvPr/>
        </p:nvSpPr>
        <p:spPr>
          <a:xfrm>
            <a:off x="4913352" y="6116479"/>
            <a:ext cx="3206710" cy="10919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Перехід від лінійної до циркулярної моделі, де відходи стають ресурсами.</a:t>
            </a:r>
            <a:endParaRPr lang="en-US" sz="1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62953" y="736878"/>
            <a:ext cx="7618095" cy="12823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000"/>
              </a:lnSpc>
              <a:buNone/>
            </a:pPr>
            <a:r>
              <a:rPr lang="en-US" sz="4000" dirty="0">
                <a:solidFill>
                  <a:srgbClr val="FFFF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Екологічна етика в повсякденному житті</a:t>
            </a:r>
            <a:endParaRPr lang="en-US" sz="400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953" y="2346127"/>
            <a:ext cx="544949" cy="544949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62953" y="3109079"/>
            <a:ext cx="2564725" cy="32051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D9E1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Сортування відходів</a:t>
            </a:r>
            <a:endParaRPr lang="en-US" sz="2000" dirty="0"/>
          </a:p>
        </p:txBody>
      </p:sp>
      <p:sp>
        <p:nvSpPr>
          <p:cNvPr id="6" name="Text 2"/>
          <p:cNvSpPr/>
          <p:nvPr/>
        </p:nvSpPr>
        <p:spPr>
          <a:xfrm>
            <a:off x="762953" y="3560326"/>
            <a:ext cx="3645575" cy="104620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Сортування сміття для подальшої переробки, зменшення навантаження на полігони.</a:t>
            </a:r>
            <a:endParaRPr lang="en-US" sz="17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5473" y="2346127"/>
            <a:ext cx="544949" cy="544949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4735473" y="3109079"/>
            <a:ext cx="2564725" cy="32051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D9E1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Енергоефективність</a:t>
            </a:r>
            <a:endParaRPr lang="en-US" sz="2000" dirty="0"/>
          </a:p>
        </p:txBody>
      </p:sp>
      <p:sp>
        <p:nvSpPr>
          <p:cNvPr id="9" name="Text 4"/>
          <p:cNvSpPr/>
          <p:nvPr/>
        </p:nvSpPr>
        <p:spPr>
          <a:xfrm>
            <a:off x="4735473" y="3560326"/>
            <a:ext cx="3645575" cy="104620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Використання енергоефективних технологій та практик економії енергії вдома.</a:t>
            </a:r>
            <a:endParaRPr lang="en-US" sz="170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953" y="5260538"/>
            <a:ext cx="544949" cy="544949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762953" y="6023491"/>
            <a:ext cx="3645575" cy="6410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D9E1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Раціональне водокористування</a:t>
            </a:r>
            <a:endParaRPr lang="en-US" sz="2000" dirty="0"/>
          </a:p>
        </p:txBody>
      </p:sp>
      <p:sp>
        <p:nvSpPr>
          <p:cNvPr id="12" name="Text 6"/>
          <p:cNvSpPr/>
          <p:nvPr/>
        </p:nvSpPr>
        <p:spPr>
          <a:xfrm>
            <a:off x="762953" y="6795254"/>
            <a:ext cx="3645575" cy="69746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Усвідомлене ощадне ставлення до використання водних ресурсів.</a:t>
            </a:r>
            <a:endParaRPr lang="en-US" sz="170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35473" y="5260538"/>
            <a:ext cx="544949" cy="544949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4735473" y="6023491"/>
            <a:ext cx="2564725" cy="32051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D9E1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Озеленення</a:t>
            </a:r>
            <a:endParaRPr lang="en-US" sz="2000" dirty="0"/>
          </a:p>
        </p:txBody>
      </p:sp>
      <p:sp>
        <p:nvSpPr>
          <p:cNvPr id="15" name="Text 8"/>
          <p:cNvSpPr/>
          <p:nvPr/>
        </p:nvSpPr>
        <p:spPr>
          <a:xfrm>
            <a:off x="4735473" y="6474738"/>
            <a:ext cx="3645575" cy="69746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Створення та догляд за зеленими зонами, вирощування рослин.</a:t>
            </a:r>
            <a:endParaRPr lang="en-US" sz="1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451616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86395" y="2990969"/>
            <a:ext cx="11155799" cy="5768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500"/>
              </a:lnSpc>
              <a:buNone/>
            </a:pPr>
            <a:r>
              <a:rPr lang="en-US" sz="3600" dirty="0">
                <a:solidFill>
                  <a:srgbClr val="FFFF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Роль технологій в підтримці екологічної культури</a:t>
            </a:r>
            <a:endParaRPr lang="en-US" sz="3600" dirty="0"/>
          </a:p>
        </p:txBody>
      </p:sp>
      <p:sp>
        <p:nvSpPr>
          <p:cNvPr id="4" name="Shape 1"/>
          <p:cNvSpPr/>
          <p:nvPr/>
        </p:nvSpPr>
        <p:spPr>
          <a:xfrm>
            <a:off x="686395" y="5777865"/>
            <a:ext cx="13257609" cy="22860"/>
          </a:xfrm>
          <a:prstGeom prst="roundRect">
            <a:avLst>
              <a:gd name="adj" fmla="val 128694"/>
            </a:avLst>
          </a:prstGeom>
          <a:solidFill>
            <a:srgbClr val="48446D"/>
          </a:solidFill>
          <a:ln/>
        </p:spPr>
      </p:sp>
      <p:sp>
        <p:nvSpPr>
          <p:cNvPr id="5" name="Shape 2"/>
          <p:cNvSpPr/>
          <p:nvPr/>
        </p:nvSpPr>
        <p:spPr>
          <a:xfrm>
            <a:off x="3940254" y="5091470"/>
            <a:ext cx="22860" cy="686395"/>
          </a:xfrm>
          <a:prstGeom prst="roundRect">
            <a:avLst>
              <a:gd name="adj" fmla="val 128694"/>
            </a:avLst>
          </a:prstGeom>
          <a:solidFill>
            <a:srgbClr val="48446D"/>
          </a:solidFill>
          <a:ln/>
        </p:spPr>
      </p:sp>
      <p:sp>
        <p:nvSpPr>
          <p:cNvPr id="6" name="Shape 3"/>
          <p:cNvSpPr/>
          <p:nvPr/>
        </p:nvSpPr>
        <p:spPr>
          <a:xfrm>
            <a:off x="3731062" y="5557242"/>
            <a:ext cx="441246" cy="441246"/>
          </a:xfrm>
          <a:prstGeom prst="roundRect">
            <a:avLst>
              <a:gd name="adj" fmla="val 6667"/>
            </a:avLst>
          </a:prstGeom>
          <a:solidFill>
            <a:srgbClr val="2F2B54"/>
          </a:solidFill>
          <a:ln/>
        </p:spPr>
      </p:sp>
      <p:sp>
        <p:nvSpPr>
          <p:cNvPr id="7" name="Text 4"/>
          <p:cNvSpPr/>
          <p:nvPr/>
        </p:nvSpPr>
        <p:spPr>
          <a:xfrm>
            <a:off x="3907512" y="5639395"/>
            <a:ext cx="88344" cy="2769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150"/>
              </a:lnSpc>
              <a:buNone/>
            </a:pPr>
            <a:r>
              <a:rPr lang="en-US" sz="2150" dirty="0">
                <a:solidFill>
                  <a:srgbClr val="D9E1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1</a:t>
            </a:r>
            <a:endParaRPr lang="en-US" sz="2150" dirty="0"/>
          </a:p>
        </p:txBody>
      </p:sp>
      <p:sp>
        <p:nvSpPr>
          <p:cNvPr id="8" name="Text 5"/>
          <p:cNvSpPr/>
          <p:nvPr/>
        </p:nvSpPr>
        <p:spPr>
          <a:xfrm>
            <a:off x="2264212" y="3861911"/>
            <a:ext cx="3375065" cy="28836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50"/>
              </a:lnSpc>
              <a:buNone/>
            </a:pPr>
            <a:r>
              <a:rPr lang="en-US" sz="1800" dirty="0">
                <a:solidFill>
                  <a:srgbClr val="D9E1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Відновлювані джерела енергії</a:t>
            </a:r>
            <a:endParaRPr lang="en-US" sz="1800" dirty="0"/>
          </a:p>
        </p:txBody>
      </p:sp>
      <p:sp>
        <p:nvSpPr>
          <p:cNvPr id="9" name="Text 6"/>
          <p:cNvSpPr/>
          <p:nvPr/>
        </p:nvSpPr>
        <p:spPr>
          <a:xfrm>
            <a:off x="882491" y="4267914"/>
            <a:ext cx="6138505" cy="6274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1500" dirty="0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Сонячна, вітрова, гідроенергетика, які зменшують викиди парникових газів.</a:t>
            </a:r>
            <a:endParaRPr lang="en-US" sz="1500" dirty="0"/>
          </a:p>
        </p:txBody>
      </p:sp>
      <p:sp>
        <p:nvSpPr>
          <p:cNvPr id="10" name="Shape 7"/>
          <p:cNvSpPr/>
          <p:nvPr/>
        </p:nvSpPr>
        <p:spPr>
          <a:xfrm>
            <a:off x="7303651" y="5777865"/>
            <a:ext cx="22860" cy="686395"/>
          </a:xfrm>
          <a:prstGeom prst="roundRect">
            <a:avLst>
              <a:gd name="adj" fmla="val 128694"/>
            </a:avLst>
          </a:prstGeom>
          <a:solidFill>
            <a:srgbClr val="48446D"/>
          </a:solidFill>
          <a:ln/>
        </p:spPr>
      </p:sp>
      <p:sp>
        <p:nvSpPr>
          <p:cNvPr id="11" name="Shape 8"/>
          <p:cNvSpPr/>
          <p:nvPr/>
        </p:nvSpPr>
        <p:spPr>
          <a:xfrm>
            <a:off x="7094458" y="5557242"/>
            <a:ext cx="441246" cy="441246"/>
          </a:xfrm>
          <a:prstGeom prst="roundRect">
            <a:avLst>
              <a:gd name="adj" fmla="val 6667"/>
            </a:avLst>
          </a:prstGeom>
          <a:solidFill>
            <a:srgbClr val="2F2B54"/>
          </a:solidFill>
          <a:ln/>
        </p:spPr>
      </p:sp>
      <p:sp>
        <p:nvSpPr>
          <p:cNvPr id="12" name="Text 9"/>
          <p:cNvSpPr/>
          <p:nvPr/>
        </p:nvSpPr>
        <p:spPr>
          <a:xfrm>
            <a:off x="7244596" y="5639395"/>
            <a:ext cx="140970" cy="2769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150"/>
              </a:lnSpc>
              <a:buNone/>
            </a:pPr>
            <a:r>
              <a:rPr lang="en-US" sz="2150" dirty="0">
                <a:solidFill>
                  <a:srgbClr val="D9E1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2</a:t>
            </a:r>
            <a:endParaRPr lang="en-US" sz="2150" dirty="0"/>
          </a:p>
        </p:txBody>
      </p:sp>
      <p:sp>
        <p:nvSpPr>
          <p:cNvPr id="13" name="Text 10"/>
          <p:cNvSpPr/>
          <p:nvPr/>
        </p:nvSpPr>
        <p:spPr>
          <a:xfrm>
            <a:off x="6161484" y="6660356"/>
            <a:ext cx="2307312" cy="28836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50"/>
              </a:lnSpc>
              <a:buNone/>
            </a:pPr>
            <a:r>
              <a:rPr lang="en-US" sz="1800" dirty="0">
                <a:solidFill>
                  <a:srgbClr val="D9E1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Розумні міста</a:t>
            </a:r>
            <a:endParaRPr lang="en-US" sz="1800" dirty="0"/>
          </a:p>
        </p:txBody>
      </p:sp>
      <p:sp>
        <p:nvSpPr>
          <p:cNvPr id="14" name="Text 11"/>
          <p:cNvSpPr/>
          <p:nvPr/>
        </p:nvSpPr>
        <p:spPr>
          <a:xfrm>
            <a:off x="4245888" y="7066359"/>
            <a:ext cx="6138505" cy="6274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1500" dirty="0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Інтелектуальні системи управління інфраструктурою, що підвищують ефективність та стійкість.</a:t>
            </a:r>
            <a:endParaRPr lang="en-US" sz="1500" dirty="0"/>
          </a:p>
        </p:txBody>
      </p:sp>
      <p:sp>
        <p:nvSpPr>
          <p:cNvPr id="15" name="Shape 12"/>
          <p:cNvSpPr/>
          <p:nvPr/>
        </p:nvSpPr>
        <p:spPr>
          <a:xfrm>
            <a:off x="10667167" y="5091470"/>
            <a:ext cx="22860" cy="686395"/>
          </a:xfrm>
          <a:prstGeom prst="roundRect">
            <a:avLst>
              <a:gd name="adj" fmla="val 128694"/>
            </a:avLst>
          </a:prstGeom>
          <a:solidFill>
            <a:srgbClr val="48446D"/>
          </a:solidFill>
          <a:ln/>
        </p:spPr>
      </p:sp>
      <p:sp>
        <p:nvSpPr>
          <p:cNvPr id="16" name="Shape 13"/>
          <p:cNvSpPr/>
          <p:nvPr/>
        </p:nvSpPr>
        <p:spPr>
          <a:xfrm>
            <a:off x="10457974" y="5557242"/>
            <a:ext cx="441246" cy="441246"/>
          </a:xfrm>
          <a:prstGeom prst="roundRect">
            <a:avLst>
              <a:gd name="adj" fmla="val 6667"/>
            </a:avLst>
          </a:prstGeom>
          <a:solidFill>
            <a:srgbClr val="2F2B54"/>
          </a:solidFill>
          <a:ln/>
        </p:spPr>
      </p:sp>
      <p:sp>
        <p:nvSpPr>
          <p:cNvPr id="17" name="Text 14"/>
          <p:cNvSpPr/>
          <p:nvPr/>
        </p:nvSpPr>
        <p:spPr>
          <a:xfrm>
            <a:off x="10606683" y="5639395"/>
            <a:ext cx="143708" cy="2769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150"/>
              </a:lnSpc>
              <a:buNone/>
            </a:pPr>
            <a:r>
              <a:rPr lang="en-US" sz="2150" dirty="0">
                <a:solidFill>
                  <a:srgbClr val="D9E1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3</a:t>
            </a:r>
            <a:endParaRPr lang="en-US" sz="2150" dirty="0"/>
          </a:p>
        </p:txBody>
      </p:sp>
      <p:sp>
        <p:nvSpPr>
          <p:cNvPr id="18" name="Text 15"/>
          <p:cNvSpPr/>
          <p:nvPr/>
        </p:nvSpPr>
        <p:spPr>
          <a:xfrm>
            <a:off x="9332833" y="3861911"/>
            <a:ext cx="2691408" cy="28836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50"/>
              </a:lnSpc>
              <a:buNone/>
            </a:pPr>
            <a:r>
              <a:rPr lang="en-US" sz="1800" dirty="0">
                <a:solidFill>
                  <a:srgbClr val="D9E1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Переробка та рециклінг</a:t>
            </a:r>
            <a:endParaRPr lang="en-US" sz="1800" dirty="0"/>
          </a:p>
        </p:txBody>
      </p:sp>
      <p:sp>
        <p:nvSpPr>
          <p:cNvPr id="19" name="Text 16"/>
          <p:cNvSpPr/>
          <p:nvPr/>
        </p:nvSpPr>
        <p:spPr>
          <a:xfrm>
            <a:off x="7609284" y="4267914"/>
            <a:ext cx="6138624" cy="6274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1500" dirty="0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Інноваційні технології, що допомагають сортувати, обробляти та повторно використовувати відходи.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853321"/>
            <a:ext cx="7352586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dirty="0">
                <a:solidFill>
                  <a:srgbClr val="FFFF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Спільнота та колективні дії</a:t>
            </a:r>
            <a:endParaRPr lang="en-US" sz="440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7638" y="2036088"/>
            <a:ext cx="2137529" cy="1740218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4028599" y="2891909"/>
            <a:ext cx="95488" cy="4786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750"/>
              </a:lnSpc>
              <a:buNone/>
            </a:pPr>
            <a:r>
              <a:rPr lang="en-US" sz="2350" dirty="0">
                <a:solidFill>
                  <a:srgbClr val="D9E1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1</a:t>
            </a:r>
            <a:endParaRPr lang="en-US" sz="2350" dirty="0"/>
          </a:p>
        </p:txBody>
      </p:sp>
      <p:sp>
        <p:nvSpPr>
          <p:cNvPr id="5" name="Text 2"/>
          <p:cNvSpPr/>
          <p:nvPr/>
        </p:nvSpPr>
        <p:spPr>
          <a:xfrm>
            <a:off x="5384482" y="2466856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D9E1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Лідерство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5384482" y="2962394"/>
            <a:ext cx="7636669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Приклад видатних особистостей, які надихають на екологічні зміни.</a:t>
            </a:r>
            <a:endParaRPr lang="en-US" sz="1850" dirty="0"/>
          </a:p>
        </p:txBody>
      </p:sp>
      <p:sp>
        <p:nvSpPr>
          <p:cNvPr id="7" name="Shape 4"/>
          <p:cNvSpPr/>
          <p:nvPr/>
        </p:nvSpPr>
        <p:spPr>
          <a:xfrm>
            <a:off x="5204936" y="3790950"/>
            <a:ext cx="8527971" cy="15240"/>
          </a:xfrm>
          <a:prstGeom prst="roundRect">
            <a:avLst>
              <a:gd name="adj" fmla="val 235611"/>
            </a:avLst>
          </a:prstGeom>
          <a:solidFill>
            <a:srgbClr val="48446D"/>
          </a:solidFill>
          <a:ln/>
        </p:spPr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8814" y="3836075"/>
            <a:ext cx="4275058" cy="1740218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4000143" y="4466868"/>
            <a:ext cx="152281" cy="4786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750"/>
              </a:lnSpc>
              <a:buNone/>
            </a:pPr>
            <a:r>
              <a:rPr lang="en-US" sz="2350" dirty="0">
                <a:solidFill>
                  <a:srgbClr val="D9E1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2</a:t>
            </a:r>
            <a:endParaRPr lang="en-US" sz="2350" dirty="0"/>
          </a:p>
        </p:txBody>
      </p:sp>
      <p:sp>
        <p:nvSpPr>
          <p:cNvPr id="10" name="Text 6"/>
          <p:cNvSpPr/>
          <p:nvPr/>
        </p:nvSpPr>
        <p:spPr>
          <a:xfrm>
            <a:off x="6453187" y="4075390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D9E1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Активізм</a:t>
            </a:r>
            <a:endParaRPr lang="en-US" sz="2200" dirty="0"/>
          </a:p>
        </p:txBody>
      </p:sp>
      <p:sp>
        <p:nvSpPr>
          <p:cNvPr id="11" name="Text 7"/>
          <p:cNvSpPr/>
          <p:nvPr/>
        </p:nvSpPr>
        <p:spPr>
          <a:xfrm>
            <a:off x="6453187" y="4570928"/>
            <a:ext cx="7100173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Громадянське суспільство, яке доносить екологічні проблеми до влади.</a:t>
            </a:r>
            <a:endParaRPr lang="en-US" sz="1850" dirty="0"/>
          </a:p>
        </p:txBody>
      </p:sp>
      <p:sp>
        <p:nvSpPr>
          <p:cNvPr id="12" name="Shape 8"/>
          <p:cNvSpPr/>
          <p:nvPr/>
        </p:nvSpPr>
        <p:spPr>
          <a:xfrm>
            <a:off x="6273641" y="5590937"/>
            <a:ext cx="7459266" cy="15240"/>
          </a:xfrm>
          <a:prstGeom prst="roundRect">
            <a:avLst>
              <a:gd name="adj" fmla="val 235611"/>
            </a:avLst>
          </a:prstGeom>
          <a:solidFill>
            <a:srgbClr val="48446D"/>
          </a:solidFill>
          <a:ln/>
        </p:spPr>
      </p:sp>
      <p:pic>
        <p:nvPicPr>
          <p:cNvPr id="13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0109" y="5636062"/>
            <a:ext cx="6412587" cy="1740218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3998714" y="6266855"/>
            <a:ext cx="155258" cy="4786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750"/>
              </a:lnSpc>
              <a:buNone/>
            </a:pPr>
            <a:r>
              <a:rPr lang="en-US" sz="2350" dirty="0">
                <a:solidFill>
                  <a:srgbClr val="D9E1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3</a:t>
            </a:r>
            <a:endParaRPr lang="en-US" sz="2350" dirty="0"/>
          </a:p>
        </p:txBody>
      </p:sp>
      <p:sp>
        <p:nvSpPr>
          <p:cNvPr id="15" name="Text 10"/>
          <p:cNvSpPr/>
          <p:nvPr/>
        </p:nvSpPr>
        <p:spPr>
          <a:xfrm>
            <a:off x="7522012" y="5875377"/>
            <a:ext cx="3160514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D9E1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Навчання та співпраця</a:t>
            </a:r>
            <a:endParaRPr lang="en-US" sz="2200" dirty="0"/>
          </a:p>
        </p:txBody>
      </p:sp>
      <p:sp>
        <p:nvSpPr>
          <p:cNvPr id="16" name="Text 11"/>
          <p:cNvSpPr/>
          <p:nvPr/>
        </p:nvSpPr>
        <p:spPr>
          <a:xfrm>
            <a:off x="7522012" y="6370915"/>
            <a:ext cx="6031349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Поширення знань та об'єднання зусиль заради сталого майбутнього.</a:t>
            </a:r>
            <a:endParaRPr lang="en-US" sz="18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1176457"/>
            <a:ext cx="9273064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dirty="0">
                <a:solidFill>
                  <a:srgbClr val="FFFF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Виховання екологічної свідомості</a:t>
            </a:r>
            <a:endParaRPr lang="en-US" sz="4400" dirty="0"/>
          </a:p>
        </p:txBody>
      </p:sp>
      <p:sp>
        <p:nvSpPr>
          <p:cNvPr id="3" name="Shape 1"/>
          <p:cNvSpPr/>
          <p:nvPr/>
        </p:nvSpPr>
        <p:spPr>
          <a:xfrm>
            <a:off x="837724" y="2359223"/>
            <a:ext cx="2159079" cy="1357193"/>
          </a:xfrm>
          <a:prstGeom prst="roundRect">
            <a:avLst>
              <a:gd name="adj" fmla="val 2646"/>
            </a:avLst>
          </a:prstGeom>
          <a:solidFill>
            <a:srgbClr val="2F2B54"/>
          </a:solidFill>
          <a:ln/>
        </p:spPr>
      </p:sp>
      <p:sp>
        <p:nvSpPr>
          <p:cNvPr id="4" name="Text 2"/>
          <p:cNvSpPr/>
          <p:nvPr/>
        </p:nvSpPr>
        <p:spPr>
          <a:xfrm>
            <a:off x="1077039" y="2798445"/>
            <a:ext cx="95488" cy="4786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750"/>
              </a:lnSpc>
              <a:buNone/>
            </a:pPr>
            <a:r>
              <a:rPr lang="en-US" sz="2350" dirty="0">
                <a:solidFill>
                  <a:srgbClr val="D9E1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1</a:t>
            </a:r>
            <a:endParaRPr lang="en-US" sz="2350" dirty="0"/>
          </a:p>
        </p:txBody>
      </p:sp>
      <p:sp>
        <p:nvSpPr>
          <p:cNvPr id="5" name="Text 3"/>
          <p:cNvSpPr/>
          <p:nvPr/>
        </p:nvSpPr>
        <p:spPr>
          <a:xfrm>
            <a:off x="3236119" y="2598539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D9E1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Початкова освіта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3236119" y="3094077"/>
            <a:ext cx="7497366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Закладання основ екологічних знань та цінностей з раннього віку.</a:t>
            </a:r>
            <a:endParaRPr lang="en-US" sz="1850" dirty="0"/>
          </a:p>
        </p:txBody>
      </p:sp>
      <p:sp>
        <p:nvSpPr>
          <p:cNvPr id="7" name="Shape 5"/>
          <p:cNvSpPr/>
          <p:nvPr/>
        </p:nvSpPr>
        <p:spPr>
          <a:xfrm>
            <a:off x="3116461" y="3701177"/>
            <a:ext cx="10556558" cy="15240"/>
          </a:xfrm>
          <a:prstGeom prst="roundRect">
            <a:avLst>
              <a:gd name="adj" fmla="val 235611"/>
            </a:avLst>
          </a:prstGeom>
          <a:solidFill>
            <a:srgbClr val="48446D"/>
          </a:solidFill>
          <a:ln/>
        </p:spPr>
      </p:sp>
      <p:sp>
        <p:nvSpPr>
          <p:cNvPr id="8" name="Shape 6"/>
          <p:cNvSpPr/>
          <p:nvPr/>
        </p:nvSpPr>
        <p:spPr>
          <a:xfrm>
            <a:off x="837724" y="3836075"/>
            <a:ext cx="4318278" cy="1357193"/>
          </a:xfrm>
          <a:prstGeom prst="roundRect">
            <a:avLst>
              <a:gd name="adj" fmla="val 2646"/>
            </a:avLst>
          </a:prstGeom>
          <a:solidFill>
            <a:srgbClr val="2F2B54"/>
          </a:solidFill>
          <a:ln/>
        </p:spPr>
      </p:sp>
      <p:sp>
        <p:nvSpPr>
          <p:cNvPr id="9" name="Text 7"/>
          <p:cNvSpPr/>
          <p:nvPr/>
        </p:nvSpPr>
        <p:spPr>
          <a:xfrm>
            <a:off x="1077039" y="4275296"/>
            <a:ext cx="152281" cy="4786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750"/>
              </a:lnSpc>
              <a:buNone/>
            </a:pPr>
            <a:r>
              <a:rPr lang="en-US" sz="2350" dirty="0">
                <a:solidFill>
                  <a:srgbClr val="D9E1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2</a:t>
            </a:r>
            <a:endParaRPr lang="en-US" sz="2350" dirty="0"/>
          </a:p>
        </p:txBody>
      </p:sp>
      <p:sp>
        <p:nvSpPr>
          <p:cNvPr id="10" name="Text 8"/>
          <p:cNvSpPr/>
          <p:nvPr/>
        </p:nvSpPr>
        <p:spPr>
          <a:xfrm>
            <a:off x="5395317" y="4075390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D9E1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Шкільні програми</a:t>
            </a:r>
            <a:endParaRPr lang="en-US" sz="2200" dirty="0"/>
          </a:p>
        </p:txBody>
      </p:sp>
      <p:sp>
        <p:nvSpPr>
          <p:cNvPr id="11" name="Text 9"/>
          <p:cNvSpPr/>
          <p:nvPr/>
        </p:nvSpPr>
        <p:spPr>
          <a:xfrm>
            <a:off x="5395317" y="4570928"/>
            <a:ext cx="7172563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Інтеграція екологічних тем у навчальні плани середньої школи.</a:t>
            </a:r>
            <a:endParaRPr lang="en-US" sz="1850" dirty="0"/>
          </a:p>
        </p:txBody>
      </p:sp>
      <p:sp>
        <p:nvSpPr>
          <p:cNvPr id="12" name="Shape 10"/>
          <p:cNvSpPr/>
          <p:nvPr/>
        </p:nvSpPr>
        <p:spPr>
          <a:xfrm>
            <a:off x="5275659" y="5178028"/>
            <a:ext cx="8397359" cy="15240"/>
          </a:xfrm>
          <a:prstGeom prst="roundRect">
            <a:avLst>
              <a:gd name="adj" fmla="val 235611"/>
            </a:avLst>
          </a:prstGeom>
          <a:solidFill>
            <a:srgbClr val="48446D"/>
          </a:solidFill>
          <a:ln/>
        </p:spPr>
      </p:sp>
      <p:sp>
        <p:nvSpPr>
          <p:cNvPr id="13" name="Shape 11"/>
          <p:cNvSpPr/>
          <p:nvPr/>
        </p:nvSpPr>
        <p:spPr>
          <a:xfrm>
            <a:off x="837724" y="5312926"/>
            <a:ext cx="6477476" cy="1740218"/>
          </a:xfrm>
          <a:prstGeom prst="roundRect">
            <a:avLst>
              <a:gd name="adj" fmla="val 2063"/>
            </a:avLst>
          </a:prstGeom>
          <a:solidFill>
            <a:srgbClr val="2F2B54"/>
          </a:solidFill>
          <a:ln/>
        </p:spPr>
      </p:sp>
      <p:sp>
        <p:nvSpPr>
          <p:cNvPr id="14" name="Text 12"/>
          <p:cNvSpPr/>
          <p:nvPr/>
        </p:nvSpPr>
        <p:spPr>
          <a:xfrm>
            <a:off x="1077039" y="5943719"/>
            <a:ext cx="155258" cy="4786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750"/>
              </a:lnSpc>
              <a:buNone/>
            </a:pPr>
            <a:r>
              <a:rPr lang="en-US" sz="2350" dirty="0">
                <a:solidFill>
                  <a:srgbClr val="D9E1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3</a:t>
            </a:r>
            <a:endParaRPr lang="en-US" sz="2350" dirty="0"/>
          </a:p>
        </p:txBody>
      </p:sp>
      <p:sp>
        <p:nvSpPr>
          <p:cNvPr id="15" name="Text 13"/>
          <p:cNvSpPr/>
          <p:nvPr/>
        </p:nvSpPr>
        <p:spPr>
          <a:xfrm>
            <a:off x="7554516" y="5552242"/>
            <a:ext cx="3150394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D9E1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Позашкільні ініціативи</a:t>
            </a:r>
            <a:endParaRPr lang="en-US" sz="2200" dirty="0"/>
          </a:p>
        </p:txBody>
      </p:sp>
      <p:sp>
        <p:nvSpPr>
          <p:cNvPr id="16" name="Text 14"/>
          <p:cNvSpPr/>
          <p:nvPr/>
        </p:nvSpPr>
        <p:spPr>
          <a:xfrm>
            <a:off x="7554516" y="6047780"/>
            <a:ext cx="5998845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Екологічні гуртки, табори, волонтерські проекти для молоді.</a:t>
            </a:r>
            <a:endParaRPr lang="en-US" sz="18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30672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84252" y="537567"/>
            <a:ext cx="4600099" cy="5750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500"/>
              </a:lnSpc>
              <a:buNone/>
            </a:pPr>
            <a:r>
              <a:rPr lang="en-US" sz="3600" dirty="0">
                <a:solidFill>
                  <a:srgbClr val="FFFF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Заклик до дій</a:t>
            </a:r>
            <a:endParaRPr lang="en-US" sz="3600" dirty="0"/>
          </a:p>
        </p:txBody>
      </p:sp>
      <p:sp>
        <p:nvSpPr>
          <p:cNvPr id="4" name="Text 1"/>
          <p:cNvSpPr/>
          <p:nvPr/>
        </p:nvSpPr>
        <p:spPr>
          <a:xfrm>
            <a:off x="684252" y="1503640"/>
            <a:ext cx="7775496" cy="6450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050"/>
              </a:lnSpc>
              <a:buNone/>
            </a:pPr>
            <a:r>
              <a:rPr lang="en-US" sz="5050" dirty="0">
                <a:solidFill>
                  <a:srgbClr val="D9E1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1</a:t>
            </a:r>
            <a:endParaRPr lang="en-US" sz="5050" dirty="0"/>
          </a:p>
        </p:txBody>
      </p:sp>
      <p:sp>
        <p:nvSpPr>
          <p:cNvPr id="5" name="Text 2"/>
          <p:cNvSpPr/>
          <p:nvPr/>
        </p:nvSpPr>
        <p:spPr>
          <a:xfrm>
            <a:off x="3421975" y="2393037"/>
            <a:ext cx="2300049" cy="28753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50"/>
              </a:lnSpc>
              <a:buNone/>
            </a:pPr>
            <a:r>
              <a:rPr lang="en-US" sz="1800" dirty="0">
                <a:solidFill>
                  <a:srgbClr val="D9E1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Розпочати</a:t>
            </a:r>
            <a:endParaRPr lang="en-US" sz="1800" dirty="0"/>
          </a:p>
        </p:txBody>
      </p:sp>
      <p:sp>
        <p:nvSpPr>
          <p:cNvPr id="6" name="Text 3"/>
          <p:cNvSpPr/>
          <p:nvPr/>
        </p:nvSpPr>
        <p:spPr>
          <a:xfrm>
            <a:off x="684252" y="2797850"/>
            <a:ext cx="7775496" cy="31277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1500" dirty="0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Зробіть перший крок до більш сталого способу життя.</a:t>
            </a:r>
            <a:endParaRPr lang="en-US" sz="1500" dirty="0"/>
          </a:p>
        </p:txBody>
      </p:sp>
      <p:sp>
        <p:nvSpPr>
          <p:cNvPr id="7" name="Text 4"/>
          <p:cNvSpPr/>
          <p:nvPr/>
        </p:nvSpPr>
        <p:spPr>
          <a:xfrm>
            <a:off x="684252" y="3794879"/>
            <a:ext cx="7775496" cy="6450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050"/>
              </a:lnSpc>
              <a:buNone/>
            </a:pPr>
            <a:r>
              <a:rPr lang="en-US" sz="5050" dirty="0">
                <a:solidFill>
                  <a:srgbClr val="D9E1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10</a:t>
            </a:r>
            <a:endParaRPr lang="en-US" sz="5050" dirty="0"/>
          </a:p>
        </p:txBody>
      </p:sp>
      <p:sp>
        <p:nvSpPr>
          <p:cNvPr id="8" name="Text 5"/>
          <p:cNvSpPr/>
          <p:nvPr/>
        </p:nvSpPr>
        <p:spPr>
          <a:xfrm>
            <a:off x="3421975" y="4684276"/>
            <a:ext cx="2300049" cy="28753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50"/>
              </a:lnSpc>
              <a:buNone/>
            </a:pPr>
            <a:r>
              <a:rPr lang="en-US" sz="1800" dirty="0">
                <a:solidFill>
                  <a:srgbClr val="D9E1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Надихати</a:t>
            </a:r>
            <a:endParaRPr lang="en-US" sz="1800" dirty="0"/>
          </a:p>
        </p:txBody>
      </p:sp>
      <p:sp>
        <p:nvSpPr>
          <p:cNvPr id="9" name="Text 6"/>
          <p:cNvSpPr/>
          <p:nvPr/>
        </p:nvSpPr>
        <p:spPr>
          <a:xfrm>
            <a:off x="684252" y="5089088"/>
            <a:ext cx="7775496" cy="31277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1500" dirty="0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Поділіться своїм прикладом і надихайте оточуючих на зміни.</a:t>
            </a:r>
            <a:endParaRPr lang="en-US" sz="1500" dirty="0"/>
          </a:p>
        </p:txBody>
      </p:sp>
      <p:sp>
        <p:nvSpPr>
          <p:cNvPr id="10" name="Text 7"/>
          <p:cNvSpPr/>
          <p:nvPr/>
        </p:nvSpPr>
        <p:spPr>
          <a:xfrm>
            <a:off x="684252" y="6086118"/>
            <a:ext cx="7775496" cy="6450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050"/>
              </a:lnSpc>
              <a:buNone/>
            </a:pPr>
            <a:r>
              <a:rPr lang="en-US" sz="5050" dirty="0">
                <a:solidFill>
                  <a:srgbClr val="D9E1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100</a:t>
            </a:r>
            <a:endParaRPr lang="en-US" sz="5050" dirty="0"/>
          </a:p>
        </p:txBody>
      </p:sp>
      <p:sp>
        <p:nvSpPr>
          <p:cNvPr id="11" name="Text 8"/>
          <p:cNvSpPr/>
          <p:nvPr/>
        </p:nvSpPr>
        <p:spPr>
          <a:xfrm>
            <a:off x="3421975" y="6975515"/>
            <a:ext cx="2300049" cy="28753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50"/>
              </a:lnSpc>
              <a:buNone/>
            </a:pPr>
            <a:r>
              <a:rPr lang="en-US" sz="1800" dirty="0">
                <a:solidFill>
                  <a:srgbClr val="D9E1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Об'єднатися</a:t>
            </a:r>
            <a:endParaRPr lang="en-US" sz="1800" dirty="0"/>
          </a:p>
        </p:txBody>
      </p:sp>
      <p:sp>
        <p:nvSpPr>
          <p:cNvPr id="12" name="Text 9"/>
          <p:cNvSpPr/>
          <p:nvPr/>
        </p:nvSpPr>
        <p:spPr>
          <a:xfrm>
            <a:off x="684252" y="7380327"/>
            <a:ext cx="7775496" cy="31277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1500" dirty="0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Приєднуйтесь до ініціатив, які покращують стан нашої планети.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503</Words>
  <Application>Microsoft Office PowerPoint</Application>
  <PresentationFormat>Произвольный</PresentationFormat>
  <Paragraphs>95</Paragraphs>
  <Slides>10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Martel Sans Light</vt:lpstr>
      <vt:lpstr>Kanit</vt:lpstr>
      <vt:lpstr>Calibri</vt:lpstr>
      <vt:lpstr>Arial</vt:lpstr>
      <vt:lpstr>Martel Sans Bold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NATALIA</cp:lastModifiedBy>
  <cp:revision>1</cp:revision>
  <dcterms:created xsi:type="dcterms:W3CDTF">2024-11-22T16:33:38Z</dcterms:created>
  <dcterms:modified xsi:type="dcterms:W3CDTF">2024-11-22T16:34:55Z</dcterms:modified>
</cp:coreProperties>
</file>