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4660"/>
  </p:normalViewPr>
  <p:slideViewPr>
    <p:cSldViewPr>
      <p:cViewPr varScale="1">
        <p:scale>
          <a:sx n="104" d="100"/>
          <a:sy n="104" d="100"/>
        </p:scale>
        <p:origin x="22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88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7"/>
            <a:ext cx="8388424" cy="886544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АНАЛІЗ ТА МОДЕЛЮВАННЯ СОЦІАЛЬНО-ЕКОНОМІЧНИХ СИСТЕМ</a:t>
            </a:r>
            <a:endParaRPr lang="uk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Кликните для увеличе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12" y="1219200"/>
            <a:ext cx="7038975" cy="4457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АНАЛІЗ ТА МОДЕЛЮВАННЯ СОЦІАЛЬНО-ЕКОНОМІЧНИХ СИСТЕМ</a:t>
            </a:r>
            <a:endParaRPr lang="uk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кандидат економічних наук, доцент Мержинський Євгеній Костянтинович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інформаційної економіки, підприємництва та фінансів, бібліотечний корпус, </a:t>
            </a:r>
            <a:r>
              <a:rPr lang="uk-UA" i="1" dirty="0" err="1"/>
              <a:t>ауд</a:t>
            </a:r>
            <a:r>
              <a:rPr lang="uk-UA" i="1" dirty="0"/>
              <a:t>. 416</a:t>
            </a:r>
            <a:endParaRPr lang="ru-RU" dirty="0"/>
          </a:p>
          <a:p>
            <a:r>
              <a:rPr lang="uk-UA" b="1" dirty="0"/>
              <a:t>E-</a:t>
            </a:r>
            <a:r>
              <a:rPr lang="uk-UA" b="1" dirty="0" err="1"/>
              <a:t>mail</a:t>
            </a:r>
            <a:r>
              <a:rPr lang="uk-UA" b="1" dirty="0"/>
              <a:t>: </a:t>
            </a:r>
            <a:r>
              <a:rPr lang="en-US" i="1" dirty="0"/>
              <a:t>merginskiy@gmail.com</a:t>
            </a:r>
            <a:endParaRPr lang="ru-RU" dirty="0"/>
          </a:p>
          <a:p>
            <a:r>
              <a:rPr lang="uk-UA" b="1" dirty="0"/>
              <a:t>Телефон: </a:t>
            </a:r>
            <a:r>
              <a:rPr lang="uk-UA" i="1" dirty="0"/>
              <a:t>(0</a:t>
            </a:r>
            <a:r>
              <a:rPr lang="en-US" i="1" dirty="0"/>
              <a:t>50</a:t>
            </a:r>
            <a:r>
              <a:rPr lang="uk-UA" i="1" dirty="0"/>
              <a:t>) </a:t>
            </a:r>
            <a:r>
              <a:rPr lang="en-US" i="1" dirty="0"/>
              <a:t>108-70-09</a:t>
            </a:r>
            <a:endParaRPr lang="ru-RU" dirty="0"/>
          </a:p>
          <a:p>
            <a:r>
              <a:rPr lang="uk-UA" b="1" dirty="0"/>
              <a:t>Інші засоби зв’язку: </a:t>
            </a:r>
            <a:r>
              <a:rPr lang="en-US" i="1" dirty="0"/>
              <a:t>Moodle</a:t>
            </a:r>
            <a:r>
              <a:rPr lang="uk-UA" i="1" dirty="0"/>
              <a:t> (форум курсу, приватні повідомлення)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8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АНАЛІЗ ТА МОДЕЛЮВАННЯ СОЦІАЛЬНО-ЕКОНОМІЧНИХ СИСТЕМ</a:t>
            </a:r>
            <a:endParaRPr lang="uk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205468"/>
              </p:ext>
            </p:extLst>
          </p:nvPr>
        </p:nvGraphicFramePr>
        <p:xfrm>
          <a:off x="827584" y="1844824"/>
          <a:ext cx="7776864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1165">
                  <a:extLst>
                    <a:ext uri="{9D8B030D-6E8A-4147-A177-3AD203B41FA5}">
                      <a16:colId xmlns:a16="http://schemas.microsoft.com/office/drawing/2014/main" val="2301010020"/>
                    </a:ext>
                  </a:extLst>
                </a:gridCol>
                <a:gridCol w="434129">
                  <a:extLst>
                    <a:ext uri="{9D8B030D-6E8A-4147-A177-3AD203B41FA5}">
                      <a16:colId xmlns:a16="http://schemas.microsoft.com/office/drawing/2014/main" val="1696590363"/>
                    </a:ext>
                  </a:extLst>
                </a:gridCol>
                <a:gridCol w="1060863">
                  <a:extLst>
                    <a:ext uri="{9D8B030D-6E8A-4147-A177-3AD203B41FA5}">
                      <a16:colId xmlns:a16="http://schemas.microsoft.com/office/drawing/2014/main" val="3441659780"/>
                    </a:ext>
                  </a:extLst>
                </a:gridCol>
                <a:gridCol w="1061628">
                  <a:extLst>
                    <a:ext uri="{9D8B030D-6E8A-4147-A177-3AD203B41FA5}">
                      <a16:colId xmlns:a16="http://schemas.microsoft.com/office/drawing/2014/main" val="78784868"/>
                    </a:ext>
                  </a:extLst>
                </a:gridCol>
                <a:gridCol w="1083029">
                  <a:extLst>
                    <a:ext uri="{9D8B030D-6E8A-4147-A177-3AD203B41FA5}">
                      <a16:colId xmlns:a16="http://schemas.microsoft.com/office/drawing/2014/main" val="2200755756"/>
                    </a:ext>
                  </a:extLst>
                </a:gridCol>
                <a:gridCol w="845328">
                  <a:extLst>
                    <a:ext uri="{9D8B030D-6E8A-4147-A177-3AD203B41FA5}">
                      <a16:colId xmlns:a16="http://schemas.microsoft.com/office/drawing/2014/main" val="3541922412"/>
                    </a:ext>
                  </a:extLst>
                </a:gridCol>
                <a:gridCol w="758196">
                  <a:extLst>
                    <a:ext uri="{9D8B030D-6E8A-4147-A177-3AD203B41FA5}">
                      <a16:colId xmlns:a16="http://schemas.microsoft.com/office/drawing/2014/main" val="3599130103"/>
                    </a:ext>
                  </a:extLst>
                </a:gridCol>
                <a:gridCol w="802526">
                  <a:extLst>
                    <a:ext uri="{9D8B030D-6E8A-4147-A177-3AD203B41FA5}">
                      <a16:colId xmlns:a16="http://schemas.microsoft.com/office/drawing/2014/main" val="3970281674"/>
                    </a:ext>
                  </a:extLst>
                </a:gridCol>
              </a:tblGrid>
              <a:tr h="75314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Освітня програма, рівень вищої освіти</a:t>
                      </a:r>
                      <a:r>
                        <a:rPr lang="ru-RU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100"/>
                        </a:spcAft>
                      </a:pPr>
                      <a:r>
                        <a:rPr lang="uk-UA" sz="1600">
                          <a:effectLst/>
                        </a:rPr>
                        <a:t>Інформаційна економіка</a:t>
                      </a:r>
                      <a:endParaRPr lang="ru-RU" sz="1600">
                        <a:effectLst/>
                      </a:endParaRPr>
                    </a:p>
                    <a:p>
                      <a:pPr algn="ctr">
                        <a:spcAft>
                          <a:spcPts val="100"/>
                        </a:spcAft>
                      </a:pPr>
                      <a:r>
                        <a:rPr lang="uk-UA" sz="1600">
                          <a:effectLst/>
                        </a:rPr>
                        <a:t>Другий (магістерський)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571559"/>
                  </a:ext>
                </a:extLst>
              </a:tr>
              <a:tr h="36393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Статус дисципліни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100"/>
                        </a:spcAft>
                      </a:pPr>
                      <a:r>
                        <a:rPr lang="uk-UA" sz="1600" dirty="0">
                          <a:effectLst/>
                        </a:rPr>
                        <a:t>Нормативна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496426"/>
                  </a:ext>
                </a:extLst>
              </a:tr>
              <a:tr h="7278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Кредити ECTS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Навч</a:t>
                      </a:r>
                      <a:r>
                        <a:rPr lang="uk-UA" sz="1600" dirty="0">
                          <a:effectLst/>
                        </a:rPr>
                        <a:t>. </a:t>
                      </a:r>
                      <a:r>
                        <a:rPr lang="en-US" sz="1600" dirty="0">
                          <a:effectLst/>
                        </a:rPr>
                        <a:t>р</a:t>
                      </a:r>
                      <a:r>
                        <a:rPr lang="uk-UA" sz="1600" dirty="0" err="1">
                          <a:effectLst/>
                        </a:rPr>
                        <a:t>ік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2022-23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Рік навчання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Тижні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4867997"/>
                  </a:ext>
                </a:extLst>
              </a:tr>
              <a:tr h="10918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Кількість годин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150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Кількість змістових модулів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Лекційні заняття </a:t>
                      </a:r>
                      <a:r>
                        <a:rPr lang="ru-RU" sz="1600" dirty="0">
                          <a:effectLst/>
                        </a:rPr>
                        <a:t>– 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Лабораторні заняття </a:t>
                      </a:r>
                      <a:r>
                        <a:rPr lang="ru-RU" sz="1600" dirty="0">
                          <a:effectLst/>
                        </a:rPr>
                        <a:t>– 28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Самостійна робота – 108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050086"/>
                  </a:ext>
                </a:extLst>
              </a:tr>
              <a:tr h="36393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Вид контролю</a:t>
                      </a:r>
                      <a:r>
                        <a:rPr lang="ru-RU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Екзамен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204747"/>
                  </a:ext>
                </a:extLst>
              </a:tr>
              <a:tr h="36393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Посилання на курс в Moodle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hlinkClick r:id="rId2"/>
                        </a:rPr>
                        <a:t>https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://</a:t>
                      </a:r>
                      <a:r>
                        <a:rPr lang="en-US" sz="1400" u="sng" dirty="0" err="1">
                          <a:effectLst/>
                          <a:hlinkClick r:id="rId2"/>
                        </a:rPr>
                        <a:t>moodle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.</a:t>
                      </a:r>
                      <a:r>
                        <a:rPr lang="en-US" sz="1400" u="sng" dirty="0" err="1">
                          <a:effectLst/>
                          <a:hlinkClick r:id="rId2"/>
                        </a:rPr>
                        <a:t>znu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.</a:t>
                      </a:r>
                      <a:r>
                        <a:rPr lang="en-US" sz="1400" u="sng" dirty="0" err="1">
                          <a:effectLst/>
                          <a:hlinkClick r:id="rId2"/>
                        </a:rPr>
                        <a:t>edu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.</a:t>
                      </a:r>
                      <a:r>
                        <a:rPr lang="en-US" sz="1400" u="sng" dirty="0" err="1">
                          <a:effectLst/>
                          <a:hlinkClick r:id="rId2"/>
                        </a:rPr>
                        <a:t>ua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/</a:t>
                      </a:r>
                      <a:r>
                        <a:rPr lang="en-US" sz="1400" u="sng" dirty="0">
                          <a:effectLst/>
                          <a:hlinkClick r:id="rId2"/>
                        </a:rPr>
                        <a:t>course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/</a:t>
                      </a:r>
                      <a:r>
                        <a:rPr lang="en-US" sz="1400" u="sng" dirty="0">
                          <a:effectLst/>
                          <a:hlinkClick r:id="rId2"/>
                        </a:rPr>
                        <a:t>view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.</a:t>
                      </a:r>
                      <a:r>
                        <a:rPr lang="en-US" sz="1400" u="sng" dirty="0" err="1">
                          <a:effectLst/>
                          <a:hlinkClick r:id="rId2"/>
                        </a:rPr>
                        <a:t>php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?</a:t>
                      </a:r>
                      <a:r>
                        <a:rPr lang="en-US" sz="1400" u="sng" dirty="0">
                          <a:effectLst/>
                          <a:hlinkClick r:id="rId2"/>
                        </a:rPr>
                        <a:t>id</a:t>
                      </a:r>
                      <a:r>
                        <a:rPr lang="uk-UA" sz="1400" u="sng" dirty="0">
                          <a:effectLst/>
                          <a:hlinkClick r:id="rId2"/>
                        </a:rPr>
                        <a:t>=8817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495070"/>
                  </a:ext>
                </a:extLst>
              </a:tr>
              <a:tr h="727869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Консультації: щосереди, 13.05-14.25 в аудиторії 416, л520, 420 або за домовленістю чи </a:t>
                      </a:r>
                      <a:r>
                        <a:rPr lang="uk-UA" sz="1600" dirty="0" err="1">
                          <a:effectLst/>
                        </a:rPr>
                        <a:t>ел</a:t>
                      </a:r>
                      <a:r>
                        <a:rPr lang="uk-UA" sz="1600" dirty="0">
                          <a:effectLst/>
                        </a:rPr>
                        <a:t>. поштою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6597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38263" y="2759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1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АНАЛІЗ ТА МОДЕЛЮВАННЯ СОЦІАЛЬНО-ЕКОНОМІЧНИХ СИСТЕМ</a:t>
            </a:r>
            <a:endParaRPr lang="uk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uk-UA" i="1" dirty="0"/>
              <a:t>Курс має на меті сформувати у студентів системи є  засвоєння теоретичних знань з основ аналізу та моделювання соціально-еколого-економічних систем та формування навичок створення моделей соціально-еколого-економічними систем; досліджуються методи і моделі аналізу тенденцій та причинно-наслідкових </a:t>
            </a:r>
            <a:r>
              <a:rPr lang="uk-UA" i="1" dirty="0" err="1"/>
              <a:t>зв’язків</a:t>
            </a:r>
            <a:r>
              <a:rPr lang="uk-UA" i="1" dirty="0"/>
              <a:t> в економіці та екології, що є необхідною умовою аналізу та прогнозування окремих показників динаміки соціально-еколого-економічного розвитку країни.  Досліджуються методи і моделі аналізу тенденцій та причинно-наслідкових </a:t>
            </a:r>
            <a:r>
              <a:rPr lang="uk-UA" i="1" dirty="0" err="1"/>
              <a:t>зв’язків</a:t>
            </a:r>
            <a:r>
              <a:rPr lang="uk-UA" i="1" dirty="0"/>
              <a:t> в економіці та соціальних системах, що є необхідною умовою аналізу та прогнозування окремих показників динаміки соціально-економічного розвитку країни. </a:t>
            </a:r>
          </a:p>
          <a:p>
            <a:r>
              <a:rPr lang="uk-UA" i="1" dirty="0"/>
              <a:t>Курс передбачає ґрунтовне ознайомлення з поняттями основ системної динаміки, </a:t>
            </a:r>
            <a:r>
              <a:rPr lang="uk-UA" i="1" dirty="0" err="1"/>
              <a:t>агентного</a:t>
            </a:r>
            <a:r>
              <a:rPr lang="uk-UA" i="1" dirty="0"/>
              <a:t> моделювання, набуття фундаментальних теоретичних знань і практичних навичок застосування інструментів з імітаційного моделювання соціально-еколого-економічних систем в </a:t>
            </a:r>
            <a:r>
              <a:rPr lang="pl-PL" i="1" dirty="0"/>
              <a:t>AnyLogic</a:t>
            </a:r>
            <a:r>
              <a:rPr lang="uk-UA" i="1" dirty="0"/>
              <a:t>.</a:t>
            </a:r>
            <a:endParaRPr lang="ru-RU" dirty="0"/>
          </a:p>
          <a:p>
            <a:r>
              <a:rPr lang="uk-UA" i="1" dirty="0"/>
              <a:t>Інтерактивний формат курсу, що спонукатиме до дебатів, полеміки, аргументованого відстоювання власної точки зору, орієнтований на розвиток критично важливих для фахівця у галузі гуманітарних наук навичок ефективної усної й письмової комунікації. </a:t>
            </a:r>
            <a:endParaRPr lang="ru-RU" dirty="0"/>
          </a:p>
          <a:p>
            <a:r>
              <a:rPr lang="uk-UA" i="1" dirty="0"/>
              <a:t>Рольові ігри-симуляції на базі програмного продукту </a:t>
            </a:r>
            <a:r>
              <a:rPr lang="en-US" i="1" dirty="0" err="1"/>
              <a:t>AnyLogic</a:t>
            </a:r>
            <a:r>
              <a:rPr lang="uk-UA" i="1" dirty="0"/>
              <a:t> сприятимуть розвитку адаптивності та емоційного інтелекту слухачів. </a:t>
            </a:r>
            <a:endParaRPr lang="ru-RU" dirty="0"/>
          </a:p>
          <a:p>
            <a:r>
              <a:rPr lang="uk-UA" i="1" dirty="0"/>
              <a:t>Виконання групових практичних завдань та підсумкових групових проектів спонукає до розвитку навичок командної роботи, організаційних та лідерських якостей.</a:t>
            </a:r>
            <a:endParaRPr lang="ru-RU" dirty="0"/>
          </a:p>
          <a:p>
            <a:r>
              <a:rPr lang="uk-UA" i="1" dirty="0"/>
              <a:t>Використання новітніх програмних засобів під час виконання лабораторних завдань розвине як загальні, так і професійні цифрові компетенції слухачів.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486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374</Words>
  <Application>Microsoft Office PowerPoint</Application>
  <PresentationFormat>Экран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Тема Office</vt:lpstr>
      <vt:lpstr>АНАЛІЗ ТА МОДЕЛЮВАННЯ СОЦІАЛЬНО-ЕКОНОМІЧНИХ СИСТЕМ</vt:lpstr>
      <vt:lpstr>АНАЛІЗ ТА МОДЕЛЮВАННЯ СОЦІАЛЬНО-ЕКОНОМІЧНИХ СИСТЕМ</vt:lpstr>
      <vt:lpstr>АНАЛІЗ ТА МОДЕЛЮВАННЯ СОЦІАЛЬНО-ЕКОНОМІЧНИХ СИСТЕМ</vt:lpstr>
      <vt:lpstr>АНАЛІЗ ТА МОДЕЛЮВАННЯ СОЦІАЛЬНО-ЕКОНОМІЧНИХ СИСТЕМ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Основы бизнес-моделирования</dc:title>
  <dc:creator>Евгений Мержинский</dc:creator>
  <cp:lastModifiedBy>CyberFan</cp:lastModifiedBy>
  <cp:revision>30</cp:revision>
  <dcterms:created xsi:type="dcterms:W3CDTF">2017-01-28T14:13:33Z</dcterms:created>
  <dcterms:modified xsi:type="dcterms:W3CDTF">2022-12-05T08:39:41Z</dcterms:modified>
</cp:coreProperties>
</file>