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9"/>
  </p:notesMasterIdLst>
  <p:sldIdLst>
    <p:sldId id="256" r:id="rId2"/>
    <p:sldId id="262" r:id="rId3"/>
    <p:sldId id="258" r:id="rId4"/>
    <p:sldId id="259" r:id="rId5"/>
    <p:sldId id="260" r:id="rId6"/>
    <p:sldId id="261" r:id="rId7"/>
    <p:sldId id="257" r:id="rId8"/>
  </p:sldIdLst>
  <p:sldSz cx="9144000" cy="5143500" type="screen16x9"/>
  <p:notesSz cx="6858000" cy="9144000"/>
  <p:embeddedFontLst>
    <p:embeddedFont>
      <p:font typeface="Source Code Pro" panose="020B0604020202020204" charset="0"/>
      <p:regular r:id="rId10"/>
      <p:bold r:id="rId11"/>
      <p:italic r:id="rId12"/>
      <p:boldItalic r:id="rId13"/>
    </p:embeddedFont>
    <p:embeddedFont>
      <p:font typeface="Amatic SC" panose="020B0604020202020204" charset="-79"/>
      <p:regular r:id="rId14"/>
      <p:bold r:id="rId15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7" d="100"/>
          <a:sy n="107" d="100"/>
        </p:scale>
        <p:origin x="336" y="10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4.fntdata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font" Target="fonts/font3.fntdata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2.fntdata"/><Relationship Id="rId5" Type="http://schemas.openxmlformats.org/officeDocument/2006/relationships/slide" Target="slides/slide4.xml"/><Relationship Id="rId15" Type="http://schemas.openxmlformats.org/officeDocument/2006/relationships/font" Target="fonts/font6.fntdata"/><Relationship Id="rId10" Type="http://schemas.openxmlformats.org/officeDocument/2006/relationships/font" Target="fonts/font1.fntdata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font" Target="fonts/font5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54269680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4" name="Google Shape;54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2571434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gb16b5a9dd8_0_4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0" name="Google Shape;60;gb16b5a9dd8_0_4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1810585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bg>
      <p:bgPr>
        <a:solidFill>
          <a:schemeClr val="dk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>
            <a:off x="0" y="0"/>
            <a:ext cx="9144000" cy="3429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ctrTitle"/>
          </p:nvPr>
        </p:nvSpPr>
        <p:spPr>
          <a:xfrm>
            <a:off x="311700" y="392150"/>
            <a:ext cx="8520600" cy="2690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1pPr>
            <a:lvl2pPr lvl="1" algn="ctr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2pPr>
            <a:lvl3pPr lvl="2" algn="ctr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3pPr>
            <a:lvl4pPr lvl="3" algn="ctr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4pPr>
            <a:lvl5pPr lvl="4" algn="ctr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5pPr>
            <a:lvl6pPr lvl="5" algn="ctr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6pPr>
            <a:lvl7pPr lvl="6" algn="ctr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7pPr>
            <a:lvl8pPr lvl="7" algn="ctr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8pPr>
            <a:lvl9pPr lvl="8" algn="ctr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ubTitle" idx="1"/>
          </p:nvPr>
        </p:nvSpPr>
        <p:spPr>
          <a:xfrm>
            <a:off x="311700" y="3890400"/>
            <a:ext cx="8520600" cy="70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100"/>
              <a:buNone/>
              <a:defRPr sz="2100" b="1">
                <a:solidFill>
                  <a:schemeClr val="accent1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100"/>
              <a:buNone/>
              <a:defRPr sz="2100" b="1">
                <a:solidFill>
                  <a:schemeClr val="accent1"/>
                </a:solidFill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100"/>
              <a:buNone/>
              <a:defRPr sz="2100" b="1">
                <a:solidFill>
                  <a:schemeClr val="accent1"/>
                </a:solidFill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100"/>
              <a:buNone/>
              <a:defRPr sz="2100" b="1">
                <a:solidFill>
                  <a:schemeClr val="accent1"/>
                </a:solidFill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100"/>
              <a:buNone/>
              <a:defRPr sz="2100" b="1">
                <a:solidFill>
                  <a:schemeClr val="accent1"/>
                </a:solidFill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100"/>
              <a:buNone/>
              <a:defRPr sz="2100" b="1">
                <a:solidFill>
                  <a:schemeClr val="accent1"/>
                </a:solidFill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100"/>
              <a:buNone/>
              <a:defRPr sz="2100" b="1">
                <a:solidFill>
                  <a:schemeClr val="accent1"/>
                </a:solidFill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100"/>
              <a:buNone/>
              <a:defRPr sz="2100" b="1">
                <a:solidFill>
                  <a:schemeClr val="accent1"/>
                </a:solidFill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100"/>
              <a:buNone/>
              <a:defRPr sz="2100" b="1">
                <a:solidFill>
                  <a:schemeClr val="accent1"/>
                </a:solidFill>
              </a:defRPr>
            </a:lvl9pPr>
          </a:lstStyle>
          <a:p>
            <a:endParaRPr/>
          </a:p>
        </p:txBody>
      </p:sp>
      <p:sp>
        <p:nvSpPr>
          <p:cNvPr id="13" name="Google Shape;13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240275"/>
            <a:ext cx="8520600" cy="1981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  <a:highlight>
                  <a:schemeClr val="accent1"/>
                </a:highlight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  <a:highlight>
                  <a:schemeClr val="accent1"/>
                </a:highlight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  <a:highlight>
                  <a:schemeClr val="accent1"/>
                </a:highlight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  <a:highlight>
                  <a:schemeClr val="accent1"/>
                </a:highlight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  <a:highlight>
                  <a:schemeClr val="accent1"/>
                </a:highlight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  <a:highlight>
                  <a:schemeClr val="accent1"/>
                </a:highlight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  <a:highlight>
                  <a:schemeClr val="accent1"/>
                </a:highlight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  <a:highlight>
                  <a:schemeClr val="accent1"/>
                </a:highlight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  <a:highlight>
                  <a:schemeClr val="accent1"/>
                </a:highlight>
              </a:defRPr>
            </a:lvl9pPr>
          </a:lstStyle>
          <a:p>
            <a:r>
              <a:t>xx%</a:t>
            </a:r>
          </a:p>
        </p:txBody>
      </p:sp>
      <p:sp>
        <p:nvSpPr>
          <p:cNvPr id="48" name="Google Shape;48;p11"/>
          <p:cNvSpPr txBox="1">
            <a:spLocks noGrp="1"/>
          </p:cNvSpPr>
          <p:nvPr>
            <p:ph type="body" idx="1"/>
          </p:nvPr>
        </p:nvSpPr>
        <p:spPr>
          <a:xfrm>
            <a:off x="311700" y="33046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Char char="●"/>
              <a:defRPr>
                <a:solidFill>
                  <a:schemeClr val="accent1"/>
                </a:solidFill>
                <a:highlight>
                  <a:schemeClr val="dk1"/>
                </a:highlight>
              </a:defRPr>
            </a:lvl1pPr>
            <a:lvl2pPr marL="914400" lvl="1" indent="-317500" algn="ctr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○"/>
              <a:defRPr>
                <a:solidFill>
                  <a:schemeClr val="accent1"/>
                </a:solidFill>
                <a:highlight>
                  <a:schemeClr val="dk1"/>
                </a:highlight>
              </a:defRPr>
            </a:lvl2pPr>
            <a:lvl3pPr marL="1371600" lvl="2" indent="-317500" algn="ctr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■"/>
              <a:defRPr>
                <a:solidFill>
                  <a:schemeClr val="accent1"/>
                </a:solidFill>
                <a:highlight>
                  <a:schemeClr val="dk1"/>
                </a:highlight>
              </a:defRPr>
            </a:lvl3pPr>
            <a:lvl4pPr marL="1828800" lvl="3" indent="-317500" algn="ctr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●"/>
              <a:defRPr>
                <a:solidFill>
                  <a:schemeClr val="accent1"/>
                </a:solidFill>
                <a:highlight>
                  <a:schemeClr val="dk1"/>
                </a:highlight>
              </a:defRPr>
            </a:lvl4pPr>
            <a:lvl5pPr marL="2286000" lvl="4" indent="-317500" algn="ctr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○"/>
              <a:defRPr>
                <a:solidFill>
                  <a:schemeClr val="accent1"/>
                </a:solidFill>
                <a:highlight>
                  <a:schemeClr val="dk1"/>
                </a:highlight>
              </a:defRPr>
            </a:lvl5pPr>
            <a:lvl6pPr marL="2743200" lvl="5" indent="-317500" algn="ctr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■"/>
              <a:defRPr>
                <a:solidFill>
                  <a:schemeClr val="accent1"/>
                </a:solidFill>
                <a:highlight>
                  <a:schemeClr val="dk1"/>
                </a:highlight>
              </a:defRPr>
            </a:lvl6pPr>
            <a:lvl7pPr marL="3200400" lvl="6" indent="-317500" algn="ctr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●"/>
              <a:defRPr>
                <a:solidFill>
                  <a:schemeClr val="accent1"/>
                </a:solidFill>
                <a:highlight>
                  <a:schemeClr val="dk1"/>
                </a:highlight>
              </a:defRPr>
            </a:lvl7pPr>
            <a:lvl8pPr marL="3657600" lvl="7" indent="-317500" algn="ctr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○"/>
              <a:defRPr>
                <a:solidFill>
                  <a:schemeClr val="accent1"/>
                </a:solidFill>
                <a:highlight>
                  <a:schemeClr val="dk1"/>
                </a:highlight>
              </a:defRPr>
            </a:lvl8pPr>
            <a:lvl9pPr marL="4114800" lvl="8" indent="-317500" algn="ctr">
              <a:spcBef>
                <a:spcPts val="1600"/>
              </a:spcBef>
              <a:spcAft>
                <a:spcPts val="1600"/>
              </a:spcAft>
              <a:buClr>
                <a:schemeClr val="accent1"/>
              </a:buClr>
              <a:buSzPts val="1400"/>
              <a:buChar char="■"/>
              <a:defRPr>
                <a:solidFill>
                  <a:schemeClr val="accent1"/>
                </a:solidFill>
                <a:highlight>
                  <a:schemeClr val="dk1"/>
                </a:highlight>
              </a:defRPr>
            </a:lvl9pPr>
          </a:lstStyle>
          <a:p>
            <a:endParaRPr/>
          </a:p>
        </p:txBody>
      </p:sp>
      <p:sp>
        <p:nvSpPr>
          <p:cNvPr id="49" name="Google Shape;49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bg>
      <p:bgPr>
        <a:solidFill>
          <a:schemeClr val="dk1"/>
        </a:solidFill>
        <a:effectLst/>
      </p:bgPr>
    </p:bg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3"/>
          <p:cNvSpPr txBox="1">
            <a:spLocks noGrp="1"/>
          </p:cNvSpPr>
          <p:nvPr>
            <p:ph type="title"/>
          </p:nvPr>
        </p:nvSpPr>
        <p:spPr>
          <a:xfrm>
            <a:off x="2802750" y="802500"/>
            <a:ext cx="3538500" cy="3538500"/>
          </a:xfrm>
          <a:prstGeom prst="rect">
            <a:avLst/>
          </a:prstGeom>
          <a:solidFill>
            <a:srgbClr val="FFFFFF"/>
          </a:solidFill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16" name="Google Shape;16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4"/>
          <p:cNvSpPr txBox="1">
            <a:spLocks noGrp="1"/>
          </p:cNvSpPr>
          <p:nvPr>
            <p:ph type="title"/>
          </p:nvPr>
        </p:nvSpPr>
        <p:spPr>
          <a:xfrm>
            <a:off x="311700" y="292850"/>
            <a:ext cx="8520600" cy="801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body" idx="1"/>
          </p:nvPr>
        </p:nvSpPr>
        <p:spPr>
          <a:xfrm>
            <a:off x="311700" y="1228675"/>
            <a:ext cx="8520600" cy="3340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20" name="Google Shape;20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5"/>
          <p:cNvSpPr txBox="1">
            <a:spLocks noGrp="1"/>
          </p:cNvSpPr>
          <p:nvPr>
            <p:ph type="title"/>
          </p:nvPr>
        </p:nvSpPr>
        <p:spPr>
          <a:xfrm>
            <a:off x="311700" y="292850"/>
            <a:ext cx="8520600" cy="801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1"/>
          </p:nvPr>
        </p:nvSpPr>
        <p:spPr>
          <a:xfrm>
            <a:off x="311700" y="1228675"/>
            <a:ext cx="3999900" cy="3340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body" idx="2"/>
          </p:nvPr>
        </p:nvSpPr>
        <p:spPr>
          <a:xfrm>
            <a:off x="4832400" y="1228675"/>
            <a:ext cx="3999900" cy="3340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5" name="Google Shape;25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6"/>
          <p:cNvSpPr txBox="1">
            <a:spLocks noGrp="1"/>
          </p:cNvSpPr>
          <p:nvPr>
            <p:ph type="title"/>
          </p:nvPr>
        </p:nvSpPr>
        <p:spPr>
          <a:xfrm>
            <a:off x="304800" y="309350"/>
            <a:ext cx="8537700" cy="748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1pPr>
            <a:lvl2pPr lvl="1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2pPr>
            <a:lvl3pPr lvl="2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3pPr>
            <a:lvl4pPr lvl="3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4pPr>
            <a:lvl5pPr lvl="4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5pPr>
            <a:lvl6pPr lvl="5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6pPr>
            <a:lvl7pPr lvl="6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7pPr>
            <a:lvl8pPr lvl="7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8pPr>
            <a:lvl9pPr lvl="8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9pPr>
          </a:lstStyle>
          <a:p>
            <a:endParaRPr/>
          </a:p>
        </p:txBody>
      </p:sp>
      <p:sp>
        <p:nvSpPr>
          <p:cNvPr id="28" name="Google Shape;28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 sz="3000">
                <a:highlight>
                  <a:schemeClr val="dk1"/>
                </a:highlight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 sz="3000">
                <a:highlight>
                  <a:schemeClr val="dk1"/>
                </a:highlight>
              </a:defRPr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 sz="3000">
                <a:highlight>
                  <a:schemeClr val="dk1"/>
                </a:highlight>
              </a:defRPr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 sz="3000">
                <a:highlight>
                  <a:schemeClr val="dk1"/>
                </a:highlight>
              </a:defRPr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 sz="3000">
                <a:highlight>
                  <a:schemeClr val="dk1"/>
                </a:highlight>
              </a:defRPr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 sz="3000">
                <a:highlight>
                  <a:schemeClr val="dk1"/>
                </a:highlight>
              </a:defRPr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 sz="3000">
                <a:highlight>
                  <a:schemeClr val="dk1"/>
                </a:highlight>
              </a:defRPr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 sz="3000">
                <a:highlight>
                  <a:schemeClr val="dk1"/>
                </a:highlight>
              </a:defRPr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 sz="3000">
                <a:highlight>
                  <a:schemeClr val="dk1"/>
                </a:highlight>
              </a:defRPr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2" name="Google Shape;32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bg>
      <p:bgPr>
        <a:solidFill>
          <a:schemeClr val="accent4"/>
        </a:solidFill>
        <a:effectLst/>
      </p:bgPr>
    </p:bg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8"/>
          <p:cNvSpPr txBox="1">
            <a:spLocks noGrp="1"/>
          </p:cNvSpPr>
          <p:nvPr>
            <p:ph type="title"/>
          </p:nvPr>
        </p:nvSpPr>
        <p:spPr>
          <a:xfrm>
            <a:off x="490250" y="526350"/>
            <a:ext cx="56187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35" name="Google Shape;35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9"/>
          <p:cNvSpPr/>
          <p:nvPr/>
        </p:nvSpPr>
        <p:spPr>
          <a:xfrm>
            <a:off x="4572000" y="-25"/>
            <a:ext cx="4572000" cy="51435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cxnSp>
        <p:nvCxnSpPr>
          <p:cNvPr id="38" name="Google Shape;38;p9"/>
          <p:cNvCxnSpPr/>
          <p:nvPr/>
        </p:nvCxnSpPr>
        <p:spPr>
          <a:xfrm>
            <a:off x="5029675" y="4495500"/>
            <a:ext cx="468300" cy="0"/>
          </a:xfrm>
          <a:prstGeom prst="straightConnector1">
            <a:avLst/>
          </a:prstGeom>
          <a:noFill/>
          <a:ln w="28575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39" name="Google Shape;39;p9"/>
          <p:cNvSpPr txBox="1">
            <a:spLocks noGrp="1"/>
          </p:cNvSpPr>
          <p:nvPr>
            <p:ph type="title"/>
          </p:nvPr>
        </p:nvSpPr>
        <p:spPr>
          <a:xfrm>
            <a:off x="265500" y="1081400"/>
            <a:ext cx="4045200" cy="1710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1pPr>
            <a:lvl2pPr lvl="1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2pPr>
            <a:lvl3pPr lvl="2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3pPr>
            <a:lvl4pPr lvl="3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4pPr>
            <a:lvl5pPr lvl="4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5pPr>
            <a:lvl6pPr lvl="5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6pPr>
            <a:lvl7pPr lvl="6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7pPr>
            <a:lvl8pPr lvl="7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8pPr>
            <a:lvl9pPr lvl="8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ubTitle" idx="1"/>
          </p:nvPr>
        </p:nvSpPr>
        <p:spPr>
          <a:xfrm>
            <a:off x="265500" y="2845223"/>
            <a:ext cx="4045200" cy="1345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>
            <a:endParaRPr/>
          </a:p>
        </p:txBody>
      </p:sp>
      <p:sp>
        <p:nvSpPr>
          <p:cNvPr id="41" name="Google Shape;41;p9"/>
          <p:cNvSpPr txBox="1">
            <a:spLocks noGrp="1"/>
          </p:cNvSpPr>
          <p:nvPr>
            <p:ph type="body" idx="2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Char char="●"/>
              <a:defRPr>
                <a:solidFill>
                  <a:schemeClr val="accent1"/>
                </a:solidFill>
                <a:highlight>
                  <a:schemeClr val="lt1"/>
                </a:highlight>
              </a:defRPr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○"/>
              <a:defRPr>
                <a:solidFill>
                  <a:schemeClr val="accent1"/>
                </a:solidFill>
                <a:highlight>
                  <a:schemeClr val="lt1"/>
                </a:highlight>
              </a:defRPr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■"/>
              <a:defRPr>
                <a:solidFill>
                  <a:schemeClr val="accent1"/>
                </a:solidFill>
                <a:highlight>
                  <a:schemeClr val="lt1"/>
                </a:highlight>
              </a:defRPr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●"/>
              <a:defRPr>
                <a:solidFill>
                  <a:schemeClr val="accent1"/>
                </a:solidFill>
                <a:highlight>
                  <a:schemeClr val="lt1"/>
                </a:highlight>
              </a:defRPr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○"/>
              <a:defRPr>
                <a:solidFill>
                  <a:schemeClr val="accent1"/>
                </a:solidFill>
                <a:highlight>
                  <a:schemeClr val="lt1"/>
                </a:highlight>
              </a:defRPr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■"/>
              <a:defRPr>
                <a:solidFill>
                  <a:schemeClr val="accent1"/>
                </a:solidFill>
                <a:highlight>
                  <a:schemeClr val="lt1"/>
                </a:highlight>
              </a:defRPr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●"/>
              <a:defRPr>
                <a:solidFill>
                  <a:schemeClr val="accent1"/>
                </a:solidFill>
                <a:highlight>
                  <a:schemeClr val="lt1"/>
                </a:highlight>
              </a:defRPr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○"/>
              <a:defRPr>
                <a:solidFill>
                  <a:schemeClr val="accent1"/>
                </a:solidFill>
                <a:highlight>
                  <a:schemeClr val="lt1"/>
                </a:highlight>
              </a:defRPr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Clr>
                <a:schemeClr val="accent1"/>
              </a:buClr>
              <a:buSzPts val="1400"/>
              <a:buChar char="■"/>
              <a:defRPr>
                <a:solidFill>
                  <a:schemeClr val="accent1"/>
                </a:solidFill>
                <a:highlight>
                  <a:schemeClr val="lt1"/>
                </a:highlight>
              </a:defRPr>
            </a:lvl9pPr>
          </a:lstStyle>
          <a:p>
            <a:endParaRPr/>
          </a:p>
        </p:txBody>
      </p:sp>
      <p:sp>
        <p:nvSpPr>
          <p:cNvPr id="42" name="Google Shape;42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10"/>
          <p:cNvSpPr txBox="1">
            <a:spLocks noGrp="1"/>
          </p:cNvSpPr>
          <p:nvPr>
            <p:ph type="body" idx="1"/>
          </p:nvPr>
        </p:nvSpPr>
        <p:spPr>
          <a:xfrm>
            <a:off x="319500" y="4230575"/>
            <a:ext cx="5998800" cy="598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Amatic SC"/>
              <a:buNone/>
              <a:defRPr sz="2400" b="1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1pPr>
          </a:lstStyle>
          <a:p>
            <a:endParaRPr/>
          </a:p>
        </p:txBody>
      </p:sp>
      <p:sp>
        <p:nvSpPr>
          <p:cNvPr id="45" name="Google Shape;45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beach-day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292850"/>
            <a:ext cx="8520600" cy="80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Amatic SC"/>
              <a:buNone/>
              <a:defRPr sz="4200" b="1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Amatic SC"/>
              <a:buNone/>
              <a:defRPr sz="4200" b="1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Amatic SC"/>
              <a:buNone/>
              <a:defRPr sz="4200" b="1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Amatic SC"/>
              <a:buNone/>
              <a:defRPr sz="4200" b="1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Amatic SC"/>
              <a:buNone/>
              <a:defRPr sz="4200" b="1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Amatic SC"/>
              <a:buNone/>
              <a:defRPr sz="4200" b="1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Amatic SC"/>
              <a:buNone/>
              <a:defRPr sz="4200" b="1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Amatic SC"/>
              <a:buNone/>
              <a:defRPr sz="4200" b="1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Amatic SC"/>
              <a:buNone/>
              <a:defRPr sz="4200" b="1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228675"/>
            <a:ext cx="8520600" cy="334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Source Code Pro"/>
              <a:buChar char="●"/>
              <a:defRPr sz="1800"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1pPr>
            <a:lvl2pPr marL="914400" lvl="1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/>
              <a:buChar char="○"/>
              <a:defRPr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2pPr>
            <a:lvl3pPr marL="1371600" lvl="2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/>
              <a:buChar char="■"/>
              <a:defRPr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3pPr>
            <a:lvl4pPr marL="1828800" lvl="3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/>
              <a:buChar char="●"/>
              <a:defRPr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4pPr>
            <a:lvl5pPr marL="2286000" lvl="4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/>
              <a:buChar char="○"/>
              <a:defRPr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5pPr>
            <a:lvl6pPr marL="2743200" lvl="5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/>
              <a:buChar char="■"/>
              <a:defRPr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6pPr>
            <a:lvl7pPr marL="3200400" lvl="6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/>
              <a:buChar char="●"/>
              <a:defRPr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7pPr>
            <a:lvl8pPr marL="3657600" lvl="7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/>
              <a:buChar char="○"/>
              <a:defRPr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8pPr>
            <a:lvl9pPr marL="4114800" lvl="8" indent="-3175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Source Code Pro"/>
              <a:buChar char="■"/>
              <a:defRPr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>
              <a:buNone/>
              <a:defRPr sz="1000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1pPr>
            <a:lvl2pPr lvl="1" algn="r">
              <a:buNone/>
              <a:defRPr sz="1000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2pPr>
            <a:lvl3pPr lvl="2" algn="r">
              <a:buNone/>
              <a:defRPr sz="1000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3pPr>
            <a:lvl4pPr lvl="3" algn="r">
              <a:buNone/>
              <a:defRPr sz="1000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4pPr>
            <a:lvl5pPr lvl="4" algn="r">
              <a:buNone/>
              <a:defRPr sz="1000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5pPr>
            <a:lvl6pPr lvl="5" algn="r">
              <a:buNone/>
              <a:defRPr sz="1000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6pPr>
            <a:lvl7pPr lvl="6" algn="r">
              <a:buNone/>
              <a:defRPr sz="1000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7pPr>
            <a:lvl8pPr lvl="7" algn="r">
              <a:buNone/>
              <a:defRPr sz="1000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8pPr>
            <a:lvl9pPr lvl="8" algn="r">
              <a:buNone/>
              <a:defRPr sz="1000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13"/>
          <p:cNvSpPr txBox="1">
            <a:spLocks noGrp="1"/>
          </p:cNvSpPr>
          <p:nvPr>
            <p:ph type="ctrTitle"/>
          </p:nvPr>
        </p:nvSpPr>
        <p:spPr>
          <a:xfrm>
            <a:off x="311700" y="392150"/>
            <a:ext cx="8520600" cy="2690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dirty="0"/>
              <a:t>НОН-ФІКШН </a:t>
            </a:r>
            <a:r>
              <a:rPr lang="ru" dirty="0" smtClean="0"/>
              <a:t>комунікації</a:t>
            </a:r>
            <a:endParaRPr dirty="0"/>
          </a:p>
        </p:txBody>
      </p:sp>
      <p:sp>
        <p:nvSpPr>
          <p:cNvPr id="57" name="Google Shape;57;p13"/>
          <p:cNvSpPr txBox="1">
            <a:spLocks noGrp="1"/>
          </p:cNvSpPr>
          <p:nvPr>
            <p:ph type="subTitle" idx="1"/>
          </p:nvPr>
        </p:nvSpPr>
        <p:spPr>
          <a:xfrm>
            <a:off x="126225" y="3360625"/>
            <a:ext cx="9017700" cy="1782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sz="1800"/>
              <a:t>«Новий журналізм» – це складне, багатогранне й оригінальне поєднання різноманітних стилів, форм і напрямів. Як самобутній жанр сформувався у 60-х роках минулого століття у творчості американських літераторів і журналістів Гея Таліза, Нормана Мейлера, Трумена Капоте, Хантера С. Томпсона, Джиммі Бресліна, Майкла Герра, Джоан Дідіон та ін.</a:t>
            </a:r>
            <a:endParaRPr sz="18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39906" y="313765"/>
            <a:ext cx="5844988" cy="4159623"/>
          </a:xfrm>
        </p:spPr>
        <p:txBody>
          <a:bodyPr/>
          <a:lstStyle/>
          <a:p>
            <a:pPr marL="285750" indent="-285750" algn="l">
              <a:buFont typeface="Wingdings" panose="05000000000000000000" pitchFamily="2" charset="2"/>
              <a:buChar char="q"/>
            </a:pPr>
            <a:r>
              <a:rPr lang="uk-UA" sz="1800" dirty="0" smtClean="0"/>
              <a:t>Правила </a:t>
            </a:r>
            <a:r>
              <a:rPr lang="uk-UA" sz="1800" dirty="0" err="1" smtClean="0"/>
              <a:t>нон</a:t>
            </a:r>
            <a:r>
              <a:rPr lang="uk-UA" sz="1800" dirty="0" smtClean="0"/>
              <a:t>-</a:t>
            </a:r>
            <a:r>
              <a:rPr lang="uk-UA" sz="1800" dirty="0" err="1" smtClean="0"/>
              <a:t>фікшн</a:t>
            </a:r>
            <a:r>
              <a:rPr lang="uk-UA" sz="1800" dirty="0" smtClean="0"/>
              <a:t>-комунікацій (перші три, </a:t>
            </a:r>
            <a:r>
              <a:rPr lang="uk-UA" sz="1800" smtClean="0"/>
              <a:t>їх багато </a:t>
            </a:r>
            <a:r>
              <a:rPr lang="uk-UA" sz="1800" smtClean="0">
                <a:sym typeface="Wingdings" panose="05000000000000000000" pitchFamily="2" charset="2"/>
              </a:rPr>
              <a:t></a:t>
            </a:r>
            <a:r>
              <a:rPr lang="uk-UA" sz="1800" smtClean="0"/>
              <a:t>):</a:t>
            </a:r>
            <a:r>
              <a:rPr lang="uk-UA" sz="1800" dirty="0" smtClean="0"/>
              <a:t/>
            </a:r>
            <a:br>
              <a:rPr lang="uk-UA" sz="1800" dirty="0" smtClean="0"/>
            </a:br>
            <a:r>
              <a:rPr lang="uk-UA" sz="1800" dirty="0" smtClean="0"/>
              <a:t>* </a:t>
            </a:r>
            <a:br>
              <a:rPr lang="uk-UA" sz="1800" dirty="0" smtClean="0"/>
            </a:br>
            <a:r>
              <a:rPr lang="ru-RU" sz="1800" dirty="0" err="1" smtClean="0"/>
              <a:t>Шукайте</a:t>
            </a:r>
            <a:r>
              <a:rPr lang="ru-RU" sz="1800" dirty="0" smtClean="0"/>
              <a:t> </a:t>
            </a:r>
            <a:r>
              <a:rPr lang="ru-RU" sz="1800" dirty="0" err="1"/>
              <a:t>нерозкручені</a:t>
            </a:r>
            <a:r>
              <a:rPr lang="ru-RU" sz="1800" dirty="0"/>
              <a:t> </a:t>
            </a:r>
            <a:r>
              <a:rPr lang="ru-RU" sz="1800" dirty="0" err="1"/>
              <a:t>історії</a:t>
            </a:r>
            <a:r>
              <a:rPr lang="ru-RU" sz="1800" dirty="0"/>
              <a:t> </a:t>
            </a:r>
            <a:r>
              <a:rPr lang="ru-RU" sz="1800" dirty="0" err="1"/>
              <a:t>або</a:t>
            </a:r>
            <a:r>
              <a:rPr lang="ru-RU" sz="1800" dirty="0"/>
              <a:t> </a:t>
            </a:r>
            <a:r>
              <a:rPr lang="ru-RU" sz="1800" dirty="0" err="1"/>
              <a:t>знаходьте</a:t>
            </a:r>
            <a:r>
              <a:rPr lang="ru-RU" sz="1800" dirty="0"/>
              <a:t> </a:t>
            </a:r>
            <a:r>
              <a:rPr lang="ru-RU" sz="1800" dirty="0" err="1"/>
              <a:t>нові</a:t>
            </a:r>
            <a:r>
              <a:rPr lang="ru-RU" sz="1800" dirty="0"/>
              <a:t> </a:t>
            </a:r>
            <a:r>
              <a:rPr lang="ru-RU" sz="1800" dirty="0" err="1"/>
              <a:t>підходи</a:t>
            </a:r>
            <a:r>
              <a:rPr lang="ru-RU" sz="1800" dirty="0"/>
              <a:t> до </a:t>
            </a:r>
            <a:r>
              <a:rPr lang="ru-RU" sz="1800" dirty="0" err="1"/>
              <a:t>відомих</a:t>
            </a:r>
            <a:r>
              <a:rPr lang="ru-RU" sz="1800" dirty="0"/>
              <a:t> </a:t>
            </a:r>
            <a:r>
              <a:rPr lang="ru-RU" sz="1800" dirty="0" smtClean="0"/>
              <a:t>тем</a:t>
            </a:r>
            <a:r>
              <a:rPr lang="ru-RU" sz="1800" dirty="0"/>
              <a:t/>
            </a:r>
            <a:br>
              <a:rPr lang="ru-RU" sz="1800" dirty="0"/>
            </a:br>
            <a:r>
              <a:rPr lang="ru-RU" sz="1800" dirty="0"/>
              <a:t>*</a:t>
            </a:r>
            <a:br>
              <a:rPr lang="ru-RU" sz="1800" dirty="0"/>
            </a:br>
            <a:r>
              <a:rPr lang="ru-RU" sz="1800" dirty="0" err="1"/>
              <a:t>Рецептори</a:t>
            </a:r>
            <a:r>
              <a:rPr lang="ru-RU" sz="1800" dirty="0"/>
              <a:t> репортера, </a:t>
            </a:r>
            <a:r>
              <a:rPr lang="ru-RU" sz="1800" dirty="0" err="1"/>
              <a:t>спрямовані</a:t>
            </a:r>
            <a:r>
              <a:rPr lang="ru-RU" sz="1800" dirty="0"/>
              <a:t> на </a:t>
            </a:r>
            <a:r>
              <a:rPr lang="ru-RU" sz="1800" dirty="0" err="1"/>
              <a:t>пошук</a:t>
            </a:r>
            <a:r>
              <a:rPr lang="ru-RU" sz="1800" dirty="0"/>
              <a:t> тем та </a:t>
            </a:r>
            <a:r>
              <a:rPr lang="ru-RU" sz="1800" dirty="0" err="1"/>
              <a:t>ідей</a:t>
            </a:r>
            <a:r>
              <a:rPr lang="ru-RU" sz="1800" dirty="0"/>
              <a:t>, у фоновому </a:t>
            </a:r>
            <a:r>
              <a:rPr lang="ru-RU" sz="1800" dirty="0" err="1"/>
              <a:t>режимі</a:t>
            </a:r>
            <a:r>
              <a:rPr lang="ru-RU" sz="1800" dirty="0"/>
              <a:t> </a:t>
            </a:r>
            <a:r>
              <a:rPr lang="ru-RU" sz="1800" dirty="0" err="1"/>
              <a:t>мають</a:t>
            </a:r>
            <a:r>
              <a:rPr lang="ru-RU" sz="1800" dirty="0"/>
              <a:t> </a:t>
            </a:r>
            <a:r>
              <a:rPr lang="ru-RU" sz="1800" dirty="0" err="1"/>
              <a:t>працювати</a:t>
            </a:r>
            <a:r>
              <a:rPr lang="ru-RU" sz="1800" dirty="0"/>
              <a:t> </a:t>
            </a:r>
            <a:r>
              <a:rPr lang="ru-RU" sz="1800" dirty="0" err="1"/>
              <a:t>завжди</a:t>
            </a:r>
            <a:r>
              <a:rPr lang="ru-RU" sz="1800" dirty="0"/>
              <a:t>. </a:t>
            </a:r>
            <a:r>
              <a:rPr lang="ru-RU" sz="1800" dirty="0" smtClean="0"/>
              <a:t/>
            </a:r>
            <a:br>
              <a:rPr lang="ru-RU" sz="1800" dirty="0" smtClean="0"/>
            </a:br>
            <a:r>
              <a:rPr lang="ru-RU" sz="1800" dirty="0"/>
              <a:t>*</a:t>
            </a:r>
            <a:br>
              <a:rPr lang="ru-RU" sz="1800" dirty="0"/>
            </a:br>
            <a:r>
              <a:rPr lang="ru-RU" sz="1400" dirty="0" err="1" smtClean="0"/>
              <a:t>Професійний</a:t>
            </a:r>
            <a:r>
              <a:rPr lang="ru-RU" sz="1400" dirty="0" smtClean="0"/>
              <a:t> </a:t>
            </a:r>
            <a:r>
              <a:rPr lang="ru-RU" sz="1400" dirty="0" err="1" smtClean="0"/>
              <a:t>матеріал</a:t>
            </a:r>
            <a:r>
              <a:rPr lang="ru-RU" sz="1400" dirty="0" smtClean="0"/>
              <a:t> </a:t>
            </a:r>
            <a:r>
              <a:rPr lang="ru-RU" sz="1400" dirty="0"/>
              <a:t>повинен </a:t>
            </a:r>
            <a:r>
              <a:rPr lang="ru-RU" sz="1400" dirty="0" err="1"/>
              <a:t>мати</a:t>
            </a:r>
            <a:r>
              <a:rPr lang="ru-RU" sz="1400" dirty="0"/>
              <a:t> </a:t>
            </a:r>
            <a:r>
              <a:rPr lang="ru-RU" sz="1400" dirty="0" err="1"/>
              <a:t>щонайменше</a:t>
            </a:r>
            <a:r>
              <a:rPr lang="ru-RU" sz="1400" dirty="0"/>
              <a:t> </a:t>
            </a:r>
            <a:r>
              <a:rPr lang="ru-RU" sz="1400" dirty="0" err="1"/>
              <a:t>шість</a:t>
            </a:r>
            <a:r>
              <a:rPr lang="ru-RU" sz="1400" dirty="0"/>
              <a:t> </a:t>
            </a:r>
            <a:r>
              <a:rPr lang="ru-RU" sz="1400" dirty="0" err="1"/>
              <a:t>складових</a:t>
            </a:r>
            <a:r>
              <a:rPr lang="ru-RU" sz="1400" dirty="0"/>
              <a:t>:</a:t>
            </a:r>
            <a:br>
              <a:rPr lang="ru-RU" sz="1400" dirty="0"/>
            </a:br>
            <a:r>
              <a:rPr lang="ru-RU" sz="1400" dirty="0" smtClean="0"/>
              <a:t>1) </a:t>
            </a:r>
            <a:r>
              <a:rPr lang="ru-RU" sz="1400" dirty="0" err="1" smtClean="0"/>
              <a:t>конфлікт</a:t>
            </a:r>
            <a:r>
              <a:rPr lang="ru-RU" sz="1400" dirty="0" smtClean="0"/>
              <a:t>, </a:t>
            </a:r>
            <a:br>
              <a:rPr lang="ru-RU" sz="1400" dirty="0" smtClean="0"/>
            </a:br>
            <a:r>
              <a:rPr lang="ru-RU" sz="1400" dirty="0" smtClean="0"/>
              <a:t>2) </a:t>
            </a:r>
            <a:r>
              <a:rPr lang="ru-RU" sz="1400" dirty="0" err="1" smtClean="0"/>
              <a:t>сильну</a:t>
            </a:r>
            <a:r>
              <a:rPr lang="ru-RU" sz="1400" dirty="0" smtClean="0"/>
              <a:t> </a:t>
            </a:r>
            <a:r>
              <a:rPr lang="ru-RU" sz="1400" dirty="0" err="1"/>
              <a:t>історію</a:t>
            </a:r>
            <a:r>
              <a:rPr lang="ru-RU" sz="1400" dirty="0"/>
              <a:t> та </a:t>
            </a:r>
            <a:r>
              <a:rPr lang="ru-RU" sz="1400" dirty="0" err="1"/>
              <a:t>фактурних</a:t>
            </a:r>
            <a:r>
              <a:rPr lang="ru-RU" sz="1400" dirty="0"/>
              <a:t> </a:t>
            </a:r>
            <a:r>
              <a:rPr lang="ru-RU" sz="1400" dirty="0" err="1" smtClean="0"/>
              <a:t>героїв</a:t>
            </a:r>
            <a:r>
              <a:rPr lang="ru-RU" sz="1400" dirty="0" smtClean="0"/>
              <a:t>,</a:t>
            </a:r>
            <a:r>
              <a:rPr lang="ru-RU" sz="1400" dirty="0"/>
              <a:t/>
            </a:r>
            <a:br>
              <a:rPr lang="ru-RU" sz="1400" dirty="0"/>
            </a:br>
            <a:r>
              <a:rPr lang="ru-RU" sz="1400" dirty="0" smtClean="0"/>
              <a:t>3) сюжет </a:t>
            </a:r>
            <a:r>
              <a:rPr lang="ru-RU" sz="1400" dirty="0"/>
              <a:t>і </a:t>
            </a:r>
            <a:r>
              <a:rPr lang="ru-RU" sz="1400" dirty="0" err="1"/>
              <a:t>драматургічну</a:t>
            </a:r>
            <a:r>
              <a:rPr lang="ru-RU" sz="1400" dirty="0"/>
              <a:t> </a:t>
            </a:r>
            <a:r>
              <a:rPr lang="ru-RU" sz="1400" dirty="0" err="1" smtClean="0"/>
              <a:t>композицію</a:t>
            </a:r>
            <a:r>
              <a:rPr lang="ru-RU" sz="1400" dirty="0" smtClean="0"/>
              <a:t>,</a:t>
            </a:r>
            <a:r>
              <a:rPr lang="ru-RU" sz="1400" dirty="0"/>
              <a:t/>
            </a:r>
            <a:br>
              <a:rPr lang="ru-RU" sz="1400" dirty="0"/>
            </a:br>
            <a:r>
              <a:rPr lang="ru-RU" sz="1400" dirty="0" smtClean="0"/>
              <a:t>4) </a:t>
            </a:r>
            <a:r>
              <a:rPr lang="ru-RU" sz="1400" dirty="0" err="1" smtClean="0"/>
              <a:t>ефект</a:t>
            </a:r>
            <a:r>
              <a:rPr lang="ru-RU" sz="1400" dirty="0" smtClean="0"/>
              <a:t> </a:t>
            </a:r>
            <a:r>
              <a:rPr lang="ru-RU" sz="1400" dirty="0" err="1"/>
              <a:t>присутності</a:t>
            </a:r>
            <a:r>
              <a:rPr lang="ru-RU" sz="1400" dirty="0"/>
              <a:t> (описи, </a:t>
            </a:r>
            <a:r>
              <a:rPr lang="ru-RU" sz="1400" dirty="0" err="1"/>
              <a:t>діалоги</a:t>
            </a:r>
            <a:r>
              <a:rPr lang="ru-RU" sz="1400" dirty="0"/>
              <a:t>, </a:t>
            </a:r>
            <a:r>
              <a:rPr lang="ru-RU" sz="1400" dirty="0" err="1"/>
              <a:t>деталі</a:t>
            </a:r>
            <a:r>
              <a:rPr lang="ru-RU" sz="1400" dirty="0" smtClean="0"/>
              <a:t>),</a:t>
            </a:r>
            <a:r>
              <a:rPr lang="ru-RU" sz="1400" dirty="0"/>
              <a:t/>
            </a:r>
            <a:br>
              <a:rPr lang="ru-RU" sz="1400" dirty="0"/>
            </a:br>
            <a:r>
              <a:rPr lang="ru-RU" sz="1400" dirty="0" smtClean="0"/>
              <a:t>5) </a:t>
            </a:r>
            <a:r>
              <a:rPr lang="ru-RU" sz="1400" dirty="0" err="1" smtClean="0"/>
              <a:t>просту</a:t>
            </a:r>
            <a:r>
              <a:rPr lang="ru-RU" sz="1400" dirty="0"/>
              <a:t>, </a:t>
            </a:r>
            <a:r>
              <a:rPr lang="ru-RU" sz="1400" dirty="0" err="1"/>
              <a:t>людську</a:t>
            </a:r>
            <a:r>
              <a:rPr lang="ru-RU" sz="1400" dirty="0"/>
              <a:t> </a:t>
            </a:r>
            <a:r>
              <a:rPr lang="ru-RU" sz="1400" dirty="0" err="1" smtClean="0"/>
              <a:t>мову</a:t>
            </a:r>
            <a:r>
              <a:rPr lang="ru-RU" sz="1400" dirty="0" smtClean="0"/>
              <a:t>,</a:t>
            </a:r>
            <a:r>
              <a:rPr lang="ru-RU" sz="1400" dirty="0"/>
              <a:t/>
            </a:r>
            <a:br>
              <a:rPr lang="ru-RU" sz="1400" dirty="0"/>
            </a:br>
            <a:r>
              <a:rPr lang="ru-RU" sz="1400" dirty="0" smtClean="0"/>
              <a:t>6) </a:t>
            </a:r>
            <a:r>
              <a:rPr lang="ru-RU" sz="1400" dirty="0" err="1" smtClean="0"/>
              <a:t>паралельну</a:t>
            </a:r>
            <a:r>
              <a:rPr lang="ru-RU" sz="1400" dirty="0" smtClean="0"/>
              <a:t> </a:t>
            </a:r>
            <a:r>
              <a:rPr lang="ru-RU" sz="1400" dirty="0" err="1"/>
              <a:t>метафізичну</a:t>
            </a:r>
            <a:r>
              <a:rPr lang="ru-RU" sz="1400" dirty="0"/>
              <a:t> </a:t>
            </a:r>
            <a:r>
              <a:rPr lang="ru-RU" sz="1400" dirty="0" err="1"/>
              <a:t>історію</a:t>
            </a:r>
            <a:r>
              <a:rPr lang="uk-UA" sz="1400" dirty="0" smtClean="0"/>
              <a:t/>
            </a:r>
            <a:br>
              <a:rPr lang="uk-UA" sz="1400" dirty="0" smtClean="0"/>
            </a:br>
            <a:endParaRPr lang="ru-RU" sz="1400" dirty="0"/>
          </a:p>
        </p:txBody>
      </p:sp>
      <p:sp>
        <p:nvSpPr>
          <p:cNvPr id="3" name="Волна 2"/>
          <p:cNvSpPr/>
          <p:nvPr/>
        </p:nvSpPr>
        <p:spPr>
          <a:xfrm>
            <a:off x="7530353" y="510988"/>
            <a:ext cx="914400" cy="914400"/>
          </a:xfrm>
          <a:prstGeom prst="wav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70234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57835" y="802500"/>
            <a:ext cx="6696636" cy="3482629"/>
          </a:xfrm>
        </p:spPr>
        <p:txBody>
          <a:bodyPr/>
          <a:lstStyle/>
          <a:p>
            <a:pPr algn="just"/>
            <a:r>
              <a:rPr lang="ru-RU" sz="1800" dirty="0"/>
              <a:t>Родоначальником «НЖ» </a:t>
            </a:r>
            <a:r>
              <a:rPr lang="ru-RU" sz="1800" dirty="0" err="1"/>
              <a:t>вважають</a:t>
            </a:r>
            <a:r>
              <a:rPr lang="ru-RU" sz="1800" dirty="0"/>
              <a:t> </a:t>
            </a:r>
            <a:r>
              <a:rPr lang="ru-RU" sz="1800" dirty="0">
                <a:solidFill>
                  <a:schemeClr val="accent5"/>
                </a:solidFill>
              </a:rPr>
              <a:t>Тома Вулфа</a:t>
            </a:r>
            <a:r>
              <a:rPr lang="ru-RU" sz="1800" dirty="0"/>
              <a:t>, </a:t>
            </a:r>
            <a:r>
              <a:rPr lang="ru-RU" sz="1800" dirty="0" err="1"/>
              <a:t>який</a:t>
            </a:r>
            <a:r>
              <a:rPr lang="ru-RU" sz="1800" dirty="0"/>
              <a:t> 1973 року в </a:t>
            </a:r>
            <a:r>
              <a:rPr lang="ru-RU" sz="1800" dirty="0" err="1"/>
              <a:t>співавторстві</a:t>
            </a:r>
            <a:r>
              <a:rPr lang="ru-RU" sz="1800" dirty="0"/>
              <a:t> з Е. Джонсоном </a:t>
            </a:r>
            <a:r>
              <a:rPr lang="ru-RU" sz="1800" dirty="0" err="1"/>
              <a:t>упорядкував</a:t>
            </a:r>
            <a:r>
              <a:rPr lang="ru-RU" sz="1800" dirty="0"/>
              <a:t> і </a:t>
            </a:r>
            <a:r>
              <a:rPr lang="ru-RU" sz="1800" dirty="0" err="1"/>
              <a:t>видав</a:t>
            </a:r>
            <a:r>
              <a:rPr lang="ru-RU" sz="1800" dirty="0"/>
              <a:t> </a:t>
            </a:r>
            <a:r>
              <a:rPr lang="ru-RU" sz="1800" dirty="0" err="1"/>
              <a:t>славнозвісну</a:t>
            </a:r>
            <a:r>
              <a:rPr lang="ru-RU" sz="1800" dirty="0"/>
              <a:t> </a:t>
            </a:r>
            <a:r>
              <a:rPr lang="ru-RU" sz="1800" dirty="0" err="1"/>
              <a:t>антологію</a:t>
            </a:r>
            <a:r>
              <a:rPr lang="ru-RU" sz="1800" dirty="0"/>
              <a:t> «нового </a:t>
            </a:r>
            <a:r>
              <a:rPr lang="ru-RU" sz="1800" dirty="0" err="1"/>
              <a:t>журналізму</a:t>
            </a:r>
            <a:r>
              <a:rPr lang="ru-RU" sz="1800" dirty="0"/>
              <a:t>». У </a:t>
            </a:r>
            <a:r>
              <a:rPr lang="ru-RU" sz="1800" dirty="0" err="1"/>
              <a:t>ній</a:t>
            </a:r>
            <a:r>
              <a:rPr lang="ru-RU" sz="1800" dirty="0"/>
              <a:t> </a:t>
            </a:r>
            <a:r>
              <a:rPr lang="ru-RU" sz="1800" dirty="0" err="1"/>
              <a:t>він</a:t>
            </a:r>
            <a:r>
              <a:rPr lang="ru-RU" sz="1800" dirty="0"/>
              <a:t> </a:t>
            </a:r>
            <a:r>
              <a:rPr lang="ru-RU" sz="1800" dirty="0" err="1"/>
              <a:t>обґрунтував</a:t>
            </a:r>
            <a:r>
              <a:rPr lang="ru-RU" sz="1800" dirty="0"/>
              <a:t> </a:t>
            </a:r>
            <a:r>
              <a:rPr lang="ru-RU" sz="1800" dirty="0" err="1"/>
              <a:t>чотири</a:t>
            </a:r>
            <a:r>
              <a:rPr lang="ru-RU" sz="1800" dirty="0"/>
              <a:t> </a:t>
            </a:r>
            <a:r>
              <a:rPr lang="ru-RU" sz="1800" dirty="0" err="1">
                <a:solidFill>
                  <a:schemeClr val="accent5">
                    <a:lumMod val="75000"/>
                  </a:schemeClr>
                </a:solidFill>
              </a:rPr>
              <a:t>основні</a:t>
            </a:r>
            <a:r>
              <a:rPr lang="ru-RU" sz="1800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ru-RU" sz="1800" dirty="0" err="1">
                <a:solidFill>
                  <a:schemeClr val="accent5">
                    <a:lumMod val="75000"/>
                  </a:schemeClr>
                </a:solidFill>
              </a:rPr>
              <a:t>прийоми</a:t>
            </a:r>
            <a:r>
              <a:rPr lang="ru-RU" sz="1800" dirty="0">
                <a:solidFill>
                  <a:schemeClr val="accent5">
                    <a:lumMod val="75000"/>
                  </a:schemeClr>
                </a:solidFill>
              </a:rPr>
              <a:t>, </a:t>
            </a:r>
            <a:r>
              <a:rPr lang="ru-RU" sz="1800" dirty="0" err="1">
                <a:solidFill>
                  <a:schemeClr val="accent5">
                    <a:lumMod val="75000"/>
                  </a:schemeClr>
                </a:solidFill>
              </a:rPr>
              <a:t>властиві</a:t>
            </a:r>
            <a:r>
              <a:rPr lang="ru-RU" sz="1800" dirty="0">
                <a:solidFill>
                  <a:schemeClr val="accent5">
                    <a:lumMod val="75000"/>
                  </a:schemeClr>
                </a:solidFill>
              </a:rPr>
              <a:t> «НЖ</a:t>
            </a:r>
            <a:r>
              <a:rPr lang="ru-RU" sz="1800" dirty="0" smtClean="0">
                <a:solidFill>
                  <a:schemeClr val="accent5">
                    <a:lumMod val="75000"/>
                  </a:schemeClr>
                </a:solidFill>
              </a:rPr>
              <a:t>»:</a:t>
            </a:r>
            <a:r>
              <a:rPr lang="ru-RU" sz="1800" dirty="0" smtClean="0"/>
              <a:t/>
            </a:r>
            <a:br>
              <a:rPr lang="ru-RU" sz="1800" dirty="0" smtClean="0"/>
            </a:br>
            <a:r>
              <a:rPr lang="ru-RU" sz="1800" dirty="0" smtClean="0"/>
              <a:t> 1) </a:t>
            </a:r>
            <a:r>
              <a:rPr lang="ru-RU" sz="1800" dirty="0" err="1" smtClean="0"/>
              <a:t>вибудовування</a:t>
            </a:r>
            <a:r>
              <a:rPr lang="ru-RU" sz="1800" dirty="0" smtClean="0"/>
              <a:t> </a:t>
            </a:r>
            <a:r>
              <a:rPr lang="ru-RU" sz="1800" dirty="0" err="1"/>
              <a:t>матеріалу</a:t>
            </a:r>
            <a:r>
              <a:rPr lang="ru-RU" sz="1800" dirty="0"/>
              <a:t> сцена за сценою, коли </a:t>
            </a:r>
            <a:r>
              <a:rPr lang="ru-RU" sz="1800" dirty="0" err="1"/>
              <a:t>оповідь</a:t>
            </a:r>
            <a:r>
              <a:rPr lang="ru-RU" sz="1800" dirty="0"/>
              <a:t> </a:t>
            </a:r>
            <a:r>
              <a:rPr lang="ru-RU" sz="1800" dirty="0" err="1"/>
              <a:t>швидко</a:t>
            </a:r>
            <a:r>
              <a:rPr lang="ru-RU" sz="1800" dirty="0"/>
              <a:t> переходить з одного </a:t>
            </a:r>
            <a:r>
              <a:rPr lang="ru-RU" sz="1800" dirty="0" err="1"/>
              <a:t>об’єкта</a:t>
            </a:r>
            <a:r>
              <a:rPr lang="ru-RU" sz="1800" dirty="0"/>
              <a:t> </a:t>
            </a:r>
            <a:r>
              <a:rPr lang="ru-RU" sz="1800" dirty="0" err="1"/>
              <a:t>чи</a:t>
            </a:r>
            <a:r>
              <a:rPr lang="ru-RU" sz="1800" dirty="0"/>
              <a:t> </a:t>
            </a:r>
            <a:r>
              <a:rPr lang="ru-RU" sz="1800" dirty="0" err="1"/>
              <a:t>епізоду</a:t>
            </a:r>
            <a:r>
              <a:rPr lang="ru-RU" sz="1800" dirty="0"/>
              <a:t> на </a:t>
            </a:r>
            <a:r>
              <a:rPr lang="ru-RU" sz="1800" dirty="0" err="1"/>
              <a:t>інший</a:t>
            </a:r>
            <a:r>
              <a:rPr lang="ru-RU" sz="1800" dirty="0"/>
              <a:t>, без </a:t>
            </a:r>
            <a:r>
              <a:rPr lang="ru-RU" sz="1800" dirty="0" err="1"/>
              <a:t>довгих</a:t>
            </a:r>
            <a:r>
              <a:rPr lang="ru-RU" sz="1800" dirty="0"/>
              <a:t> </a:t>
            </a:r>
            <a:r>
              <a:rPr lang="ru-RU" sz="1800" dirty="0" err="1"/>
              <a:t>історичних</a:t>
            </a:r>
            <a:r>
              <a:rPr lang="ru-RU" sz="1800" dirty="0"/>
              <a:t> </a:t>
            </a:r>
            <a:r>
              <a:rPr lang="ru-RU" sz="1800" dirty="0" err="1"/>
              <a:t>екскурсів</a:t>
            </a:r>
            <a:r>
              <a:rPr lang="ru-RU" sz="1800" dirty="0"/>
              <a:t>; </a:t>
            </a:r>
            <a:r>
              <a:rPr lang="ru-RU" sz="1800" dirty="0" smtClean="0"/>
              <a:t/>
            </a:r>
            <a:br>
              <a:rPr lang="ru-RU" sz="1800" dirty="0" smtClean="0"/>
            </a:br>
            <a:r>
              <a:rPr lang="ru-RU" sz="1800" dirty="0" smtClean="0"/>
              <a:t>2) </a:t>
            </a:r>
            <a:r>
              <a:rPr lang="ru-RU" sz="1800" dirty="0" err="1" smtClean="0"/>
              <a:t>ретельне</a:t>
            </a:r>
            <a:r>
              <a:rPr lang="ru-RU" sz="1800" dirty="0" smtClean="0"/>
              <a:t> </a:t>
            </a:r>
            <a:r>
              <a:rPr lang="ru-RU" sz="1800" dirty="0" err="1"/>
              <a:t>відтворення</a:t>
            </a:r>
            <a:r>
              <a:rPr lang="ru-RU" sz="1800" dirty="0"/>
              <a:t> </a:t>
            </a:r>
            <a:r>
              <a:rPr lang="ru-RU" sz="1800" dirty="0" err="1"/>
              <a:t>мови</a:t>
            </a:r>
            <a:r>
              <a:rPr lang="ru-RU" sz="1800" dirty="0"/>
              <a:t> </a:t>
            </a:r>
            <a:r>
              <a:rPr lang="ru-RU" sz="1800" dirty="0" err="1"/>
              <a:t>персонажів</a:t>
            </a:r>
            <a:r>
              <a:rPr lang="ru-RU" sz="1800" dirty="0"/>
              <a:t>, </a:t>
            </a:r>
            <a:r>
              <a:rPr lang="ru-RU" sz="1800" dirty="0" err="1"/>
              <a:t>їхніх</a:t>
            </a:r>
            <a:r>
              <a:rPr lang="ru-RU" sz="1800" dirty="0"/>
              <a:t> </a:t>
            </a:r>
            <a:r>
              <a:rPr lang="ru-RU" sz="1800" dirty="0" err="1"/>
              <a:t>діалогів</a:t>
            </a:r>
            <a:r>
              <a:rPr lang="ru-RU" sz="1800" dirty="0"/>
              <a:t> (</a:t>
            </a:r>
            <a:r>
              <a:rPr lang="ru-RU" sz="1800" dirty="0" err="1"/>
              <a:t>діалектизми</a:t>
            </a:r>
            <a:r>
              <a:rPr lang="ru-RU" sz="1800" dirty="0"/>
              <a:t>, жаргон, сленг, </a:t>
            </a:r>
            <a:r>
              <a:rPr lang="ru-RU" sz="1800" dirty="0" err="1" smtClean="0"/>
              <a:t>звуконаслідування</a:t>
            </a:r>
            <a:r>
              <a:rPr lang="ru-RU" sz="1800" dirty="0" smtClean="0"/>
              <a:t> </a:t>
            </a:r>
            <a:r>
              <a:rPr lang="ru-RU" sz="1800" dirty="0" err="1" smtClean="0"/>
              <a:t>тощо</a:t>
            </a:r>
            <a:r>
              <a:rPr lang="ru-RU" sz="1800" dirty="0" smtClean="0"/>
              <a:t>);</a:t>
            </a:r>
            <a:br>
              <a:rPr lang="ru-RU" sz="1800" dirty="0" smtClean="0"/>
            </a:br>
            <a:r>
              <a:rPr lang="ru-RU" sz="1800" dirty="0" smtClean="0"/>
              <a:t> </a:t>
            </a:r>
            <a:r>
              <a:rPr lang="ru-RU" sz="1800" dirty="0"/>
              <a:t>3) </a:t>
            </a:r>
            <a:r>
              <a:rPr lang="ru-RU" sz="1800" dirty="0" err="1"/>
              <a:t>зміна</a:t>
            </a:r>
            <a:r>
              <a:rPr lang="ru-RU" sz="1800" dirty="0"/>
              <a:t> точки </a:t>
            </a:r>
            <a:r>
              <a:rPr lang="ru-RU" sz="1800" dirty="0" err="1"/>
              <a:t>зору</a:t>
            </a:r>
            <a:r>
              <a:rPr lang="ru-RU" sz="1800" dirty="0"/>
              <a:t>, </a:t>
            </a:r>
            <a:r>
              <a:rPr lang="ru-RU" sz="1800" dirty="0" err="1"/>
              <a:t>т.зв</a:t>
            </a:r>
            <a:r>
              <a:rPr lang="ru-RU" sz="1800" dirty="0"/>
              <a:t>. ракурс </a:t>
            </a:r>
            <a:r>
              <a:rPr lang="ru-RU" sz="1800" dirty="0" err="1"/>
              <a:t>третьої</a:t>
            </a:r>
            <a:r>
              <a:rPr lang="ru-RU" sz="1800" dirty="0"/>
              <a:t> особи, коли </a:t>
            </a:r>
            <a:r>
              <a:rPr lang="ru-RU" sz="1800" dirty="0" err="1"/>
              <a:t>кожен</a:t>
            </a:r>
            <a:r>
              <a:rPr lang="ru-RU" sz="1800" dirty="0"/>
              <a:t> </a:t>
            </a:r>
            <a:r>
              <a:rPr lang="ru-RU" sz="1800" dirty="0" err="1"/>
              <a:t>епізод</a:t>
            </a:r>
            <a:r>
              <a:rPr lang="ru-RU" sz="1800" dirty="0"/>
              <a:t> </a:t>
            </a:r>
            <a:r>
              <a:rPr lang="ru-RU" sz="1800" dirty="0" err="1"/>
              <a:t>показують</a:t>
            </a:r>
            <a:r>
              <a:rPr lang="ru-RU" sz="1800" dirty="0"/>
              <a:t> </a:t>
            </a:r>
            <a:r>
              <a:rPr lang="ru-RU" sz="1800" dirty="0" err="1"/>
              <a:t>очима</a:t>
            </a:r>
            <a:r>
              <a:rPr lang="ru-RU" sz="1800" dirty="0"/>
              <a:t> </a:t>
            </a:r>
            <a:r>
              <a:rPr lang="ru-RU" sz="1800" dirty="0" err="1"/>
              <a:t>якогось</a:t>
            </a:r>
            <a:r>
              <a:rPr lang="ru-RU" sz="1800" dirty="0"/>
              <a:t> героя; </a:t>
            </a:r>
            <a:r>
              <a:rPr lang="ru-RU" sz="1800" dirty="0" smtClean="0"/>
              <a:t/>
            </a:r>
            <a:br>
              <a:rPr lang="ru-RU" sz="1800" dirty="0" smtClean="0"/>
            </a:br>
            <a:r>
              <a:rPr lang="ru-RU" sz="1800" dirty="0" smtClean="0"/>
              <a:t>4</a:t>
            </a:r>
            <a:r>
              <a:rPr lang="ru-RU" sz="1800" dirty="0"/>
              <a:t>) </a:t>
            </a:r>
            <a:r>
              <a:rPr lang="ru-RU" sz="1800" dirty="0" err="1" smtClean="0"/>
              <a:t>змалювання</a:t>
            </a:r>
            <a:r>
              <a:rPr lang="ru-RU" sz="1800" dirty="0" smtClean="0"/>
              <a:t> </a:t>
            </a:r>
            <a:r>
              <a:rPr lang="ru-RU" sz="1800" dirty="0" err="1"/>
              <a:t>властивих</a:t>
            </a:r>
            <a:r>
              <a:rPr lang="ru-RU" sz="1800" dirty="0"/>
              <a:t> </a:t>
            </a:r>
            <a:r>
              <a:rPr lang="ru-RU" sz="1800" dirty="0" err="1"/>
              <a:t>людині</a:t>
            </a:r>
            <a:r>
              <a:rPr lang="ru-RU" sz="1800" dirty="0"/>
              <a:t> </a:t>
            </a:r>
            <a:r>
              <a:rPr lang="ru-RU" sz="1800" dirty="0" err="1"/>
              <a:t>жестів</a:t>
            </a:r>
            <a:r>
              <a:rPr lang="ru-RU" sz="1800" dirty="0"/>
              <a:t>, </a:t>
            </a:r>
            <a:r>
              <a:rPr lang="ru-RU" sz="1800" dirty="0" err="1"/>
              <a:t>звичок</a:t>
            </a:r>
            <a:r>
              <a:rPr lang="ru-RU" sz="1800" dirty="0"/>
              <a:t>, </a:t>
            </a:r>
            <a:r>
              <a:rPr lang="ru-RU" sz="1800" dirty="0" err="1"/>
              <a:t>манери</a:t>
            </a:r>
            <a:r>
              <a:rPr lang="ru-RU" sz="1800" dirty="0"/>
              <a:t>, характеру, </a:t>
            </a:r>
            <a:r>
              <a:rPr lang="ru-RU" sz="1800" dirty="0" err="1"/>
              <a:t>одягу</a:t>
            </a:r>
            <a:r>
              <a:rPr lang="ru-RU" sz="1800" dirty="0"/>
              <a:t>, </a:t>
            </a:r>
            <a:r>
              <a:rPr lang="ru-RU" sz="1800" dirty="0" err="1"/>
              <a:t>ставлення</a:t>
            </a:r>
            <a:r>
              <a:rPr lang="ru-RU" sz="1800" dirty="0"/>
              <a:t> до </a:t>
            </a:r>
            <a:r>
              <a:rPr lang="ru-RU" sz="1800" dirty="0" err="1"/>
              <a:t>оточуючих</a:t>
            </a:r>
            <a:r>
              <a:rPr lang="ru-RU" sz="1800" dirty="0"/>
              <a:t>, </a:t>
            </a:r>
            <a:r>
              <a:rPr lang="ru-RU" sz="1800" dirty="0" err="1"/>
              <a:t>інтер’єру</a:t>
            </a:r>
            <a:r>
              <a:rPr lang="ru-RU" sz="1800" dirty="0"/>
              <a:t> </a:t>
            </a:r>
            <a:r>
              <a:rPr lang="ru-RU" sz="1800" dirty="0" err="1"/>
              <a:t>тощо</a:t>
            </a:r>
            <a:endParaRPr lang="ru-RU" sz="1800" dirty="0"/>
          </a:p>
        </p:txBody>
      </p:sp>
      <p:sp>
        <p:nvSpPr>
          <p:cNvPr id="3" name="6-конечная звезда 2"/>
          <p:cNvSpPr/>
          <p:nvPr/>
        </p:nvSpPr>
        <p:spPr>
          <a:xfrm>
            <a:off x="143435" y="62753"/>
            <a:ext cx="914400" cy="914400"/>
          </a:xfrm>
          <a:prstGeom prst="star6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979682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000" dirty="0" err="1"/>
              <a:t>Дотримуватися</a:t>
            </a:r>
            <a:r>
              <a:rPr lang="ru-RU" sz="2000" dirty="0"/>
              <a:t> </a:t>
            </a:r>
            <a:r>
              <a:rPr lang="ru-RU" sz="2000" dirty="0" err="1"/>
              <a:t>усіх</a:t>
            </a:r>
            <a:r>
              <a:rPr lang="ru-RU" sz="2000" dirty="0"/>
              <a:t> </a:t>
            </a:r>
            <a:r>
              <a:rPr lang="ru-RU" sz="2000" dirty="0" err="1"/>
              <a:t>цих</a:t>
            </a:r>
            <a:r>
              <a:rPr lang="ru-RU" sz="2000" dirty="0"/>
              <a:t> </a:t>
            </a:r>
            <a:r>
              <a:rPr lang="ru-RU" sz="2000" dirty="0" err="1"/>
              <a:t>прийомів</a:t>
            </a:r>
            <a:r>
              <a:rPr lang="ru-RU" sz="2000" dirty="0"/>
              <a:t> «</a:t>
            </a:r>
            <a:r>
              <a:rPr lang="ru-RU" sz="2000" dirty="0" err="1"/>
              <a:t>новожурналіст</a:t>
            </a:r>
            <a:r>
              <a:rPr lang="ru-RU" sz="2000" dirty="0"/>
              <a:t>» </a:t>
            </a:r>
            <a:r>
              <a:rPr lang="ru-RU" sz="2000" dirty="0" err="1" smtClean="0"/>
              <a:t>може</a:t>
            </a:r>
            <a:r>
              <a:rPr lang="ru-RU" sz="2000" dirty="0" smtClean="0"/>
              <a:t> </a:t>
            </a:r>
            <a:r>
              <a:rPr lang="ru-RU" sz="2000" dirty="0"/>
              <a:t>за </a:t>
            </a:r>
            <a:r>
              <a:rPr lang="ru-RU" sz="2000" dirty="0" err="1"/>
              <a:t>єдиної</a:t>
            </a:r>
            <a:r>
              <a:rPr lang="ru-RU" sz="2000" dirty="0"/>
              <a:t> </a:t>
            </a:r>
            <a:r>
              <a:rPr lang="ru-RU" sz="2000" dirty="0" err="1"/>
              <a:t>умови</a:t>
            </a:r>
            <a:r>
              <a:rPr lang="ru-RU" sz="2000" dirty="0"/>
              <a:t> </a:t>
            </a: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 smtClean="0"/>
              <a:t> </a:t>
            </a:r>
            <a:br>
              <a:rPr lang="ru-RU" sz="2000" dirty="0" smtClean="0"/>
            </a:br>
            <a:r>
              <a:rPr lang="ru-RU" sz="2000" dirty="0"/>
              <a:t/>
            </a:r>
            <a:br>
              <a:rPr lang="ru-RU" sz="2000" dirty="0"/>
            </a:br>
            <a:r>
              <a:rPr lang="ru-RU" sz="2000" dirty="0" err="1" smtClean="0"/>
              <a:t>безпосередньої</a:t>
            </a:r>
            <a:r>
              <a:rPr lang="ru-RU" sz="2000" dirty="0" smtClean="0"/>
              <a:t> </a:t>
            </a:r>
            <a:r>
              <a:rPr lang="ru-RU" sz="2000" dirty="0" err="1"/>
              <a:t>присутності</a:t>
            </a:r>
            <a:r>
              <a:rPr lang="ru-RU" sz="2000" dirty="0"/>
              <a:t> на </a:t>
            </a:r>
            <a:r>
              <a:rPr lang="ru-RU" sz="2000" dirty="0" err="1"/>
              <a:t>місці</a:t>
            </a:r>
            <a:r>
              <a:rPr lang="ru-RU" sz="2000" dirty="0"/>
              <a:t> </a:t>
            </a:r>
            <a:r>
              <a:rPr lang="ru-RU" sz="2000" dirty="0" err="1"/>
              <a:t>події</a:t>
            </a:r>
            <a:r>
              <a:rPr lang="ru-RU" sz="2000" dirty="0"/>
              <a:t>, в самому </a:t>
            </a:r>
            <a:r>
              <a:rPr lang="ru-RU" sz="2000" dirty="0" err="1"/>
              <a:t>її</a:t>
            </a:r>
            <a:r>
              <a:rPr lang="ru-RU" sz="2000" dirty="0"/>
              <a:t> </a:t>
            </a:r>
            <a:r>
              <a:rPr lang="ru-RU" sz="2000" dirty="0" err="1"/>
              <a:t>центрі</a:t>
            </a:r>
            <a:r>
              <a:rPr lang="ru-RU" sz="2000" dirty="0"/>
              <a:t>.</a:t>
            </a:r>
          </a:p>
        </p:txBody>
      </p:sp>
      <p:sp>
        <p:nvSpPr>
          <p:cNvPr id="3" name="Стрелка вниз 2"/>
          <p:cNvSpPr/>
          <p:nvPr/>
        </p:nvSpPr>
        <p:spPr>
          <a:xfrm>
            <a:off x="4329684" y="2204197"/>
            <a:ext cx="484632" cy="73510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414939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just"/>
            <a:r>
              <a:rPr lang="ru-RU" sz="1600" dirty="0"/>
              <a:t>«</a:t>
            </a:r>
            <a:r>
              <a:rPr lang="ru-RU" sz="1600" dirty="0" err="1"/>
              <a:t>Новий</a:t>
            </a:r>
            <a:r>
              <a:rPr lang="ru-RU" sz="1600" dirty="0"/>
              <a:t> </a:t>
            </a:r>
            <a:r>
              <a:rPr lang="ru-RU" sz="1600" dirty="0" err="1"/>
              <a:t>журналізм</a:t>
            </a:r>
            <a:r>
              <a:rPr lang="ru-RU" sz="1600" dirty="0" smtClean="0"/>
              <a:t>» </a:t>
            </a:r>
            <a:r>
              <a:rPr lang="ru-RU" sz="1600" dirty="0" err="1"/>
              <a:t>називають</a:t>
            </a:r>
            <a:r>
              <a:rPr lang="ru-RU" sz="1600" dirty="0"/>
              <a:t> </a:t>
            </a:r>
            <a:r>
              <a:rPr lang="ru-RU" sz="1600" dirty="0" err="1" smtClean="0"/>
              <a:t>також</a:t>
            </a:r>
            <a:r>
              <a:rPr lang="ru-RU" sz="1600" dirty="0" smtClean="0"/>
              <a:t/>
            </a:r>
            <a:br>
              <a:rPr lang="ru-RU" sz="1600" dirty="0" smtClean="0"/>
            </a:br>
            <a:r>
              <a:rPr lang="ru-RU" sz="1600" dirty="0" smtClean="0"/>
              <a:t> </a:t>
            </a:r>
            <a:r>
              <a:rPr lang="ru-RU" sz="1600" dirty="0" smtClean="0">
                <a:solidFill>
                  <a:schemeClr val="accent4">
                    <a:lumMod val="75000"/>
                  </a:schemeClr>
                </a:solidFill>
              </a:rPr>
              <a:t>нон-</a:t>
            </a:r>
            <a:r>
              <a:rPr lang="ru-RU" sz="1600" dirty="0" err="1" smtClean="0">
                <a:solidFill>
                  <a:schemeClr val="accent4">
                    <a:lumMod val="75000"/>
                  </a:schemeClr>
                </a:solidFill>
              </a:rPr>
              <a:t>фікшн</a:t>
            </a:r>
            <a:r>
              <a:rPr lang="ru-RU" sz="1600" dirty="0" smtClean="0">
                <a:solidFill>
                  <a:schemeClr val="accent4">
                    <a:lumMod val="75000"/>
                  </a:schemeClr>
                </a:solidFill>
              </a:rPr>
              <a:t>,</a:t>
            </a:r>
            <a:r>
              <a:rPr lang="ru-RU" sz="1600" dirty="0"/>
              <a:t> </a:t>
            </a:r>
            <a:r>
              <a:rPr lang="ru-RU" sz="1600" dirty="0" err="1" smtClean="0">
                <a:solidFill>
                  <a:schemeClr val="accent6">
                    <a:lumMod val="75000"/>
                  </a:schemeClr>
                </a:solidFill>
              </a:rPr>
              <a:t>літературною</a:t>
            </a:r>
            <a:r>
              <a:rPr lang="ru-RU" sz="1600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ru-RU" sz="1600" dirty="0" err="1">
                <a:solidFill>
                  <a:schemeClr val="accent6">
                    <a:lumMod val="75000"/>
                  </a:schemeClr>
                </a:solidFill>
              </a:rPr>
              <a:t>журналістикою</a:t>
            </a:r>
            <a:r>
              <a:rPr lang="ru-RU" sz="1600" dirty="0" smtClean="0"/>
              <a:t>, </a:t>
            </a:r>
            <a:r>
              <a:rPr lang="ru-RU" sz="1600" dirty="0" err="1">
                <a:solidFill>
                  <a:srgbClr val="00B050"/>
                </a:solidFill>
              </a:rPr>
              <a:t>журналістським</a:t>
            </a:r>
            <a:r>
              <a:rPr lang="ru-RU" sz="1600" dirty="0">
                <a:solidFill>
                  <a:srgbClr val="00B050"/>
                </a:solidFill>
              </a:rPr>
              <a:t> романом</a:t>
            </a:r>
            <a:r>
              <a:rPr lang="ru-RU" sz="1600" dirty="0"/>
              <a:t>, </a:t>
            </a:r>
            <a:r>
              <a:rPr lang="ru-RU" sz="1600" dirty="0" err="1">
                <a:solidFill>
                  <a:schemeClr val="accent5"/>
                </a:solidFill>
              </a:rPr>
              <a:t>паражурналістикою</a:t>
            </a:r>
            <a:r>
              <a:rPr lang="ru-RU" sz="1600" dirty="0"/>
              <a:t>, </a:t>
            </a:r>
            <a:r>
              <a:rPr lang="ru-RU" sz="1600" dirty="0" err="1">
                <a:solidFill>
                  <a:schemeClr val="accent5">
                    <a:lumMod val="50000"/>
                  </a:schemeClr>
                </a:solidFill>
              </a:rPr>
              <a:t>літературою</a:t>
            </a:r>
            <a:r>
              <a:rPr lang="ru-RU" sz="1600" dirty="0">
                <a:solidFill>
                  <a:schemeClr val="accent5">
                    <a:lumMod val="50000"/>
                  </a:schemeClr>
                </a:solidFill>
              </a:rPr>
              <a:t> факту</a:t>
            </a:r>
            <a:r>
              <a:rPr lang="ru-RU" sz="1600" dirty="0">
                <a:solidFill>
                  <a:schemeClr val="tx1">
                    <a:lumMod val="50000"/>
                  </a:schemeClr>
                </a:solidFill>
              </a:rPr>
              <a:t>, </a:t>
            </a:r>
            <a:r>
              <a:rPr lang="ru-RU" sz="1600" dirty="0" err="1">
                <a:solidFill>
                  <a:schemeClr val="tx1">
                    <a:lumMod val="50000"/>
                  </a:schemeClr>
                </a:solidFill>
              </a:rPr>
              <a:t>наративною</a:t>
            </a:r>
            <a:r>
              <a:rPr lang="ru-RU" sz="1600" dirty="0">
                <a:solidFill>
                  <a:schemeClr val="tx1">
                    <a:lumMod val="50000"/>
                  </a:schemeClr>
                </a:solidFill>
              </a:rPr>
              <a:t> </a:t>
            </a:r>
            <a:r>
              <a:rPr lang="ru-RU" sz="1600" dirty="0" err="1">
                <a:solidFill>
                  <a:schemeClr val="tx1">
                    <a:lumMod val="50000"/>
                  </a:schemeClr>
                </a:solidFill>
              </a:rPr>
              <a:t>журналістикою</a:t>
            </a:r>
            <a:r>
              <a:rPr lang="ru-RU" sz="1600" dirty="0"/>
              <a:t>, </a:t>
            </a:r>
            <a:r>
              <a:rPr lang="ru-RU" sz="1600" dirty="0" err="1">
                <a:solidFill>
                  <a:schemeClr val="accent2">
                    <a:lumMod val="75000"/>
                  </a:schemeClr>
                </a:solidFill>
              </a:rPr>
              <a:t>ґонзо-журналізмом</a:t>
            </a:r>
            <a:r>
              <a:rPr lang="ru-RU" sz="1600" dirty="0">
                <a:solidFill>
                  <a:schemeClr val="accent2">
                    <a:lumMod val="75000"/>
                  </a:schemeClr>
                </a:solidFill>
              </a:rPr>
              <a:t>.</a:t>
            </a:r>
            <a:r>
              <a:rPr lang="ru-RU" sz="1600" dirty="0"/>
              <a:t> </a:t>
            </a:r>
            <a:r>
              <a:rPr lang="ru-RU" sz="1600" dirty="0" smtClean="0"/>
              <a:t/>
            </a:r>
            <a:br>
              <a:rPr lang="ru-RU" sz="1600" dirty="0" smtClean="0"/>
            </a:br>
            <a:r>
              <a:rPr lang="ru-RU" sz="1600" dirty="0" err="1" smtClean="0"/>
              <a:t>Проте</a:t>
            </a:r>
            <a:r>
              <a:rPr lang="ru-RU" sz="1600" dirty="0" smtClean="0"/>
              <a:t>!!!!!!</a:t>
            </a:r>
            <a:br>
              <a:rPr lang="ru-RU" sz="1600" dirty="0" smtClean="0"/>
            </a:br>
            <a:r>
              <a:rPr lang="ru-RU" sz="1600" dirty="0" smtClean="0"/>
              <a:t> </a:t>
            </a:r>
            <a:r>
              <a:rPr lang="ru-RU" sz="1600" dirty="0" err="1"/>
              <a:t>його</a:t>
            </a:r>
            <a:r>
              <a:rPr lang="ru-RU" sz="1600" dirty="0"/>
              <a:t> </a:t>
            </a:r>
            <a:r>
              <a:rPr lang="ru-RU" sz="1600" u="sng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не </a:t>
            </a:r>
            <a:r>
              <a:rPr lang="ru-RU" sz="1600" u="sng" dirty="0" err="1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слід</a:t>
            </a:r>
            <a:r>
              <a:rPr lang="ru-RU" sz="1600" u="sng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1600" u="sng" dirty="0" err="1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плутати</a:t>
            </a:r>
            <a:r>
              <a:rPr lang="ru-RU" sz="1600" u="sng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з </a:t>
            </a:r>
            <a:r>
              <a:rPr lang="ru-RU" sz="1600" u="sng" dirty="0" err="1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есеїстикою</a:t>
            </a:r>
            <a:r>
              <a:rPr lang="ru-RU" sz="1600" dirty="0"/>
              <a:t>: </a:t>
            </a:r>
            <a:r>
              <a:rPr lang="ru-RU" sz="1600" dirty="0" err="1"/>
              <a:t>новий</a:t>
            </a:r>
            <a:r>
              <a:rPr lang="ru-RU" sz="1600" dirty="0"/>
              <a:t> </a:t>
            </a:r>
            <a:r>
              <a:rPr lang="ru-RU" sz="1600" dirty="0" err="1"/>
              <a:t>журналізм</a:t>
            </a:r>
            <a:r>
              <a:rPr lang="ru-RU" sz="1600" dirty="0"/>
              <a:t> </a:t>
            </a:r>
            <a:r>
              <a:rPr lang="ru-RU" sz="1600" dirty="0" err="1"/>
              <a:t>оперує</a:t>
            </a:r>
            <a:r>
              <a:rPr lang="ru-RU" sz="1600" dirty="0"/>
              <a:t> </a:t>
            </a:r>
            <a:r>
              <a:rPr lang="ru-RU" sz="1600" dirty="0" err="1"/>
              <a:t>лише</a:t>
            </a:r>
            <a:r>
              <a:rPr lang="ru-RU" sz="1600" dirty="0"/>
              <a:t> фактами, </a:t>
            </a:r>
            <a:r>
              <a:rPr lang="ru-RU" sz="1600" dirty="0" err="1"/>
              <a:t>передбачає</a:t>
            </a:r>
            <a:r>
              <a:rPr lang="ru-RU" sz="1600" dirty="0"/>
              <a:t> </a:t>
            </a:r>
            <a:r>
              <a:rPr lang="ru-RU" sz="1600" dirty="0" err="1"/>
              <a:t>сюжети</a:t>
            </a:r>
            <a:r>
              <a:rPr lang="ru-RU" sz="1600" dirty="0"/>
              <a:t> й </a:t>
            </a:r>
            <a:r>
              <a:rPr lang="ru-RU" sz="1600" dirty="0" err="1"/>
              <a:t>діалоги</a:t>
            </a:r>
            <a:r>
              <a:rPr lang="ru-RU" sz="1600" dirty="0"/>
              <a:t>, </a:t>
            </a:r>
            <a:r>
              <a:rPr lang="ru-RU" sz="1600" dirty="0" err="1"/>
              <a:t>есеїстика</a:t>
            </a:r>
            <a:r>
              <a:rPr lang="ru-RU" sz="1600" dirty="0"/>
              <a:t> ж – </a:t>
            </a:r>
            <a:r>
              <a:rPr lang="ru-RU" sz="1600" dirty="0" err="1"/>
              <a:t>це</a:t>
            </a:r>
            <a:r>
              <a:rPr lang="ru-RU" sz="1600" dirty="0"/>
              <a:t> </a:t>
            </a:r>
            <a:r>
              <a:rPr lang="ru-RU" sz="1600" dirty="0" err="1"/>
              <a:t>рефлексія</a:t>
            </a:r>
            <a:r>
              <a:rPr lang="ru-RU" sz="1600" dirty="0"/>
              <a:t> та </a:t>
            </a:r>
            <a:r>
              <a:rPr lang="ru-RU" sz="1600" dirty="0" err="1"/>
              <a:t>потік</a:t>
            </a:r>
            <a:r>
              <a:rPr lang="ru-RU" sz="1600" dirty="0"/>
              <a:t> </a:t>
            </a:r>
            <a:r>
              <a:rPr lang="ru-RU" sz="1600" dirty="0" err="1"/>
              <a:t>свідомості</a:t>
            </a:r>
            <a:r>
              <a:rPr lang="ru-RU" sz="1600" dirty="0"/>
              <a:t>»</a:t>
            </a:r>
          </a:p>
        </p:txBody>
      </p:sp>
      <p:sp>
        <p:nvSpPr>
          <p:cNvPr id="3" name="Не равно 2"/>
          <p:cNvSpPr/>
          <p:nvPr/>
        </p:nvSpPr>
        <p:spPr>
          <a:xfrm>
            <a:off x="4975412" y="2571750"/>
            <a:ext cx="914400" cy="412377"/>
          </a:xfrm>
          <a:prstGeom prst="mathNotEqua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4" name="Выноска-облако 3"/>
          <p:cNvSpPr/>
          <p:nvPr/>
        </p:nvSpPr>
        <p:spPr>
          <a:xfrm>
            <a:off x="1739153" y="197224"/>
            <a:ext cx="1192306" cy="827801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1394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84093" y="802500"/>
            <a:ext cx="6078071" cy="3392982"/>
          </a:xfrm>
        </p:spPr>
        <p:txBody>
          <a:bodyPr/>
          <a:lstStyle/>
          <a:p>
            <a:pPr algn="just"/>
            <a:r>
              <a:rPr lang="ru-RU" sz="1600" b="0" dirty="0" smtClean="0">
                <a:solidFill>
                  <a:srgbClr val="424242"/>
                </a:solidFill>
                <a:latin typeface="PT Serif"/>
              </a:rPr>
              <a:t/>
            </a:r>
            <a:br>
              <a:rPr lang="ru-RU" sz="1600" b="0" dirty="0" smtClean="0">
                <a:solidFill>
                  <a:srgbClr val="424242"/>
                </a:solidFill>
                <a:latin typeface="PT Serif"/>
              </a:rPr>
            </a:br>
            <a:r>
              <a:rPr lang="ru-RU" sz="1600" b="0" dirty="0" smtClean="0">
                <a:solidFill>
                  <a:srgbClr val="424242"/>
                </a:solidFill>
                <a:latin typeface="PT Serif"/>
              </a:rPr>
              <a:t>М. Титаренко: «</a:t>
            </a:r>
            <a:r>
              <a:rPr lang="ru-RU" sz="1600" b="0" dirty="0" err="1" smtClean="0">
                <a:solidFill>
                  <a:srgbClr val="424242"/>
                </a:solidFill>
                <a:latin typeface="PT Serif"/>
              </a:rPr>
              <a:t>Чого</a:t>
            </a:r>
            <a:r>
              <a:rPr lang="ru-RU" sz="1600" b="0" dirty="0" smtClean="0">
                <a:solidFill>
                  <a:srgbClr val="424242"/>
                </a:solidFill>
                <a:latin typeface="PT Serif"/>
              </a:rPr>
              <a:t> </a:t>
            </a:r>
            <a:r>
              <a:rPr lang="ru-RU" sz="1600" b="0" dirty="0" err="1" smtClean="0">
                <a:solidFill>
                  <a:srgbClr val="424242"/>
                </a:solidFill>
                <a:latin typeface="PT Serif"/>
              </a:rPr>
              <a:t>направду</a:t>
            </a:r>
            <a:r>
              <a:rPr lang="ru-RU" sz="1600" b="0" dirty="0" smtClean="0">
                <a:solidFill>
                  <a:srgbClr val="424242"/>
                </a:solidFill>
                <a:latin typeface="PT Serif"/>
              </a:rPr>
              <a:t> не </a:t>
            </a:r>
            <a:r>
              <a:rPr lang="ru-RU" sz="1600" b="0" dirty="0" err="1" smtClean="0">
                <a:solidFill>
                  <a:srgbClr val="424242"/>
                </a:solidFill>
                <a:latin typeface="PT Serif"/>
              </a:rPr>
              <a:t>вистачає</a:t>
            </a:r>
            <a:r>
              <a:rPr lang="ru-RU" sz="1600" b="0" dirty="0" smtClean="0">
                <a:solidFill>
                  <a:srgbClr val="424242"/>
                </a:solidFill>
                <a:latin typeface="PT Serif"/>
              </a:rPr>
              <a:t> </a:t>
            </a:r>
            <a:r>
              <a:rPr lang="ru-RU" sz="1600" b="0" dirty="0" err="1" smtClean="0">
                <a:solidFill>
                  <a:srgbClr val="424242"/>
                </a:solidFill>
                <a:latin typeface="PT Serif"/>
              </a:rPr>
              <a:t>українському</a:t>
            </a:r>
            <a:r>
              <a:rPr lang="ru-RU" sz="1600" b="0" dirty="0" smtClean="0">
                <a:solidFill>
                  <a:srgbClr val="424242"/>
                </a:solidFill>
                <a:latin typeface="PT Serif"/>
              </a:rPr>
              <a:t> нон-</a:t>
            </a:r>
            <a:r>
              <a:rPr lang="ru-RU" sz="1600" b="0" dirty="0" err="1" smtClean="0">
                <a:solidFill>
                  <a:srgbClr val="424242"/>
                </a:solidFill>
                <a:latin typeface="PT Serif"/>
              </a:rPr>
              <a:t>фікшну</a:t>
            </a:r>
            <a:r>
              <a:rPr lang="ru-RU" sz="1600" b="0" dirty="0" smtClean="0">
                <a:solidFill>
                  <a:srgbClr val="424242"/>
                </a:solidFill>
                <a:latin typeface="PT Serif"/>
              </a:rPr>
              <a:t>, так </a:t>
            </a:r>
            <a:r>
              <a:rPr lang="ru-RU" sz="1600" b="0" dirty="0" err="1" smtClean="0">
                <a:solidFill>
                  <a:srgbClr val="424242"/>
                </a:solidFill>
                <a:latin typeface="PT Serif"/>
              </a:rPr>
              <a:t>це</a:t>
            </a:r>
            <a:r>
              <a:rPr lang="ru-RU" sz="1600" b="0" dirty="0" smtClean="0">
                <a:solidFill>
                  <a:srgbClr val="424242"/>
                </a:solidFill>
                <a:latin typeface="PT Serif"/>
              </a:rPr>
              <a:t> </a:t>
            </a:r>
            <a:r>
              <a:rPr lang="ru-RU" sz="1600" b="0" dirty="0" err="1" smtClean="0">
                <a:solidFill>
                  <a:srgbClr val="424242"/>
                </a:solidFill>
                <a:latin typeface="PT Serif"/>
              </a:rPr>
              <a:t>звукопису</a:t>
            </a:r>
            <a:r>
              <a:rPr lang="ru-RU" sz="1600" b="0" dirty="0" smtClean="0">
                <a:solidFill>
                  <a:srgbClr val="424242"/>
                </a:solidFill>
                <a:latin typeface="PT Serif"/>
              </a:rPr>
              <a:t>, </a:t>
            </a:r>
            <a:r>
              <a:rPr lang="ru-RU" sz="1600" b="0" dirty="0" err="1" smtClean="0">
                <a:solidFill>
                  <a:srgbClr val="424242"/>
                </a:solidFill>
                <a:latin typeface="PT Serif"/>
              </a:rPr>
              <a:t>метафорики</a:t>
            </a:r>
            <a:r>
              <a:rPr lang="ru-RU" sz="1600" b="0" dirty="0" smtClean="0">
                <a:solidFill>
                  <a:srgbClr val="424242"/>
                </a:solidFill>
                <a:latin typeface="PT Serif"/>
              </a:rPr>
              <a:t>, яка б </a:t>
            </a:r>
            <a:r>
              <a:rPr lang="ru-RU" sz="1600" b="0" dirty="0" err="1" smtClean="0">
                <a:solidFill>
                  <a:srgbClr val="424242"/>
                </a:solidFill>
                <a:latin typeface="PT Serif"/>
              </a:rPr>
              <a:t>увиразнювала</a:t>
            </a:r>
            <a:r>
              <a:rPr lang="ru-RU" sz="1600" b="0" dirty="0" smtClean="0">
                <a:solidFill>
                  <a:srgbClr val="424242"/>
                </a:solidFill>
                <a:latin typeface="PT Serif"/>
              </a:rPr>
              <a:t> </a:t>
            </a:r>
            <a:r>
              <a:rPr lang="ru-RU" sz="1600" b="0" dirty="0" err="1" smtClean="0">
                <a:solidFill>
                  <a:srgbClr val="424242"/>
                </a:solidFill>
                <a:latin typeface="PT Serif"/>
              </a:rPr>
              <a:t>паралельні</a:t>
            </a:r>
            <a:r>
              <a:rPr lang="ru-RU" sz="1600" b="0" dirty="0" smtClean="0">
                <a:solidFill>
                  <a:srgbClr val="424242"/>
                </a:solidFill>
                <a:latin typeface="PT Serif"/>
              </a:rPr>
              <a:t> </a:t>
            </a:r>
            <a:r>
              <a:rPr lang="ru-RU" sz="1600" b="0" dirty="0" err="1" smtClean="0">
                <a:solidFill>
                  <a:srgbClr val="424242"/>
                </a:solidFill>
                <a:latin typeface="PT Serif"/>
              </a:rPr>
              <a:t>речі</a:t>
            </a:r>
            <a:r>
              <a:rPr lang="ru-RU" sz="1600" b="0" dirty="0" smtClean="0">
                <a:solidFill>
                  <a:srgbClr val="424242"/>
                </a:solidFill>
                <a:latin typeface="PT Serif"/>
              </a:rPr>
              <a:t>, на </a:t>
            </a:r>
            <a:r>
              <a:rPr lang="ru-RU" sz="1600" b="0" dirty="0" err="1" smtClean="0">
                <a:solidFill>
                  <a:srgbClr val="424242"/>
                </a:solidFill>
                <a:latin typeface="PT Serif"/>
              </a:rPr>
              <a:t>кшталт</a:t>
            </a:r>
            <a:r>
              <a:rPr lang="ru-RU" sz="1600" b="0" dirty="0" smtClean="0">
                <a:solidFill>
                  <a:srgbClr val="424242"/>
                </a:solidFill>
                <a:latin typeface="PT Serif"/>
              </a:rPr>
              <a:t>  </a:t>
            </a:r>
            <a:r>
              <a:rPr lang="ru-RU" sz="1600" b="0" dirty="0" err="1" smtClean="0">
                <a:solidFill>
                  <a:srgbClr val="424242"/>
                </a:solidFill>
                <a:latin typeface="PT Serif"/>
              </a:rPr>
              <a:t>сьогодення-минуле</a:t>
            </a:r>
            <a:r>
              <a:rPr lang="ru-RU" sz="1600" b="0" dirty="0" smtClean="0">
                <a:solidFill>
                  <a:srgbClr val="424242"/>
                </a:solidFill>
                <a:latin typeface="PT Serif"/>
              </a:rPr>
              <a:t>, і </a:t>
            </a:r>
            <a:r>
              <a:rPr lang="ru-RU" sz="1600" b="0" dirty="0" err="1" smtClean="0">
                <a:solidFill>
                  <a:srgbClr val="424242"/>
                </a:solidFill>
                <a:latin typeface="PT Serif"/>
              </a:rPr>
              <a:t>експериментів</a:t>
            </a:r>
            <a:r>
              <a:rPr lang="ru-RU" sz="1600" b="0" dirty="0" smtClean="0">
                <a:solidFill>
                  <a:srgbClr val="424242"/>
                </a:solidFill>
                <a:latin typeface="PT Serif"/>
              </a:rPr>
              <a:t>. У нас </a:t>
            </a:r>
            <a:r>
              <a:rPr lang="ru-RU" sz="1600" b="0" dirty="0" err="1" smtClean="0">
                <a:solidFill>
                  <a:srgbClr val="424242"/>
                </a:solidFill>
                <a:latin typeface="PT Serif"/>
              </a:rPr>
              <a:t>чимало</a:t>
            </a:r>
            <a:r>
              <a:rPr lang="ru-RU" sz="1600" b="0" dirty="0" smtClean="0">
                <a:solidFill>
                  <a:srgbClr val="424242"/>
                </a:solidFill>
                <a:latin typeface="PT Serif"/>
              </a:rPr>
              <a:t> </a:t>
            </a:r>
            <a:r>
              <a:rPr lang="ru-RU" sz="1600" b="0" dirty="0" err="1" smtClean="0">
                <a:solidFill>
                  <a:srgbClr val="424242"/>
                </a:solidFill>
                <a:latin typeface="PT Serif"/>
              </a:rPr>
              <a:t>незаповнених</a:t>
            </a:r>
            <a:r>
              <a:rPr lang="ru-RU" sz="1600" b="0" dirty="0" smtClean="0">
                <a:solidFill>
                  <a:srgbClr val="424242"/>
                </a:solidFill>
                <a:latin typeface="PT Serif"/>
              </a:rPr>
              <a:t> </a:t>
            </a:r>
            <a:r>
              <a:rPr lang="ru-RU" sz="1600" b="0" dirty="0" err="1" smtClean="0">
                <a:solidFill>
                  <a:srgbClr val="424242"/>
                </a:solidFill>
                <a:latin typeface="PT Serif"/>
              </a:rPr>
              <a:t>ніш</a:t>
            </a:r>
            <a:r>
              <a:rPr lang="ru-RU" sz="1600" b="0" dirty="0" smtClean="0">
                <a:solidFill>
                  <a:srgbClr val="424242"/>
                </a:solidFill>
                <a:latin typeface="PT Serif"/>
              </a:rPr>
              <a:t> художнього репортажу» </a:t>
            </a:r>
            <a:br>
              <a:rPr lang="ru-RU" sz="1600" b="0" dirty="0" smtClean="0">
                <a:solidFill>
                  <a:srgbClr val="424242"/>
                </a:solidFill>
                <a:latin typeface="PT Serif"/>
              </a:rPr>
            </a:br>
            <a:r>
              <a:rPr lang="ru-RU" sz="1600" b="0" dirty="0" smtClean="0">
                <a:solidFill>
                  <a:srgbClr val="424242"/>
                </a:solidFill>
                <a:latin typeface="PT Serif"/>
              </a:rPr>
              <a:t>Але </a:t>
            </a:r>
            <a:r>
              <a:rPr lang="ru-RU" sz="1600" b="0" dirty="0" err="1" smtClean="0">
                <a:solidFill>
                  <a:srgbClr val="424242"/>
                </a:solidFill>
                <a:latin typeface="PT Serif"/>
              </a:rPr>
              <a:t>ці</a:t>
            </a:r>
            <a:r>
              <a:rPr lang="ru-RU" sz="1600" b="0" dirty="0" smtClean="0">
                <a:solidFill>
                  <a:srgbClr val="424242"/>
                </a:solidFill>
                <a:latin typeface="PT Serif"/>
              </a:rPr>
              <a:t> </a:t>
            </a:r>
            <a:r>
              <a:rPr lang="ru-RU" sz="1600" b="0" dirty="0" err="1" smtClean="0">
                <a:solidFill>
                  <a:srgbClr val="424242"/>
                </a:solidFill>
                <a:latin typeface="PT Serif"/>
              </a:rPr>
              <a:t>якості</a:t>
            </a:r>
            <a:r>
              <a:rPr lang="ru-RU" sz="1600" b="0" dirty="0" smtClean="0">
                <a:solidFill>
                  <a:srgbClr val="424242"/>
                </a:solidFill>
                <a:latin typeface="PT Serif"/>
              </a:rPr>
              <a:t> </a:t>
            </a:r>
            <a:r>
              <a:rPr lang="ru-RU" sz="1600" b="0" dirty="0" err="1" smtClean="0">
                <a:solidFill>
                  <a:srgbClr val="424242"/>
                </a:solidFill>
                <a:latin typeface="PT Serif"/>
              </a:rPr>
              <a:t>можна</a:t>
            </a:r>
            <a:r>
              <a:rPr lang="ru-RU" sz="1600" b="0" dirty="0" smtClean="0">
                <a:solidFill>
                  <a:srgbClr val="424242"/>
                </a:solidFill>
                <a:latin typeface="PT Serif"/>
              </a:rPr>
              <a:t> </a:t>
            </a:r>
            <a:r>
              <a:rPr lang="ru-RU" sz="1600" b="0" dirty="0" err="1" smtClean="0">
                <a:solidFill>
                  <a:srgbClr val="424242"/>
                </a:solidFill>
                <a:latin typeface="PT Serif"/>
              </a:rPr>
              <a:t>розвивати</a:t>
            </a:r>
            <a:r>
              <a:rPr lang="ru-RU" sz="1600" b="0" dirty="0" smtClean="0">
                <a:solidFill>
                  <a:srgbClr val="424242"/>
                </a:solidFill>
                <a:latin typeface="PT Serif"/>
              </a:rPr>
              <a:t> в рамках </a:t>
            </a:r>
            <a:r>
              <a:rPr lang="ru-RU" sz="1600" b="0" dirty="0" err="1" smtClean="0">
                <a:solidFill>
                  <a:srgbClr val="424242"/>
                </a:solidFill>
                <a:latin typeface="PT Serif"/>
              </a:rPr>
              <a:t>дисципліни</a:t>
            </a:r>
            <a:r>
              <a:rPr lang="ru-RU" sz="1600" b="0" dirty="0" smtClean="0">
                <a:solidFill>
                  <a:srgbClr val="424242"/>
                </a:solidFill>
                <a:latin typeface="PT Serif"/>
              </a:rPr>
              <a:t> «Нон-</a:t>
            </a:r>
            <a:r>
              <a:rPr lang="ru-RU" sz="1600" b="0" dirty="0" err="1" smtClean="0">
                <a:solidFill>
                  <a:srgbClr val="424242"/>
                </a:solidFill>
                <a:latin typeface="PT Serif"/>
              </a:rPr>
              <a:t>фікшн</a:t>
            </a:r>
            <a:r>
              <a:rPr lang="ru-RU" sz="1600" b="0" dirty="0" smtClean="0">
                <a:solidFill>
                  <a:srgbClr val="424242"/>
                </a:solidFill>
                <a:latin typeface="PT Serif"/>
              </a:rPr>
              <a:t>-</a:t>
            </a:r>
            <a:r>
              <a:rPr lang="ru-RU" sz="1600" b="0" dirty="0" err="1" smtClean="0">
                <a:solidFill>
                  <a:srgbClr val="424242"/>
                </a:solidFill>
                <a:latin typeface="PT Serif"/>
              </a:rPr>
              <a:t>комунікації</a:t>
            </a:r>
            <a:r>
              <a:rPr lang="ru-RU" sz="1600" b="0" dirty="0" smtClean="0">
                <a:solidFill>
                  <a:srgbClr val="424242"/>
                </a:solidFill>
                <a:latin typeface="PT Serif"/>
              </a:rPr>
              <a:t>»!!!</a:t>
            </a:r>
            <a:endParaRPr lang="ru-RU" dirty="0"/>
          </a:p>
        </p:txBody>
      </p:sp>
      <p:sp>
        <p:nvSpPr>
          <p:cNvPr id="5" name="Молния 4"/>
          <p:cNvSpPr/>
          <p:nvPr/>
        </p:nvSpPr>
        <p:spPr>
          <a:xfrm>
            <a:off x="5773270" y="3110753"/>
            <a:ext cx="914400" cy="914400"/>
          </a:xfrm>
          <a:prstGeom prst="lightningBol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347985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4"/>
          <p:cNvSpPr txBox="1">
            <a:spLocks noGrp="1"/>
          </p:cNvSpPr>
          <p:nvPr>
            <p:ph type="title"/>
          </p:nvPr>
        </p:nvSpPr>
        <p:spPr>
          <a:xfrm>
            <a:off x="311700" y="292850"/>
            <a:ext cx="8520600" cy="801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63;p14"/>
          <p:cNvSpPr txBox="1">
            <a:spLocks noGrp="1"/>
          </p:cNvSpPr>
          <p:nvPr>
            <p:ph type="body" idx="1"/>
          </p:nvPr>
        </p:nvSpPr>
        <p:spPr>
          <a:xfrm>
            <a:off x="311700" y="1228675"/>
            <a:ext cx="8520600" cy="3340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600"/>
              </a:spcAft>
              <a:buNone/>
            </a:pP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Beach Day">
  <a:themeElements>
    <a:clrScheme name="Beach Day">
      <a:dk1>
        <a:srgbClr val="00FDC8"/>
      </a:dk1>
      <a:lt1>
        <a:srgbClr val="FFFFFF"/>
      </a:lt1>
      <a:dk2>
        <a:srgbClr val="666666"/>
      </a:dk2>
      <a:lt2>
        <a:srgbClr val="EEEEEE"/>
      </a:lt2>
      <a:accent1>
        <a:srgbClr val="212121"/>
      </a:accent1>
      <a:accent2>
        <a:srgbClr val="455A64"/>
      </a:accent2>
      <a:accent3>
        <a:srgbClr val="78909C"/>
      </a:accent3>
      <a:accent4>
        <a:srgbClr val="7C7CE0"/>
      </a:accent4>
      <a:accent5>
        <a:srgbClr val="DB4437"/>
      </a:accent5>
      <a:accent6>
        <a:srgbClr val="F6CD4C"/>
      </a:accent6>
      <a:hlink>
        <a:srgbClr val="DB4437"/>
      </a:hlink>
      <a:folHlink>
        <a:srgbClr val="DB443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</TotalTime>
  <Words>126</Words>
  <Application>Microsoft Office PowerPoint</Application>
  <PresentationFormat>Экран (16:9)</PresentationFormat>
  <Paragraphs>7</Paragraphs>
  <Slides>7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3" baseType="lpstr">
      <vt:lpstr>Arial</vt:lpstr>
      <vt:lpstr>Source Code Pro</vt:lpstr>
      <vt:lpstr>PT Serif</vt:lpstr>
      <vt:lpstr>Wingdings</vt:lpstr>
      <vt:lpstr>Amatic SC</vt:lpstr>
      <vt:lpstr>Beach Day</vt:lpstr>
      <vt:lpstr>НОН-ФІКШН комунікації</vt:lpstr>
      <vt:lpstr>Правила нон-фікшн-комунікацій (перші три, їх багато ): *  Шукайте нерозкручені історії або знаходьте нові підходи до відомих тем * Рецептори репортера, спрямовані на пошук тем та ідей, у фоновому режимі мають працювати завжди.  * Професійний матеріал повинен мати щонайменше шість складових: 1) конфлікт,  2) сильну історію та фактурних героїв, 3) сюжет і драматургічну композицію, 4) ефект присутності (описи, діалоги, деталі), 5) просту, людську мову, 6) паралельну метафізичну історію </vt:lpstr>
      <vt:lpstr>Родоначальником «НЖ» вважають Тома Вулфа, який 1973 року в співавторстві з Е. Джонсоном упорядкував і видав славнозвісну антологію «нового журналізму». У ній він обґрунтував чотири основні прийоми, властиві «НЖ»:  1) вибудовування матеріалу сцена за сценою, коли оповідь швидко переходить з одного об’єкта чи епізоду на інший, без довгих історичних екскурсів;  2) ретельне відтворення мови персонажів, їхніх діалогів (діалектизми, жаргон, сленг, звуконаслідування тощо);  3) зміна точки зору, т.зв. ракурс третьої особи, коли кожен епізод показують очима якогось героя;  4) змалювання властивих людині жестів, звичок, манери, характеру, одягу, ставлення до оточуючих, інтер’єру тощо</vt:lpstr>
      <vt:lpstr>Дотримуватися усіх цих прийомів «новожурналіст» може за єдиної умови      безпосередньої присутності на місці події, в самому її центрі.</vt:lpstr>
      <vt:lpstr>«Новий журналізм» називають також  нон-фікшн, літературною журналістикою, журналістським романом, паражурналістикою, літературою факту, наративною журналістикою, ґонзо-журналізмом.  Проте!!!!!!  його не слід плутати з есеїстикою: новий журналізм оперує лише фактами, передбачає сюжети й діалоги, есеїстика ж – це рефлексія та потік свідомості»</vt:lpstr>
      <vt:lpstr> М. Титаренко: «Чого направду не вистачає українському нон-фікшну, так це звукопису, метафорики, яка б увиразнювала паралельні речі, на кшталт  сьогодення-минуле, і експериментів. У нас чимало незаповнених ніш художнього репортажу»  Але ці якості можна розвивати в рамках дисципліни «Нон-фікшн-комунікації»!!!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НОН-ФІКШН журналістика</dc:title>
  <dc:creator>1</dc:creator>
  <cp:lastModifiedBy>1</cp:lastModifiedBy>
  <cp:revision>6</cp:revision>
  <dcterms:modified xsi:type="dcterms:W3CDTF">2020-12-15T00:53:53Z</dcterms:modified>
</cp:coreProperties>
</file>