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3" r:id="rId4"/>
    <p:sldId id="287" r:id="rId5"/>
    <p:sldId id="281" r:id="rId6"/>
    <p:sldId id="258" r:id="rId7"/>
    <p:sldId id="259" r:id="rId8"/>
    <p:sldId id="284" r:id="rId9"/>
    <p:sldId id="265" r:id="rId10"/>
    <p:sldId id="266" r:id="rId11"/>
    <p:sldId id="278" r:id="rId12"/>
    <p:sldId id="271" r:id="rId13"/>
    <p:sldId id="272" r:id="rId14"/>
    <p:sldId id="273" r:id="rId15"/>
    <p:sldId id="27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311F50-0D68-4B32-9E2F-9FF0B3E5B58E}">
          <p14:sldIdLst>
            <p14:sldId id="256"/>
            <p14:sldId id="289"/>
            <p14:sldId id="283"/>
            <p14:sldId id="287"/>
            <p14:sldId id="281"/>
            <p14:sldId id="258"/>
            <p14:sldId id="259"/>
            <p14:sldId id="284"/>
            <p14:sldId id="265"/>
            <p14:sldId id="266"/>
            <p14:sldId id="278"/>
            <p14:sldId id="271"/>
            <p14:sldId id="272"/>
            <p14:sldId id="273"/>
            <p14:sldId id="274"/>
            <p14:sldId id="285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E4C"/>
    <a:srgbClr val="273490"/>
    <a:srgbClr val="45525A"/>
    <a:srgbClr val="AD3A37"/>
    <a:srgbClr val="E3AE3C"/>
    <a:srgbClr val="2788C5"/>
    <a:srgbClr val="605AD6"/>
    <a:srgbClr val="547BFE"/>
    <a:srgbClr val="587384"/>
    <a:srgbClr val="F0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96" d="100"/>
          <a:sy n="96" d="100"/>
        </p:scale>
        <p:origin x="-1094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0"/>
          <a:stretch/>
        </p:blipFill>
        <p:spPr>
          <a:xfrm>
            <a:off x="0" y="0"/>
            <a:ext cx="265355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2617693" y="0"/>
            <a:ext cx="412376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4337794" y="0"/>
            <a:ext cx="412376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35686"/>
          <a:stretch/>
        </p:blipFill>
        <p:spPr>
          <a:xfrm>
            <a:off x="5737408" y="0"/>
            <a:ext cx="340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916" y="636103"/>
            <a:ext cx="7211833" cy="21389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i="1" dirty="0">
                <a:solidFill>
                  <a:srgbClr val="FF0000"/>
                </a:solidFill>
              </a:rPr>
              <a:t>О</a:t>
            </a:r>
            <a:r>
              <a:rPr lang="uk-UA" sz="4800" b="1" i="1" dirty="0" smtClean="0">
                <a:solidFill>
                  <a:srgbClr val="FF0000"/>
                </a:solidFill>
              </a:rPr>
              <a:t>снови підприємницької діяльності</a:t>
            </a:r>
            <a:endParaRPr lang="en-US" sz="4800" b="1" dirty="0">
              <a:solidFill>
                <a:srgbClr val="AD3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6988" y="5435032"/>
            <a:ext cx="2997643" cy="110094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1600" dirty="0">
              <a:solidFill>
                <a:srgbClr val="45525A"/>
              </a:solidFill>
            </a:endParaRPr>
          </a:p>
        </p:txBody>
      </p:sp>
      <p:pic>
        <p:nvPicPr>
          <p:cNvPr id="3074" name="Picture 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15" y="2584448"/>
            <a:ext cx="4360767" cy="4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88" y="314903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179" y="709112"/>
            <a:ext cx="7269480" cy="9875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Непряме</a:t>
            </a:r>
            <a:r>
              <a:rPr lang="ru-RU" dirty="0" smtClean="0"/>
              <a:t> (</a:t>
            </a:r>
            <a:r>
              <a:rPr lang="ru-RU" dirty="0" err="1" smtClean="0"/>
              <a:t>економічне</a:t>
            </a:r>
            <a:r>
              <a:rPr lang="ru-RU" dirty="0" smtClean="0"/>
              <a:t>)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endParaRPr lang="en-US" dirty="0">
              <a:solidFill>
                <a:srgbClr val="45525A"/>
              </a:solidFill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14538" y="2057400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06600" y="259049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78025" y="3137511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65666" y="3705836"/>
            <a:ext cx="5070475" cy="786651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65666" y="4467405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7" name="Прямоугольник 56"/>
          <p:cNvSpPr/>
          <p:nvPr/>
        </p:nvSpPr>
        <p:spPr>
          <a:xfrm>
            <a:off x="2553837" y="2163728"/>
            <a:ext cx="390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розміщення</a:t>
            </a:r>
            <a:r>
              <a:rPr lang="ru-RU" dirty="0"/>
              <a:t> державного </a:t>
            </a:r>
            <a:r>
              <a:rPr lang="ru-RU" dirty="0" err="1"/>
              <a:t>замовлення</a:t>
            </a:r>
            <a:r>
              <a:rPr lang="ru-RU" dirty="0"/>
              <a:t> 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615009" y="2662123"/>
            <a:ext cx="3436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регулювання</a:t>
            </a:r>
            <a:r>
              <a:rPr lang="ru-RU" dirty="0"/>
              <a:t> фонду </a:t>
            </a:r>
            <a:r>
              <a:rPr lang="ru-RU" dirty="0" err="1"/>
              <a:t>споживання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379220" y="3244334"/>
            <a:ext cx="438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346325" y="375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диференціація</a:t>
            </a:r>
            <a:r>
              <a:rPr lang="ru-RU" dirty="0"/>
              <a:t> умов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uk-UA" dirty="0" smtClean="0"/>
              <a:t>діяльності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471827" y="4527443"/>
            <a:ext cx="406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малого </a:t>
            </a:r>
            <a:r>
              <a:rPr lang="ru-RU" dirty="0" err="1"/>
              <a:t>бізнесу</a:t>
            </a:r>
            <a:endParaRPr lang="ru-RU" dirty="0"/>
          </a:p>
        </p:txBody>
      </p:sp>
      <p:grpSp>
        <p:nvGrpSpPr>
          <p:cNvPr id="63" name="Group 92"/>
          <p:cNvGrpSpPr>
            <a:grpSpLocks/>
          </p:cNvGrpSpPr>
          <p:nvPr/>
        </p:nvGrpSpPr>
        <p:grpSpPr bwMode="auto">
          <a:xfrm>
            <a:off x="1960904" y="5015093"/>
            <a:ext cx="5068887" cy="530225"/>
            <a:chOff x="1269" y="1296"/>
            <a:chExt cx="3193" cy="334"/>
          </a:xfrm>
        </p:grpSpPr>
        <p:sp>
          <p:nvSpPr>
            <p:cNvPr id="64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66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68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9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71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7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Прямоугольник 71"/>
          <p:cNvSpPr/>
          <p:nvPr/>
        </p:nvSpPr>
        <p:spPr>
          <a:xfrm>
            <a:off x="2424509" y="5080491"/>
            <a:ext cx="408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 </a:t>
            </a:r>
          </a:p>
        </p:txBody>
      </p:sp>
      <p:grpSp>
        <p:nvGrpSpPr>
          <p:cNvPr id="73" name="Group 93"/>
          <p:cNvGrpSpPr>
            <a:grpSpLocks/>
          </p:cNvGrpSpPr>
          <p:nvPr/>
        </p:nvGrpSpPr>
        <p:grpSpPr bwMode="auto">
          <a:xfrm>
            <a:off x="1932074" y="5528877"/>
            <a:ext cx="5070475" cy="549275"/>
            <a:chOff x="1268" y="1776"/>
            <a:chExt cx="3194" cy="346"/>
          </a:xfrm>
        </p:grpSpPr>
        <p:sp>
          <p:nvSpPr>
            <p:cNvPr id="74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78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9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81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7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" name="Прямоугольник 81"/>
          <p:cNvSpPr/>
          <p:nvPr/>
        </p:nvSpPr>
        <p:spPr>
          <a:xfrm>
            <a:off x="2392363" y="5545318"/>
            <a:ext cx="457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науково-дослідної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 </a:t>
            </a:r>
          </a:p>
        </p:txBody>
      </p:sp>
      <p:pic>
        <p:nvPicPr>
          <p:cNvPr id="83" name="Picture 2" descr="Результат пошуку зображень за запитом анимация учитель с указк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214311"/>
            <a:ext cx="22574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2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78" y="1200647"/>
            <a:ext cx="8864421" cy="18844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 </a:t>
            </a:r>
            <a:r>
              <a:rPr lang="ru-RU" sz="4000" dirty="0" err="1">
                <a:solidFill>
                  <a:srgbClr val="FF0000"/>
                </a:solidFill>
              </a:rPr>
              <a:t>залежності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від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форми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власності</a:t>
            </a:r>
            <a:r>
              <a:rPr lang="ru-RU" sz="4000" dirty="0">
                <a:solidFill>
                  <a:srgbClr val="FF0000"/>
                </a:solidFill>
              </a:rPr>
              <a:t> в </a:t>
            </a:r>
            <a:r>
              <a:rPr lang="ru-RU" sz="4000" dirty="0" err="1">
                <a:solidFill>
                  <a:srgbClr val="FF0000"/>
                </a:solidFill>
              </a:rPr>
              <a:t>Україні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можуть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діяти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наступні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підприємства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  <a:r>
              <a:rPr lang="ru-RU" sz="4000" dirty="0"/>
              <a:t> </a:t>
            </a:r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455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ropped cropped 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8" y="3085106"/>
            <a:ext cx="886442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5420" y="2332645"/>
            <a:ext cx="40978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приватнре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колективної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комунальне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кержавне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підприємство</a:t>
            </a:r>
            <a:r>
              <a:rPr lang="ru-RU" dirty="0" smtClean="0"/>
              <a:t> з </a:t>
            </a:r>
            <a:r>
              <a:rPr lang="ru-RU" dirty="0" err="1" smtClean="0"/>
              <a:t>іноземною</a:t>
            </a:r>
            <a:r>
              <a:rPr lang="ru-RU" dirty="0" smtClean="0"/>
              <a:t> </a:t>
            </a:r>
            <a:r>
              <a:rPr lang="ru-RU" dirty="0" err="1" smtClean="0"/>
              <a:t>інвестицією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орендне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43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159" y="763323"/>
            <a:ext cx="6808305" cy="2353587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 err="1">
                <a:solidFill>
                  <a:srgbClr val="C00000"/>
                </a:solidFill>
              </a:rPr>
              <a:t>залежності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від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кількості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працюючих</a:t>
            </a:r>
            <a:r>
              <a:rPr lang="ru-RU" sz="2400" b="1" dirty="0">
                <a:solidFill>
                  <a:srgbClr val="C00000"/>
                </a:solidFill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</a:rPr>
              <a:t>обсягів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валових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доходів</a:t>
            </a:r>
            <a:r>
              <a:rPr lang="ru-RU" sz="2400" b="1" dirty="0">
                <a:solidFill>
                  <a:srgbClr val="C00000"/>
                </a:solidFill>
              </a:rPr>
              <a:t> за </a:t>
            </a:r>
            <a:r>
              <a:rPr lang="ru-RU" sz="2400" b="1" dirty="0" err="1">
                <a:solidFill>
                  <a:srgbClr val="C00000"/>
                </a:solidFill>
              </a:rPr>
              <a:t>рік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підприємства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можуть</a:t>
            </a:r>
            <a:r>
              <a:rPr lang="ru-RU" sz="2400" b="1" dirty="0">
                <a:solidFill>
                  <a:srgbClr val="C00000"/>
                </a:solidFill>
              </a:rPr>
              <a:t> бути </a:t>
            </a:r>
            <a:r>
              <a:rPr lang="ru-RU" sz="2400" b="1" dirty="0" err="1">
                <a:solidFill>
                  <a:srgbClr val="C00000"/>
                </a:solidFill>
              </a:rPr>
              <a:t>віднесені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до: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-</a:t>
            </a:r>
            <a:r>
              <a:rPr lang="ru-RU" sz="2400" dirty="0" err="1" smtClean="0"/>
              <a:t>Малих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dirty="0" err="1" smtClean="0"/>
              <a:t>Середніх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-Великих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rgbClr val="455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4" y="3180522"/>
            <a:ext cx="6750376" cy="33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17" r="14883"/>
          <a:stretch/>
        </p:blipFill>
        <p:spPr bwMode="auto">
          <a:xfrm>
            <a:off x="6957393" y="2591449"/>
            <a:ext cx="1121132" cy="89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80" y="667909"/>
            <a:ext cx="6927573" cy="1916265"/>
          </a:xfr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залежності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від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способу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утворення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формування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статутного фонду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виділяють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: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Унітарне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Кооперативне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79" y="2573011"/>
            <a:ext cx="4702673" cy="386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t="18204" r="25978" b="16869"/>
          <a:stretch/>
        </p:blipFill>
        <p:spPr bwMode="auto">
          <a:xfrm>
            <a:off x="421418" y="445261"/>
            <a:ext cx="6106602" cy="44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67" y="3853027"/>
            <a:ext cx="36576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езультат пошуку зображень за запитом анимация підприємец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9890">
            <a:off x="5982075" y="1580721"/>
            <a:ext cx="3400565" cy="23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662" y="820428"/>
            <a:ext cx="6975282" cy="49204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err="1" smtClean="0"/>
              <a:t>Економічна</a:t>
            </a:r>
            <a:r>
              <a:rPr lang="ru-RU" sz="1800" dirty="0" smtClean="0"/>
              <a:t> </a:t>
            </a:r>
            <a:r>
              <a:rPr lang="ru-RU" sz="1800" dirty="0"/>
              <a:t>свобода як </a:t>
            </a:r>
            <a:r>
              <a:rPr lang="ru-RU" sz="1800" dirty="0" err="1"/>
              <a:t>основна</a:t>
            </a:r>
            <a:r>
              <a:rPr lang="ru-RU" sz="1800" dirty="0"/>
              <a:t> </a:t>
            </a:r>
            <a:r>
              <a:rPr lang="ru-RU" sz="1800" dirty="0" err="1"/>
              <a:t>передумова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підприємництва</a:t>
            </a:r>
            <a:r>
              <a:rPr lang="ru-RU" sz="1800" dirty="0"/>
              <a:t>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*</a:t>
            </a:r>
            <a:r>
              <a:rPr lang="ru-RU" sz="18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самостійність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/>
              <a:t>полягає</a:t>
            </a:r>
            <a:r>
              <a:rPr lang="ru-RU" sz="1800" dirty="0"/>
              <a:t> у </a:t>
            </a:r>
            <a:r>
              <a:rPr lang="ru-RU" sz="1800" dirty="0" err="1"/>
              <a:t>наявності</a:t>
            </a:r>
            <a:r>
              <a:rPr lang="ru-RU" sz="1800" dirty="0"/>
              <a:t> у </a:t>
            </a:r>
            <a:r>
              <a:rPr lang="ru-RU" sz="1800" dirty="0" err="1"/>
              <a:t>підприємців</a:t>
            </a:r>
            <a:r>
              <a:rPr lang="ru-RU" sz="1800" dirty="0"/>
              <a:t> права на </a:t>
            </a:r>
            <a:r>
              <a:rPr lang="ru-RU" sz="1800" dirty="0" err="1"/>
              <a:t>власність</a:t>
            </a:r>
            <a:r>
              <a:rPr lang="ru-RU" sz="1800" dirty="0"/>
              <a:t>, права на </a:t>
            </a:r>
            <a:r>
              <a:rPr lang="ru-RU" sz="1800" dirty="0" err="1"/>
              <a:t>самостійний</a:t>
            </a:r>
            <a:r>
              <a:rPr lang="ru-RU" sz="1800" dirty="0"/>
              <a:t> </a:t>
            </a:r>
            <a:r>
              <a:rPr lang="ru-RU" sz="1800" dirty="0" err="1"/>
              <a:t>вибір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 та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господарювання</a:t>
            </a:r>
            <a:r>
              <a:rPr lang="ru-RU" sz="1800" dirty="0"/>
              <a:t>, на </a:t>
            </a:r>
            <a:r>
              <a:rPr lang="ru-RU" sz="1800" dirty="0" err="1"/>
              <a:t>самостійне</a:t>
            </a:r>
            <a:r>
              <a:rPr lang="ru-RU" sz="1800" dirty="0"/>
              <a:t> </a:t>
            </a:r>
            <a:r>
              <a:rPr lang="ru-RU" sz="1800" dirty="0" err="1"/>
              <a:t>планування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 </a:t>
            </a:r>
            <a:r>
              <a:rPr lang="ru-RU" sz="1800" dirty="0" err="1"/>
              <a:t>фінансово-господарської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, </a:t>
            </a:r>
            <a:r>
              <a:rPr lang="ru-RU" sz="1800" dirty="0" err="1"/>
              <a:t>вільне</a:t>
            </a:r>
            <a:r>
              <a:rPr lang="ru-RU" sz="1800" dirty="0"/>
              <a:t> </a:t>
            </a:r>
            <a:r>
              <a:rPr lang="ru-RU" sz="1800" dirty="0" err="1"/>
              <a:t>розпорядження</a:t>
            </a:r>
            <a:r>
              <a:rPr lang="ru-RU" sz="1800" dirty="0"/>
              <a:t> </a:t>
            </a:r>
            <a:r>
              <a:rPr lang="ru-RU" sz="1800" dirty="0" err="1"/>
              <a:t>прибутком</a:t>
            </a:r>
            <a:r>
              <a:rPr lang="ru-RU" sz="1800" dirty="0"/>
              <a:t>, </a:t>
            </a:r>
            <a:r>
              <a:rPr lang="ru-RU" sz="1800" dirty="0" err="1"/>
              <a:t>самостійний</a:t>
            </a:r>
            <a:r>
              <a:rPr lang="ru-RU" sz="1800" dirty="0"/>
              <a:t> </a:t>
            </a:r>
            <a:r>
              <a:rPr lang="ru-RU" sz="1800" dirty="0" err="1"/>
              <a:t>вибір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, </a:t>
            </a:r>
            <a:r>
              <a:rPr lang="ru-RU" sz="1800" dirty="0" err="1"/>
              <a:t>постачальників</a:t>
            </a:r>
            <a:r>
              <a:rPr lang="ru-RU" sz="1800" dirty="0"/>
              <a:t> та </a:t>
            </a:r>
            <a:r>
              <a:rPr lang="ru-RU" sz="1800" dirty="0" err="1"/>
              <a:t>споживачів</a:t>
            </a:r>
            <a:r>
              <a:rPr lang="ru-RU" sz="1800" dirty="0"/>
              <a:t> </a:t>
            </a:r>
            <a:r>
              <a:rPr lang="ru-RU" sz="1800" dirty="0" err="1"/>
              <a:t>виробленої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, </a:t>
            </a:r>
            <a:r>
              <a:rPr lang="ru-RU" sz="1800" dirty="0" err="1"/>
              <a:t>встановлення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форм, систем і, головне, </a:t>
            </a:r>
            <a:r>
              <a:rPr lang="ru-RU" sz="1800" dirty="0" err="1"/>
              <a:t>розмірів</a:t>
            </a:r>
            <a:r>
              <a:rPr lang="ru-RU" sz="1800" dirty="0"/>
              <a:t> оплати </a:t>
            </a:r>
            <a:r>
              <a:rPr lang="ru-RU" sz="1800" dirty="0" err="1"/>
              <a:t>праці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*</a:t>
            </a:r>
            <a:r>
              <a:rPr lang="ru-RU" sz="18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відповідальність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/>
              <a:t>полягає</a:t>
            </a:r>
            <a:r>
              <a:rPr lang="ru-RU" sz="1800" dirty="0"/>
              <a:t> у </a:t>
            </a:r>
            <a:r>
              <a:rPr lang="ru-RU" sz="1800" dirty="0" err="1"/>
              <a:t>відповідальності</a:t>
            </a:r>
            <a:r>
              <a:rPr lang="ru-RU" sz="1800" dirty="0"/>
              <a:t> </a:t>
            </a:r>
            <a:r>
              <a:rPr lang="ru-RU" sz="1800" dirty="0" err="1"/>
              <a:t>підприємця</a:t>
            </a:r>
            <a:r>
              <a:rPr lang="ru-RU" sz="1800" dirty="0"/>
              <a:t> </a:t>
            </a:r>
            <a:r>
              <a:rPr lang="ru-RU" sz="1800" dirty="0" err="1"/>
              <a:t>своїм</a:t>
            </a:r>
            <a:r>
              <a:rPr lang="ru-RU" sz="1800" dirty="0"/>
              <a:t> </a:t>
            </a:r>
            <a:r>
              <a:rPr lang="ru-RU" sz="1800" dirty="0" err="1"/>
              <a:t>майном</a:t>
            </a:r>
            <a:r>
              <a:rPr lang="ru-RU" sz="1800" dirty="0"/>
              <a:t> за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господарювання</a:t>
            </a:r>
            <a:r>
              <a:rPr lang="ru-RU" sz="1800" dirty="0"/>
              <a:t>: </a:t>
            </a:r>
            <a:r>
              <a:rPr lang="ru-RU" sz="1800" dirty="0" err="1"/>
              <a:t>продукцією</a:t>
            </a:r>
            <a:r>
              <a:rPr lang="ru-RU" sz="1800" dirty="0"/>
              <a:t> (</a:t>
            </a:r>
            <a:r>
              <a:rPr lang="ru-RU" sz="1800" dirty="0" err="1"/>
              <a:t>послугами</a:t>
            </a:r>
            <a:r>
              <a:rPr lang="ru-RU" sz="1800" dirty="0"/>
              <a:t>),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підлягають</a:t>
            </a:r>
            <a:r>
              <a:rPr lang="ru-RU" sz="1800" dirty="0"/>
              <a:t> </a:t>
            </a:r>
            <a:r>
              <a:rPr lang="ru-RU" sz="1800" dirty="0" err="1"/>
              <a:t>реалізації</a:t>
            </a:r>
            <a:r>
              <a:rPr lang="ru-RU" sz="1800" dirty="0"/>
              <a:t> на ринку, та </a:t>
            </a:r>
            <a:r>
              <a:rPr lang="ru-RU" sz="1800" dirty="0" err="1"/>
              <a:t>прибутком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залишається</a:t>
            </a:r>
            <a:r>
              <a:rPr lang="ru-RU" sz="1800" dirty="0"/>
              <a:t> у </a:t>
            </a:r>
            <a:r>
              <a:rPr lang="ru-RU" sz="1800" dirty="0" err="1"/>
              <a:t>розпорядженні</a:t>
            </a:r>
            <a:r>
              <a:rPr lang="ru-RU" sz="1800" dirty="0"/>
              <a:t> </a:t>
            </a:r>
            <a:r>
              <a:rPr lang="ru-RU" sz="1800" dirty="0" err="1"/>
              <a:t>підприємця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внесення</a:t>
            </a:r>
            <a:r>
              <a:rPr lang="ru-RU" sz="1800" dirty="0"/>
              <a:t> </a:t>
            </a:r>
            <a:r>
              <a:rPr lang="ru-RU" sz="1800" dirty="0" err="1"/>
              <a:t>платежів</a:t>
            </a:r>
            <a:r>
              <a:rPr lang="ru-RU" sz="1800" dirty="0"/>
              <a:t>, </a:t>
            </a:r>
            <a:r>
              <a:rPr lang="ru-RU" sz="1800" dirty="0" err="1"/>
              <a:t>встановлених</a:t>
            </a:r>
            <a:r>
              <a:rPr lang="ru-RU" sz="1800" dirty="0"/>
              <a:t> </a:t>
            </a:r>
            <a:r>
              <a:rPr lang="ru-RU" sz="1800" dirty="0" err="1"/>
              <a:t>законодавством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*</a:t>
            </a:r>
            <a:r>
              <a:rPr lang="ru-RU" sz="18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рівноправність</a:t>
            </a:r>
            <a:r>
              <a:rPr lang="ru-RU" sz="1800" dirty="0"/>
              <a:t>. </a:t>
            </a:r>
            <a:r>
              <a:rPr lang="ru-RU" sz="1800" dirty="0" err="1"/>
              <a:t>Йдеться</a:t>
            </a:r>
            <a:r>
              <a:rPr lang="ru-RU" sz="1800" dirty="0"/>
              <a:t> про </a:t>
            </a:r>
            <a:r>
              <a:rPr lang="ru-RU" sz="1800" dirty="0" err="1"/>
              <a:t>рівні</a:t>
            </a:r>
            <a:r>
              <a:rPr lang="ru-RU" sz="1800" dirty="0"/>
              <a:t> (</a:t>
            </a:r>
            <a:r>
              <a:rPr lang="ru-RU" sz="1800" dirty="0" err="1"/>
              <a:t>однакові</a:t>
            </a:r>
            <a:r>
              <a:rPr lang="ru-RU" sz="1800" dirty="0"/>
              <a:t>) </a:t>
            </a:r>
            <a:r>
              <a:rPr lang="ru-RU" sz="1800" dirty="0" err="1"/>
              <a:t>економічні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 для будь-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господарської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, </a:t>
            </a:r>
            <a:r>
              <a:rPr lang="ru-RU" sz="1800" dirty="0" err="1"/>
              <a:t>незалежно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 та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господарювання</a:t>
            </a:r>
            <a:r>
              <a:rPr lang="ru-RU" sz="1800" dirty="0"/>
              <a:t>.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рівними</a:t>
            </a:r>
            <a:r>
              <a:rPr lang="ru-RU" sz="1800" dirty="0"/>
              <a:t> </a:t>
            </a:r>
            <a:r>
              <a:rPr lang="ru-RU" sz="1800" dirty="0" err="1"/>
              <a:t>економічними</a:t>
            </a:r>
            <a:r>
              <a:rPr lang="ru-RU" sz="1800" dirty="0"/>
              <a:t> </a:t>
            </a:r>
            <a:r>
              <a:rPr lang="ru-RU" sz="1800" dirty="0" err="1"/>
              <a:t>умовами</a:t>
            </a:r>
            <a:r>
              <a:rPr lang="ru-RU" sz="1800" dirty="0"/>
              <a:t> </a:t>
            </a:r>
            <a:r>
              <a:rPr lang="ru-RU" sz="1800" dirty="0" err="1"/>
              <a:t>маються</a:t>
            </a:r>
            <a:r>
              <a:rPr lang="ru-RU" sz="1800" dirty="0"/>
              <a:t> на </a:t>
            </a:r>
            <a:r>
              <a:rPr lang="ru-RU" sz="1800" dirty="0" err="1"/>
              <a:t>увазі</a:t>
            </a:r>
            <a:r>
              <a:rPr lang="ru-RU" sz="1800" dirty="0"/>
              <a:t> </a:t>
            </a:r>
            <a:r>
              <a:rPr lang="ru-RU" sz="1800" dirty="0" err="1"/>
              <a:t>однакові</a:t>
            </a:r>
            <a:r>
              <a:rPr lang="ru-RU" sz="1800" dirty="0"/>
              <a:t> для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ціноутворення</a:t>
            </a:r>
            <a:r>
              <a:rPr lang="ru-RU" sz="1800" dirty="0"/>
              <a:t>, </a:t>
            </a:r>
            <a:r>
              <a:rPr lang="ru-RU" sz="1800" dirty="0" err="1"/>
              <a:t>оподаткування</a:t>
            </a:r>
            <a:r>
              <a:rPr lang="ru-RU" sz="1800" dirty="0"/>
              <a:t>, </a:t>
            </a:r>
            <a:r>
              <a:rPr lang="ru-RU" sz="1800" dirty="0" err="1"/>
              <a:t>розподіл</a:t>
            </a:r>
            <a:r>
              <a:rPr lang="ru-RU" sz="1800" dirty="0"/>
              <a:t> </a:t>
            </a:r>
            <a:r>
              <a:rPr lang="ru-RU" sz="1800" dirty="0" err="1"/>
              <a:t>прибутку</a:t>
            </a:r>
            <a:r>
              <a:rPr lang="ru-RU" sz="1800" dirty="0"/>
              <a:t>, </a:t>
            </a:r>
            <a:r>
              <a:rPr lang="ru-RU" sz="1800" dirty="0" err="1"/>
              <a:t>інвестиційна</a:t>
            </a:r>
            <a:r>
              <a:rPr lang="ru-RU" sz="1800" dirty="0"/>
              <a:t> та </a:t>
            </a:r>
            <a:r>
              <a:rPr lang="ru-RU" sz="1800" dirty="0" err="1"/>
              <a:t>кредитна</a:t>
            </a:r>
            <a:r>
              <a:rPr lang="ru-RU" sz="1800" dirty="0"/>
              <a:t> </a:t>
            </a:r>
            <a:r>
              <a:rPr lang="ru-RU" sz="1800" dirty="0" err="1"/>
              <a:t>політика</a:t>
            </a:r>
            <a:r>
              <a:rPr lang="ru-RU" sz="1800" dirty="0"/>
              <a:t>, </a:t>
            </a:r>
            <a:r>
              <a:rPr lang="ru-RU" sz="1800" dirty="0" err="1"/>
              <a:t>держконтракт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  <a:endParaRPr lang="en-US" sz="1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455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Результат пошуку зображень за запитом анимация підприєм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21748"/>
          <a:stretch/>
        </p:blipFill>
        <p:spPr bwMode="auto">
          <a:xfrm>
            <a:off x="87465" y="3665551"/>
            <a:ext cx="1622065" cy="278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8091" y="695855"/>
            <a:ext cx="4572000" cy="2585323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Рушійні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підприємництва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- потреби та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дія</a:t>
            </a:r>
            <a:r>
              <a:rPr lang="ru-RU" dirty="0"/>
              <a:t> закону </a:t>
            </a:r>
            <a:r>
              <a:rPr lang="ru-RU" dirty="0" err="1"/>
              <a:t>зростання</a:t>
            </a:r>
            <a:r>
              <a:rPr lang="ru-RU" dirty="0"/>
              <a:t> потреб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конкурентна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товаровиробниками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-тип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/>
              <a:t>підприємців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потреби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/>
              <a:t>стабільна</a:t>
            </a:r>
            <a:r>
              <a:rPr lang="ru-RU" dirty="0"/>
              <a:t> та </a:t>
            </a:r>
            <a:r>
              <a:rPr lang="ru-RU" dirty="0" err="1"/>
              <a:t>ефективна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  <p:pic>
        <p:nvPicPr>
          <p:cNvPr id="11266" name="Picture 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59" y="3466769"/>
            <a:ext cx="3591192" cy="23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55" y="3943847"/>
            <a:ext cx="3294051" cy="21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91" y="4466464"/>
            <a:ext cx="2786062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720" y="755374"/>
            <a:ext cx="5183753" cy="1531663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Дякую за увагу!!!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74" y="2132621"/>
            <a:ext cx="600075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585" y="720535"/>
            <a:ext cx="7269480" cy="987552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Зм</a:t>
            </a:r>
            <a:r>
              <a:rPr lang="uk-UA" sz="8000" dirty="0" err="1" smtClean="0"/>
              <a:t>іст</a:t>
            </a:r>
            <a:endParaRPr lang="en-US" sz="8000" dirty="0">
              <a:solidFill>
                <a:srgbClr val="45525A"/>
              </a:solidFill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14538" y="2057400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06600" y="259049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78025" y="3137511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65666" y="3705836"/>
            <a:ext cx="5070475" cy="786651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sp>
        <p:nvSpPr>
          <p:cNvPr id="57" name="Прямоугольник 56"/>
          <p:cNvSpPr/>
          <p:nvPr/>
        </p:nvSpPr>
        <p:spPr>
          <a:xfrm>
            <a:off x="2553837" y="2163728"/>
            <a:ext cx="366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 ‘</a:t>
            </a:r>
            <a:r>
              <a:rPr lang="ru-RU" dirty="0" err="1" smtClean="0"/>
              <a:t>єктивні</a:t>
            </a:r>
            <a:r>
              <a:rPr lang="ru-RU" dirty="0" smtClean="0"/>
              <a:t> засади </a:t>
            </a:r>
            <a:r>
              <a:rPr lang="ru-RU" dirty="0" err="1" smtClean="0"/>
              <a:t>підприємництва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436813" y="2623318"/>
            <a:ext cx="382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379220" y="3244334"/>
            <a:ext cx="257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підприємництва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346325" y="375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Організаційна</a:t>
            </a:r>
            <a:r>
              <a:rPr lang="ru-RU" dirty="0" smtClean="0"/>
              <a:t> структура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endParaRPr lang="ru-RU" dirty="0"/>
          </a:p>
        </p:txBody>
      </p:sp>
      <p:pic>
        <p:nvPicPr>
          <p:cNvPr id="1026" name="Picture 2" descr="Результат пошуку зображень за запитом картинка учите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59" y="1987732"/>
            <a:ext cx="1742553" cy="25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73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088" y="1396253"/>
            <a:ext cx="7886700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i="1" u="sng" dirty="0" err="1" smtClean="0">
                <a:solidFill>
                  <a:srgbClr val="FF0000"/>
                </a:solidFill>
              </a:rPr>
              <a:t>Об’єктивні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>
                <a:solidFill>
                  <a:srgbClr val="FF0000"/>
                </a:solidFill>
              </a:rPr>
              <a:t>засади </a:t>
            </a:r>
            <a:r>
              <a:rPr lang="ru-RU" b="1" i="1" u="sng" dirty="0" err="1" smtClean="0">
                <a:solidFill>
                  <a:srgbClr val="FF0000"/>
                </a:solidFill>
              </a:rPr>
              <a:t>підприємництва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Натуральне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тип </a:t>
            </a:r>
            <a:r>
              <a:rPr lang="ru-RU" dirty="0" err="1"/>
              <a:t>господарювання</a:t>
            </a:r>
            <a:r>
              <a:rPr lang="ru-RU" dirty="0"/>
              <a:t>, за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призначаються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потреб </a:t>
            </a:r>
            <a:r>
              <a:rPr lang="ru-RU" dirty="0" err="1"/>
              <a:t>виробників</a:t>
            </a:r>
            <a:r>
              <a:rPr lang="ru-RU" dirty="0"/>
              <a:t>, для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того </a:t>
            </a:r>
            <a:r>
              <a:rPr lang="ru-RU" dirty="0" err="1"/>
              <a:t>господарства</a:t>
            </a:r>
            <a:r>
              <a:rPr lang="ru-RU" dirty="0"/>
              <a:t>, де вони </a:t>
            </a:r>
            <a:r>
              <a:rPr lang="ru-RU" dirty="0" err="1" smtClean="0"/>
              <a:t>вироблені</a:t>
            </a:r>
            <a:r>
              <a:rPr lang="ru-RU" dirty="0" smtClean="0"/>
              <a:t>, </a:t>
            </a:r>
            <a:r>
              <a:rPr lang="ru-RU" dirty="0"/>
              <a:t>продукту, </a:t>
            </a:r>
            <a:r>
              <a:rPr lang="ru-RU" dirty="0" err="1"/>
              <a:t>який</a:t>
            </a:r>
            <a:r>
              <a:rPr lang="ru-RU" dirty="0"/>
              <a:t>, як правило, не </a:t>
            </a:r>
            <a:r>
              <a:rPr lang="ru-RU" dirty="0" err="1"/>
              <a:t>виходив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8194" name="Picture 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89" y="4338866"/>
            <a:ext cx="2547868" cy="15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езультат пошуку зображень за запитом підприємства украї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50169"/>
            <a:ext cx="4674842" cy="29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84" y="2259123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8" y="3646625"/>
            <a:ext cx="4191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Результат пошуку зображень за запитом анимация учитель с указкой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78" y="1330435"/>
            <a:ext cx="1714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088" y="1396253"/>
            <a:ext cx="7886700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u="sng" dirty="0" err="1"/>
              <a:t>Суб'єкти</a:t>
            </a:r>
            <a:r>
              <a:rPr lang="ru-RU" i="1" u="sng" dirty="0"/>
              <a:t> ринку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та </a:t>
            </a:r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вступають</a:t>
            </a:r>
            <a:r>
              <a:rPr lang="ru-RU" dirty="0"/>
              <a:t> до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товарообміну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в одних </a:t>
            </a:r>
            <a:r>
              <a:rPr lang="ru-RU" dirty="0" err="1"/>
              <a:t>випадках</a:t>
            </a:r>
            <a:r>
              <a:rPr lang="ru-RU" dirty="0"/>
              <a:t> як </a:t>
            </a:r>
            <a:r>
              <a:rPr lang="ru-RU" dirty="0" err="1"/>
              <a:t>споживачі</a:t>
            </a:r>
            <a:r>
              <a:rPr lang="ru-RU" dirty="0"/>
              <a:t>, в </a:t>
            </a:r>
            <a:r>
              <a:rPr lang="ru-RU" dirty="0" err="1"/>
              <a:t>інших</a:t>
            </a:r>
            <a:r>
              <a:rPr lang="ru-RU" dirty="0"/>
              <a:t> — як </a:t>
            </a:r>
            <a:r>
              <a:rPr lang="ru-RU" dirty="0" err="1"/>
              <a:t>виробники</a:t>
            </a:r>
            <a:r>
              <a:rPr lang="ru-RU" dirty="0"/>
              <a:t>. </a:t>
            </a:r>
            <a:r>
              <a:rPr lang="ru-RU" dirty="0" err="1"/>
              <a:t>Суб'єктами</a:t>
            </a:r>
            <a:r>
              <a:rPr lang="ru-RU" dirty="0"/>
              <a:t> є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товаровиробники</a:t>
            </a:r>
            <a:r>
              <a:rPr lang="ru-RU" dirty="0"/>
              <a:t>,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, держава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u="sng" dirty="0" err="1" smtClean="0"/>
              <a:t>Об'єкти</a:t>
            </a:r>
            <a:r>
              <a:rPr lang="ru-RU" i="1" u="sng" dirty="0" smtClean="0"/>
              <a:t> </a:t>
            </a:r>
            <a:r>
              <a:rPr lang="ru-RU" i="1" u="sng" dirty="0"/>
              <a:t>ринку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стійкий</a:t>
            </a:r>
            <a:r>
              <a:rPr lang="ru-RU" dirty="0"/>
              <a:t> попит,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. </a:t>
            </a:r>
            <a:r>
              <a:rPr lang="ru-RU" dirty="0" err="1"/>
              <a:t>Об'єктами</a:t>
            </a:r>
            <a:r>
              <a:rPr lang="ru-RU" dirty="0"/>
              <a:t> ринку є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  <p:pic>
        <p:nvPicPr>
          <p:cNvPr id="9218" name="Picture 2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32" y="5188060"/>
            <a:ext cx="1363125" cy="977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8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68" y="532736"/>
            <a:ext cx="7450372" cy="3196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err="1" smtClean="0">
                <a:solidFill>
                  <a:srgbClr val="FF0000"/>
                </a:solidFill>
              </a:rPr>
              <a:t>Підприємництво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самостійна</a:t>
            </a:r>
            <a:r>
              <a:rPr lang="ru-RU" sz="2000" dirty="0" smtClean="0"/>
              <a:t>, </a:t>
            </a:r>
            <a:r>
              <a:rPr lang="ru-RU" sz="2000" dirty="0" err="1" smtClean="0"/>
              <a:t>ініціативна</a:t>
            </a:r>
            <a:r>
              <a:rPr lang="ru-RU" sz="2000" dirty="0" smtClean="0"/>
              <a:t>, системами на, на </a:t>
            </a:r>
            <a:r>
              <a:rPr lang="ru-RU" sz="2000" dirty="0" err="1" smtClean="0"/>
              <a:t>власний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господарювання</a:t>
            </a:r>
            <a:r>
              <a:rPr lang="ru-RU" sz="2000" dirty="0" smtClean="0"/>
              <a:t> (</a:t>
            </a:r>
            <a:r>
              <a:rPr lang="ru-RU" sz="2000" dirty="0" err="1"/>
              <a:t>підприємцями</a:t>
            </a:r>
            <a:r>
              <a:rPr lang="ru-RU" sz="2000" dirty="0"/>
              <a:t>) з метою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і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та </a:t>
            </a:r>
            <a:r>
              <a:rPr lang="ru-RU" sz="2000" dirty="0" err="1"/>
              <a:t>одержання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err="1" smtClean="0">
                <a:solidFill>
                  <a:srgbClr val="FF0000"/>
                </a:solidFill>
              </a:rPr>
              <a:t>Підприємницька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діяльність</a:t>
            </a:r>
            <a:r>
              <a:rPr lang="ru-RU" sz="2000" dirty="0"/>
              <a:t> – </a:t>
            </a:r>
            <a:r>
              <a:rPr lang="ru-RU" sz="2000" dirty="0" err="1"/>
              <a:t>праця</a:t>
            </a:r>
            <a:r>
              <a:rPr lang="ru-RU" sz="2000" dirty="0"/>
              <a:t> </a:t>
            </a:r>
            <a:r>
              <a:rPr lang="ru-RU" sz="2000" dirty="0" err="1"/>
              <a:t>індивіда</a:t>
            </a:r>
            <a:r>
              <a:rPr lang="ru-RU" sz="2000" dirty="0"/>
              <a:t>, заснована на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особистих</a:t>
            </a:r>
            <a:r>
              <a:rPr lang="ru-RU" sz="2000" dirty="0"/>
              <a:t> </a:t>
            </a:r>
            <a:r>
              <a:rPr lang="ru-RU" sz="2000" dirty="0" err="1"/>
              <a:t>чинників</a:t>
            </a:r>
            <a:r>
              <a:rPr lang="ru-RU" sz="2000" dirty="0"/>
              <a:t>, </a:t>
            </a:r>
            <a:r>
              <a:rPr lang="ru-RU" sz="2000" dirty="0" err="1"/>
              <a:t>розширенні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про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, </a:t>
            </a:r>
            <a:r>
              <a:rPr lang="ru-RU" sz="2000" dirty="0" err="1" smtClean="0"/>
              <a:t>спрямована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найкращого</a:t>
            </a:r>
            <a:r>
              <a:rPr lang="ru-RU" sz="2000" dirty="0"/>
              <a:t> результату в </a:t>
            </a:r>
            <a:r>
              <a:rPr lang="ru-RU" sz="2000" dirty="0" err="1"/>
              <a:t>господарській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на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 і </a:t>
            </a:r>
            <a:r>
              <a:rPr lang="ru-RU" sz="2000" dirty="0" err="1"/>
              <a:t>насамперед</a:t>
            </a:r>
            <a:r>
              <a:rPr lang="ru-RU" sz="2000" dirty="0"/>
              <a:t> </a:t>
            </a:r>
            <a:r>
              <a:rPr lang="ru-RU" sz="2000" dirty="0" err="1"/>
              <a:t>привласнення</a:t>
            </a:r>
            <a:r>
              <a:rPr lang="ru-RU" sz="2000" dirty="0"/>
              <a:t> </a:t>
            </a:r>
            <a:r>
              <a:rPr lang="ru-RU" sz="2000" dirty="0" err="1"/>
              <a:t>додаткового</a:t>
            </a:r>
            <a:r>
              <a:rPr lang="ru-RU" sz="2000" dirty="0"/>
              <a:t> продукту.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>
              <a:solidFill>
                <a:srgbClr val="455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езультат пошуку зображень за запитом платіжні інструмен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6" t="8011" r="7155" b="8511"/>
          <a:stretch/>
        </p:blipFill>
        <p:spPr bwMode="auto">
          <a:xfrm>
            <a:off x="4850295" y="3661576"/>
            <a:ext cx="3753016" cy="26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человек думае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5" t="19666" r="14002" b="20460"/>
          <a:stretch/>
        </p:blipFill>
        <p:spPr bwMode="auto">
          <a:xfrm>
            <a:off x="1494845" y="3661576"/>
            <a:ext cx="2910379" cy="23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14538" y="2057404"/>
            <a:ext cx="5068887" cy="530226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36" y="1338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Платіжне доручення;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12950" y="2819400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Платіжна вимога-доручення;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16125" y="356711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Розрахунковий чек;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12950" y="4329113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Платіжна вимога;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12950" y="5091113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Меморіальний ордер;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pic>
        <p:nvPicPr>
          <p:cNvPr id="3074" name="Picture 2" descr="Результат пошуку зображень за запитом человек дума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 t="6791" r="23814" b="7384"/>
          <a:stretch/>
        </p:blipFill>
        <p:spPr bwMode="auto">
          <a:xfrm>
            <a:off x="7156173" y="2053940"/>
            <a:ext cx="1812899" cy="39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29833" r="25399" b="15782"/>
          <a:stretch/>
        </p:blipFill>
        <p:spPr bwMode="auto">
          <a:xfrm>
            <a:off x="1441310" y="1918187"/>
            <a:ext cx="5842083" cy="37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75" y="479185"/>
            <a:ext cx="1419900" cy="143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t="30145" r="27152" b="27188"/>
          <a:stretch/>
        </p:blipFill>
        <p:spPr bwMode="auto">
          <a:xfrm>
            <a:off x="779226" y="1049570"/>
            <a:ext cx="6583681" cy="389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Результат пошуку зображень за запитом человек дума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 t="6791" r="23814" b="7384"/>
          <a:stretch/>
        </p:blipFill>
        <p:spPr bwMode="auto">
          <a:xfrm>
            <a:off x="7156173" y="2053940"/>
            <a:ext cx="1812899" cy="39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підприємства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3" y="146776"/>
            <a:ext cx="1059808" cy="107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788625"/>
            <a:ext cx="7269480" cy="98755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Важелі</a:t>
            </a:r>
            <a:r>
              <a:rPr lang="ru-RU" dirty="0"/>
              <a:t> прямого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 </a:t>
            </a:r>
            <a:endParaRPr lang="en-US" dirty="0">
              <a:solidFill>
                <a:srgbClr val="45525A"/>
              </a:solidFill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14538" y="2057400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40883" y="2623940"/>
            <a:ext cx="5205303" cy="608120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11128" y="3270694"/>
            <a:ext cx="5067300" cy="720724"/>
            <a:chOff x="1270" y="2247"/>
            <a:chExt cx="3192" cy="45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38338" y="3991418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11128" y="4515219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651018" y="2196584"/>
            <a:ext cx="358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 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511425" y="26243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контроль за </a:t>
            </a:r>
            <a:r>
              <a:rPr lang="ru-RU" dirty="0" err="1"/>
              <a:t>розміщенням</a:t>
            </a:r>
            <a:r>
              <a:rPr lang="ru-RU" dirty="0"/>
              <a:t> та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406428" y="4022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антимонопольний</a:t>
            </a:r>
            <a:r>
              <a:rPr lang="ru-RU" dirty="0"/>
              <a:t> контроль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36813" y="3270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контроль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ліцензування</a:t>
            </a:r>
            <a:r>
              <a:rPr lang="ru-RU" dirty="0"/>
              <a:t>, </a:t>
            </a:r>
            <a:r>
              <a:rPr lang="ru-RU" dirty="0" err="1"/>
              <a:t>сертифікація</a:t>
            </a:r>
            <a:r>
              <a:rPr lang="ru-RU" dirty="0"/>
              <a:t>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315941" y="4457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дотримання</a:t>
            </a:r>
            <a:r>
              <a:rPr lang="ru-RU" dirty="0"/>
              <a:t> чинного трудового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endParaRPr lang="ru-RU" dirty="0"/>
          </a:p>
        </p:txBody>
      </p:sp>
      <p:grpSp>
        <p:nvGrpSpPr>
          <p:cNvPr id="60" name="Group 96"/>
          <p:cNvGrpSpPr>
            <a:grpSpLocks/>
          </p:cNvGrpSpPr>
          <p:nvPr/>
        </p:nvGrpSpPr>
        <p:grpSpPr bwMode="auto">
          <a:xfrm>
            <a:off x="1983256" y="5655893"/>
            <a:ext cx="5064125" cy="547687"/>
            <a:chOff x="1268" y="3207"/>
            <a:chExt cx="3190" cy="345"/>
          </a:xfrm>
        </p:grpSpPr>
        <p:sp>
          <p:nvSpPr>
            <p:cNvPr id="61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63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65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8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4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9" name="Group 92"/>
          <p:cNvGrpSpPr>
            <a:grpSpLocks/>
          </p:cNvGrpSpPr>
          <p:nvPr/>
        </p:nvGrpSpPr>
        <p:grpSpPr bwMode="auto">
          <a:xfrm>
            <a:off x="1983256" y="5062907"/>
            <a:ext cx="5068887" cy="530225"/>
            <a:chOff x="1269" y="1296"/>
            <a:chExt cx="3193" cy="334"/>
          </a:xfrm>
        </p:grpSpPr>
        <p:sp>
          <p:nvSpPr>
            <p:cNvPr id="70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2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74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5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77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3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2428876" y="49894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контроль за порядком </a:t>
            </a:r>
            <a:r>
              <a:rPr lang="ru-RU" dirty="0" err="1"/>
              <a:t>ціноутворення</a:t>
            </a:r>
            <a:r>
              <a:rPr lang="ru-RU" dirty="0"/>
              <a:t> і </a:t>
            </a:r>
            <a:r>
              <a:rPr lang="ru-RU" dirty="0" err="1"/>
              <a:t>цінами</a:t>
            </a:r>
            <a:r>
              <a:rPr lang="ru-RU" dirty="0"/>
              <a:t> 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290763" y="56357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контроль за </a:t>
            </a:r>
            <a:r>
              <a:rPr lang="ru-RU" dirty="0" err="1"/>
              <a:t>екологічною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endParaRPr lang="ru-RU" dirty="0"/>
          </a:p>
        </p:txBody>
      </p:sp>
      <p:pic>
        <p:nvPicPr>
          <p:cNvPr id="4098" name="Picture 2" descr="Результат пошуку зображень за запитом анимация учитель с указк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214311"/>
            <a:ext cx="22574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372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Основи підприємницької діяльності</vt:lpstr>
      <vt:lpstr>Зміст</vt:lpstr>
      <vt:lpstr>Презентация PowerPoint</vt:lpstr>
      <vt:lpstr>Презентация PowerPoint</vt:lpstr>
      <vt:lpstr>Презентация PowerPoint</vt:lpstr>
      <vt:lpstr> Підприємництво - це самостійна, ініціативна, системами на, на власний ризик господарська діяльність, що здійснюється суб'єктами господарювання (підприємцями) з метою досягнення економічних і соціальних результатів та одержання прибутку.   Підприємницька діяльність – праця індивіда, заснована на розвитку особистих чинників, розширенні знань про свої можливості, спрямована на досягнення найкращого результату в господарській діяльності, на отримання економічної вигоди і насамперед привласнення додаткового продукту. </vt:lpstr>
      <vt:lpstr>Презентация PowerPoint</vt:lpstr>
      <vt:lpstr>Презентация PowerPoint</vt:lpstr>
      <vt:lpstr>Важелі прямого регулювання діяльності підприємств </vt:lpstr>
      <vt:lpstr>Непряме (економічне) регулювання </vt:lpstr>
      <vt:lpstr>В залежності від форми власності в Україні можуть діяти наступні підприємства: </vt:lpstr>
      <vt:lpstr>В залежності від кількості працюючих та обсягів валових доходів за рік підприємства можуть бути віднесені до: -Малих -Середніх -Великих</vt:lpstr>
      <vt:lpstr>В залежності від способу утворення та формування статутного фонду виділяють : -Унітарне -Кооперативне</vt:lpstr>
      <vt:lpstr>Презентация PowerPoint</vt:lpstr>
      <vt:lpstr>Економічна свобода як основна передумова розвитку підприємництва:  *Економічна самостійність полягає у наявності у підприємців права на власність, права на самостійний вибір форми власності та форми господарювання, на самостійне планування своєї фінансово-господарської діяльності, вільне розпорядження прибутком, самостійний вибір ресурсів, постачальників та споживачів виробленої продукції, встановлення різних форм, систем і, головне, розмірів оплати праці.  *Економічна відповідальність полягає у відповідальності підприємця своїм майном за результати господарювання: продукцією (послугами), які підлягають реалізації на ринку, та прибутком, який залишається у розпорядженні підприємця після внесення платежів, встановлених законодавством.  *Економічна рівноправність. Йдеться про рівні (однакові) економічні умови для будь-якої господарської діяльності, незалежно від форми власності та форми господарювання. Під рівними економічними умовами маються на увазі однакові для всіх ціноутворення, оподаткування, розподіл прибутку, інвестиційна та кредитна політика, держконтракт тощо.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47</cp:revision>
  <dcterms:created xsi:type="dcterms:W3CDTF">2019-10-28T08:40:00Z</dcterms:created>
  <dcterms:modified xsi:type="dcterms:W3CDTF">2025-10-08T06:43:19Z</dcterms:modified>
</cp:coreProperties>
</file>