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80" r:id="rId6"/>
    <p:sldId id="259" r:id="rId7"/>
    <p:sldId id="291" r:id="rId8"/>
    <p:sldId id="300" r:id="rId9"/>
    <p:sldId id="278" r:id="rId10"/>
    <p:sldId id="279" r:id="rId11"/>
    <p:sldId id="292" r:id="rId12"/>
    <p:sldId id="293" r:id="rId13"/>
    <p:sldId id="260" r:id="rId14"/>
    <p:sldId id="276" r:id="rId15"/>
    <p:sldId id="277" r:id="rId16"/>
    <p:sldId id="297" r:id="rId17"/>
    <p:sldId id="298" r:id="rId18"/>
    <p:sldId id="299" r:id="rId19"/>
    <p:sldId id="261" r:id="rId20"/>
    <p:sldId id="262" r:id="rId21"/>
    <p:sldId id="263" r:id="rId22"/>
    <p:sldId id="290" r:id="rId23"/>
    <p:sldId id="264" r:id="rId24"/>
    <p:sldId id="265" r:id="rId25"/>
    <p:sldId id="266" r:id="rId26"/>
    <p:sldId id="267" r:id="rId27"/>
    <p:sldId id="268" r:id="rId28"/>
    <p:sldId id="269" r:id="rId29"/>
    <p:sldId id="270" r:id="rId30"/>
    <p:sldId id="271" r:id="rId31"/>
    <p:sldId id="296" r:id="rId32"/>
  </p:sldIdLst>
  <p:sldSz cx="9144000" cy="6858000" type="screen4x3"/>
  <p:notesSz cx="6858000" cy="9144000"/>
  <p:defaultTextStyle>
    <a:defPPr>
      <a:defRPr lang="ru-RU"/>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99FF"/>
    <a:srgbClr val="00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4"/>
    <p:restoredTop sz="94668"/>
  </p:normalViewPr>
  <p:slideViewPr>
    <p:cSldViewPr showGuides="1">
      <p:cViewPr varScale="1">
        <p:scale>
          <a:sx n="79" d="100"/>
          <a:sy n="79" d="100"/>
        </p:scale>
        <p:origin x="1574" y="72"/>
      </p:cViewPr>
      <p:guideLst>
        <p:guide orient="horz" pos="2160"/>
        <p:guide pos="2880"/>
      </p:guideLst>
    </p:cSldViewPr>
  </p:slideViewPr>
  <p:notesTextViewPr>
    <p:cViewPr>
      <p:scale>
        <a:sx n="1" d="1"/>
        <a:sy n="1" d="1"/>
      </p:scale>
      <p:origin x="0" y="0"/>
    </p:cViewPr>
  </p:notesTextViewPr>
  <p:sorterViewPr showFormatting="0">
    <p:cViewPr>
      <p:scale>
        <a:sx n="100" d="100"/>
        <a:sy n="100" d="100"/>
      </p:scale>
      <p:origin x="0" y="365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Объект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ru-RU" sz="3200" b="0" i="0" u="none" strike="noStrike" kern="1200" cap="none" spc="0" normalizeH="0" baseline="0" noProof="0">
              <a:ln>
                <a:noFill/>
              </a:ln>
              <a:solidFill>
                <a:schemeClr val="tx1"/>
              </a:solidFill>
              <a:effectLst/>
              <a:uLnTx/>
              <a:uFillTx/>
              <a:latin typeface="+mn-lt"/>
              <a:ea typeface="+mn-ea"/>
              <a:cs typeface="+mn-cs"/>
            </a:endParaRP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Заголовок 1"/>
          <p:cNvSpPr>
            <a:spLocks noGrp="1"/>
          </p:cNvSpPr>
          <p:nvPr>
            <p:ph type="title"/>
          </p:nvPr>
        </p:nvSpPr>
        <p:spPr>
          <a:xfrm>
            <a:off x="457200" y="274638"/>
            <a:ext cx="8229600" cy="1143000"/>
          </a:xfrm>
          <a:prstGeom prst="rect">
            <a:avLst/>
          </a:prstGeom>
          <a:noFill/>
          <a:ln w="9525">
            <a:noFill/>
          </a:ln>
        </p:spPr>
        <p:txBody>
          <a:bodyPr anchor="ctr" anchorCtr="0"/>
          <a:p>
            <a:pPr lvl="0"/>
            <a:r>
              <a:rPr lang="ru-RU" altLang="uk-UA" dirty="0"/>
              <a:t>Образец заголовка</a:t>
            </a:r>
            <a:endParaRPr lang="ru-RU" altLang="uk-UA" dirty="0"/>
          </a:p>
        </p:txBody>
      </p:sp>
      <p:sp>
        <p:nvSpPr>
          <p:cNvPr id="1027" name="Текст 2"/>
          <p:cNvSpPr>
            <a:spLocks noGrp="1"/>
          </p:cNvSpPr>
          <p:nvPr>
            <p:ph type="body" idx="1"/>
          </p:nvPr>
        </p:nvSpPr>
        <p:spPr>
          <a:xfrm>
            <a:off x="457200" y="1600200"/>
            <a:ext cx="8229600" cy="4525963"/>
          </a:xfrm>
          <a:prstGeom prst="rect">
            <a:avLst/>
          </a:prstGeom>
          <a:noFill/>
          <a:ln w="9525">
            <a:noFill/>
          </a:ln>
        </p:spPr>
        <p:txBody>
          <a:bodyPr/>
          <a:p>
            <a:pPr lvl="0"/>
            <a:r>
              <a:rPr lang="ru-RU" altLang="uk-UA" dirty="0"/>
              <a:t>Образец текста</a:t>
            </a:r>
            <a:endParaRPr lang="ru-RU" altLang="uk-UA" dirty="0"/>
          </a:p>
          <a:p>
            <a:pPr lvl="1"/>
            <a:r>
              <a:rPr lang="ru-RU" altLang="uk-UA" dirty="0"/>
              <a:t>Второй уровень</a:t>
            </a:r>
            <a:endParaRPr lang="ru-RU" altLang="uk-UA" dirty="0"/>
          </a:p>
          <a:p>
            <a:pPr lvl="2"/>
            <a:r>
              <a:rPr lang="ru-RU" altLang="uk-UA" dirty="0"/>
              <a:t>Третий уровень</a:t>
            </a:r>
            <a:endParaRPr lang="ru-RU" altLang="uk-UA" dirty="0"/>
          </a:p>
          <a:p>
            <a:pPr lvl="3"/>
            <a:r>
              <a:rPr lang="ru-RU" altLang="uk-UA" dirty="0"/>
              <a:t>Четвертый уровень</a:t>
            </a:r>
            <a:endParaRPr lang="ru-RU" altLang="uk-UA" dirty="0"/>
          </a:p>
          <a:p>
            <a:pPr lvl="4"/>
            <a:r>
              <a:rPr lang="ru-RU" altLang="uk-UA" dirty="0"/>
              <a:t>Пятый уровень</a:t>
            </a:r>
            <a:endParaRPr lang="ru-RU" altLang="uk-UA"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033248F6-EE3A-48C8-9FAC-E43261A709E0}" type="datetimeFigureOut">
              <a:rPr kumimoji="0" lang="ru-RU"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ru-RU"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lvl="0" eaLnBrk="1" hangingPunct="1"/>
            <a:fld id="{9A0DB2DC-4C9A-4742-B13C-FB6460FD3503}" type="slidenum">
              <a:rPr lang="ru-RU" altLang="uk-UA" dirty="0"/>
            </a:fld>
            <a:endParaRPr lang="ru-RU" altLang="uk-UA"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9" Type="http://schemas.openxmlformats.org/officeDocument/2006/relationships/hyperlink" Target="https://www.cia.gov/library/publications/the-world-factbook/geos/no.html" TargetMode="External"/><Relationship Id="rId8" Type="http://schemas.openxmlformats.org/officeDocument/2006/relationships/hyperlink" Target="https://www.cia.gov/library/publications/the-world-factbook/geos/je.html" TargetMode="External"/><Relationship Id="rId7" Type="http://schemas.openxmlformats.org/officeDocument/2006/relationships/hyperlink" Target="https://www.cia.gov/library/publications/the-world-factbook/geos/sn.html" TargetMode="External"/><Relationship Id="rId6" Type="http://schemas.openxmlformats.org/officeDocument/2006/relationships/hyperlink" Target="https://www.cia.gov/library/publications/the-world-factbook/geos/lu.html" TargetMode="External"/><Relationship Id="rId5" Type="http://schemas.openxmlformats.org/officeDocument/2006/relationships/hyperlink" Target="https://www.cia.gov/library/publications/the-world-factbook/geos/mn.html" TargetMode="External"/><Relationship Id="rId4" Type="http://schemas.openxmlformats.org/officeDocument/2006/relationships/hyperlink" Target="https://www.cia.gov/library/publications/the-world-factbook/geos/bd.html" TargetMode="External"/><Relationship Id="rId3" Type="http://schemas.openxmlformats.org/officeDocument/2006/relationships/hyperlink" Target="https://www.cia.gov/library/publications/the-world-factbook/geos/mc.html" TargetMode="External"/><Relationship Id="rId2" Type="http://schemas.openxmlformats.org/officeDocument/2006/relationships/hyperlink" Target="https://www.cia.gov/library/publications/the-world-factbook/geos/ls.html" TargetMode="External"/><Relationship Id="rId15" Type="http://schemas.openxmlformats.org/officeDocument/2006/relationships/slideLayout" Target="../slideLayouts/slideLayout2.xml"/><Relationship Id="rId14" Type="http://schemas.openxmlformats.org/officeDocument/2006/relationships/hyperlink" Target="https://www.cia.gov/library/publications/the-world-factbook/geos/us.html" TargetMode="External"/><Relationship Id="rId13" Type="http://schemas.openxmlformats.org/officeDocument/2006/relationships/hyperlink" Target="https://www.cia.gov/library/publications/the-world-factbook/geos/im.html" TargetMode="External"/><Relationship Id="rId12" Type="http://schemas.openxmlformats.org/officeDocument/2006/relationships/hyperlink" Target="https://www.cia.gov/library/publications/the-world-factbook/geos/bx.html" TargetMode="External"/><Relationship Id="rId11" Type="http://schemas.openxmlformats.org/officeDocument/2006/relationships/hyperlink" Target="https://www.cia.gov/library/publications/the-world-factbook/geos/sz.html" TargetMode="External"/><Relationship Id="rId10" Type="http://schemas.openxmlformats.org/officeDocument/2006/relationships/hyperlink" Target="https://www.cia.gov/library/publications/the-world-factbook/geos/fk.html" TargetMode="External"/><Relationship Id="rId1" Type="http://schemas.openxmlformats.org/officeDocument/2006/relationships/hyperlink" Target="https://www.cia.gov/library/publications/the-world-factbook/geos/qa.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http://uk.wikipedia.org/wiki/%D0%9A%D0%BE%D0%BD%D1%81%D0%B5%D1%80%D0%B2%D0%B0%D1%82%D0%B8%D0%B7%D0%BC" TargetMode="External"/><Relationship Id="rId3" Type="http://schemas.openxmlformats.org/officeDocument/2006/relationships/hyperlink" Target="http://uk.wikipedia.org/wiki/%D0%A0%D0%B0%D0%B4%D0%B8%D0%BA%D0%B0%D0%BB%D1%96%D0%B7%D0%BC" TargetMode="External"/><Relationship Id="rId2" Type="http://schemas.openxmlformats.org/officeDocument/2006/relationships/hyperlink" Target="http://uk.wikipedia.org/wiki/%D0%9F%D0%BE%D0%BB%D1%96%D1%82%D0%B8%D0%BA%D0%B0" TargetMode="Externa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hyperlink" Target="http://uk.wikipedia.org/w/index.php?title=%D0%A0%D0%BE%D0%B7%D1%83%D0%BC%D1%96%D0%BD%D0%BD%D1%8F_%D1%96%D1%81%D1%82%D0%BE%D1%80%D1%96%D1%97_(%D0%A2%D0%BE%D0%B9%D0%BD%D0%B1%D1%96)&amp;action=edit&amp;redlink=1" TargetMode="External"/><Relationship Id="rId3" Type="http://schemas.openxmlformats.org/officeDocument/2006/relationships/hyperlink" Target="http://uk.wikipedia.org/wiki/%D0%90%D1%80%D0%BD%D0%BE%D0%BB%D1%8C%D0%B4_%D0%A2%D0%BE%D0%B9%D0%BD%D0%B1%D1%96" TargetMode="External"/><Relationship Id="rId2" Type="http://schemas.openxmlformats.org/officeDocument/2006/relationships/hyperlink" Target="http://uk.wikipedia.org/wiki/%D0%9F%D1%80%D0%B8%D1%81%D0%BC%D0%B5%D1%80%D0%BA_%D0%84%D0%B2%D1%80%D0%BE%D0%BF%D0%B8" TargetMode="External"/><Relationship Id="rId1" Type="http://schemas.openxmlformats.org/officeDocument/2006/relationships/hyperlink" Target="http://uk.wikipedia.org/wiki/%D0%9E%D1%81%D0%B2%D0%B0%D0%BB%D1%8C%D0%B4_%D0%A8%D0%BF%D0%B5%D0%BD%D0%B3%D0%BB%D0%B5%D1%80" TargetMode="Externa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uk.wikipedia.org/wiki/%D0%A1%D0%B0%D0%BC%D1%83%D0%B5%D0%BB%D1%8C_%D0%93%D0%B0%D0%BD%D1%82%D1%96%D0%BD%D0%B3%D1%82%D0%BE%D0%BD"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Заголовок 3"/>
          <p:cNvSpPr>
            <a:spLocks noGrp="1"/>
          </p:cNvSpPr>
          <p:nvPr>
            <p:ph type="title"/>
          </p:nvPr>
        </p:nvSpPr>
        <p:spPr>
          <a:solidFill>
            <a:srgbClr val="00FFCC"/>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0" i="0" u="none" strike="noStrike" kern="1200" cap="none" spc="0" normalizeH="0" baseline="0" noProof="0" dirty="0" err="1">
                <a:ln>
                  <a:noFill/>
                </a:ln>
                <a:solidFill>
                  <a:schemeClr val="tx1"/>
                </a:solidFill>
                <a:effectLst/>
                <a:uLnTx/>
                <a:uFillTx/>
                <a:latin typeface="+mj-lt"/>
                <a:ea typeface="+mj-ea"/>
                <a:cs typeface="+mj-cs"/>
              </a:rPr>
              <a:t>Семінар № 6</a:t>
            </a:r>
            <a:r>
              <a:rPr kumimoji="0" lang="uk-UA" sz="4400" b="0" i="0" u="none" strike="noStrike" kern="1200" cap="none" spc="0" normalizeH="0" baseline="0" noProof="0" dirty="0">
                <a:ln>
                  <a:noFill/>
                </a:ln>
                <a:solidFill>
                  <a:schemeClr val="tx1"/>
                </a:solidFill>
                <a:effectLst/>
                <a:uLnTx/>
                <a:uFillTx/>
                <a:latin typeface="+mj-lt"/>
                <a:ea typeface="+mj-ea"/>
                <a:cs typeface="+mj-cs"/>
              </a:rPr>
              <a:t>. </a:t>
            </a:r>
            <a:r>
              <a:rPr kumimoji="0" lang="uk-UA" sz="4400" b="1" i="0" u="none" strike="noStrike" kern="1200" cap="none" spc="0" normalizeH="0" baseline="0" noProof="0" dirty="0">
                <a:ln>
                  <a:noFill/>
                </a:ln>
                <a:solidFill>
                  <a:schemeClr val="tx1"/>
                </a:solidFill>
                <a:effectLst/>
                <a:uLnTx/>
                <a:uFillTx/>
                <a:latin typeface="+mj-lt"/>
                <a:ea typeface="+mj-ea"/>
                <a:cs typeface="+mj-cs"/>
              </a:rPr>
              <a:t>Суспільство: сутність та структу</a:t>
            </a:r>
            <a:r>
              <a:rPr kumimoji="0" lang="uk-UA" sz="4400" b="0" i="0" u="none" strike="noStrike" kern="1200" cap="none" spc="0" normalizeH="0" baseline="0" noProof="0" dirty="0">
                <a:ln>
                  <a:noFill/>
                </a:ln>
                <a:solidFill>
                  <a:schemeClr val="tx1"/>
                </a:solidFill>
                <a:effectLst/>
                <a:uLnTx/>
                <a:uFillTx/>
                <a:latin typeface="+mj-lt"/>
                <a:ea typeface="+mj-ea"/>
                <a:cs typeface="+mj-cs"/>
              </a:rPr>
              <a:t>ра</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2051" name="Объект 4"/>
          <p:cNvSpPr>
            <a:spLocks noGrp="1"/>
          </p:cNvSpPr>
          <p:nvPr>
            <p:ph idx="1"/>
          </p:nvPr>
        </p:nvSpPr>
        <p:spPr>
          <a:solidFill>
            <a:srgbClr val="FF99FF">
              <a:alpha val="100000"/>
            </a:srgbClr>
          </a:solidFill>
          <a:ln/>
        </p:spPr>
        <p:txBody>
          <a:bodyPr vert="horz" wrap="square" lIns="91440" tIns="45720" rIns="91440" bIns="45720" anchor="t" anchorCtr="0"/>
          <a:p>
            <a:pPr marL="0" indent="0" algn="ctr" eaLnBrk="1" hangingPunct="1">
              <a:buNone/>
            </a:pPr>
            <a:r>
              <a:rPr lang="uk-UA" altLang="uk-UA" b="1" dirty="0"/>
              <a:t>План</a:t>
            </a:r>
            <a:endParaRPr lang="uk-UA" altLang="uk-UA" b="1" dirty="0"/>
          </a:p>
          <a:p>
            <a:pPr marL="0" indent="0" eaLnBrk="1" hangingPunct="1">
              <a:buNone/>
            </a:pPr>
            <a:r>
              <a:rPr lang="uk-UA" altLang="uk-UA" dirty="0"/>
              <a:t>1.Поняття суспільства. Рушійні сили розвитку суспільства.  Ідеологія як чинник розвитку суспільства.</a:t>
            </a:r>
            <a:endParaRPr lang="uk-UA" altLang="uk-UA" dirty="0"/>
          </a:p>
          <a:p>
            <a:pPr marL="0" indent="0" eaLnBrk="1" hangingPunct="1">
              <a:buNone/>
            </a:pPr>
            <a:r>
              <a:rPr lang="uk-UA" altLang="uk-UA" dirty="0"/>
              <a:t>2. Суспільне виробництво і його структура. Праця та тенденціі її розвитку в 21 столітті.</a:t>
            </a:r>
            <a:endParaRPr lang="uk-UA" altLang="uk-UA" dirty="0"/>
          </a:p>
          <a:p>
            <a:pPr marL="0" indent="0" eaLnBrk="1" hangingPunct="1">
              <a:buNone/>
            </a:pPr>
            <a:r>
              <a:rPr lang="uk-UA" altLang="uk-UA" dirty="0"/>
              <a:t>3.</a:t>
            </a:r>
            <a:r>
              <a:rPr lang="ru-RU" altLang="uk-UA" dirty="0"/>
              <a:t>Формаційний та цивілізаційний підходи до розуміння розвитку сусп</a:t>
            </a:r>
            <a:r>
              <a:rPr lang="uk-UA" altLang="uk-UA" dirty="0"/>
              <a:t>і</a:t>
            </a:r>
            <a:r>
              <a:rPr lang="ru-RU" altLang="uk-UA" dirty="0"/>
              <a:t>льства.</a:t>
            </a:r>
            <a:endParaRPr lang="ru-RU" altLang="uk-UA" dirty="0"/>
          </a:p>
          <a:p>
            <a:pPr marL="0" indent="0" algn="ctr" eaLnBrk="1" hangingPunct="1">
              <a:buNone/>
            </a:pPr>
            <a:endParaRPr lang="uk-UA" altLang="uk-UA" b="1" dirty="0"/>
          </a:p>
          <a:p>
            <a:pPr marL="0" indent="0" algn="ctr" eaLnBrk="1" hangingPunct="1">
              <a:buNone/>
            </a:pPr>
            <a:endParaRPr lang="ru-RU" altLang="uk-UA"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323850" y="-215900"/>
            <a:ext cx="8301038" cy="620713"/>
          </a:xfrm>
          <a:solidFill>
            <a:schemeClr val="accent3">
              <a:lumMod val="20000"/>
              <a:lumOff val="80000"/>
            </a:schemeClr>
          </a:solidFill>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br>
              <a:rPr kumimoji="0" lang="uk-UA" sz="2800" b="0" i="0" u="none" strike="noStrike" kern="1200" cap="none" spc="0" normalizeH="0" baseline="0" noProof="0" dirty="0">
                <a:ln>
                  <a:noFill/>
                </a:ln>
                <a:solidFill>
                  <a:schemeClr val="tx1"/>
                </a:solidFill>
                <a:effectLst/>
                <a:uLnTx/>
                <a:uFillTx/>
                <a:latin typeface="+mj-lt"/>
                <a:ea typeface="+mj-ea"/>
                <a:cs typeface="+mj-cs"/>
              </a:rPr>
            </a:br>
            <a:br>
              <a:rPr kumimoji="0" lang="uk-UA" sz="2800" b="0" i="0" u="none" strike="noStrike" kern="1200" cap="none" spc="0" normalizeH="0" baseline="0" noProof="0" dirty="0">
                <a:ln>
                  <a:noFill/>
                </a:ln>
                <a:solidFill>
                  <a:schemeClr val="tx1"/>
                </a:solidFill>
                <a:effectLst/>
                <a:uLnTx/>
                <a:uFillTx/>
                <a:latin typeface="+mj-lt"/>
                <a:ea typeface="+mj-ea"/>
                <a:cs typeface="+mj-cs"/>
              </a:rPr>
            </a:br>
            <a:r>
              <a:rPr kumimoji="0" lang="uk-UA" sz="2800" b="0" i="0" u="none" strike="noStrike" kern="1200" cap="none" spc="0" normalizeH="0" baseline="0" noProof="0" dirty="0">
                <a:ln>
                  <a:noFill/>
                </a:ln>
                <a:solidFill>
                  <a:schemeClr val="tx1"/>
                </a:solidFill>
                <a:effectLst/>
                <a:uLnTx/>
                <a:uFillTx/>
                <a:latin typeface="+mj-lt"/>
                <a:ea typeface="+mj-ea"/>
                <a:cs typeface="+mj-cs"/>
              </a:rPr>
              <a:t>ВВП на душу</a:t>
            </a:r>
            <a:br>
              <a:rPr kumimoji="0" lang="uk-UA" sz="2800" b="0" i="0" u="none" strike="noStrike" kern="1200" cap="none" spc="0" normalizeH="0" baseline="0" noProof="0" dirty="0">
                <a:ln>
                  <a:noFill/>
                </a:ln>
                <a:solidFill>
                  <a:schemeClr val="tx1"/>
                </a:solidFill>
                <a:effectLst/>
                <a:uLnTx/>
                <a:uFillTx/>
                <a:latin typeface="+mj-lt"/>
                <a:ea typeface="+mj-ea"/>
                <a:cs typeface="+mj-cs"/>
              </a:rPr>
            </a:br>
            <a:r>
              <a:rPr kumimoji="0" lang="uk-UA" sz="2800" b="0" i="0" u="none" strike="noStrike" kern="1200" cap="none" spc="0" normalizeH="0" baseline="0" noProof="0" dirty="0">
                <a:ln>
                  <a:noFill/>
                </a:ln>
                <a:solidFill>
                  <a:schemeClr val="tx1"/>
                </a:solidFill>
                <a:effectLst/>
                <a:uLnTx/>
                <a:uFillTx/>
                <a:latin typeface="+mj-lt"/>
                <a:ea typeface="+mj-ea"/>
                <a:cs typeface="+mj-cs"/>
              </a:rPr>
              <a:t> населення </a:t>
            </a:r>
            <a:br>
              <a:rPr kumimoji="0" lang="uk-UA" sz="2800" b="0" i="0" u="none" strike="noStrike" kern="1200" cap="none" spc="0" normalizeH="0" baseline="0" noProof="0" dirty="0">
                <a:ln>
                  <a:noFill/>
                </a:ln>
                <a:solidFill>
                  <a:schemeClr val="tx1"/>
                </a:solidFill>
                <a:effectLst/>
                <a:uLnTx/>
                <a:uFillTx/>
                <a:latin typeface="+mj-lt"/>
                <a:ea typeface="+mj-ea"/>
                <a:cs typeface="+mj-cs"/>
              </a:rPr>
            </a:br>
            <a:r>
              <a:rPr kumimoji="0" lang="uk-UA" sz="2800" b="0" i="0" u="none" strike="noStrike" kern="1200" cap="none" spc="0" normalizeH="0" baseline="0" noProof="0" dirty="0">
                <a:ln>
                  <a:noFill/>
                </a:ln>
                <a:solidFill>
                  <a:schemeClr val="tx1"/>
                </a:solidFill>
                <a:effectLst/>
                <a:uLnTx/>
                <a:uFillTx/>
                <a:latin typeface="+mj-lt"/>
                <a:ea typeface="+mj-ea"/>
                <a:cs typeface="+mj-cs"/>
              </a:rPr>
              <a:t>(</a:t>
            </a:r>
            <a:r>
              <a:rPr kumimoji="0" lang="en-US" sz="2800" b="0" i="0" u="none" strike="noStrike" kern="1200" cap="none" spc="0" normalizeH="0" baseline="0" noProof="0" dirty="0">
                <a:ln>
                  <a:noFill/>
                </a:ln>
                <a:solidFill>
                  <a:schemeClr val="tx1"/>
                </a:solidFill>
                <a:effectLst/>
                <a:uLnTx/>
                <a:uFillTx/>
                <a:latin typeface="+mj-lt"/>
                <a:ea typeface="+mj-ea"/>
                <a:cs typeface="+mj-cs"/>
              </a:rPr>
              <a:t> </a:t>
            </a:r>
            <a:r>
              <a:rPr kumimoji="0" lang="uk-UA" sz="2800" b="0" i="0" u="none" strike="noStrike" kern="1200" cap="none" spc="0" normalizeH="0" baseline="0" noProof="0" dirty="0">
                <a:ln>
                  <a:noFill/>
                </a:ln>
                <a:solidFill>
                  <a:schemeClr val="tx1"/>
                </a:solidFill>
                <a:effectLst/>
                <a:uLnTx/>
                <a:uFillTx/>
                <a:latin typeface="+mj-lt"/>
                <a:ea typeface="+mj-ea"/>
                <a:cs typeface="+mj-cs"/>
              </a:rPr>
              <a:t>в дол.</a:t>
            </a:r>
            <a:r>
              <a:rPr kumimoji="0" lang="en-US" sz="2800" b="0" i="0" u="none" strike="noStrike" kern="1200" cap="none" spc="0" normalizeH="0" baseline="0" noProof="0" dirty="0">
                <a:ln>
                  <a:noFill/>
                </a:ln>
                <a:solidFill>
                  <a:schemeClr val="tx1"/>
                </a:solidFill>
                <a:effectLst/>
                <a:uLnTx/>
                <a:uFillTx/>
                <a:latin typeface="+mj-lt"/>
                <a:ea typeface="+mj-ea"/>
                <a:cs typeface="+mj-cs"/>
              </a:rPr>
              <a:t>)</a:t>
            </a:r>
            <a:r>
              <a:rPr kumimoji="0" lang="uk-UA" sz="2800" b="0" i="0" u="none" strike="noStrike" kern="1200" cap="none" spc="0" normalizeH="0" baseline="0" noProof="0" dirty="0">
                <a:ln>
                  <a:noFill/>
                </a:ln>
                <a:solidFill>
                  <a:schemeClr val="tx1"/>
                </a:solidFill>
                <a:effectLst/>
                <a:uLnTx/>
                <a:uFillTx/>
                <a:latin typeface="+mj-lt"/>
                <a:ea typeface="+mj-ea"/>
                <a:cs typeface="+mj-cs"/>
              </a:rPr>
              <a:t> </a:t>
            </a:r>
            <a:endParaRPr kumimoji="0" lang="uk-UA" sz="2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4" name="Объект 3"/>
          <p:cNvGraphicFramePr>
            <a:graphicFrameLocks noGrp="1"/>
          </p:cNvGraphicFramePr>
          <p:nvPr>
            <p:ph idx="1"/>
          </p:nvPr>
        </p:nvGraphicFramePr>
        <p:xfrm>
          <a:off x="3065463" y="-1179512"/>
          <a:ext cx="6049963" cy="8367713"/>
        </p:xfrm>
        <a:graphic>
          <a:graphicData uri="http://schemas.openxmlformats.org/drawingml/2006/table">
            <a:tbl>
              <a:tblPr/>
              <a:tblGrid>
                <a:gridCol w="89994"/>
                <a:gridCol w="1516702"/>
                <a:gridCol w="2221633"/>
                <a:gridCol w="2221633"/>
              </a:tblGrid>
              <a:tr h="178783">
                <a:tc>
                  <a:txBody>
                    <a:bodyPr/>
                    <a:lstStyle/>
                    <a:p>
                      <a:endParaRPr lang="uk-UA" sz="800" dirty="0"/>
                    </a:p>
                  </a:txBody>
                  <a:tcPr marL="0" marR="0" marT="0" marB="0" anchor="ctr">
                    <a:lnL>
                      <a:noFill/>
                    </a:lnL>
                    <a:lnR>
                      <a:noFill/>
                    </a:lnR>
                    <a:lnT>
                      <a:noFill/>
                    </a:lnT>
                    <a:lnB>
                      <a:noFill/>
                    </a:lnB>
                    <a:solidFill>
                      <a:srgbClr val="FFFFFF"/>
                    </a:solidFill>
                  </a:tcPr>
                </a:tc>
                <a:tc>
                  <a:txBody>
                    <a:bodyPr/>
                    <a:lstStyle/>
                    <a:p>
                      <a:endParaRPr lang="uk-UA" sz="800" dirty="0"/>
                    </a:p>
                  </a:txBody>
                  <a:tcPr marL="38550" marR="38550" marT="19271" marB="19271">
                    <a:lnL>
                      <a:noFill/>
                    </a:lnL>
                  </a:tcPr>
                </a:tc>
                <a:tc>
                  <a:txBody>
                    <a:bodyPr/>
                    <a:lstStyle/>
                    <a:p>
                      <a:endParaRPr lang="uk-UA" sz="800" dirty="0"/>
                    </a:p>
                  </a:txBody>
                  <a:tcPr marL="38550" marR="38550" marT="19271" marB="19271"/>
                </a:tc>
                <a:tc>
                  <a:txBody>
                    <a:bodyPr/>
                    <a:lstStyle/>
                    <a:p>
                      <a:endParaRPr lang="uk-UA" sz="800"/>
                    </a:p>
                  </a:txBody>
                  <a:tcPr marL="38550" marR="38550" marT="19271" marB="19271"/>
                </a:tc>
              </a:tr>
              <a:tr h="194919">
                <a:tc>
                  <a:txBody>
                    <a:bodyPr/>
                    <a:lstStyle/>
                    <a:p>
                      <a:endParaRPr lang="uk-UA" sz="800"/>
                    </a:p>
                  </a:txBody>
                  <a:tcPr marL="0" marR="0" marT="0" marB="0" anchor="ctr">
                    <a:lnL>
                      <a:noFill/>
                    </a:lnL>
                    <a:lnR>
                      <a:noFill/>
                    </a:lnR>
                    <a:lnT>
                      <a:noFill/>
                    </a:lnT>
                    <a:lnB>
                      <a:noFill/>
                    </a:lnB>
                    <a:solidFill>
                      <a:srgbClr val="FFFFFF"/>
                    </a:solidFill>
                  </a:tcPr>
                </a:tc>
                <a:tc>
                  <a:txBody>
                    <a:bodyPr/>
                    <a:lstStyle/>
                    <a:p>
                      <a:endParaRPr lang="uk-UA" sz="800" dirty="0"/>
                    </a:p>
                  </a:txBody>
                  <a:tcPr marL="38550" marR="38550" marT="19271" marB="19271">
                    <a:lnL>
                      <a:noFill/>
                    </a:lnL>
                  </a:tcPr>
                </a:tc>
                <a:tc>
                  <a:txBody>
                    <a:bodyPr/>
                    <a:lstStyle/>
                    <a:p>
                      <a:endParaRPr lang="uk-UA" sz="800"/>
                    </a:p>
                  </a:txBody>
                  <a:tcPr marL="38550" marR="38550" marT="19271" marB="19271"/>
                </a:tc>
                <a:tc>
                  <a:txBody>
                    <a:bodyPr/>
                    <a:lstStyle/>
                    <a:p>
                      <a:endParaRPr lang="uk-UA" sz="800"/>
                    </a:p>
                  </a:txBody>
                  <a:tcPr marL="38550" marR="38550" marT="19271" marB="19271"/>
                </a:tc>
              </a:tr>
              <a:tr h="566634">
                <a:tc>
                  <a:txBody>
                    <a:bodyPr/>
                    <a:lstStyle/>
                    <a:p>
                      <a:pPr algn="ctr"/>
                      <a:r>
                        <a:rPr lang="en-US" sz="800" b="1" u="none" strike="noStrike" cap="all">
                          <a:solidFill>
                            <a:srgbClr val="666666"/>
                          </a:solidFill>
                          <a:effectLst/>
                          <a:latin typeface="Verdana" panose="020B0604030504040204"/>
                        </a:rPr>
                        <a:t>RANK</a:t>
                      </a:r>
                      <a:endParaRPr lang="en-US" sz="800" b="1" u="none" strike="noStrike" cap="all">
                        <a:solidFill>
                          <a:srgbClr val="666666"/>
                        </a:solidFill>
                        <a:effectLst/>
                        <a:latin typeface="Verdana" panose="020B0604030504040204"/>
                      </a:endParaRPr>
                    </a:p>
                  </a:txBody>
                  <a:tcPr marL="20078" marR="8032" marT="8030" marB="8030" anchor="ctr">
                    <a:lnL>
                      <a:noFill/>
                    </a:lnL>
                    <a:lnR>
                      <a:noFill/>
                    </a:lnR>
                    <a:lnT>
                      <a:noFill/>
                    </a:lnT>
                    <a:lnB>
                      <a:noFill/>
                    </a:lnB>
                    <a:solidFill>
                      <a:srgbClr val="F8F8E7"/>
                    </a:solidFill>
                  </a:tcPr>
                </a:tc>
                <a:tc>
                  <a:txBody>
                    <a:bodyPr/>
                    <a:lstStyle/>
                    <a:p>
                      <a:pPr algn="ctr"/>
                      <a:r>
                        <a:rPr lang="en-US" sz="800" b="1" u="none" strike="noStrike" cap="all">
                          <a:solidFill>
                            <a:srgbClr val="666666"/>
                          </a:solidFill>
                          <a:effectLst/>
                          <a:latin typeface="Verdana" panose="020B0604030504040204"/>
                        </a:rPr>
                        <a:t>COUNTRY</a:t>
                      </a:r>
                      <a:endParaRPr lang="en-US" sz="800" b="1" u="none" strike="noStrike" cap="all">
                        <a:solidFill>
                          <a:srgbClr val="666666"/>
                        </a:solidFill>
                        <a:effectLst/>
                        <a:latin typeface="Verdana" panose="020B0604030504040204"/>
                      </a:endParaRPr>
                    </a:p>
                  </a:txBody>
                  <a:tcPr marL="20078" marR="8032" marT="8030" marB="8030" anchor="ctr">
                    <a:lnL>
                      <a:noFill/>
                    </a:lnL>
                    <a:lnR>
                      <a:noFill/>
                    </a:lnR>
                    <a:lnB>
                      <a:noFill/>
                    </a:lnB>
                    <a:solidFill>
                      <a:srgbClr val="F8F8E7"/>
                    </a:solidFill>
                  </a:tcPr>
                </a:tc>
                <a:tc>
                  <a:txBody>
                    <a:bodyPr/>
                    <a:lstStyle/>
                    <a:p>
                      <a:pPr algn="r"/>
                      <a:r>
                        <a:rPr lang="en-US" sz="800" b="1" u="none" strike="noStrike" cap="all">
                          <a:solidFill>
                            <a:srgbClr val="666666"/>
                          </a:solidFill>
                          <a:effectLst/>
                          <a:latin typeface="Verdana" panose="020B0604030504040204"/>
                        </a:rPr>
                        <a:t>GDP - PER CAPITA (PPP)</a:t>
                      </a:r>
                      <a:endParaRPr lang="en-US" sz="800" b="1" u="none" strike="noStrike" cap="all">
                        <a:solidFill>
                          <a:srgbClr val="666666"/>
                        </a:solidFill>
                        <a:effectLst/>
                        <a:latin typeface="Verdana" panose="020B0604030504040204"/>
                      </a:endParaRPr>
                    </a:p>
                  </a:txBody>
                  <a:tcPr marL="8032" marR="8032" marT="8030" marB="8030" anchor="ctr">
                    <a:lnL>
                      <a:noFill/>
                    </a:lnL>
                    <a:lnR>
                      <a:noFill/>
                    </a:lnR>
                    <a:lnB>
                      <a:noFill/>
                    </a:lnB>
                    <a:solidFill>
                      <a:srgbClr val="F8F8E7"/>
                    </a:solidFill>
                  </a:tcPr>
                </a:tc>
                <a:tc>
                  <a:txBody>
                    <a:bodyPr/>
                    <a:lstStyle/>
                    <a:p>
                      <a:pPr algn="l"/>
                      <a:r>
                        <a:rPr lang="en-US" sz="800" b="1" u="none" strike="noStrike" cap="all">
                          <a:solidFill>
                            <a:srgbClr val="666666"/>
                          </a:solidFill>
                          <a:effectLst/>
                          <a:latin typeface="Verdana" panose="020B0604030504040204"/>
                        </a:rPr>
                        <a:t>DATE OF INFORMATION</a:t>
                      </a:r>
                      <a:endParaRPr lang="en-US" sz="800">
                        <a:effectLst/>
                        <a:latin typeface="Verdana" panose="020B0604030504040204"/>
                      </a:endParaRPr>
                    </a:p>
                  </a:txBody>
                  <a:tcPr marL="8032" marR="8032" marT="8030" marB="8030" anchor="ctr">
                    <a:lnL>
                      <a:noFill/>
                    </a:lnL>
                    <a:lnR>
                      <a:noFill/>
                    </a:lnR>
                    <a:lnB>
                      <a:noFill/>
                    </a:lnB>
                    <a:solidFill>
                      <a:srgbClr val="F8F8E7"/>
                    </a:solidFill>
                  </a:tcPr>
                </a:tc>
              </a:tr>
              <a:tr h="160466">
                <a:tc>
                  <a:txBody>
                    <a:bodyPr/>
                    <a:lstStyle/>
                    <a:p>
                      <a:endParaRPr lang="uk-UA" sz="800"/>
                    </a:p>
                  </a:txBody>
                  <a:tcPr marL="0" marR="0" marT="0" marB="0" anchor="ctr">
                    <a:lnL>
                      <a:noFill/>
                    </a:lnL>
                    <a:lnR>
                      <a:noFill/>
                    </a:lnR>
                    <a:lnT>
                      <a:noFill/>
                    </a:lnT>
                    <a:lnB>
                      <a:noFill/>
                    </a:lnB>
                    <a:solidFill>
                      <a:srgbClr val="FFFFFF"/>
                    </a:solidFill>
                  </a:tcPr>
                </a:tc>
                <a:tc>
                  <a:txBody>
                    <a:bodyPr/>
                    <a:lstStyle/>
                    <a:p>
                      <a:endParaRPr lang="uk-UA" sz="800" dirty="0"/>
                    </a:p>
                  </a:txBody>
                  <a:tcPr marL="38550" marR="38550" marT="19271" marB="19271">
                    <a:lnL>
                      <a:noFill/>
                    </a:lnL>
                    <a:lnT>
                      <a:noFill/>
                    </a:lnT>
                  </a:tcPr>
                </a:tc>
                <a:tc>
                  <a:txBody>
                    <a:bodyPr/>
                    <a:lstStyle/>
                    <a:p>
                      <a:endParaRPr lang="uk-UA" sz="800"/>
                    </a:p>
                  </a:txBody>
                  <a:tcPr marL="38550" marR="38550" marT="19271" marB="19271">
                    <a:lnT>
                      <a:noFill/>
                    </a:lnT>
                  </a:tcPr>
                </a:tc>
                <a:tc>
                  <a:txBody>
                    <a:bodyPr/>
                    <a:lstStyle/>
                    <a:p>
                      <a:endParaRPr lang="uk-UA" sz="800"/>
                    </a:p>
                  </a:txBody>
                  <a:tcPr marL="38550" marR="38550" marT="19271" marB="19271">
                    <a:lnT>
                      <a:noFill/>
                    </a:lnT>
                  </a:tcPr>
                </a:tc>
              </a:tr>
              <a:tr h="148101">
                <a:tc gridSpan="4">
                  <a:txBody>
                    <a:bodyPr/>
                    <a:lstStyle/>
                    <a:p>
                      <a:pPr algn="l"/>
                      <a:endParaRPr lang="uk-UA" sz="800">
                        <a:effectLst/>
                        <a:latin typeface="Verdana" panose="020B0604030504040204"/>
                      </a:endParaRPr>
                    </a:p>
                  </a:txBody>
                  <a:tcPr marL="0" marR="0" marT="0" marB="0" anchor="ctr">
                    <a:lnL>
                      <a:noFill/>
                    </a:lnL>
                    <a:lnR>
                      <a:noFill/>
                    </a:lnR>
                    <a:lnT>
                      <a:noFill/>
                    </a:lnT>
                    <a:lnB>
                      <a:noFill/>
                    </a:lnB>
                    <a:solidFill>
                      <a:srgbClr val="FFFFFF"/>
                    </a:solidFill>
                  </a:tcPr>
                </a:tc>
                <a:tc hMerge="1">
                  <a:tcPr/>
                </a:tc>
                <a:tc hMerge="1">
                  <a:tcPr/>
                </a:tc>
                <a:tc hMerge="1">
                  <a:tcPr/>
                </a:tc>
              </a:tr>
              <a:tr h="300184">
                <a:tc>
                  <a:txBody>
                    <a:bodyPr/>
                    <a:lstStyle/>
                    <a:p>
                      <a:pPr algn="l" rtl="1" fontAlgn="ctr"/>
                      <a:r>
                        <a:rPr lang="uk-UA" sz="800" b="1">
                          <a:solidFill>
                            <a:srgbClr val="999999"/>
                          </a:solidFill>
                          <a:effectLst/>
                          <a:latin typeface="Arial Black" panose="020B0A04020102020204" pitchFamily="34" charset="0"/>
                        </a:rPr>
                        <a:t>1</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200" b="1" u="none" dirty="0">
                          <a:solidFill>
                            <a:srgbClr val="666666"/>
                          </a:solidFill>
                          <a:effectLst/>
                          <a:latin typeface="Arial Black" panose="020B0A04020102020204" pitchFamily="34" charset="0"/>
                          <a:hlinkClick r:id="rId1"/>
                        </a:rPr>
                        <a:t>Qatar</a:t>
                      </a:r>
                      <a:endParaRPr lang="en-US" sz="12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$ 102,100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272414">
                <a:tc>
                  <a:txBody>
                    <a:bodyPr/>
                    <a:lstStyle/>
                    <a:p>
                      <a:pPr algn="l" rtl="1" fontAlgn="ctr"/>
                      <a:r>
                        <a:rPr lang="uk-UA" sz="800" b="1">
                          <a:solidFill>
                            <a:srgbClr val="999999"/>
                          </a:solidFill>
                          <a:effectLst/>
                          <a:latin typeface="Arial Black" panose="020B0A04020102020204" pitchFamily="34" charset="0"/>
                        </a:rPr>
                        <a:t>2</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100" b="1" u="none" dirty="0">
                          <a:solidFill>
                            <a:srgbClr val="666666"/>
                          </a:solidFill>
                          <a:effectLst/>
                          <a:latin typeface="Arial Black" panose="020B0A04020102020204" pitchFamily="34" charset="0"/>
                          <a:hlinkClick r:id="rId2"/>
                        </a:rPr>
                        <a:t>Liechtenstein</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$ 89,400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2009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3</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100" b="1" u="none" dirty="0">
                          <a:solidFill>
                            <a:srgbClr val="666666"/>
                          </a:solidFill>
                          <a:effectLst/>
                          <a:latin typeface="Arial Black" panose="020B0A04020102020204" pitchFamily="34" charset="0"/>
                          <a:hlinkClick r:id="rId3"/>
                        </a:rPr>
                        <a:t>Macau</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$ 88,700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300184">
                <a:tc>
                  <a:txBody>
                    <a:bodyPr/>
                    <a:lstStyle/>
                    <a:p>
                      <a:pPr algn="l" rtl="1" fontAlgn="ctr"/>
                      <a:r>
                        <a:rPr lang="uk-UA" sz="800" b="1">
                          <a:solidFill>
                            <a:srgbClr val="999999"/>
                          </a:solidFill>
                          <a:effectLst/>
                          <a:latin typeface="Arial Black" panose="020B0A04020102020204" pitchFamily="34" charset="0"/>
                        </a:rPr>
                        <a:t>4</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200" b="1" u="none" dirty="0">
                          <a:solidFill>
                            <a:srgbClr val="666666"/>
                          </a:solidFill>
                          <a:effectLst/>
                          <a:latin typeface="Arial Black" panose="020B0A04020102020204" pitchFamily="34" charset="0"/>
                          <a:hlinkClick r:id="rId4"/>
                        </a:rPr>
                        <a:t>Bermuda</a:t>
                      </a:r>
                      <a:endParaRPr lang="en-US" sz="12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$ 86,000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2011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300184">
                <a:tc>
                  <a:txBody>
                    <a:bodyPr/>
                    <a:lstStyle/>
                    <a:p>
                      <a:pPr algn="l" rtl="1" fontAlgn="ctr"/>
                      <a:r>
                        <a:rPr lang="uk-UA" sz="800" b="1">
                          <a:solidFill>
                            <a:srgbClr val="999999"/>
                          </a:solidFill>
                          <a:effectLst/>
                          <a:latin typeface="Arial Black" panose="020B0A04020102020204" pitchFamily="34" charset="0"/>
                        </a:rPr>
                        <a:t>5</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200" b="1" u="none" dirty="0">
                          <a:solidFill>
                            <a:srgbClr val="666666"/>
                          </a:solidFill>
                          <a:effectLst/>
                          <a:latin typeface="Arial Black" panose="020B0A04020102020204" pitchFamily="34" charset="0"/>
                          <a:hlinkClick r:id="rId5"/>
                        </a:rPr>
                        <a:t>Monaco</a:t>
                      </a:r>
                      <a:endParaRPr lang="en-US" sz="12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$ 85,500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a:t>
                      </a:r>
                      <a:r>
                        <a:rPr lang="uk-UA" sz="1100" b="1" dirty="0">
                          <a:solidFill>
                            <a:srgbClr val="707070"/>
                          </a:solidFill>
                          <a:effectLst/>
                          <a:latin typeface="Arial Black" panose="020B0A04020102020204" pitchFamily="34" charset="0"/>
                        </a:rPr>
                        <a:t>2011</a:t>
                      </a:r>
                      <a:endParaRPr lang="uk-UA"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6</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100" b="1" u="none" dirty="0">
                          <a:solidFill>
                            <a:srgbClr val="666666"/>
                          </a:solidFill>
                          <a:effectLst/>
                          <a:latin typeface="Arial Black" panose="020B0A04020102020204" pitchFamily="34" charset="0"/>
                          <a:hlinkClick r:id="rId6"/>
                        </a:rPr>
                        <a:t>Luxembourg</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$ 77,900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7</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100" b="1" u="none" dirty="0">
                          <a:solidFill>
                            <a:srgbClr val="666666"/>
                          </a:solidFill>
                          <a:effectLst/>
                          <a:latin typeface="Arial Black" panose="020B0A04020102020204" pitchFamily="34" charset="0"/>
                          <a:hlinkClick r:id="rId7"/>
                        </a:rPr>
                        <a:t>Singapore</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$ 62,400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8</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100" b="1" u="none" dirty="0">
                          <a:solidFill>
                            <a:srgbClr val="666666"/>
                          </a:solidFill>
                          <a:effectLst/>
                          <a:latin typeface="Arial Black" panose="020B0A04020102020204" pitchFamily="34" charset="0"/>
                          <a:hlinkClick r:id="rId8"/>
                        </a:rPr>
                        <a:t>Jersey</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$ 57,000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2005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9</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100" b="1" u="none" dirty="0">
                          <a:solidFill>
                            <a:srgbClr val="666666"/>
                          </a:solidFill>
                          <a:effectLst/>
                          <a:latin typeface="Arial Black" panose="020B0A04020102020204" pitchFamily="34" charset="0"/>
                          <a:hlinkClick r:id="rId9"/>
                        </a:rPr>
                        <a:t>Norway</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$ 55,400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688948">
                <a:tc>
                  <a:txBody>
                    <a:bodyPr/>
                    <a:lstStyle/>
                    <a:p>
                      <a:pPr algn="l" rtl="1" fontAlgn="ctr"/>
                      <a:r>
                        <a:rPr lang="uk-UA" sz="800" b="1">
                          <a:solidFill>
                            <a:srgbClr val="999999"/>
                          </a:solidFill>
                          <a:effectLst/>
                          <a:latin typeface="Arial Black" panose="020B0A04020102020204" pitchFamily="34" charset="0"/>
                        </a:rPr>
                        <a:t>10</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100" b="1" u="none" dirty="0">
                          <a:solidFill>
                            <a:srgbClr val="666666"/>
                          </a:solidFill>
                          <a:effectLst/>
                          <a:latin typeface="Arial Black" panose="020B0A04020102020204" pitchFamily="34" charset="0"/>
                          <a:hlinkClick r:id="rId10"/>
                        </a:rPr>
                        <a:t>Falkland Islands (Islas Malvinas</a:t>
                      </a:r>
                      <a:r>
                        <a:rPr lang="en-US" sz="900" b="1" u="none" dirty="0">
                          <a:solidFill>
                            <a:srgbClr val="666666"/>
                          </a:solidFill>
                          <a:effectLst/>
                          <a:latin typeface="Arial Black" panose="020B0A04020102020204" pitchFamily="34" charset="0"/>
                          <a:hlinkClick r:id="rId10"/>
                        </a:rPr>
                        <a:t>)</a:t>
                      </a:r>
                      <a:endParaRPr lang="en-US" sz="9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$ 55,400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2002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281671">
                <a:tc>
                  <a:txBody>
                    <a:bodyPr/>
                    <a:lstStyle/>
                    <a:p>
                      <a:pPr algn="l" rtl="1" fontAlgn="ctr"/>
                      <a:r>
                        <a:rPr lang="uk-UA" sz="800" b="1">
                          <a:solidFill>
                            <a:srgbClr val="999999"/>
                          </a:solidFill>
                          <a:effectLst/>
                          <a:latin typeface="Arial Black" panose="020B0A04020102020204" pitchFamily="34" charset="0"/>
                        </a:rPr>
                        <a:t>11</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100" b="1" u="none" dirty="0">
                          <a:solidFill>
                            <a:srgbClr val="666666"/>
                          </a:solidFill>
                          <a:effectLst/>
                          <a:latin typeface="Arial Black" panose="020B0A04020102020204" pitchFamily="34" charset="0"/>
                          <a:hlinkClick r:id="rId11"/>
                        </a:rPr>
                        <a:t>Switzerland</a:t>
                      </a:r>
                      <a:endParaRPr lang="en-US" sz="11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$ 54,800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274284">
                <a:tc>
                  <a:txBody>
                    <a:bodyPr/>
                    <a:lstStyle/>
                    <a:p>
                      <a:pPr algn="l" rtl="1" fontAlgn="ctr"/>
                      <a:r>
                        <a:rPr lang="uk-UA" sz="800" b="1">
                          <a:solidFill>
                            <a:srgbClr val="999999"/>
                          </a:solidFill>
                          <a:effectLst/>
                          <a:latin typeface="Arial Black" panose="020B0A04020102020204" pitchFamily="34" charset="0"/>
                        </a:rPr>
                        <a:t>12</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1000" b="1" u="none" dirty="0">
                          <a:solidFill>
                            <a:srgbClr val="666666"/>
                          </a:solidFill>
                          <a:effectLst/>
                          <a:latin typeface="Arial Black" panose="020B0A04020102020204" pitchFamily="34" charset="0"/>
                          <a:hlinkClick r:id="rId12"/>
                        </a:rPr>
                        <a:t>Brunei</a:t>
                      </a:r>
                      <a:endParaRPr lang="en-US" sz="10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$ 54,800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274284">
                <a:tc>
                  <a:txBody>
                    <a:bodyPr/>
                    <a:lstStyle/>
                    <a:p>
                      <a:pPr algn="l" rtl="1" fontAlgn="ctr"/>
                      <a:r>
                        <a:rPr lang="uk-UA" sz="800" b="1">
                          <a:solidFill>
                            <a:srgbClr val="999999"/>
                          </a:solidFill>
                          <a:effectLst/>
                          <a:latin typeface="Arial Black" panose="020B0A04020102020204" pitchFamily="34" charset="0"/>
                        </a:rPr>
                        <a:t>13</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1000" b="1" u="none" dirty="0">
                          <a:solidFill>
                            <a:srgbClr val="666666"/>
                          </a:solidFill>
                          <a:effectLst/>
                          <a:latin typeface="Arial Black" panose="020B0A04020102020204" pitchFamily="34" charset="0"/>
                          <a:hlinkClick r:id="rId13"/>
                        </a:rPr>
                        <a:t>Isle of Man</a:t>
                      </a:r>
                      <a:endParaRPr lang="en-US" sz="1000" u="none"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$ 53,800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2007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EEEEEE"/>
                    </a:solidFill>
                  </a:tcPr>
                </a:tc>
                <a:tc hMerge="1">
                  <a:tcPr/>
                </a:tc>
                <a:tc hMerge="1">
                  <a:tcPr/>
                </a:tc>
                <a:tc hMerge="1">
                  <a:tcPr/>
                </a:tc>
              </a:tr>
              <a:tr h="274284">
                <a:tc>
                  <a:txBody>
                    <a:bodyPr/>
                    <a:lstStyle/>
                    <a:p>
                      <a:pPr algn="l" rtl="1" fontAlgn="ctr"/>
                      <a:r>
                        <a:rPr lang="uk-UA" sz="800" b="1">
                          <a:solidFill>
                            <a:srgbClr val="999999"/>
                          </a:solidFill>
                          <a:effectLst/>
                          <a:latin typeface="Arial Black" panose="020B0A04020102020204" pitchFamily="34" charset="0"/>
                        </a:rPr>
                        <a:t>14</a:t>
                      </a:r>
                      <a:endParaRPr lang="uk-UA" sz="800" b="1">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EEEEEE"/>
                    </a:solidFill>
                  </a:tcPr>
                </a:tc>
                <a:tc>
                  <a:txBody>
                    <a:bodyPr/>
                    <a:lstStyle/>
                    <a:p>
                      <a:pPr algn="l" rtl="1"/>
                      <a:r>
                        <a:rPr lang="en-US" sz="900" b="1" u="none" dirty="0">
                          <a:solidFill>
                            <a:schemeClr val="tx1"/>
                          </a:solidFill>
                          <a:effectLst/>
                          <a:latin typeface="Arial Black" panose="020B0A04020102020204" pitchFamily="34" charset="0"/>
                          <a:hlinkClick r:id="rId14"/>
                        </a:rPr>
                        <a:t>United States</a:t>
                      </a:r>
                      <a:endParaRPr lang="en-US" sz="900" u="none" dirty="0">
                        <a:solidFill>
                          <a:schemeClr val="tx1"/>
                        </a:solidFill>
                        <a:effectLst/>
                        <a:latin typeface="Arial Black" panose="020B0A04020102020204" pitchFamily="34" charset="0"/>
                      </a:endParaRPr>
                    </a:p>
                  </a:txBody>
                  <a:tcPr marL="20078" marR="0" marT="32120" marB="32120" anchor="ctr">
                    <a:lnL>
                      <a:noFill/>
                    </a:lnL>
                    <a:lnR>
                      <a:noFill/>
                    </a:lnR>
                    <a:lnT>
                      <a:noFill/>
                    </a:lnT>
                    <a:lnB>
                      <a:noFill/>
                    </a:lnB>
                    <a:solidFill>
                      <a:srgbClr val="EEEEEE"/>
                    </a:solidFill>
                  </a:tcPr>
                </a:tc>
                <a:tc>
                  <a:txBody>
                    <a:bodyPr/>
                    <a:lstStyle/>
                    <a:p>
                      <a:pPr algn="just" fontAlgn="ctr"/>
                      <a:r>
                        <a:rPr lang="uk-UA" sz="1100" b="1" dirty="0">
                          <a:solidFill>
                            <a:srgbClr val="707070"/>
                          </a:solidFill>
                          <a:effectLst/>
                          <a:latin typeface="Arial Black" panose="020B0A04020102020204" pitchFamily="34" charset="0"/>
                        </a:rPr>
                        <a:t>$ 52,800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EEEEEE"/>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EEEEEE"/>
                    </a:solidFill>
                  </a:tcPr>
                </a:tc>
              </a:tr>
              <a:tr h="166614">
                <a:tc gridSpan="4">
                  <a:txBody>
                    <a:bodyPr/>
                    <a:lstStyle/>
                    <a:p>
                      <a:pPr algn="just" rtl="1"/>
                      <a:endParaRPr lang="uk-UA" sz="900" b="1" u="none" dirty="0">
                        <a:effectLst/>
                        <a:latin typeface="Arial Black" panose="020B0A04020102020204" pitchFamily="34" charset="0"/>
                      </a:endParaRPr>
                    </a:p>
                  </a:txBody>
                  <a:tcPr marL="0" marR="0" marT="0" marB="0" anchor="ctr">
                    <a:lnL>
                      <a:noFill/>
                    </a:lnL>
                    <a:lnR>
                      <a:noFill/>
                    </a:lnR>
                    <a:lnT>
                      <a:noFill/>
                    </a:lnT>
                    <a:lnB>
                      <a:noFill/>
                    </a:lnB>
                    <a:solidFill>
                      <a:srgbClr val="FFFFFF"/>
                    </a:solidFill>
                  </a:tcPr>
                </a:tc>
                <a:tc hMerge="1">
                  <a:tcPr/>
                </a:tc>
                <a:tc hMerge="1">
                  <a:tcPr/>
                </a:tc>
                <a:tc hMerge="1">
                  <a:tcPr/>
                </a:tc>
              </a:tr>
              <a:tr h="411426">
                <a:tc>
                  <a:txBody>
                    <a:bodyPr/>
                    <a:lstStyle/>
                    <a:p>
                      <a:pPr algn="l" rtl="1" fontAlgn="ctr"/>
                      <a:r>
                        <a:rPr lang="en-US" sz="800" b="1" dirty="0">
                          <a:solidFill>
                            <a:srgbClr val="999999"/>
                          </a:solidFill>
                          <a:effectLst/>
                          <a:latin typeface="Arial Black" panose="020B0A04020102020204" pitchFamily="34" charset="0"/>
                        </a:rPr>
                        <a:t>139</a:t>
                      </a:r>
                      <a:endParaRPr lang="uk-UA" sz="800" b="1" dirty="0">
                        <a:solidFill>
                          <a:srgbClr val="999999"/>
                        </a:solidFill>
                        <a:effectLst/>
                        <a:latin typeface="Arial Black" panose="020B0A04020102020204" pitchFamily="34" charset="0"/>
                      </a:endParaRPr>
                    </a:p>
                  </a:txBody>
                  <a:tcPr marL="40157" marR="0" marT="0" marB="0" anchor="ctr">
                    <a:lnL>
                      <a:noFill/>
                    </a:lnL>
                    <a:lnR>
                      <a:noFill/>
                    </a:lnR>
                    <a:lnT>
                      <a:noFill/>
                    </a:lnT>
                    <a:lnB>
                      <a:noFill/>
                    </a:lnB>
                    <a:solidFill>
                      <a:srgbClr val="FFFFFF"/>
                    </a:solidFill>
                  </a:tcPr>
                </a:tc>
                <a:tc>
                  <a:txBody>
                    <a:bodyPr/>
                    <a:lstStyle/>
                    <a:p>
                      <a:pPr algn="l" rtl="1"/>
                      <a:r>
                        <a:rPr lang="en-US" sz="800" b="1" u="sng" dirty="0">
                          <a:solidFill>
                            <a:srgbClr val="666666"/>
                          </a:solidFill>
                          <a:effectLst/>
                          <a:latin typeface="Arial Black" panose="020B0A04020102020204" pitchFamily="34" charset="0"/>
                        </a:rPr>
                        <a:t>UKRAINE</a:t>
                      </a:r>
                      <a:endParaRPr lang="en-US" sz="800" dirty="0">
                        <a:solidFill>
                          <a:srgbClr val="666666"/>
                        </a:solidFill>
                        <a:effectLst/>
                        <a:latin typeface="Arial Black" panose="020B0A04020102020204" pitchFamily="34" charset="0"/>
                      </a:endParaRPr>
                    </a:p>
                  </a:txBody>
                  <a:tcPr marL="20078" marR="0" marT="32120" marB="32120" anchor="ctr">
                    <a:lnL>
                      <a:noFill/>
                    </a:lnL>
                    <a:lnR>
                      <a:noFill/>
                    </a:lnR>
                    <a:lnT>
                      <a:noFill/>
                    </a:lnT>
                    <a:lnB>
                      <a:noFill/>
                    </a:lnB>
                    <a:solidFill>
                      <a:srgbClr val="FFFFFF"/>
                    </a:solidFill>
                  </a:tcPr>
                </a:tc>
                <a:tc>
                  <a:txBody>
                    <a:bodyPr/>
                    <a:lstStyle/>
                    <a:p>
                      <a:pPr algn="just" fontAlgn="ctr"/>
                      <a:r>
                        <a:rPr lang="uk-UA" sz="1100" b="1" dirty="0">
                          <a:solidFill>
                            <a:srgbClr val="707070"/>
                          </a:solidFill>
                          <a:effectLst/>
                          <a:latin typeface="Arial Black" panose="020B0A04020102020204" pitchFamily="34" charset="0"/>
                        </a:rPr>
                        <a:t>$ </a:t>
                      </a:r>
                      <a:r>
                        <a:rPr lang="en-US" sz="1100" b="1" dirty="0">
                          <a:solidFill>
                            <a:srgbClr val="707070"/>
                          </a:solidFill>
                          <a:effectLst/>
                          <a:latin typeface="Arial Black" panose="020B0A04020102020204" pitchFamily="34" charset="0"/>
                        </a:rPr>
                        <a:t>7</a:t>
                      </a:r>
                      <a:r>
                        <a:rPr lang="uk-UA" sz="1100" b="1" dirty="0">
                          <a:solidFill>
                            <a:srgbClr val="707070"/>
                          </a:solidFill>
                          <a:effectLst/>
                          <a:latin typeface="Arial Black" panose="020B0A04020102020204" pitchFamily="34" charset="0"/>
                        </a:rPr>
                        <a:t>,</a:t>
                      </a:r>
                      <a:r>
                        <a:rPr lang="en-US" sz="1100" b="1" dirty="0">
                          <a:solidFill>
                            <a:srgbClr val="707070"/>
                          </a:solidFill>
                          <a:effectLst/>
                          <a:latin typeface="Arial Black" panose="020B0A04020102020204" pitchFamily="34" charset="0"/>
                        </a:rPr>
                        <a:t>4</a:t>
                      </a:r>
                      <a:r>
                        <a:rPr lang="uk-UA" sz="1100" b="1" dirty="0">
                          <a:solidFill>
                            <a:srgbClr val="707070"/>
                          </a:solidFill>
                          <a:effectLst/>
                          <a:latin typeface="Arial Black" panose="020B0A04020102020204" pitchFamily="34" charset="0"/>
                        </a:rPr>
                        <a:t>00</a:t>
                      </a:r>
                      <a:endParaRPr lang="uk-UA" sz="1100" b="1" dirty="0">
                        <a:solidFill>
                          <a:srgbClr val="707070"/>
                        </a:solidFill>
                        <a:effectLst/>
                        <a:latin typeface="Arial Black" panose="020B0A04020102020204" pitchFamily="34" charset="0"/>
                      </a:endParaRPr>
                    </a:p>
                  </a:txBody>
                  <a:tcPr marL="40157" marR="20078" marT="0" marB="0" anchor="ctr">
                    <a:lnL>
                      <a:noFill/>
                    </a:lnL>
                    <a:lnR>
                      <a:noFill/>
                    </a:lnR>
                    <a:lnT>
                      <a:noFill/>
                    </a:lnT>
                    <a:lnB>
                      <a:noFill/>
                    </a:lnB>
                    <a:solidFill>
                      <a:srgbClr val="FFFFFF"/>
                    </a:solidFill>
                  </a:tcPr>
                </a:tc>
                <a:tc>
                  <a:txBody>
                    <a:bodyPr/>
                    <a:lstStyle/>
                    <a:p>
                      <a:pPr algn="l"/>
                      <a:r>
                        <a:rPr lang="en-US" sz="1100" b="1" dirty="0">
                          <a:solidFill>
                            <a:srgbClr val="707070"/>
                          </a:solidFill>
                          <a:effectLst/>
                          <a:latin typeface="Arial Black" panose="020B0A04020102020204" pitchFamily="34" charset="0"/>
                        </a:rPr>
                        <a:t>   2013 est.</a:t>
                      </a:r>
                      <a:endParaRPr lang="en-US" sz="1100" b="1" dirty="0">
                        <a:effectLst/>
                        <a:latin typeface="Arial Black" panose="020B0A04020102020204" pitchFamily="34" charset="0"/>
                      </a:endParaRPr>
                    </a:p>
                  </a:txBody>
                  <a:tcPr marL="32126" marR="0" marT="0" marB="0" anchor="ctr">
                    <a:lnL>
                      <a:noFill/>
                    </a:lnL>
                    <a:lnR>
                      <a:noFill/>
                    </a:lnR>
                    <a:lnT>
                      <a:noFill/>
                    </a:lnT>
                    <a:lnB>
                      <a:noFill/>
                    </a:lnB>
                    <a:solidFill>
                      <a:srgbClr val="FFFFF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 name="Заголовок 50"/>
          <p:cNvSpPr>
            <a:spLocks noGrp="1"/>
          </p:cNvSpPr>
          <p:nvPr>
            <p:ph type="title"/>
          </p:nvPr>
        </p:nvSpPr>
        <p:spPr>
          <a:solidFill>
            <a:schemeClr val="accent2">
              <a:lumMod val="20000"/>
              <a:lumOff val="80000"/>
            </a:schemeClr>
          </a:solidFill>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uk-UA" sz="2400" b="1" i="0" u="none" strike="noStrike" kern="1200" cap="none" spc="0" normalizeH="0" baseline="0" noProof="0" dirty="0">
                <a:ln>
                  <a:noFill/>
                </a:ln>
                <a:solidFill>
                  <a:schemeClr val="tx1"/>
                </a:solidFill>
                <a:effectLst/>
                <a:uLnTx/>
                <a:uFillTx/>
                <a:latin typeface="+mj-lt"/>
                <a:ea typeface="+mj-ea"/>
                <a:cs typeface="+mj-cs"/>
              </a:rPr>
              <a:t>ІНДЕКС ЛЮДСЬКОГО РОЗВИТКУ</a:t>
            </a:r>
            <a:br>
              <a:rPr kumimoji="0" lang="uk-UA" sz="2400" b="0" i="0" u="none" strike="noStrike" kern="1200" cap="none" spc="0" normalizeH="0" baseline="0" noProof="0" dirty="0">
                <a:ln>
                  <a:noFill/>
                </a:ln>
                <a:solidFill>
                  <a:schemeClr val="tx1"/>
                </a:solidFill>
                <a:effectLst/>
                <a:uLnTx/>
                <a:uFillTx/>
                <a:latin typeface="+mj-lt"/>
                <a:ea typeface="+mj-ea"/>
                <a:cs typeface="+mj-cs"/>
              </a:rPr>
            </a:br>
            <a:r>
              <a:rPr kumimoji="0" lang="uk-UA" sz="2400" b="0" i="0" u="none" strike="noStrike" kern="1200" cap="none" spc="0" normalizeH="0" baseline="0" noProof="0" dirty="0">
                <a:ln>
                  <a:noFill/>
                </a:ln>
                <a:solidFill>
                  <a:schemeClr val="tx1"/>
                </a:solidFill>
                <a:effectLst/>
                <a:uLnTx/>
                <a:uFillTx/>
                <a:latin typeface="+mj-lt"/>
                <a:ea typeface="+mj-ea"/>
                <a:cs typeface="+mj-cs"/>
              </a:rPr>
              <a:t>- інтегральний показник, що розраховується щорічно ООН для міждержавного порівняння і вимірювання рівня життя</a:t>
            </a:r>
            <a:endParaRPr kumimoji="0" lang="uk-UA"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52" name="Объект 51"/>
          <p:cNvSpPr>
            <a:spLocks noGrp="1"/>
          </p:cNvSpPr>
          <p:nvPr>
            <p:ph idx="1"/>
          </p:nvPr>
        </p:nvSpPr>
        <p:spPr>
          <a:xfrm>
            <a:off x="468313" y="1412875"/>
            <a:ext cx="8229600" cy="4525963"/>
          </a:xfrm>
          <a:solidFill>
            <a:schemeClr val="accent2">
              <a:lumMod val="20000"/>
              <a:lumOff val="80000"/>
            </a:schemeClr>
          </a:solidFill>
        </p:spPr>
        <p:txBody>
          <a:bodyPr vert="horz" wrap="square" lIns="91440" tIns="45720" rIns="91440" bIns="45720" numCol="1" anchor="t" anchorCtr="0" compatLnSpc="1"/>
          <a:p>
            <a:pPr eaLnBrk="1" hangingPunct="1"/>
            <a:r>
              <a:rPr lang="uk-UA" altLang="x-none" sz="2800" b="1" u="sng" dirty="0"/>
              <a:t>Враховуються показники</a:t>
            </a:r>
            <a:r>
              <a:rPr lang="uk-UA" altLang="x-none" sz="2800" dirty="0"/>
              <a:t>:</a:t>
            </a:r>
            <a:endParaRPr lang="uk-UA" altLang="x-none" sz="2800" dirty="0"/>
          </a:p>
          <a:p>
            <a:pPr eaLnBrk="1" hangingPunct="1"/>
            <a:r>
              <a:rPr lang="uk-UA" altLang="x-none" sz="2800" dirty="0"/>
              <a:t> </a:t>
            </a:r>
            <a:r>
              <a:rPr lang="uk-UA" altLang="x-none" sz="2000" i="1" u="sng" dirty="0">
                <a:latin typeface="Arial" panose="020B0604020202020204" pitchFamily="34" charset="0"/>
                <a:cs typeface="Arial" panose="020B0604020202020204" pitchFamily="34" charset="0"/>
              </a:rPr>
              <a:t>Очікувана тривалість життя </a:t>
            </a:r>
            <a:r>
              <a:rPr lang="uk-UA" altLang="x-none" sz="2000" dirty="0">
                <a:latin typeface="Arial" panose="020B0604020202020204" pitchFamily="34" charset="0"/>
                <a:cs typeface="Arial" panose="020B0604020202020204" pitchFamily="34" charset="0"/>
              </a:rPr>
              <a:t>- оцінює довголіття.</a:t>
            </a:r>
            <a:endParaRPr lang="uk-UA" altLang="x-none" sz="2000" dirty="0">
              <a:latin typeface="Arial" panose="020B0604020202020204" pitchFamily="34" charset="0"/>
              <a:cs typeface="Arial" panose="020B0604020202020204" pitchFamily="34" charset="0"/>
            </a:endParaRPr>
          </a:p>
          <a:p>
            <a:pPr eaLnBrk="1" hangingPunct="1"/>
            <a:r>
              <a:rPr lang="uk-UA" altLang="x-none" sz="2000" i="1" u="sng" dirty="0">
                <a:latin typeface="Arial" panose="020B0604020202020204" pitchFamily="34" charset="0"/>
                <a:cs typeface="Arial" panose="020B0604020202020204" pitchFamily="34" charset="0"/>
              </a:rPr>
              <a:t>Рівень грамотності населення кра</a:t>
            </a:r>
            <a:r>
              <a:rPr lang="uk-UA" altLang="x-none" sz="2000" u="sng" dirty="0">
                <a:latin typeface="Arial" panose="020B0604020202020204" pitchFamily="34" charset="0"/>
                <a:cs typeface="Arial" panose="020B0604020202020204" pitchFamily="34" charset="0"/>
              </a:rPr>
              <a:t>їни</a:t>
            </a:r>
            <a:r>
              <a:rPr lang="uk-UA" altLang="x-none" sz="2000" dirty="0">
                <a:latin typeface="Arial" panose="020B0604020202020204" pitchFamily="34" charset="0"/>
                <a:cs typeface="Arial" panose="020B0604020202020204" pitchFamily="34" charset="0"/>
              </a:rPr>
              <a:t> (середня кількість років, витрачених на навчання) та очікувана тривалість навчання. </a:t>
            </a:r>
            <a:endParaRPr lang="uk-UA" altLang="x-none" sz="2000" dirty="0">
              <a:latin typeface="Arial" panose="020B0604020202020204" pitchFamily="34" charset="0"/>
              <a:cs typeface="Arial" panose="020B0604020202020204" pitchFamily="34" charset="0"/>
            </a:endParaRPr>
          </a:p>
          <a:p>
            <a:pPr eaLnBrk="1" hangingPunct="1"/>
            <a:r>
              <a:rPr lang="uk-UA" altLang="x-none" sz="2000" i="1" u="sng" dirty="0">
                <a:latin typeface="Arial" panose="020B0604020202020204" pitchFamily="34" charset="0"/>
                <a:cs typeface="Arial" panose="020B0604020202020204" pitchFamily="34" charset="0"/>
              </a:rPr>
              <a:t>Рівень життя</a:t>
            </a:r>
            <a:r>
              <a:rPr lang="uk-UA" altLang="x-none" sz="2000" dirty="0">
                <a:latin typeface="Arial" panose="020B0604020202020204" pitchFamily="34" charset="0"/>
                <a:cs typeface="Arial" panose="020B0604020202020204" pitchFamily="34" charset="0"/>
              </a:rPr>
              <a:t>, оцінений через ВНД на душу населення за паритетом купівельної спроможності (ПКС) в доларах СШ;</a:t>
            </a:r>
            <a:endParaRPr lang="uk-UA" altLang="x-none" sz="2000" dirty="0">
              <a:latin typeface="Arial" panose="020B0604020202020204" pitchFamily="34" charset="0"/>
              <a:cs typeface="Arial" panose="020B0604020202020204" pitchFamily="34" charset="0"/>
            </a:endParaRPr>
          </a:p>
          <a:p>
            <a:pPr eaLnBrk="1" hangingPunct="1"/>
            <a:r>
              <a:rPr lang="uk-UA" altLang="x-none" sz="2400" u="sng" dirty="0">
                <a:latin typeface="Arial" panose="020B0604020202020204" pitchFamily="34" charset="0"/>
                <a:cs typeface="Arial" panose="020B0604020202020204" pitchFamily="34" charset="0"/>
              </a:rPr>
              <a:t>Соціально-економічна нерівністіь</a:t>
            </a:r>
            <a:r>
              <a:rPr lang="uk-UA" altLang="x-none" sz="2400" dirty="0">
                <a:latin typeface="Arial" panose="020B0604020202020204" pitchFamily="34" charset="0"/>
                <a:cs typeface="Arial" panose="020B0604020202020204" pitchFamily="34" charset="0"/>
              </a:rPr>
              <a:t>; </a:t>
            </a:r>
            <a:endParaRPr lang="uk-UA" altLang="x-none" sz="2400" dirty="0">
              <a:latin typeface="Arial" panose="020B0604020202020204" pitchFamily="34" charset="0"/>
              <a:cs typeface="Arial" panose="020B0604020202020204" pitchFamily="34" charset="0"/>
            </a:endParaRPr>
          </a:p>
          <a:p>
            <a:pPr eaLnBrk="1" hangingPunct="1"/>
            <a:r>
              <a:rPr lang="uk-UA" altLang="x-none" sz="2400" u="sng" dirty="0">
                <a:latin typeface="Arial" panose="020B0604020202020204" pitchFamily="34" charset="0"/>
                <a:cs typeface="Arial" panose="020B0604020202020204" pitchFamily="34" charset="0"/>
              </a:rPr>
              <a:t>Гендерна нерівність;</a:t>
            </a:r>
            <a:endParaRPr lang="uk-UA" altLang="x-none" sz="2400" u="sng" dirty="0">
              <a:latin typeface="Arial" panose="020B0604020202020204" pitchFamily="34" charset="0"/>
              <a:cs typeface="Arial" panose="020B0604020202020204" pitchFamily="34" charset="0"/>
            </a:endParaRPr>
          </a:p>
          <a:p>
            <a:pPr eaLnBrk="1" hangingPunct="1"/>
            <a:r>
              <a:rPr lang="uk-UA" altLang="x-none" sz="2400" u="sng" dirty="0">
                <a:latin typeface="Arial" panose="020B0604020202020204" pitchFamily="34" charset="0"/>
                <a:cs typeface="Arial" panose="020B0604020202020204" pitchFamily="34" charset="0"/>
              </a:rPr>
              <a:t>Багатовимірна бідність</a:t>
            </a:r>
            <a:r>
              <a:rPr lang="uk-UA" altLang="x-none" sz="2400" dirty="0">
                <a:latin typeface="Arial" panose="020B0604020202020204" pitchFamily="34" charset="0"/>
                <a:cs typeface="Arial" panose="020B0604020202020204" pitchFamily="34" charset="0"/>
              </a:rPr>
              <a:t>.</a:t>
            </a:r>
            <a:endParaRPr lang="uk-UA" altLang="x-none" sz="2400" dirty="0">
              <a:latin typeface="Arial" panose="020B0604020202020204" pitchFamily="34" charset="0"/>
              <a:ea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Заголовок 1"/>
          <p:cNvSpPr>
            <a:spLocks noGrp="1"/>
          </p:cNvSpPr>
          <p:nvPr>
            <p:ph type="title"/>
          </p:nvPr>
        </p:nvSpPr>
        <p:spPr>
          <a:solidFill>
            <a:srgbClr val="FFFF00">
              <a:alpha val="100000"/>
            </a:srgbClr>
          </a:solidFill>
          <a:ln/>
        </p:spPr>
        <p:txBody>
          <a:bodyPr vert="horz" wrap="square" lIns="91440" tIns="45720" rIns="91440" bIns="45720" anchor="ctr" anchorCtr="0"/>
          <a:p>
            <a:pPr eaLnBrk="1" hangingPunct="1"/>
            <a:r>
              <a:rPr lang="uk-UA" altLang="uk-UA" b="1" i="1" dirty="0"/>
              <a:t>Ідеологія</a:t>
            </a:r>
            <a:r>
              <a:rPr lang="uk-UA" altLang="uk-UA" dirty="0"/>
              <a:t> </a:t>
            </a:r>
            <a:endParaRPr lang="ru-RU" altLang="uk-UA" dirty="0"/>
          </a:p>
        </p:txBody>
      </p:sp>
      <p:sp>
        <p:nvSpPr>
          <p:cNvPr id="13315" name="Объект 2"/>
          <p:cNvSpPr>
            <a:spLocks noGrp="1"/>
          </p:cNvSpPr>
          <p:nvPr>
            <p:ph idx="1"/>
          </p:nvPr>
        </p:nvSpPr>
        <p:spPr>
          <a:blipFill rotWithShape="1">
            <a:blip r:embed="rId1"/>
          </a:blipFill>
          <a:ln/>
        </p:spPr>
        <p:txBody>
          <a:bodyPr vert="horz" wrap="square" lIns="91440" tIns="45720" rIns="91440" bIns="45720" anchor="t" anchorCtr="0"/>
          <a:p>
            <a:pPr marL="0" indent="0" algn="just" eaLnBrk="1" hangingPunct="1">
              <a:buNone/>
            </a:pPr>
            <a:r>
              <a:rPr lang="uk-UA" altLang="uk-UA" dirty="0"/>
              <a:t>система поглядів, ідей, переконань, цінностей та установок, що виражають інтереси певної соціальної групи чи спільноти, в яких усвідомлюються і оцінюються відносини людей до дійсності і один до одного, соціальні проблеми і конфлікти, а також містяться цілі (програми) соціальної діяльності, спрямованої на закріплення або зміну існуючих суспільних відносин.</a:t>
            </a:r>
            <a:endParaRPr lang="ru-RU" alt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60000"/>
              <a:lumOff val="4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Ідеологія</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14339" name="Объект 2"/>
          <p:cNvSpPr>
            <a:spLocks noGrp="1"/>
          </p:cNvSpPr>
          <p:nvPr>
            <p:ph idx="1"/>
          </p:nvPr>
        </p:nvSpPr>
        <p:spPr>
          <a:blipFill rotWithShape="1">
            <a:blip r:embed="rId1"/>
          </a:blipFill>
          <a:ln/>
        </p:spPr>
        <p:txBody>
          <a:bodyPr vert="horz" wrap="square" lIns="91440" tIns="45720" rIns="91440" bIns="45720" anchor="t" anchorCtr="0"/>
          <a:p>
            <a:pPr marL="0" indent="0" algn="just" eaLnBrk="1" hangingPunct="1">
              <a:buNone/>
            </a:pPr>
            <a:r>
              <a:rPr lang="uk-UA" altLang="uk-UA" dirty="0"/>
              <a:t>- це те, як суспільство чи спільнота бачить та інтерпретує світ. Ідеологія разом із суспільною психологією, яка включає буденні, емпіричні погляди, суспільні почуття, настрої, звички, входить до складу суспільної свідомості. Ідеологія слугує для того, щоб або запропонувати зміни в суспільстві або зберегти  відданість певному набору ідеалів.</a:t>
            </a:r>
            <a:endParaRPr lang="ru-RU" alt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bg2">
              <a:lumMod val="9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1" u="none" strike="noStrike" kern="1200" cap="none" spc="0" normalizeH="0" baseline="0" noProof="0" dirty="0">
                <a:ln>
                  <a:noFill/>
                </a:ln>
                <a:solidFill>
                  <a:schemeClr val="tx1"/>
                </a:solidFill>
                <a:effectLst/>
                <a:uLnTx/>
                <a:uFillTx/>
                <a:latin typeface="+mj-lt"/>
                <a:ea typeface="+mj-ea"/>
                <a:cs typeface="+mj-cs"/>
              </a:rPr>
              <a:t>Ідеологія</a:t>
            </a:r>
            <a:r>
              <a:rPr kumimoji="0" lang="uk-UA" sz="4400" b="0" i="0" u="none" strike="noStrike" kern="1200" cap="none" spc="0" normalizeH="0" baseline="0" noProof="0" dirty="0">
                <a:ln>
                  <a:noFill/>
                </a:ln>
                <a:solidFill>
                  <a:schemeClr val="tx1"/>
                </a:solidFill>
                <a:effectLst/>
                <a:uLnTx/>
                <a:uFillTx/>
                <a:latin typeface="+mj-lt"/>
                <a:ea typeface="+mj-ea"/>
                <a:cs typeface="+mj-cs"/>
              </a:rPr>
              <a:t> </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blipFill>
            <a:blip r:embed="rId1" cstate="print"/>
            <a:tile tx="0" ty="0" sx="100000" sy="100000" flip="none" algn="tl"/>
          </a:blipFill>
        </p:spPr>
        <p:txBody>
          <a:bodyPr vert="horz" wrap="square" lIns="91440" tIns="45720" rIns="91440" bIns="45720" numCol="1" rtlCol="0" anchor="t" anchorCtr="0" compatLnSpc="1">
            <a:normAutofit fontScale="92500" lnSpcReduction="2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є сукупністю абстрактних засад, якими суспільство послуговується в трактуванні громадських справ, і, таким чином, вони займають визначне місце в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2" tooltip="Політика"/>
              </a:rPr>
              <a:t>політиці</a:t>
            </a:r>
            <a:r>
              <a:rPr kumimoji="0" lang="uk-UA" sz="3200" b="0" i="0" u="none" strike="noStrike" kern="1200" cap="none" spc="0" normalizeH="0" baseline="0" noProof="0" dirty="0">
                <a:ln>
                  <a:noFill/>
                </a:ln>
                <a:solidFill>
                  <a:schemeClr val="tx1"/>
                </a:solidFill>
                <a:effectLst/>
                <a:uLnTx/>
                <a:uFillTx/>
                <a:latin typeface="+mn-lt"/>
                <a:ea typeface="+mn-ea"/>
                <a:cs typeface="+mn-cs"/>
              </a:rPr>
              <a:t>. Кожна політична чи економічна тенденція ґрунтується на певній ідеології, без огляд у на те, чи виражена вона явно в певній обдуманій системі. Ідеології, що прагнуть до змін у суспільстві називають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3" tooltip="Радикалізм"/>
              </a:rPr>
              <a:t>радикальними</a:t>
            </a:r>
            <a:r>
              <a:rPr kumimoji="0" lang="uk-UA" sz="3200" b="0" i="0" u="none" strike="noStrike" kern="1200" cap="none" spc="0" normalizeH="0" baseline="0" noProof="0" dirty="0">
                <a:ln>
                  <a:noFill/>
                </a:ln>
                <a:solidFill>
                  <a:schemeClr val="tx1"/>
                </a:solidFill>
                <a:effectLst/>
                <a:uLnTx/>
                <a:uFillTx/>
                <a:latin typeface="+mn-lt"/>
                <a:ea typeface="+mn-ea"/>
                <a:cs typeface="+mn-cs"/>
              </a:rPr>
              <a:t>, революційними, ідеології, що прагнуть до збереження традицій суспільства, називають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4" tooltip="Консерватизм"/>
              </a:rPr>
              <a:t>консервативними</a:t>
            </a:r>
            <a:r>
              <a:rPr kumimoji="0" lang="uk-UA" sz="3200" b="0" i="0" u="none" strike="noStrike" kern="1200" cap="none" spc="0" normalizeH="0" baseline="0" noProof="0" dirty="0">
                <a:ln>
                  <a:noFill/>
                </a:ln>
                <a:solidFill>
                  <a:schemeClr val="tx1"/>
                </a:solidFill>
                <a:effectLst/>
                <a:uLnTx/>
                <a:uFillTx/>
                <a:latin typeface="+mn-lt"/>
                <a:ea typeface="+mn-ea"/>
                <a:cs typeface="+mn-cs"/>
              </a:rPr>
              <a:t>.</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5">
              <a:lumMod val="20000"/>
              <a:lumOff val="80000"/>
            </a:schemeClr>
          </a:solidFill>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u-RU" sz="4400" b="0" i="0" u="none" strike="noStrike" kern="1200" cap="none" spc="0" normalizeH="0" baseline="0" noProof="0" dirty="0" err="1">
                <a:ln>
                  <a:noFill/>
                </a:ln>
                <a:solidFill>
                  <a:schemeClr val="tx1"/>
                </a:solidFill>
                <a:effectLst/>
                <a:uLnTx/>
                <a:uFillTx/>
                <a:latin typeface="+mj-lt"/>
                <a:ea typeface="+mj-ea"/>
                <a:cs typeface="+mj-cs"/>
              </a:rPr>
              <a:t>Види</a:t>
            </a:r>
            <a:r>
              <a:rPr kumimoji="0" lang="ru-RU" sz="4400" b="0" i="0" u="none" strike="noStrike" kern="1200" cap="none" spc="0" normalizeH="0" baseline="0" noProof="0" dirty="0">
                <a:ln>
                  <a:noFill/>
                </a:ln>
                <a:solidFill>
                  <a:schemeClr val="tx1"/>
                </a:solidFill>
                <a:effectLst/>
                <a:uLnTx/>
                <a:uFillTx/>
                <a:latin typeface="+mj-lt"/>
                <a:ea typeface="+mj-ea"/>
                <a:cs typeface="+mj-cs"/>
              </a:rPr>
              <a:t> </a:t>
            </a:r>
            <a:r>
              <a:rPr kumimoji="0" lang="uk-UA" sz="4400" b="0" i="0" u="none" strike="noStrike" kern="1200" cap="none" spc="0" normalizeH="0" baseline="0" noProof="0" dirty="0">
                <a:ln>
                  <a:noFill/>
                </a:ln>
                <a:solidFill>
                  <a:schemeClr val="tx1"/>
                </a:solidFill>
                <a:effectLst/>
                <a:uLnTx/>
                <a:uFillTx/>
                <a:latin typeface="+mj-lt"/>
                <a:ea typeface="+mj-ea"/>
                <a:cs typeface="+mj-cs"/>
              </a:rPr>
              <a:t>ідеологій</a:t>
            </a:r>
            <a:endParaRPr kumimoji="0" lang="uk-U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2">
              <a:lumMod val="20000"/>
              <a:lumOff val="80000"/>
            </a:schemeClr>
          </a:solidFill>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1" i="1" u="sng" strike="noStrike" kern="1200" cap="none" spc="0" normalizeH="0" baseline="0" noProof="0" dirty="0">
                <a:ln>
                  <a:noFill/>
                </a:ln>
                <a:solidFill>
                  <a:schemeClr val="tx1"/>
                </a:solidFill>
                <a:effectLst/>
                <a:uLnTx/>
                <a:uFillTx/>
                <a:latin typeface="+mn-lt"/>
                <a:ea typeface="+mn-ea"/>
                <a:cs typeface="+mn-cs"/>
              </a:rPr>
              <a:t>Релігійні</a:t>
            </a:r>
            <a:r>
              <a:rPr kumimoji="0" lang="uk-UA" sz="3200" b="0" i="0" u="none" strike="noStrike" kern="1200" cap="none" spc="0" normalizeH="0" baseline="0" noProof="0" dirty="0">
                <a:ln>
                  <a:noFill/>
                </a:ln>
                <a:solidFill>
                  <a:schemeClr val="tx1"/>
                </a:solidFill>
                <a:effectLst/>
                <a:uLnTx/>
                <a:uFillTx/>
                <a:latin typeface="+mn-lt"/>
                <a:ea typeface="+mn-ea"/>
                <a:cs typeface="+mn-cs"/>
              </a:rPr>
              <a:t> – християнство, буддизм, іслам, синтоїзм, іудаїзм, індуїзм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1" i="1" u="sng" strike="noStrike" kern="1200" cap="none" spc="0" normalizeH="0" baseline="0" noProof="0" dirty="0">
                <a:ln>
                  <a:noFill/>
                </a:ln>
                <a:solidFill>
                  <a:schemeClr val="tx1"/>
                </a:solidFill>
                <a:effectLst/>
                <a:uLnTx/>
                <a:uFillTx/>
                <a:latin typeface="+mn-lt"/>
                <a:ea typeface="+mn-ea"/>
                <a:cs typeface="+mn-cs"/>
              </a:rPr>
              <a:t>Політичні</a:t>
            </a:r>
            <a:r>
              <a:rPr kumimoji="0" lang="uk-UA" sz="3200" b="0" i="0" u="none" strike="noStrike" kern="1200" cap="none" spc="0" normalizeH="0" baseline="0" noProof="0" dirty="0">
                <a:ln>
                  <a:noFill/>
                </a:ln>
                <a:solidFill>
                  <a:schemeClr val="tx1"/>
                </a:solidFill>
                <a:effectLst/>
                <a:uLnTx/>
                <a:uFillTx/>
                <a:latin typeface="+mn-lt"/>
                <a:ea typeface="+mn-ea"/>
                <a:cs typeface="+mn-cs"/>
              </a:rPr>
              <a:t> – консерватизм, лібералізм, націоналізм, анархізм, соціалізм, комунізм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1" i="0" u="sng" strike="noStrike" kern="1200" cap="none" spc="0" normalizeH="0" baseline="0" noProof="0" dirty="0">
                <a:ln>
                  <a:noFill/>
                </a:ln>
                <a:solidFill>
                  <a:schemeClr val="tx1"/>
                </a:solidFill>
                <a:effectLst/>
                <a:uLnTx/>
                <a:uFillTx/>
                <a:latin typeface="+mn-lt"/>
                <a:ea typeface="+mn-ea"/>
                <a:cs typeface="+mn-cs"/>
              </a:rPr>
              <a:t>Світські </a:t>
            </a:r>
            <a:r>
              <a:rPr kumimoji="0" lang="uk-UA" sz="3200" b="0" i="0" u="none" strike="noStrike" kern="1200" cap="none" spc="0" normalizeH="0" baseline="0" noProof="0" dirty="0">
                <a:ln>
                  <a:noFill/>
                </a:ln>
                <a:solidFill>
                  <a:schemeClr val="tx1"/>
                </a:solidFill>
                <a:effectLst/>
                <a:uLnTx/>
                <a:uFillTx/>
                <a:latin typeface="+mn-lt"/>
                <a:ea typeface="+mn-ea"/>
                <a:cs typeface="+mn-cs"/>
              </a:rPr>
              <a:t>– </a:t>
            </a:r>
            <a:r>
              <a:rPr kumimoji="0" lang="uk-UA" sz="3200" b="0" i="0" u="none" strike="noStrike" kern="1200" cap="none" spc="0" normalizeH="0" baseline="0" noProof="0" dirty="0" err="1">
                <a:ln>
                  <a:noFill/>
                </a:ln>
                <a:solidFill>
                  <a:schemeClr val="tx1"/>
                </a:solidFill>
                <a:effectLst/>
                <a:uLnTx/>
                <a:uFillTx/>
                <a:latin typeface="+mn-lt"/>
                <a:ea typeface="+mn-ea"/>
                <a:cs typeface="+mn-cs"/>
              </a:rPr>
              <a:t>феменізм</a:t>
            </a:r>
            <a:r>
              <a:rPr kumimoji="0" lang="uk-UA" sz="3200" b="0" i="0" u="none" strike="noStrike" kern="1200" cap="none" spc="0" normalizeH="0" baseline="0" noProof="0" dirty="0">
                <a:ln>
                  <a:noFill/>
                </a:ln>
                <a:solidFill>
                  <a:schemeClr val="tx1"/>
                </a:solidFill>
                <a:effectLst/>
                <a:uLnTx/>
                <a:uFillTx/>
                <a:latin typeface="+mn-lt"/>
                <a:ea typeface="+mn-ea"/>
                <a:cs typeface="+mn-cs"/>
              </a:rPr>
              <a:t>,   гуманізм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Заголовок 3"/>
          <p:cNvSpPr>
            <a:spLocks noGrp="1"/>
          </p:cNvSpPr>
          <p:nvPr>
            <p:ph type="title"/>
          </p:nvPr>
        </p:nvSpPr>
        <p:spPr>
          <a:solidFill>
            <a:schemeClr val="tx2">
              <a:lumMod val="20000"/>
              <a:lumOff val="80000"/>
            </a:schemeClr>
          </a:solidFill>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В  </a:t>
            </a:r>
            <a:r>
              <a:rPr kumimoji="0" lang="en-US" sz="4400" b="1" i="0" u="none" strike="noStrike" kern="1200" cap="none" spc="0" normalizeH="0" baseline="0" noProof="0" dirty="0">
                <a:ln>
                  <a:noFill/>
                </a:ln>
                <a:solidFill>
                  <a:schemeClr val="tx1"/>
                </a:solidFill>
                <a:effectLst/>
                <a:uLnTx/>
                <a:uFillTx/>
                <a:latin typeface="+mj-lt"/>
                <a:ea typeface="+mj-ea"/>
                <a:cs typeface="+mj-cs"/>
              </a:rPr>
              <a:t>XX</a:t>
            </a:r>
            <a:r>
              <a:rPr kumimoji="0" lang="uk-UA" sz="4400" b="1" i="0" u="none" strike="noStrike" kern="1200" cap="none" spc="0" normalizeH="0" baseline="0" noProof="0" dirty="0">
                <a:ln>
                  <a:noFill/>
                </a:ln>
                <a:solidFill>
                  <a:schemeClr val="tx1"/>
                </a:solidFill>
                <a:effectLst/>
                <a:uLnTx/>
                <a:uFillTx/>
                <a:latin typeface="+mj-lt"/>
                <a:ea typeface="+mj-ea"/>
                <a:cs typeface="+mj-cs"/>
              </a:rPr>
              <a:t>1</a:t>
            </a:r>
            <a:r>
              <a:rPr kumimoji="0" lang="en-US" sz="4400" b="1" i="0" u="none" strike="noStrike" kern="1200" cap="none" spc="0" normalizeH="0" baseline="0" noProof="0" dirty="0">
                <a:ln>
                  <a:noFill/>
                </a:ln>
                <a:solidFill>
                  <a:schemeClr val="tx1"/>
                </a:solidFill>
                <a:effectLst/>
                <a:uLnTx/>
                <a:uFillTx/>
                <a:latin typeface="+mj-lt"/>
                <a:ea typeface="+mj-ea"/>
                <a:cs typeface="+mj-cs"/>
              </a:rPr>
              <a:t> </a:t>
            </a:r>
            <a:r>
              <a:rPr kumimoji="0" lang="uk-UA" sz="4400" b="1" i="0" u="none" strike="noStrike" kern="1200" cap="none" spc="0" normalizeH="0" baseline="0" noProof="0" dirty="0">
                <a:ln>
                  <a:noFill/>
                </a:ln>
                <a:solidFill>
                  <a:schemeClr val="tx1"/>
                </a:solidFill>
                <a:effectLst/>
                <a:uLnTx/>
                <a:uFillTx/>
                <a:latin typeface="+mj-lt"/>
                <a:ea typeface="+mj-ea"/>
                <a:cs typeface="+mj-cs"/>
              </a:rPr>
              <a:t>столітті серед політиків і партій</a:t>
            </a:r>
            <a:endParaRPr kumimoji="0" lang="uk-UA"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Объект 4"/>
          <p:cNvSpPr>
            <a:spLocks noGrp="1"/>
          </p:cNvSpPr>
          <p:nvPr>
            <p:ph idx="1"/>
          </p:nvPr>
        </p:nvSpPr>
        <p:spPr>
          <a:xfrm>
            <a:off x="468313" y="1412875"/>
            <a:ext cx="8567738" cy="5543550"/>
          </a:xfrm>
          <a:solidFill>
            <a:srgbClr val="FFFF00"/>
          </a:solidFill>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намітилася </a:t>
            </a:r>
            <a:r>
              <a:rPr kumimoji="0" lang="uk-UA" sz="3200" b="1" i="1" u="none" strike="noStrike" kern="1200" cap="none" spc="0" normalizeH="0" baseline="0" noProof="0" dirty="0">
                <a:ln>
                  <a:noFill/>
                </a:ln>
                <a:solidFill>
                  <a:schemeClr val="tx1"/>
                </a:solidFill>
                <a:effectLst/>
                <a:uLnTx/>
                <a:uFillTx/>
                <a:latin typeface="+mn-lt"/>
                <a:ea typeface="+mn-ea"/>
                <a:cs typeface="+mn-cs"/>
              </a:rPr>
              <a:t>тенденція </a:t>
            </a:r>
            <a:r>
              <a:rPr kumimoji="0" lang="uk-UA" sz="3200" b="0" i="0" u="none" strike="noStrike" kern="1200" cap="none" spc="0" normalizeH="0" baseline="0" noProof="0" dirty="0">
                <a:ln>
                  <a:noFill/>
                </a:ln>
                <a:solidFill>
                  <a:schemeClr val="tx1"/>
                </a:solidFill>
                <a:effectLst/>
                <a:uLnTx/>
                <a:uFillTx/>
                <a:latin typeface="+mn-lt"/>
                <a:ea typeface="+mn-ea"/>
                <a:cs typeface="+mn-cs"/>
              </a:rPr>
              <a:t>в прагматичних цілях все частіше відмовлятися від стійкої ідеології, тобто брати на озброєння тактику </a:t>
            </a:r>
            <a:r>
              <a:rPr kumimoji="0" lang="uk-UA" sz="3200" b="0" i="0" u="none" strike="noStrike" kern="1200" cap="none" spc="0" normalizeH="0" baseline="0" noProof="0" dirty="0" err="1">
                <a:ln>
                  <a:noFill/>
                </a:ln>
                <a:solidFill>
                  <a:schemeClr val="tx1"/>
                </a:solidFill>
                <a:effectLst/>
                <a:uLnTx/>
                <a:uFillTx/>
                <a:latin typeface="+mn-lt"/>
                <a:ea typeface="+mn-ea"/>
                <a:cs typeface="+mn-cs"/>
              </a:rPr>
              <a:t>антіідеологізма</a:t>
            </a:r>
            <a:r>
              <a:rPr kumimoji="0" lang="uk-UA" sz="3200" b="0" i="0" u="none" strike="noStrike" kern="1200" cap="none" spc="0" normalizeH="0" baseline="0" noProof="0" dirty="0">
                <a:ln>
                  <a:noFill/>
                </a:ln>
                <a:solidFill>
                  <a:schemeClr val="tx1"/>
                </a:solidFill>
                <a:effectLst/>
                <a:uLnTx/>
                <a:uFillTx/>
                <a:latin typeface="+mn-lt"/>
                <a:ea typeface="+mn-ea"/>
                <a:cs typeface="+mn-cs"/>
              </a:rPr>
              <a:t>, а то й популізму.</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1" i="0" u="sng" strike="noStrike" kern="1200" cap="none" spc="0" normalizeH="0" baseline="0" noProof="0" dirty="0">
                <a:ln>
                  <a:noFill/>
                </a:ln>
                <a:solidFill>
                  <a:schemeClr val="tx1"/>
                </a:solidFill>
                <a:effectLst/>
                <a:uLnTx/>
                <a:uFillTx/>
                <a:latin typeface="+mn-lt"/>
                <a:ea typeface="+mn-ea"/>
                <a:cs typeface="+mn-cs"/>
              </a:rPr>
              <a:t>Передумовами для появи нової ідеології є:</a:t>
            </a:r>
            <a:endParaRPr kumimoji="0" lang="uk-UA" sz="3200" b="1" i="0" u="sng"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соціальний запит на нові ідеї;</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 наявність активної освіченої аудиторії;</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 наявність інституційних майданчиків і працюючих мереж розповсюдження ідей</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1">
              <a:lumMod val="20000"/>
              <a:lumOff val="80000"/>
            </a:schemeClr>
          </a:solidFill>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u-RU" sz="4400" b="0" i="0" u="none" strike="noStrike" kern="1200" cap="none" spc="0" normalizeH="0" baseline="0" noProof="0" dirty="0" err="1">
                <a:ln>
                  <a:noFill/>
                </a:ln>
                <a:solidFill>
                  <a:schemeClr val="tx1"/>
                </a:solidFill>
                <a:effectLst/>
                <a:uLnTx/>
                <a:uFillTx/>
                <a:latin typeface="+mj-lt"/>
                <a:ea typeface="+mj-ea"/>
                <a:cs typeface="+mj-cs"/>
              </a:rPr>
              <a:t>Політичні</a:t>
            </a:r>
            <a:r>
              <a:rPr kumimoji="0" lang="ru-RU" sz="4400" b="0" i="0" u="none" strike="noStrike" kern="1200" cap="none" spc="0" normalizeH="0" baseline="0" noProof="0" dirty="0">
                <a:ln>
                  <a:noFill/>
                </a:ln>
                <a:solidFill>
                  <a:schemeClr val="tx1"/>
                </a:solidFill>
                <a:effectLst/>
                <a:uLnTx/>
                <a:uFillTx/>
                <a:latin typeface="+mj-lt"/>
                <a:ea typeface="+mj-ea"/>
                <a:cs typeface="+mj-cs"/>
              </a:rPr>
              <a:t> </a:t>
            </a:r>
            <a:r>
              <a:rPr kumimoji="0" lang="ru-RU" sz="4400" b="0" i="0" u="none" strike="noStrike" kern="1200" cap="none" spc="0" normalizeH="0" baseline="0" noProof="0" dirty="0" err="1">
                <a:ln>
                  <a:noFill/>
                </a:ln>
                <a:solidFill>
                  <a:schemeClr val="tx1"/>
                </a:solidFill>
                <a:effectLst/>
                <a:uLnTx/>
                <a:uFillTx/>
                <a:latin typeface="+mj-lt"/>
                <a:ea typeface="+mj-ea"/>
                <a:cs typeface="+mj-cs"/>
              </a:rPr>
              <a:t>ідеології</a:t>
            </a:r>
            <a:r>
              <a:rPr kumimoji="0" lang="ru-RU" sz="4400" b="0" i="0" u="none" strike="noStrike" kern="1200" cap="none" spc="0" normalizeH="0" baseline="0" noProof="0" dirty="0">
                <a:ln>
                  <a:noFill/>
                </a:ln>
                <a:solidFill>
                  <a:schemeClr val="tx1"/>
                </a:solidFill>
                <a:effectLst/>
                <a:uLnTx/>
                <a:uFillTx/>
                <a:latin typeface="+mj-lt"/>
                <a:ea typeface="+mj-ea"/>
                <a:cs typeface="+mj-cs"/>
              </a:rPr>
              <a:t> ( </a:t>
            </a:r>
            <a:r>
              <a:rPr kumimoji="0" lang="ru-RU" sz="4400" b="0" i="0" u="none" strike="noStrike" kern="1200" cap="none" spc="0" normalizeH="0" baseline="0" noProof="0" dirty="0" err="1">
                <a:ln>
                  <a:noFill/>
                </a:ln>
                <a:solidFill>
                  <a:schemeClr val="tx1"/>
                </a:solidFill>
                <a:effectLst/>
                <a:uLnTx/>
                <a:uFillTx/>
                <a:latin typeface="+mj-lt"/>
                <a:ea typeface="+mj-ea"/>
                <a:cs typeface="+mj-cs"/>
              </a:rPr>
              <a:t>програми</a:t>
            </a:r>
            <a:r>
              <a:rPr kumimoji="0" lang="ru-RU" sz="4400" b="0" i="0" u="none" strike="noStrike" kern="1200" cap="none" spc="0" normalizeH="0" baseline="0" noProof="0" dirty="0">
                <a:ln>
                  <a:noFill/>
                </a:ln>
                <a:solidFill>
                  <a:schemeClr val="tx1"/>
                </a:solidFill>
                <a:effectLst/>
                <a:uLnTx/>
                <a:uFillTx/>
                <a:latin typeface="+mj-lt"/>
                <a:ea typeface="+mj-ea"/>
                <a:cs typeface="+mj-cs"/>
              </a:rPr>
              <a:t>)</a:t>
            </a:r>
            <a:endParaRPr kumimoji="0" lang="uk-U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1">
              <a:lumMod val="20000"/>
              <a:lumOff val="80000"/>
            </a:schemeClr>
          </a:solidFill>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ru-RU" sz="3200" b="0" i="0" u="none" strike="noStrike" kern="1200" cap="none" spc="0" normalizeH="0" baseline="0" noProof="0" dirty="0" err="1">
                <a:ln>
                  <a:noFill/>
                </a:ln>
                <a:solidFill>
                  <a:schemeClr val="tx1"/>
                </a:solidFill>
                <a:effectLst/>
                <a:uLnTx/>
                <a:uFillTx/>
                <a:latin typeface="+mn-lt"/>
                <a:ea typeface="+mn-ea"/>
                <a:cs typeface="+mn-cs"/>
              </a:rPr>
              <a:t>ґрунтуються</a:t>
            </a:r>
            <a:r>
              <a:rPr kumimoji="0" lang="ru-RU" sz="3200" b="0" i="0" u="none" strike="noStrike" kern="1200" cap="none" spc="0" normalizeH="0" baseline="0" noProof="0" dirty="0">
                <a:ln>
                  <a:noFill/>
                </a:ln>
                <a:solidFill>
                  <a:schemeClr val="tx1"/>
                </a:solidFill>
                <a:effectLst/>
                <a:uLnTx/>
                <a:uFillTx/>
                <a:latin typeface="+mn-lt"/>
                <a:ea typeface="+mn-ea"/>
                <a:cs typeface="+mn-cs"/>
              </a:rPr>
              <a:t> на </a:t>
            </a:r>
            <a:r>
              <a:rPr kumimoji="0" lang="ru-RU" sz="3200" b="0" i="0" u="none" strike="noStrike" kern="1200" cap="none" spc="0" normalizeH="0" baseline="0" noProof="0" dirty="0" err="1">
                <a:ln>
                  <a:noFill/>
                </a:ln>
                <a:solidFill>
                  <a:schemeClr val="tx1"/>
                </a:solidFill>
                <a:effectLst/>
                <a:uLnTx/>
                <a:uFillTx/>
                <a:latin typeface="+mn-lt"/>
                <a:ea typeface="+mn-ea"/>
                <a:cs typeface="+mn-cs"/>
              </a:rPr>
              <a:t>певних</a:t>
            </a:r>
            <a:r>
              <a:rPr kumimoji="0" lang="ru-RU" sz="3200" b="0" i="0" u="none" strike="noStrike" kern="1200" cap="none" spc="0" normalizeH="0" baseline="0" noProof="0" dirty="0">
                <a:ln>
                  <a:noFill/>
                </a:ln>
                <a:solidFill>
                  <a:schemeClr val="tx1"/>
                </a:solidFill>
                <a:effectLst/>
                <a:uLnTx/>
                <a:uFillTx/>
                <a:latin typeface="+mn-lt"/>
                <a:ea typeface="+mn-ea"/>
                <a:cs typeface="+mn-cs"/>
              </a:rPr>
              <a:t> системах </a:t>
            </a:r>
            <a:r>
              <a:rPr kumimoji="0" lang="ru-RU" sz="3200" b="0" i="0" u="none" strike="noStrike" kern="1200" cap="none" spc="0" normalizeH="0" baseline="0" noProof="0" dirty="0" err="1">
                <a:ln>
                  <a:noFill/>
                </a:ln>
                <a:solidFill>
                  <a:schemeClr val="tx1"/>
                </a:solidFill>
                <a:effectLst/>
                <a:uLnTx/>
                <a:uFillTx/>
                <a:latin typeface="+mn-lt"/>
                <a:ea typeface="+mn-ea"/>
                <a:cs typeface="+mn-cs"/>
              </a:rPr>
              <a:t>цінностей</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Це</a:t>
            </a:r>
            <a:r>
              <a:rPr kumimoji="0" lang="ru-RU" sz="3200" b="0" i="0" u="none" strike="noStrike" kern="1200" cap="none" spc="0" normalizeH="0" baseline="0" noProof="0" dirty="0">
                <a:ln>
                  <a:noFill/>
                </a:ln>
                <a:solidFill>
                  <a:schemeClr val="tx1"/>
                </a:solidFill>
                <a:effectLst/>
                <a:uLnTx/>
                <a:uFillTx/>
                <a:latin typeface="+mn-lt"/>
                <a:ea typeface="+mn-ea"/>
                <a:cs typeface="+mn-cs"/>
              </a:rPr>
              <a:t>:</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1" i="1" u="none" strike="noStrike" kern="1200" cap="none" spc="0" normalizeH="0" baseline="0" noProof="0" dirty="0" err="1">
                <a:ln>
                  <a:noFill/>
                </a:ln>
                <a:solidFill>
                  <a:schemeClr val="tx1"/>
                </a:solidFill>
                <a:effectLst/>
                <a:uLnTx/>
                <a:uFillTx/>
                <a:latin typeface="+mn-lt"/>
                <a:ea typeface="+mn-ea"/>
                <a:cs typeface="+mn-cs"/>
              </a:rPr>
              <a:t>лібералізм</a:t>
            </a:r>
            <a:r>
              <a:rPr kumimoji="0" lang="ru-RU" sz="3200" b="0" i="0" u="none" strike="noStrike" kern="1200" cap="none" spc="0" normalizeH="0" baseline="0" noProof="0" dirty="0">
                <a:ln>
                  <a:noFill/>
                </a:ln>
                <a:solidFill>
                  <a:schemeClr val="tx1"/>
                </a:solidFill>
                <a:effectLst/>
                <a:uLnTx/>
                <a:uFillTx/>
                <a:latin typeface="+mn-lt"/>
                <a:ea typeface="+mn-ea"/>
                <a:cs typeface="+mn-cs"/>
              </a:rPr>
              <a:t> (опора на свободу), </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1" i="1" u="none" strike="noStrike" kern="1200" cap="none" spc="0" normalizeH="0" baseline="0" noProof="0" dirty="0" err="1">
                <a:ln>
                  <a:noFill/>
                </a:ln>
                <a:solidFill>
                  <a:schemeClr val="tx1"/>
                </a:solidFill>
                <a:effectLst/>
                <a:uLnTx/>
                <a:uFillTx/>
                <a:latin typeface="+mn-lt"/>
                <a:ea typeface="+mn-ea"/>
                <a:cs typeface="+mn-cs"/>
              </a:rPr>
              <a:t>соціалізм</a:t>
            </a:r>
            <a:r>
              <a:rPr kumimoji="0" lang="ru-RU" sz="3200" b="0" i="0" u="none" strike="noStrike" kern="1200" cap="none" spc="0" normalizeH="0" baseline="0" noProof="0" dirty="0">
                <a:ln>
                  <a:noFill/>
                </a:ln>
                <a:solidFill>
                  <a:schemeClr val="tx1"/>
                </a:solidFill>
                <a:effectLst/>
                <a:uLnTx/>
                <a:uFillTx/>
                <a:latin typeface="+mn-lt"/>
                <a:ea typeface="+mn-ea"/>
                <a:cs typeface="+mn-cs"/>
              </a:rPr>
              <a:t> (опора на </a:t>
            </a:r>
            <a:r>
              <a:rPr kumimoji="0" lang="ru-RU" sz="3200" b="0" i="0" u="none" strike="noStrike" kern="1200" cap="none" spc="0" normalizeH="0" baseline="0" noProof="0" dirty="0" err="1">
                <a:ln>
                  <a:noFill/>
                </a:ln>
                <a:solidFill>
                  <a:schemeClr val="tx1"/>
                </a:solidFill>
                <a:effectLst/>
                <a:uLnTx/>
                <a:uFillTx/>
                <a:latin typeface="+mn-lt"/>
                <a:ea typeface="+mn-ea"/>
                <a:cs typeface="+mn-cs"/>
              </a:rPr>
              <a:t>рівність</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або</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капіталізм</a:t>
            </a:r>
            <a:r>
              <a:rPr kumimoji="0" lang="ru-RU" sz="3200" b="0" i="0" u="none" strike="noStrike" kern="1200" cap="none" spc="0" normalizeH="0" baseline="0" noProof="0" dirty="0">
                <a:ln>
                  <a:noFill/>
                </a:ln>
                <a:solidFill>
                  <a:schemeClr val="tx1"/>
                </a:solidFill>
                <a:effectLst/>
                <a:uLnTx/>
                <a:uFillTx/>
                <a:latin typeface="+mn-lt"/>
                <a:ea typeface="+mn-ea"/>
                <a:cs typeface="+mn-cs"/>
              </a:rPr>
              <a:t> ( опора на </a:t>
            </a:r>
            <a:r>
              <a:rPr kumimoji="0" lang="ru-RU" sz="3200" b="0" i="0" u="none" strike="noStrike" kern="1200" cap="none" spc="0" normalizeH="0" baseline="0" noProof="0" dirty="0" err="1">
                <a:ln>
                  <a:noFill/>
                </a:ln>
                <a:solidFill>
                  <a:schemeClr val="tx1"/>
                </a:solidFill>
                <a:effectLst/>
                <a:uLnTx/>
                <a:uFillTx/>
                <a:latin typeface="+mn-lt"/>
                <a:ea typeface="+mn-ea"/>
                <a:cs typeface="+mn-cs"/>
              </a:rPr>
              <a:t>поділ</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суспільства</a:t>
            </a:r>
            <a:r>
              <a:rPr kumimoji="0" lang="ru-RU" sz="3200" b="0" i="0" u="none" strike="noStrike" kern="1200" cap="none" spc="0" normalizeH="0" baseline="0" noProof="0" dirty="0">
                <a:ln>
                  <a:noFill/>
                </a:ln>
                <a:solidFill>
                  <a:schemeClr val="tx1"/>
                </a:solidFill>
                <a:effectLst/>
                <a:uLnTx/>
                <a:uFillTx/>
                <a:latin typeface="+mn-lt"/>
                <a:ea typeface="+mn-ea"/>
                <a:cs typeface="+mn-cs"/>
              </a:rPr>
              <a:t> на </a:t>
            </a:r>
            <a:r>
              <a:rPr kumimoji="0" lang="ru-RU" sz="3200" b="0" i="0" u="none" strike="noStrike" kern="1200" cap="none" spc="0" normalizeH="0" baseline="0" noProof="0" dirty="0" err="1">
                <a:ln>
                  <a:noFill/>
                </a:ln>
                <a:solidFill>
                  <a:schemeClr val="tx1"/>
                </a:solidFill>
                <a:effectLst/>
                <a:uLnTx/>
                <a:uFillTx/>
                <a:latin typeface="+mn-lt"/>
                <a:ea typeface="+mn-ea"/>
                <a:cs typeface="+mn-cs"/>
              </a:rPr>
              <a:t>богатих</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середній</a:t>
            </a: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0" i="0" u="none" strike="noStrike" kern="1200" cap="none" spc="0" normalizeH="0" baseline="0" noProof="0" dirty="0" err="1">
                <a:ln>
                  <a:noFill/>
                </a:ln>
                <a:solidFill>
                  <a:schemeClr val="tx1"/>
                </a:solidFill>
                <a:effectLst/>
                <a:uLnTx/>
                <a:uFillTx/>
                <a:latin typeface="+mn-lt"/>
                <a:ea typeface="+mn-ea"/>
                <a:cs typeface="+mn-cs"/>
              </a:rPr>
              <a:t>клас</a:t>
            </a:r>
            <a:r>
              <a:rPr kumimoji="0" lang="ru-RU" sz="3200" b="0" i="0" u="none" strike="noStrike" kern="1200" cap="none" spc="0" normalizeH="0" baseline="0" noProof="0" dirty="0">
                <a:ln>
                  <a:noFill/>
                </a:ln>
                <a:solidFill>
                  <a:schemeClr val="tx1"/>
                </a:solidFill>
                <a:effectLst/>
                <a:uLnTx/>
                <a:uFillTx/>
                <a:latin typeface="+mn-lt"/>
                <a:ea typeface="+mn-ea"/>
                <a:cs typeface="+mn-cs"/>
              </a:rPr>
              <a:t> та </a:t>
            </a:r>
            <a:r>
              <a:rPr kumimoji="0" lang="ru-RU" sz="3200" b="0" i="0" u="none" strike="noStrike" kern="1200" cap="none" spc="0" normalizeH="0" baseline="0" noProof="0" dirty="0" err="1">
                <a:ln>
                  <a:noFill/>
                </a:ln>
                <a:solidFill>
                  <a:schemeClr val="tx1"/>
                </a:solidFill>
                <a:effectLst/>
                <a:uLnTx/>
                <a:uFillTx/>
                <a:latin typeface="+mn-lt"/>
                <a:ea typeface="+mn-ea"/>
                <a:cs typeface="+mn-cs"/>
              </a:rPr>
              <a:t>бідних</a:t>
            </a:r>
            <a:r>
              <a:rPr kumimoji="0" lang="ru-RU" sz="3200" b="0" i="0" u="none" strike="noStrike" kern="1200" cap="none" spc="0" normalizeH="0" baseline="0" noProof="0" dirty="0">
                <a:ln>
                  <a:noFill/>
                </a:ln>
                <a:solidFill>
                  <a:schemeClr val="tx1"/>
                </a:solidFill>
                <a:effectLst/>
                <a:uLnTx/>
                <a:uFillTx/>
                <a:latin typeface="+mn-lt"/>
                <a:ea typeface="+mn-ea"/>
                <a:cs typeface="+mn-cs"/>
              </a:rPr>
              <a:t>)</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ru-RU" sz="3200" b="0" i="0" u="none" strike="noStrike" kern="1200" cap="none" spc="0" normalizeH="0" baseline="0" noProof="0" dirty="0">
                <a:ln>
                  <a:noFill/>
                </a:ln>
                <a:solidFill>
                  <a:schemeClr val="tx1"/>
                </a:solidFill>
                <a:effectLst/>
                <a:uLnTx/>
                <a:uFillTx/>
                <a:latin typeface="+mn-lt"/>
                <a:ea typeface="+mn-ea"/>
                <a:cs typeface="+mn-cs"/>
              </a:rPr>
              <a:t>- </a:t>
            </a:r>
            <a:r>
              <a:rPr kumimoji="0" lang="ru-RU" sz="3200" b="1" i="1" u="none" strike="noStrike" kern="1200" cap="none" spc="0" normalizeH="0" baseline="0" noProof="0" dirty="0">
                <a:ln>
                  <a:noFill/>
                </a:ln>
                <a:solidFill>
                  <a:schemeClr val="tx1"/>
                </a:solidFill>
                <a:effectLst/>
                <a:uLnTx/>
                <a:uFillTx/>
                <a:latin typeface="+mn-lt"/>
                <a:ea typeface="+mn-ea"/>
                <a:cs typeface="+mn-cs"/>
              </a:rPr>
              <a:t>консерватизм</a:t>
            </a:r>
            <a:r>
              <a:rPr kumimoji="0" lang="ru-RU" sz="3200" b="0" i="0" u="none" strike="noStrike" kern="1200" cap="none" spc="0" normalizeH="0" baseline="0" noProof="0" dirty="0">
                <a:ln>
                  <a:noFill/>
                </a:ln>
                <a:solidFill>
                  <a:schemeClr val="tx1"/>
                </a:solidFill>
                <a:effectLst/>
                <a:uLnTx/>
                <a:uFillTx/>
                <a:latin typeface="+mn-lt"/>
                <a:ea typeface="+mn-ea"/>
                <a:cs typeface="+mn-cs"/>
              </a:rPr>
              <a:t> (опора на </a:t>
            </a:r>
            <a:r>
              <a:rPr kumimoji="0" lang="ru-RU" sz="3200" b="0" i="0" u="none" strike="noStrike" kern="1200" cap="none" spc="0" normalizeH="0" baseline="0" noProof="0" dirty="0" err="1">
                <a:ln>
                  <a:noFill/>
                </a:ln>
                <a:solidFill>
                  <a:schemeClr val="tx1"/>
                </a:solidFill>
                <a:effectLst/>
                <a:uLnTx/>
                <a:uFillTx/>
                <a:latin typeface="+mn-lt"/>
                <a:ea typeface="+mn-ea"/>
                <a:cs typeface="+mn-cs"/>
              </a:rPr>
              <a:t>традиції</a:t>
            </a:r>
            <a:r>
              <a:rPr kumimoji="0" lang="ru-RU" sz="3200" b="0" i="0" u="none" strike="noStrike" kern="1200" cap="none" spc="0" normalizeH="0" baseline="0" noProof="0" dirty="0">
                <a:ln>
                  <a:noFill/>
                </a:ln>
                <a:solidFill>
                  <a:schemeClr val="tx1"/>
                </a:solidFill>
                <a:effectLst/>
                <a:uLnTx/>
                <a:uFillTx/>
                <a:latin typeface="+mn-lt"/>
                <a:ea typeface="+mn-ea"/>
                <a:cs typeface="+mn-cs"/>
              </a:rPr>
              <a:t>).</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1">
              <a:lumMod val="20000"/>
              <a:lumOff val="8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1" u="none" strike="noStrike" kern="1200" cap="none" spc="0" normalizeH="0" baseline="0" noProof="0" dirty="0">
                <a:ln>
                  <a:noFill/>
                </a:ln>
                <a:solidFill>
                  <a:schemeClr val="tx1"/>
                </a:solidFill>
                <a:effectLst/>
                <a:uLnTx/>
                <a:uFillTx/>
                <a:latin typeface="+mj-lt"/>
                <a:ea typeface="+mj-ea"/>
                <a:cs typeface="+mj-cs"/>
              </a:rPr>
              <a:t>Праця</a:t>
            </a:r>
            <a:r>
              <a:rPr kumimoji="0" lang="uk-UA" sz="4400" b="0" i="0" u="none" strike="noStrike" kern="1200" cap="none" spc="0" normalizeH="0" baseline="0" noProof="0" dirty="0">
                <a:ln>
                  <a:noFill/>
                </a:ln>
                <a:solidFill>
                  <a:schemeClr val="tx1"/>
                </a:solidFill>
                <a:effectLst/>
                <a:uLnTx/>
                <a:uFillTx/>
                <a:latin typeface="+mj-lt"/>
                <a:ea typeface="+mj-ea"/>
                <a:cs typeface="+mj-cs"/>
              </a:rPr>
              <a:t> </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5">
              <a:lumMod val="40000"/>
              <a:lumOff val="60000"/>
            </a:schemeClr>
          </a:solidFill>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процес свідомої, доцільної діяльності людей щодо перетворення і пристосування навколишнього середовища для задоволення своїх потреб і інтересів; засіб самовираження й самоствердження особистості, реалізації її досвіду, інтелектуального і творчого потенціалу; спосіб відтворення соціальності</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Заголовок 1"/>
          <p:cNvSpPr>
            <a:spLocks noGrp="1"/>
          </p:cNvSpPr>
          <p:nvPr>
            <p:ph type="title"/>
          </p:nvPr>
        </p:nvSpPr>
        <p:spPr>
          <a:xfrm>
            <a:off x="250825" y="115888"/>
            <a:ext cx="8229600" cy="1143000"/>
          </a:xfrm>
          <a:ln/>
        </p:spPr>
        <p:txBody>
          <a:bodyPr vert="horz" wrap="square" lIns="91440" tIns="45720" rIns="91440" bIns="45720" anchor="ctr" anchorCtr="0"/>
          <a:p>
            <a:pPr eaLnBrk="1" hangingPunct="1"/>
            <a:r>
              <a:rPr lang="uk-UA" altLang="uk-UA" b="1" kern="1200" dirty="0">
                <a:latin typeface="+mj-lt"/>
                <a:ea typeface="+mj-ea"/>
                <a:cs typeface="+mj-cs"/>
              </a:rPr>
              <a:t>Виокремлюють:</a:t>
            </a:r>
            <a:endParaRPr lang="ru-RU" altLang="uk-UA" b="1" kern="1200" dirty="0">
              <a:latin typeface="+mj-lt"/>
              <a:ea typeface="+mj-ea"/>
              <a:cs typeface="+mj-cs"/>
            </a:endParaRPr>
          </a:p>
        </p:txBody>
      </p:sp>
      <p:sp>
        <p:nvSpPr>
          <p:cNvPr id="4" name="Текст 3"/>
          <p:cNvSpPr>
            <a:spLocks noGrp="1"/>
          </p:cNvSpPr>
          <p:nvPr>
            <p:ph type="body" idx="1"/>
          </p:nvPr>
        </p:nvSpPr>
        <p:spPr>
          <a:xfrm>
            <a:off x="611188" y="1125538"/>
            <a:ext cx="4040188" cy="638175"/>
          </a:xfrm>
          <a:solidFill>
            <a:schemeClr val="tx2">
              <a:lumMod val="60000"/>
              <a:lumOff val="40000"/>
            </a:schemeClr>
          </a:solidFill>
        </p:spPr>
        <p:txBody>
          <a:bodyPr vert="horz" wrap="square" lIns="91440" tIns="45720" rIns="91440" bIns="45720" numCol="1" rtlCol="0" anchor="b" anchorCtr="0" compatLnSpc="1">
            <a:no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2400" b="1" i="1" u="sng" strike="noStrike" kern="1200" cap="none" spc="0" normalizeH="0" baseline="0" noProof="0" dirty="0">
                <a:ln>
                  <a:noFill/>
                </a:ln>
                <a:solidFill>
                  <a:schemeClr val="tx1"/>
                </a:solidFill>
                <a:effectLst/>
                <a:uLnTx/>
                <a:uFillTx/>
                <a:latin typeface="+mn-lt"/>
                <a:ea typeface="+mn-ea"/>
                <a:cs typeface="+mn-cs"/>
              </a:rPr>
              <a:t>об'єктивні чинники праці</a:t>
            </a:r>
            <a:endParaRPr kumimoji="0" lang="ru-RU" sz="2400" b="1" i="0" u="sng" strike="noStrike" kern="1200" cap="none" spc="0" normalizeH="0" baseline="0" noProof="0" dirty="0">
              <a:ln>
                <a:noFill/>
              </a:ln>
              <a:solidFill>
                <a:schemeClr val="tx1"/>
              </a:solidFill>
              <a:effectLst/>
              <a:uLnTx/>
              <a:uFillTx/>
              <a:latin typeface="+mn-lt"/>
              <a:ea typeface="+mn-ea"/>
              <a:cs typeface="+mn-cs"/>
            </a:endParaRPr>
          </a:p>
        </p:txBody>
      </p:sp>
      <p:sp>
        <p:nvSpPr>
          <p:cNvPr id="3" name="Объект 2"/>
          <p:cNvSpPr>
            <a:spLocks noGrp="1"/>
          </p:cNvSpPr>
          <p:nvPr>
            <p:ph sz="half" idx="2"/>
          </p:nvPr>
        </p:nvSpPr>
        <p:spPr>
          <a:solidFill>
            <a:schemeClr val="accent2">
              <a:lumMod val="20000"/>
              <a:lumOff val="80000"/>
            </a:schemeClr>
          </a:solidFill>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умови функціонування суспільства, </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потреби та інтереси людей; </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рівень розвитку суспільного виробництва;</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соціальна структура суспільства;</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 державний лад .</a:t>
            </a:r>
            <a:endParaRPr kumimoji="0" lang="ru-RU"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0485" name="Текст 4"/>
          <p:cNvSpPr>
            <a:spLocks noGrp="1"/>
          </p:cNvSpPr>
          <p:nvPr>
            <p:ph type="body" sz="quarter" idx="3"/>
          </p:nvPr>
        </p:nvSpPr>
        <p:spPr>
          <a:xfrm>
            <a:off x="4716463" y="1125538"/>
            <a:ext cx="4041775" cy="638175"/>
          </a:xfrm>
          <a:solidFill>
            <a:srgbClr val="92D050">
              <a:alpha val="100000"/>
            </a:srgbClr>
          </a:solidFill>
          <a:ln/>
        </p:spPr>
        <p:txBody>
          <a:bodyPr vert="horz" wrap="square" lIns="91440" tIns="45720" rIns="91440" bIns="45720" anchor="b" anchorCtr="0"/>
          <a:p>
            <a:pPr eaLnBrk="1" hangingPunct="1">
              <a:buClrTx/>
              <a:buSzTx/>
            </a:pPr>
            <a:r>
              <a:rPr lang="uk-UA" altLang="uk-UA" i="1" u="sng" kern="1200" dirty="0">
                <a:latin typeface="+mn-lt"/>
                <a:ea typeface="+mn-ea"/>
                <a:cs typeface="+mn-cs"/>
              </a:rPr>
              <a:t>суб'єктивні чинники праці</a:t>
            </a:r>
            <a:endParaRPr lang="ru-RU" altLang="uk-UA" u="sng" kern="1200" dirty="0">
              <a:latin typeface="+mn-lt"/>
              <a:ea typeface="+mn-ea"/>
              <a:cs typeface="+mn-cs"/>
            </a:endParaRPr>
          </a:p>
        </p:txBody>
      </p:sp>
      <p:sp>
        <p:nvSpPr>
          <p:cNvPr id="6" name="Объект 5"/>
          <p:cNvSpPr>
            <a:spLocks noGrp="1"/>
          </p:cNvSpPr>
          <p:nvPr>
            <p:ph sz="quarter" idx="4"/>
          </p:nvPr>
        </p:nvSpPr>
        <p:spPr>
          <a:solidFill>
            <a:schemeClr val="accent2">
              <a:lumMod val="20000"/>
              <a:lumOff val="80000"/>
            </a:schemeClr>
          </a:solidFill>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людський капітал;</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професійний рівень робочої сили, </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уміння й навички до виробничої діяльності;</a:t>
            </a:r>
            <a:endParaRPr kumimoji="0" lang="uk-UA"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2400" b="0" i="0" u="none" strike="noStrike" kern="1200" cap="none" spc="0" normalizeH="0" baseline="0" noProof="0" dirty="0">
                <a:ln>
                  <a:noFill/>
                </a:ln>
                <a:solidFill>
                  <a:schemeClr val="tx1"/>
                </a:solidFill>
                <a:effectLst/>
                <a:uLnTx/>
                <a:uFillTx/>
                <a:latin typeface="+mn-lt"/>
                <a:ea typeface="+mn-ea"/>
                <a:cs typeface="+mn-cs"/>
              </a:rPr>
              <a:t>місце праці в ціннісних орієнтаціях людини; соціальний досвід, культура її здійснення.</a:t>
            </a:r>
            <a:endParaRPr kumimoji="0" lang="ru-RU"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Література</a:t>
            </a:r>
            <a:br>
              <a:rPr kumimoji="0" lang="ru-RU" sz="4400" b="1" i="0" u="none" strike="noStrike" kern="1200" cap="none" spc="0" normalizeH="0" baseline="0" noProof="0" dirty="0">
                <a:ln>
                  <a:noFill/>
                </a:ln>
                <a:solidFill>
                  <a:schemeClr val="tx1"/>
                </a:solidFill>
                <a:effectLst/>
                <a:uLnTx/>
                <a:uFillTx/>
                <a:latin typeface="+mj-lt"/>
                <a:ea typeface="+mj-ea"/>
                <a:cs typeface="+mj-cs"/>
              </a:rPr>
            </a:b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6">
              <a:lumMod val="60000"/>
              <a:lumOff val="40000"/>
            </a:schemeClr>
          </a:solidFill>
        </p:spPr>
        <p:txBody>
          <a:bodyPr vert="horz" wrap="square" lIns="91440" tIns="45720" rIns="91440" bIns="45720" numCol="1" rtlCol="0" anchor="t" anchorCtr="0" compatLnSpc="1">
            <a:normAutofit fontScale="4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1.	Філософський енциклопедичний словник. – К., 2002. Статті: «Суспыльство», “Виробництво суспільне”, “Відносини виробничі”, “Власність”.</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2.	Філософський словник соціальних термінів. /Під ред. В.П.Андрущенка. – Київ-Харків, 2002.</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3.	Васильченко В.М. Філософія матеріального виробництва. Курс лекцій. – Запоріжжя: ЗДУ, 2001. – 73 с.</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4.	Мясникова Л.А. Экономика постмодерна и отношения собственности // Воп­росы философии. – 2002. – №7. – С. 5-16.</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5.	Розин В.М. Экономика с культурологической точки зрения // Общест­венные науки и современность. – 2002. – №6. – С. 107-114.</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6.	Крисаченко В.С., Степіко М.Т., Власюк О.С. та інші. Український соціум </a:t>
            </a:r>
            <a:r>
              <a:rPr kumimoji="0" lang="tr-TR" sz="4000" b="1" i="0" u="sng" strike="noStrike" kern="1200" cap="none" spc="0" normalizeH="0" baseline="0" noProof="0" dirty="0">
                <a:ln>
                  <a:noFill/>
                </a:ln>
                <a:solidFill>
                  <a:schemeClr val="tx1"/>
                </a:solidFill>
                <a:effectLst/>
                <a:uLnTx/>
                <a:uFillTx/>
                <a:latin typeface="+mn-lt"/>
                <a:ea typeface="+mn-ea"/>
                <a:cs typeface="+mn-cs"/>
              </a:rPr>
              <a:t>//http://www.niss.gov.ua/book/Krysachenko/index.htm</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tr-TR" sz="4000" b="1" i="0" u="none" strike="noStrike" kern="1200" cap="none" spc="0" normalizeH="0" baseline="0" noProof="0" dirty="0">
                <a:ln>
                  <a:noFill/>
                </a:ln>
                <a:solidFill>
                  <a:schemeClr val="tx1"/>
                </a:solidFill>
                <a:effectLst/>
                <a:uLnTx/>
                <a:uFillTx/>
                <a:latin typeface="+mn-lt"/>
                <a:ea typeface="+mn-ea"/>
                <a:cs typeface="+mn-cs"/>
              </a:rPr>
              <a:t>7.	Социальная философия: Учебник /Под ред. В.П.Андрущенко, Н.И.Горлача. – Киев-Харьков, 2002. – Раздел 2, гл.3.</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4000" b="1" i="0" u="none" strike="noStrike" kern="1200" cap="none" spc="0" normalizeH="0" baseline="0" noProof="0" dirty="0">
                <a:ln>
                  <a:noFill/>
                </a:ln>
                <a:solidFill>
                  <a:schemeClr val="tx1"/>
                </a:solidFill>
                <a:effectLst/>
                <a:uLnTx/>
                <a:uFillTx/>
                <a:latin typeface="+mn-lt"/>
                <a:ea typeface="+mn-ea"/>
                <a:cs typeface="+mn-cs"/>
              </a:rPr>
              <a:t>8</a:t>
            </a:r>
            <a:r>
              <a:rPr kumimoji="0" lang="tr-TR" sz="4000" b="1" i="0" u="none" strike="noStrike" kern="1200" cap="none" spc="0" normalizeH="0" baseline="0" noProof="0" dirty="0">
                <a:ln>
                  <a:noFill/>
                </a:ln>
                <a:solidFill>
                  <a:schemeClr val="tx1"/>
                </a:solidFill>
                <a:effectLst/>
                <a:uLnTx/>
                <a:uFillTx/>
                <a:latin typeface="+mn-lt"/>
                <a:ea typeface="+mn-ea"/>
                <a:cs typeface="+mn-cs"/>
              </a:rPr>
              <a:t>.	Діденко Н.Г. Управління, влада, держава: філософські аспекти взаємодії / Донецький держ. ун-т управління. – Донецьк: ДонДУУ, 2005. – 128с.</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4000" b="1" i="0" u="none" strike="noStrike" kern="1200" cap="none" spc="0" normalizeH="0" baseline="0" noProof="0" dirty="0">
                <a:ln>
                  <a:noFill/>
                </a:ln>
                <a:solidFill>
                  <a:schemeClr val="tx1"/>
                </a:solidFill>
                <a:effectLst/>
                <a:uLnTx/>
                <a:uFillTx/>
                <a:latin typeface="+mn-lt"/>
                <a:ea typeface="+mn-ea"/>
                <a:cs typeface="+mn-cs"/>
              </a:rPr>
              <a:t>9.</a:t>
            </a:r>
            <a:r>
              <a:rPr kumimoji="0" lang="tr-TR" sz="4000" b="1" i="0" u="none" strike="noStrike" kern="1200" cap="none" spc="0" normalizeH="0" baseline="0" noProof="0" dirty="0">
                <a:ln>
                  <a:noFill/>
                </a:ln>
                <a:solidFill>
                  <a:schemeClr val="tx1"/>
                </a:solidFill>
                <a:effectLst/>
                <a:uLnTx/>
                <a:uFillTx/>
                <a:latin typeface="+mn-lt"/>
                <a:ea typeface="+mn-ea"/>
                <a:cs typeface="+mn-cs"/>
              </a:rPr>
              <a:t>	Бодрийар Ж. В тени молчаливого большинства, или Конец социаль­ного. – Екатеринбург: Изд-во Уральского ун-та, 2000. – 104 с. </a:t>
            </a:r>
            <a:r>
              <a:rPr kumimoji="0" lang="tr-TR" sz="4000" b="1" i="0" u="sng" strike="noStrike" kern="1200" cap="none" spc="0" normalizeH="0" baseline="0" noProof="0" dirty="0">
                <a:ln>
                  <a:noFill/>
                </a:ln>
                <a:solidFill>
                  <a:schemeClr val="tx1"/>
                </a:solidFill>
                <a:effectLst/>
                <a:uLnTx/>
                <a:uFillTx/>
                <a:latin typeface="+mn-lt"/>
                <a:ea typeface="+mn-ea"/>
                <a:cs typeface="+mn-cs"/>
              </a:rPr>
              <a:t>// http:// www.lib.ultra-com.ru/books/1264.html</a:t>
            </a:r>
            <a:r>
              <a:rPr kumimoji="0" lang="tr-TR" sz="4000" b="1" i="0" u="none" strike="noStrike" kern="1200" cap="none" spc="0" normalizeH="0" baseline="0" noProof="0" dirty="0">
                <a:ln>
                  <a:noFill/>
                </a:ln>
                <a:solidFill>
                  <a:schemeClr val="tx1"/>
                </a:solidFill>
                <a:effectLst/>
                <a:uLnTx/>
                <a:uFillTx/>
                <a:latin typeface="+mn-lt"/>
                <a:ea typeface="+mn-ea"/>
                <a:cs typeface="+mn-cs"/>
              </a:rPr>
              <a:t>.</a:t>
            </a:r>
            <a:endParaRPr kumimoji="0" lang="ru-RU" sz="4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6">
              <a:lumMod val="40000"/>
              <a:lumOff val="6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0" i="1" u="none" strike="noStrike" kern="1200" cap="none" spc="0" normalizeH="0" baseline="0" noProof="0" dirty="0">
                <a:ln>
                  <a:noFill/>
                </a:ln>
                <a:solidFill>
                  <a:schemeClr val="tx1"/>
                </a:solidFill>
                <a:effectLst/>
                <a:uLnTx/>
                <a:uFillTx/>
                <a:latin typeface="+mj-lt"/>
                <a:ea typeface="+mj-ea"/>
                <a:cs typeface="+mj-cs"/>
              </a:rPr>
              <a:t>Атрибутами прац</a:t>
            </a:r>
            <a:r>
              <a:rPr kumimoji="0" lang="uk-UA" sz="4400" b="0" i="0" u="none" strike="noStrike" kern="1200" cap="none" spc="0" normalizeH="0" baseline="0" noProof="0" dirty="0">
                <a:ln>
                  <a:noFill/>
                </a:ln>
                <a:solidFill>
                  <a:schemeClr val="tx1"/>
                </a:solidFill>
                <a:effectLst/>
                <a:uLnTx/>
                <a:uFillTx/>
                <a:latin typeface="+mj-lt"/>
                <a:ea typeface="+mj-ea"/>
                <a:cs typeface="+mj-cs"/>
              </a:rPr>
              <a:t>і є</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6">
              <a:lumMod val="60000"/>
              <a:lumOff val="40000"/>
            </a:schemeClr>
          </a:solidFill>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Вміння, дисципліна, воля, творчість, взаєморозуміння.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1" i="0" u="none" strike="noStrike" kern="1200" cap="none" spc="0" normalizeH="0" baseline="0" noProof="0" dirty="0">
                <a:ln>
                  <a:noFill/>
                </a:ln>
                <a:solidFill>
                  <a:schemeClr val="tx1"/>
                </a:solidFill>
                <a:effectLst/>
                <a:uLnTx/>
                <a:uFillTx/>
                <a:latin typeface="+mn-lt"/>
                <a:ea typeface="+mn-ea"/>
                <a:cs typeface="+mn-cs"/>
              </a:rPr>
              <a:t>	НОВИМИ ФОРМАМИ  праці </a:t>
            </a:r>
            <a:r>
              <a:rPr kumimoji="0" lang="uk-UA" sz="3200" b="0" i="0" u="none" strike="noStrike" kern="1200" cap="none" spc="0" normalizeH="0" baseline="0" noProof="0" dirty="0">
                <a:ln>
                  <a:noFill/>
                </a:ln>
                <a:solidFill>
                  <a:schemeClr val="tx1"/>
                </a:solidFill>
                <a:effectLst/>
                <a:uLnTx/>
                <a:uFillTx/>
                <a:latin typeface="+mn-lt"/>
                <a:ea typeface="+mn-ea"/>
                <a:cs typeface="+mn-cs"/>
              </a:rPr>
              <a:t>є:</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віртуальна праця,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праця як </a:t>
            </a:r>
            <a:r>
              <a:rPr kumimoji="0" lang="uk-UA" sz="3200" b="0" i="0" u="none" strike="noStrike" kern="1200" cap="none" spc="0" normalizeH="0" baseline="0" noProof="0" dirty="0" err="1">
                <a:ln>
                  <a:noFill/>
                </a:ln>
                <a:solidFill>
                  <a:schemeClr val="tx1"/>
                </a:solidFill>
                <a:effectLst/>
                <a:uLnTx/>
                <a:uFillTx/>
                <a:latin typeface="+mn-lt"/>
                <a:ea typeface="+mn-ea"/>
                <a:cs typeface="+mn-cs"/>
              </a:rPr>
              <a:t>самоорганізована</a:t>
            </a:r>
            <a:r>
              <a:rPr kumimoji="0" lang="uk-UA" sz="3200" b="0" i="0" u="none" strike="noStrike" kern="1200" cap="none" spc="0" normalizeH="0" baseline="0" noProof="0" dirty="0">
                <a:ln>
                  <a:noFill/>
                </a:ln>
                <a:solidFill>
                  <a:schemeClr val="tx1"/>
                </a:solidFill>
                <a:effectLst/>
                <a:uLnTx/>
                <a:uFillTx/>
                <a:latin typeface="+mn-lt"/>
                <a:ea typeface="+mn-ea"/>
                <a:cs typeface="+mn-cs"/>
              </a:rPr>
              <a:t> людиною вільна діяльність,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 </a:t>
            </a:r>
            <a:r>
              <a:rPr kumimoji="0" lang="uk-UA" sz="3200" b="0" i="0" u="none" strike="noStrike" kern="1200" cap="none" spc="0" normalizeH="0" baseline="0" noProof="0" dirty="0" err="1">
                <a:ln>
                  <a:noFill/>
                </a:ln>
                <a:solidFill>
                  <a:schemeClr val="tx1"/>
                </a:solidFill>
                <a:effectLst/>
                <a:uLnTx/>
                <a:uFillTx/>
                <a:latin typeface="+mn-lt"/>
                <a:ea typeface="+mn-ea"/>
                <a:cs typeface="+mn-cs"/>
              </a:rPr>
              <a:t>фрілансинг</a:t>
            </a:r>
            <a:r>
              <a:rPr kumimoji="0" lang="uk-UA" sz="3200" b="0" i="0" u="none" strike="noStrike" kern="1200" cap="none" spc="0" normalizeH="0" baseline="0" noProof="0" dirty="0">
                <a:ln>
                  <a:noFill/>
                </a:ln>
                <a:solidFill>
                  <a:schemeClr val="tx1"/>
                </a:solidFill>
                <a:effectLst/>
                <a:uLnTx/>
                <a:uFillTx/>
                <a:latin typeface="+mn-lt"/>
                <a:ea typeface="+mn-ea"/>
                <a:cs typeface="+mn-cs"/>
              </a:rPr>
              <a:t> - позаштатна співпраця,</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 праця остарбайтерів тощо. </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Заголовок 1"/>
          <p:cNvSpPr>
            <a:spLocks noGrp="1"/>
          </p:cNvSpPr>
          <p:nvPr>
            <p:ph type="title"/>
          </p:nvPr>
        </p:nvSpPr>
        <p:spPr>
          <a:xfrm>
            <a:off x="395288" y="44450"/>
            <a:ext cx="8291512" cy="468313"/>
          </a:xfrm>
          <a:solidFill>
            <a:srgbClr val="FF99FF">
              <a:alpha val="100000"/>
            </a:srgbClr>
          </a:solidFill>
          <a:ln/>
        </p:spPr>
        <p:txBody>
          <a:bodyPr vert="horz" wrap="square" lIns="91440" tIns="45720" rIns="91440" bIns="45720" anchor="ctr" anchorCtr="0"/>
          <a:p>
            <a:pPr eaLnBrk="1" hangingPunct="1"/>
            <a:r>
              <a:rPr lang="uk-UA" altLang="uk-UA" sz="3200" b="1" dirty="0"/>
              <a:t>Фрілансер</a:t>
            </a:r>
            <a:endParaRPr lang="uk-UA" altLang="uk-UA" sz="3200" b="1" dirty="0"/>
          </a:p>
        </p:txBody>
      </p:sp>
      <p:sp>
        <p:nvSpPr>
          <p:cNvPr id="3" name="Объект 2"/>
          <p:cNvSpPr>
            <a:spLocks noGrp="1"/>
          </p:cNvSpPr>
          <p:nvPr>
            <p:ph idx="1"/>
          </p:nvPr>
        </p:nvSpPr>
        <p:spPr>
          <a:xfrm>
            <a:off x="107950" y="476250"/>
            <a:ext cx="8963025" cy="6227763"/>
          </a:xfrm>
          <a:solidFill>
            <a:schemeClr val="accent2">
              <a:lumMod val="20000"/>
              <a:lumOff val="80000"/>
            </a:schemeClr>
          </a:solidFill>
        </p:spPr>
        <p:txBody>
          <a:bodyPr vert="horz" wrap="square" lIns="91440" tIns="45720" rIns="91440" bIns="45720" numCol="1" anchor="t" anchorCtr="0" compatLnSpc="1"/>
          <a:lstStyle/>
          <a:p>
            <a:pPr marL="457200" marR="0" lvl="1" indent="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0" lang="uk-UA" sz="2400" b="0" i="0" u="none" strike="noStrike" kern="1200" cap="none" spc="0" normalizeH="0" baseline="0" noProof="0" dirty="0">
                <a:ln>
                  <a:noFill/>
                </a:ln>
                <a:solidFill>
                  <a:schemeClr val="tx1"/>
                </a:solidFill>
                <a:effectLst/>
                <a:uLnTx/>
                <a:uFillTx/>
                <a:latin typeface="+mn-lt"/>
                <a:ea typeface="+mn-ea"/>
                <a:cs typeface="+mn-cs"/>
              </a:rPr>
              <a:t>(англ. </a:t>
            </a:r>
            <a:r>
              <a:rPr kumimoji="0" lang="en-US" sz="2400" b="0" i="0" u="none" strike="noStrike" kern="1200" cap="none" spc="0" normalizeH="0" baseline="0" noProof="0" dirty="0">
                <a:ln>
                  <a:noFill/>
                </a:ln>
                <a:solidFill>
                  <a:schemeClr val="tx1"/>
                </a:solidFill>
                <a:effectLst/>
                <a:uLnTx/>
                <a:uFillTx/>
                <a:latin typeface="+mn-lt"/>
                <a:ea typeface="+mn-ea"/>
                <a:cs typeface="+mn-cs"/>
              </a:rPr>
              <a:t>Freelancer - </a:t>
            </a:r>
            <a:r>
              <a:rPr kumimoji="0" lang="uk-UA" sz="2400" b="0" i="0" u="none" strike="noStrike" kern="1200" cap="none" spc="0" normalizeH="0" baseline="0" noProof="0" dirty="0">
                <a:ln>
                  <a:noFill/>
                </a:ln>
                <a:solidFill>
                  <a:schemeClr val="tx1"/>
                </a:solidFill>
                <a:effectLst/>
                <a:uLnTx/>
                <a:uFillTx/>
                <a:latin typeface="+mn-lt"/>
                <a:ea typeface="+mn-ea"/>
                <a:cs typeface="+mn-cs"/>
              </a:rPr>
              <a:t>вільний </a:t>
            </a:r>
            <a:r>
              <a:rPr kumimoji="0" lang="uk-UA" sz="2400" b="0" i="0" u="none" strike="noStrike" kern="1200" cap="none" spc="0" normalizeH="0" baseline="0" noProof="0" dirty="0" err="1">
                <a:ln>
                  <a:noFill/>
                </a:ln>
                <a:solidFill>
                  <a:schemeClr val="tx1"/>
                </a:solidFill>
                <a:effectLst/>
                <a:uLnTx/>
                <a:uFillTx/>
                <a:latin typeface="+mn-lt"/>
                <a:ea typeface="+mn-ea"/>
                <a:cs typeface="+mn-cs"/>
              </a:rPr>
              <a:t>копійщик</a:t>
            </a:r>
            <a:r>
              <a:rPr kumimoji="0" lang="uk-UA" sz="2400" b="0" i="0" u="none" strike="noStrike" kern="1200" cap="none" spc="0" normalizeH="0" baseline="0" noProof="0" dirty="0">
                <a:ln>
                  <a:noFill/>
                </a:ln>
                <a:solidFill>
                  <a:schemeClr val="tx1"/>
                </a:solidFill>
                <a:effectLst/>
                <a:uLnTx/>
                <a:uFillTx/>
                <a:latin typeface="+mn-lt"/>
                <a:ea typeface="+mn-ea"/>
                <a:cs typeface="+mn-cs"/>
              </a:rPr>
              <a:t>, вільний найманець; в переносному значенні - вільний художник) - приватний спеціаліст (позаштатний працівник). Будучи поза штату якої-небудь компанії, </a:t>
            </a:r>
            <a:r>
              <a:rPr kumimoji="0" lang="uk-UA" sz="2400" b="0" i="0" u="none" strike="noStrike" kern="1200" cap="none" spc="0" normalizeH="0" baseline="0" noProof="0" dirty="0" err="1">
                <a:ln>
                  <a:noFill/>
                </a:ln>
                <a:solidFill>
                  <a:schemeClr val="tx1"/>
                </a:solidFill>
                <a:effectLst/>
                <a:uLnTx/>
                <a:uFillTx/>
                <a:latin typeface="+mn-lt"/>
                <a:ea typeface="+mn-ea"/>
                <a:cs typeface="+mn-cs"/>
              </a:rPr>
              <a:t>фрілансер</a:t>
            </a:r>
            <a:r>
              <a:rPr kumimoji="0" lang="uk-UA" sz="2400" b="0" i="0" u="none" strike="noStrike" kern="1200" cap="none" spc="0" normalizeH="0" baseline="0" noProof="0" dirty="0">
                <a:ln>
                  <a:noFill/>
                </a:ln>
                <a:solidFill>
                  <a:schemeClr val="tx1"/>
                </a:solidFill>
                <a:effectLst/>
                <a:uLnTx/>
                <a:uFillTx/>
                <a:latin typeface="+mn-lt"/>
                <a:ea typeface="+mn-ea"/>
                <a:cs typeface="+mn-cs"/>
              </a:rPr>
              <a:t> може одночасно виконувати замовлення для різних клієнтів. </a:t>
            </a:r>
            <a:r>
              <a:rPr kumimoji="0" lang="uk-UA" sz="2400" b="0" i="0" u="none" strike="noStrike" kern="1200" cap="none" spc="0" normalizeH="0" baseline="0" noProof="0" dirty="0" err="1">
                <a:ln>
                  <a:noFill/>
                </a:ln>
                <a:solidFill>
                  <a:schemeClr val="tx1"/>
                </a:solidFill>
                <a:effectLst/>
                <a:uLnTx/>
                <a:uFillTx/>
                <a:latin typeface="+mn-lt"/>
                <a:ea typeface="+mn-ea"/>
                <a:cs typeface="+mn-cs"/>
              </a:rPr>
              <a:t>Фрілансер</a:t>
            </a:r>
            <a:r>
              <a:rPr kumimoji="0" lang="uk-UA" sz="2400" b="0" i="0" u="none" strike="noStrike" kern="1200" cap="none" spc="0" normalizeH="0" baseline="0" noProof="0" dirty="0">
                <a:ln>
                  <a:noFill/>
                </a:ln>
                <a:solidFill>
                  <a:schemeClr val="tx1"/>
                </a:solidFill>
                <a:effectLst/>
                <a:uLnTx/>
                <a:uFillTx/>
                <a:latin typeface="+mn-lt"/>
                <a:ea typeface="+mn-ea"/>
                <a:cs typeface="+mn-cs"/>
              </a:rPr>
              <a:t> найчастіше сам пропонує свої послуги - через </a:t>
            </a:r>
            <a:r>
              <a:rPr kumimoji="0" lang="uk-UA" sz="2400" b="0" i="0" u="none" strike="noStrike" kern="1200" cap="none" spc="0" normalizeH="0" baseline="0" noProof="0" dirty="0" err="1">
                <a:ln>
                  <a:noFill/>
                </a:ln>
                <a:solidFill>
                  <a:schemeClr val="tx1"/>
                </a:solidFill>
                <a:effectLst/>
                <a:uLnTx/>
                <a:uFillTx/>
                <a:latin typeface="+mn-lt"/>
                <a:ea typeface="+mn-ea"/>
                <a:cs typeface="+mn-cs"/>
              </a:rPr>
              <a:t>інтернет</a:t>
            </a:r>
            <a:r>
              <a:rPr kumimoji="0" lang="uk-UA" sz="2400" b="0" i="0" u="none" strike="noStrike" kern="1200" cap="none" spc="0" normalizeH="0" baseline="0" noProof="0" dirty="0">
                <a:ln>
                  <a:noFill/>
                </a:ln>
                <a:solidFill>
                  <a:schemeClr val="tx1"/>
                </a:solidFill>
                <a:effectLst/>
                <a:uLnTx/>
                <a:uFillTx/>
                <a:latin typeface="+mn-lt"/>
                <a:ea typeface="+mn-ea"/>
                <a:cs typeface="+mn-cs"/>
              </a:rPr>
              <a:t> (</a:t>
            </a:r>
            <a:r>
              <a:rPr kumimoji="0" lang="uk-UA" sz="2400" b="0" i="0" u="none" strike="noStrike" kern="1200" cap="none" spc="0" normalizeH="0" baseline="0" noProof="0" dirty="0" err="1">
                <a:ln>
                  <a:noFill/>
                </a:ln>
                <a:solidFill>
                  <a:schemeClr val="tx1"/>
                </a:solidFill>
                <a:effectLst/>
                <a:uLnTx/>
                <a:uFillTx/>
                <a:latin typeface="+mn-lt"/>
                <a:ea typeface="+mn-ea"/>
                <a:cs typeface="+mn-cs"/>
              </a:rPr>
              <a:t>онлайн-робота</a:t>
            </a:r>
            <a:r>
              <a:rPr kumimoji="0" lang="uk-UA" sz="2400" b="0" i="0" u="none" strike="noStrike" kern="1200" cap="none" spc="0" normalizeH="0" baseline="0" noProof="0" dirty="0">
                <a:ln>
                  <a:noFill/>
                </a:ln>
                <a:solidFill>
                  <a:schemeClr val="tx1"/>
                </a:solidFill>
                <a:effectLst/>
                <a:uLnTx/>
                <a:uFillTx/>
                <a:latin typeface="+mn-lt"/>
                <a:ea typeface="+mn-ea"/>
                <a:cs typeface="+mn-cs"/>
              </a:rPr>
              <a:t>), газетні оголошення або користуючись особистими зв'язками. </a:t>
            </a:r>
            <a:r>
              <a:rPr kumimoji="0" lang="uk-UA" sz="2400" b="0" i="0" u="none" strike="noStrike" kern="1200" cap="none" spc="0" normalizeH="0" baseline="0" noProof="0" dirty="0" err="1">
                <a:ln>
                  <a:noFill/>
                </a:ln>
                <a:solidFill>
                  <a:schemeClr val="tx1"/>
                </a:solidFill>
                <a:effectLst/>
                <a:uLnTx/>
                <a:uFillTx/>
                <a:latin typeface="+mn-lt"/>
                <a:ea typeface="+mn-ea"/>
                <a:cs typeface="+mn-cs"/>
              </a:rPr>
              <a:t>Фріланс</a:t>
            </a:r>
            <a:r>
              <a:rPr kumimoji="0" lang="uk-UA" sz="2400" b="0" i="0" u="none" strike="noStrike" kern="1200" cap="none" spc="0" normalizeH="0" baseline="0" noProof="0" dirty="0">
                <a:ln>
                  <a:noFill/>
                </a:ln>
                <a:solidFill>
                  <a:schemeClr val="tx1"/>
                </a:solidFill>
                <a:effectLst/>
                <a:uLnTx/>
                <a:uFillTx/>
                <a:latin typeface="+mn-lt"/>
                <a:ea typeface="+mn-ea"/>
                <a:cs typeface="+mn-cs"/>
              </a:rPr>
              <a:t> особливо поширений в таких областях діяльності, як журналістика (і інші форми діяльності, пов'язані з написанням текстів), юриспруденція, комп'ютерне програмування, архітектура, дизайн у всіх його проявах (реклама, </a:t>
            </a:r>
            <a:r>
              <a:rPr kumimoji="0" lang="uk-UA" sz="2400" b="0" i="0" u="none" strike="noStrike" kern="1200" cap="none" spc="0" normalizeH="0" baseline="0" noProof="0" dirty="0" err="1">
                <a:ln>
                  <a:noFill/>
                </a:ln>
                <a:solidFill>
                  <a:schemeClr val="tx1"/>
                </a:solidFill>
                <a:effectLst/>
                <a:uLnTx/>
                <a:uFillTx/>
                <a:latin typeface="+mn-lt"/>
                <a:ea typeface="+mn-ea"/>
                <a:cs typeface="+mn-cs"/>
              </a:rPr>
              <a:t>веб-дизайн</a:t>
            </a:r>
            <a:r>
              <a:rPr kumimoji="0" lang="uk-UA" sz="2400" b="0" i="0" u="none" strike="noStrike" kern="1200" cap="none" spc="0" normalizeH="0" baseline="0" noProof="0" dirty="0">
                <a:ln>
                  <a:noFill/>
                </a:ln>
                <a:solidFill>
                  <a:schemeClr val="tx1"/>
                </a:solidFill>
                <a:effectLst/>
                <a:uLnTx/>
                <a:uFillTx/>
                <a:latin typeface="+mn-lt"/>
                <a:ea typeface="+mn-ea"/>
                <a:cs typeface="+mn-cs"/>
              </a:rPr>
              <a:t>, дизайн інтер'єру і т. Д.), переклад, </a:t>
            </a:r>
            <a:r>
              <a:rPr kumimoji="0" lang="uk-UA" sz="2400" b="0" i="0" u="none" strike="noStrike" kern="1200" cap="none" spc="0" normalizeH="0" baseline="0" noProof="0" dirty="0" err="1">
                <a:ln>
                  <a:noFill/>
                </a:ln>
                <a:solidFill>
                  <a:schemeClr val="tx1"/>
                </a:solidFill>
                <a:effectLst/>
                <a:uLnTx/>
                <a:uFillTx/>
                <a:latin typeface="+mn-lt"/>
                <a:ea typeface="+mn-ea"/>
                <a:cs typeface="+mn-cs"/>
              </a:rPr>
              <a:t>фото-</a:t>
            </a:r>
            <a:r>
              <a:rPr kumimoji="0" lang="uk-UA" sz="2400" b="0" i="0" u="none" strike="noStrike" kern="1200" cap="none" spc="0" normalizeH="0" baseline="0" noProof="0" dirty="0">
                <a:ln>
                  <a:noFill/>
                </a:ln>
                <a:solidFill>
                  <a:schemeClr val="tx1"/>
                </a:solidFill>
                <a:effectLst/>
                <a:uLnTx/>
                <a:uFillTx/>
                <a:latin typeface="+mn-lt"/>
                <a:ea typeface="+mn-ea"/>
                <a:cs typeface="+mn-cs"/>
              </a:rPr>
              <a:t> та </a:t>
            </a:r>
            <a:r>
              <a:rPr kumimoji="0" lang="uk-UA" sz="2400" b="0" i="0" u="none" strike="noStrike" kern="1200" cap="none" spc="0" normalizeH="0" baseline="0" noProof="0" dirty="0" err="1">
                <a:ln>
                  <a:noFill/>
                </a:ln>
                <a:solidFill>
                  <a:schemeClr val="tx1"/>
                </a:solidFill>
                <a:effectLst/>
                <a:uLnTx/>
                <a:uFillTx/>
                <a:latin typeface="+mn-lt"/>
                <a:ea typeface="+mn-ea"/>
                <a:cs typeface="+mn-cs"/>
              </a:rPr>
              <a:t>відеозйомка</a:t>
            </a:r>
            <a:r>
              <a:rPr kumimoji="0" lang="uk-UA" sz="2400" b="0" i="0" u="none" strike="noStrike" kern="1200" cap="none" spc="0" normalizeH="0" baseline="0" noProof="0" dirty="0">
                <a:ln>
                  <a:noFill/>
                </a:ln>
                <a:solidFill>
                  <a:schemeClr val="tx1"/>
                </a:solidFill>
                <a:effectLst/>
                <a:uLnTx/>
                <a:uFillTx/>
                <a:latin typeface="+mn-lt"/>
                <a:ea typeface="+mn-ea"/>
                <a:cs typeface="+mn-cs"/>
              </a:rPr>
              <a:t>, різного роду експертна та консультаційна діяльність, побутові послуги тощо. </a:t>
            </a:r>
            <a:r>
              <a:rPr kumimoji="0" lang="uk-UA" sz="2800" b="0" i="0" u="none" strike="noStrike" kern="1200" cap="none" spc="0" normalizeH="0" baseline="0" noProof="0" dirty="0">
                <a:ln>
                  <a:noFill/>
                </a:ln>
                <a:solidFill>
                  <a:schemeClr val="tx1"/>
                </a:solidFill>
                <a:effectLst/>
                <a:uLnTx/>
                <a:uFillTx/>
                <a:latin typeface="+mn-lt"/>
                <a:ea typeface="+mn-ea"/>
                <a:cs typeface="+mn-cs"/>
              </a:rPr>
              <a:t>Ринок </a:t>
            </a:r>
            <a:r>
              <a:rPr kumimoji="0" lang="uk-UA" sz="2800" b="0" i="0" u="none" strike="noStrike" kern="1200" cap="none" spc="0" normalizeH="0" baseline="0" noProof="0" dirty="0" err="1">
                <a:ln>
                  <a:noFill/>
                </a:ln>
                <a:solidFill>
                  <a:schemeClr val="tx1"/>
                </a:solidFill>
                <a:effectLst/>
                <a:uLnTx/>
                <a:uFillTx/>
                <a:latin typeface="+mn-lt"/>
                <a:ea typeface="+mn-ea"/>
                <a:cs typeface="+mn-cs"/>
              </a:rPr>
              <a:t>фріланс-послуг</a:t>
            </a:r>
            <a:r>
              <a:rPr kumimoji="0" lang="uk-UA" sz="2800" b="0" i="0" u="none" strike="noStrike" kern="1200" cap="none" spc="0" normalizeH="0" baseline="0" noProof="0" dirty="0">
                <a:ln>
                  <a:noFill/>
                </a:ln>
                <a:solidFill>
                  <a:schemeClr val="tx1"/>
                </a:solidFill>
                <a:effectLst/>
                <a:uLnTx/>
                <a:uFillTx/>
                <a:latin typeface="+mn-lt"/>
                <a:ea typeface="+mn-ea"/>
                <a:cs typeface="+mn-cs"/>
              </a:rPr>
              <a:t> в даний час вже досить розвинений в Західній Європі і США і стрімко розвивається в Україні.</a:t>
            </a:r>
            <a:endParaRPr kumimoji="0" lang="uk-UA"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84213" y="333375"/>
            <a:ext cx="8229600" cy="1143000"/>
          </a:xfrm>
          <a:solidFill>
            <a:schemeClr val="accent3">
              <a:lumMod val="60000"/>
              <a:lumOff val="4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0" i="0" u="none" strike="noStrike" kern="1200" cap="none" spc="0" normalizeH="0" baseline="0" noProof="0" dirty="0">
                <a:ln>
                  <a:noFill/>
                </a:ln>
                <a:solidFill>
                  <a:schemeClr val="tx1"/>
                </a:solidFill>
                <a:effectLst/>
                <a:uLnTx/>
                <a:uFillTx/>
                <a:latin typeface="+mj-lt"/>
                <a:ea typeface="+mj-ea"/>
                <a:cs typeface="+mj-cs"/>
              </a:rPr>
              <a:t>Складовими </a:t>
            </a:r>
            <a:r>
              <a:rPr kumimoji="0" lang="uk-UA" sz="4400" b="0" i="1" u="none" strike="noStrike" kern="1200" cap="none" spc="0" normalizeH="0" baseline="0" noProof="0" dirty="0">
                <a:ln>
                  <a:noFill/>
                </a:ln>
                <a:solidFill>
                  <a:schemeClr val="tx1"/>
                </a:solidFill>
                <a:effectLst/>
                <a:uLnTx/>
                <a:uFillTx/>
                <a:latin typeface="+mj-lt"/>
                <a:ea typeface="+mj-ea"/>
                <a:cs typeface="+mj-cs"/>
              </a:rPr>
              <a:t>мотиваційного комплексу праці</a:t>
            </a:r>
            <a:r>
              <a:rPr kumimoji="0" lang="uk-UA" sz="4400" b="0" i="0" u="none" strike="noStrike" kern="1200" cap="none" spc="0" normalizeH="0" baseline="0" noProof="0" dirty="0">
                <a:ln>
                  <a:noFill/>
                </a:ln>
                <a:solidFill>
                  <a:schemeClr val="tx1"/>
                </a:solidFill>
                <a:effectLst/>
                <a:uLnTx/>
                <a:uFillTx/>
                <a:latin typeface="+mj-lt"/>
                <a:ea typeface="+mj-ea"/>
                <a:cs typeface="+mj-cs"/>
              </a:rPr>
              <a:t> виступають:</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3">
              <a:lumMod val="60000"/>
              <a:lumOff val="40000"/>
            </a:schemeClr>
          </a:solidFill>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вдосконалення механізму матеріального заохочення,</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модернізація системи оцінки праці,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формування системи активізації персоналу,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розвиток корпоративної стратегії,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мотивація досягнень,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поліпшення системи планування професійної кар'єри тощо.</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rgbClr val="FFFF00"/>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2800" b="1" i="1" u="sng" strike="noStrike" kern="1200" cap="none" spc="0" normalizeH="0" baseline="0" noProof="0" dirty="0">
                <a:ln>
                  <a:noFill/>
                </a:ln>
                <a:solidFill>
                  <a:schemeClr val="tx1"/>
                </a:solidFill>
                <a:effectLst/>
                <a:uLnTx/>
                <a:uFillTx/>
                <a:latin typeface="+mj-lt"/>
                <a:ea typeface="+mj-ea"/>
                <a:cs typeface="+mj-cs"/>
              </a:rPr>
              <a:t>Класифікація праці</a:t>
            </a:r>
            <a:r>
              <a:rPr kumimoji="0" lang="uk-UA" sz="2800" b="1" i="0" u="sng" strike="noStrike" kern="1200" cap="none" spc="0" normalizeH="0" baseline="0" noProof="0" dirty="0">
                <a:ln>
                  <a:noFill/>
                </a:ln>
                <a:solidFill>
                  <a:schemeClr val="tx1"/>
                </a:solidFill>
                <a:effectLst/>
                <a:uLnTx/>
                <a:uFillTx/>
                <a:latin typeface="+mj-lt"/>
                <a:ea typeface="+mj-ea"/>
                <a:cs typeface="+mj-cs"/>
              </a:rPr>
              <a:t> </a:t>
            </a:r>
            <a:r>
              <a:rPr kumimoji="0" lang="uk-UA" sz="2800" b="0" i="0" u="none" strike="noStrike" kern="1200" cap="none" spc="0" normalizeH="0" baseline="0" noProof="0" dirty="0">
                <a:ln>
                  <a:noFill/>
                </a:ln>
                <a:solidFill>
                  <a:schemeClr val="tx1"/>
                </a:solidFill>
                <a:effectLst/>
                <a:uLnTx/>
                <a:uFillTx/>
                <a:latin typeface="+mj-lt"/>
                <a:ea typeface="+mj-ea"/>
                <a:cs typeface="+mj-cs"/>
              </a:rPr>
              <a:t>будується на підставі виокремлення функції, яка для результативності певного виду праці має вирішальне значення</a:t>
            </a:r>
            <a:endParaRPr kumimoji="0" lang="ru-RU"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3">
              <a:lumMod val="60000"/>
              <a:lumOff val="40000"/>
            </a:schemeClr>
          </a:solidFill>
        </p:spPr>
        <p:txBody>
          <a:bodyPr vert="horz" wrap="square" lIns="91440" tIns="45720" rIns="91440" bIns="45720" numCol="1" rtlCol="0" anchor="t" anchorCtr="0" compatLnSpc="1">
            <a:normAutofit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кваліфікована – некваліфікована,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ручна – автоматизована,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конкретна – абстрактна,</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фізична – інтелектуальна,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наймана – </a:t>
            </a:r>
            <a:r>
              <a:rPr kumimoji="0" lang="uk-UA" sz="3200" b="0" i="0" u="none" strike="noStrike" kern="1200" cap="none" spc="0" normalizeH="0" baseline="0" noProof="0" dirty="0" err="1">
                <a:ln>
                  <a:noFill/>
                </a:ln>
                <a:solidFill>
                  <a:schemeClr val="tx1"/>
                </a:solidFill>
                <a:effectLst/>
                <a:uLnTx/>
                <a:uFillTx/>
                <a:latin typeface="+mn-lt"/>
                <a:ea typeface="+mn-ea"/>
                <a:cs typeface="+mn-cs"/>
              </a:rPr>
              <a:t>самоорганізована</a:t>
            </a:r>
            <a:r>
              <a:rPr kumimoji="0" lang="uk-UA" sz="3200" b="0" i="0" u="none" strike="noStrike" kern="1200" cap="none" spc="0" normalizeH="0" baseline="0" noProof="0" dirty="0">
                <a:ln>
                  <a:noFill/>
                </a:ln>
                <a:solidFill>
                  <a:schemeClr val="tx1"/>
                </a:solidFill>
                <a:effectLst/>
                <a:uLnTx/>
                <a:uFillTx/>
                <a:latin typeface="+mn-lt"/>
                <a:ea typeface="+mn-ea"/>
                <a:cs typeface="+mn-cs"/>
              </a:rPr>
              <a:t>,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примусова – вільна,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продуктивна – непродуктивна,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віртуальна – реальна тощо</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3">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Основні тенденції розвитку праці в 21 столітті </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2">
              <a:lumMod val="60000"/>
              <a:lumOff val="40000"/>
            </a:schemeClr>
          </a:solidFill>
        </p:spPr>
        <p:txBody>
          <a:bodyPr vert="horz" wrap="square" lIns="91440" tIns="45720" rIns="91440" bIns="45720" numCol="1" rtlCol="0" anchor="t" anchorCtr="0" compatLnSpc="1">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посилення складності,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інтегрованості,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динамічності,</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цілісності,</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набуття глобального характеру.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1" i="0" u="none" strike="noStrike" kern="1200" cap="none" spc="0" normalizeH="0" baseline="0" noProof="0" dirty="0">
                <a:ln>
                  <a:noFill/>
                </a:ln>
                <a:solidFill>
                  <a:schemeClr val="tx1"/>
                </a:solidFill>
                <a:effectLst/>
                <a:uLnTx/>
                <a:uFillTx/>
                <a:latin typeface="+mn-lt"/>
                <a:ea typeface="+mn-ea"/>
                <a:cs typeface="+mn-cs"/>
              </a:rPr>
              <a:t>В </a:t>
            </a:r>
            <a:r>
              <a:rPr kumimoji="0" lang="uk-UA" sz="3200" b="1" i="1" u="none" strike="noStrike" kern="1200" cap="none" spc="0" normalizeH="0" baseline="0" noProof="0" dirty="0">
                <a:ln>
                  <a:noFill/>
                </a:ln>
                <a:solidFill>
                  <a:schemeClr val="tx1"/>
                </a:solidFill>
                <a:effectLst/>
                <a:uLnTx/>
                <a:uFillTx/>
                <a:latin typeface="+mn-lt"/>
                <a:ea typeface="+mn-ea"/>
                <a:cs typeface="+mn-cs"/>
              </a:rPr>
              <a:t>уявленнях </a:t>
            </a:r>
            <a:r>
              <a:rPr kumimoji="0" lang="uk-UA" sz="3200" b="1" i="0" u="none" strike="noStrike" kern="1200" cap="none" spc="0" normalizeH="0" baseline="0" noProof="0" dirty="0">
                <a:ln>
                  <a:noFill/>
                </a:ln>
                <a:solidFill>
                  <a:schemeClr val="tx1"/>
                </a:solidFill>
                <a:effectLst/>
                <a:uLnTx/>
                <a:uFillTx/>
                <a:latin typeface="+mn-lt"/>
                <a:ea typeface="+mn-ea"/>
                <a:cs typeface="+mn-cs"/>
              </a:rPr>
              <a:t>про місце і роль праці </a:t>
            </a:r>
            <a:r>
              <a:rPr kumimoji="0" lang="uk-UA" sz="3200" b="0" i="0" u="none" strike="noStrike" kern="1200" cap="none" spc="0" normalizeH="0" baseline="0" noProof="0" dirty="0">
                <a:ln>
                  <a:noFill/>
                </a:ln>
                <a:solidFill>
                  <a:schemeClr val="tx1"/>
                </a:solidFill>
                <a:effectLst/>
                <a:uLnTx/>
                <a:uFillTx/>
                <a:latin typeface="+mn-lt"/>
                <a:ea typeface="+mn-ea"/>
                <a:cs typeface="+mn-cs"/>
              </a:rPr>
              <a:t>в ціннісних орієнтаціях сучасної особистості можна виокремити: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посилення меркантилізму, індивідуалізму, мобільності працівника,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зростання вимог щодо її умов, оплати, безпеки, змісту та привабливої атмосфери здійснення трудового процесу, адекватної соціальної оцінки.</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1" u="none" strike="noStrike" kern="1200" cap="none" spc="0" normalizeH="0" baseline="0" noProof="0" dirty="0">
                <a:ln>
                  <a:noFill/>
                </a:ln>
                <a:solidFill>
                  <a:schemeClr val="tx1"/>
                </a:solidFill>
                <a:effectLst/>
                <a:uLnTx/>
                <a:uFillTx/>
                <a:latin typeface="+mj-lt"/>
                <a:ea typeface="+mj-ea"/>
                <a:cs typeface="+mj-cs"/>
              </a:rPr>
              <a:t>Сутнісні риси нового типу робітника</a:t>
            </a:r>
            <a:r>
              <a:rPr kumimoji="0" lang="uk-UA" sz="4400" b="0" i="0" u="none" strike="noStrike" kern="1200" cap="none" spc="0" normalizeH="0" baseline="0" noProof="0" dirty="0">
                <a:ln>
                  <a:noFill/>
                </a:ln>
                <a:solidFill>
                  <a:schemeClr val="tx1"/>
                </a:solidFill>
                <a:effectLst/>
                <a:uLnTx/>
                <a:uFillTx/>
                <a:latin typeface="+mj-lt"/>
                <a:ea typeface="+mj-ea"/>
                <a:cs typeface="+mj-cs"/>
              </a:rPr>
              <a:t> </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2">
              <a:lumMod val="60000"/>
              <a:lumOff val="40000"/>
            </a:schemeClr>
          </a:solidFill>
        </p:spPr>
        <p:txBody>
          <a:bodyPr vert="horz" wrap="square" lIns="91440" tIns="45720" rIns="91440" bIns="45720" numCol="1" rtlCol="0" anchor="t" anchorCtr="0" compatLnSpc="1">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орієнтація на виконання нових ролей: організатор власної справи, винахідник нової технології задоволення суспільних потреб;</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здатність орієнтуватися на ринок та витримувати конкуренцію;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компетентність, готовність постійно навчатись, підвищувати свій професійний рівень;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визнання необхідності вивчати іноземні мови та опановувати нові техніко-технологічні розробки;</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творче ставлення до праці, інноваційне мислення, креативність.</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Заголовок 1"/>
          <p:cNvSpPr>
            <a:spLocks noGrp="1"/>
          </p:cNvSpPr>
          <p:nvPr>
            <p:ph type="title"/>
          </p:nvPr>
        </p:nvSpPr>
        <p:spPr>
          <a:solidFill>
            <a:srgbClr val="FFFF00">
              <a:alpha val="100000"/>
            </a:srgbClr>
          </a:solidFill>
          <a:ln/>
        </p:spPr>
        <p:txBody>
          <a:bodyPr vert="horz" wrap="square" lIns="91440" tIns="45720" rIns="91440" bIns="45720" anchor="ctr" anchorCtr="0"/>
          <a:p>
            <a:pPr eaLnBrk="1" hangingPunct="1"/>
            <a:r>
              <a:rPr lang="ru-RU" altLang="uk-UA" sz="3200" b="1" dirty="0"/>
              <a:t>Формаційний та цивілізаційний підходи до розуміння розвитку сусп</a:t>
            </a:r>
            <a:r>
              <a:rPr lang="uk-UA" altLang="uk-UA" sz="3200" b="1" dirty="0"/>
              <a:t>і</a:t>
            </a:r>
            <a:r>
              <a:rPr lang="ru-RU" altLang="uk-UA" sz="3200" b="1" dirty="0"/>
              <a:t>льства</a:t>
            </a:r>
            <a:endParaRPr lang="ru-RU" altLang="uk-UA" sz="3200" b="1" dirty="0"/>
          </a:p>
        </p:txBody>
      </p:sp>
      <p:sp>
        <p:nvSpPr>
          <p:cNvPr id="3" name="Объект 2"/>
          <p:cNvSpPr>
            <a:spLocks noGrp="1"/>
          </p:cNvSpPr>
          <p:nvPr>
            <p:ph idx="1"/>
          </p:nvPr>
        </p:nvSpPr>
        <p:spPr>
          <a:solidFill>
            <a:schemeClr val="bg2">
              <a:lumMod val="75000"/>
            </a:schemeClr>
          </a:solidFill>
        </p:spPr>
        <p:txBody>
          <a:bodyPr vert="horz" wrap="square" lIns="91440" tIns="45720" rIns="91440" bIns="45720" numCol="1" rtlCol="0" anchor="t" anchorCtr="0" compatLnSpc="1">
            <a:normAutofit fontScale="70000" lnSpcReduction="2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a:t>
            </a:r>
            <a:r>
              <a:rPr kumimoji="0" lang="uk-UA" sz="3200" b="1" i="0" u="none" strike="noStrike" kern="1200" cap="none" spc="0" normalizeH="0" baseline="0" noProof="0" dirty="0">
                <a:ln>
                  <a:noFill/>
                </a:ln>
                <a:solidFill>
                  <a:schemeClr val="tx1"/>
                </a:solidFill>
                <a:effectLst/>
                <a:uLnTx/>
                <a:uFillTx/>
                <a:latin typeface="+mn-lt"/>
                <a:ea typeface="+mn-ea"/>
                <a:cs typeface="+mn-cs"/>
              </a:rPr>
              <a:t>Суспільно-економічна формація</a:t>
            </a:r>
            <a:r>
              <a:rPr kumimoji="0" lang="uk-UA" sz="3200" b="0" i="0" u="none" strike="noStrike" kern="1200" cap="none" spc="0" normalizeH="0" baseline="0" noProof="0" dirty="0">
                <a:ln>
                  <a:noFill/>
                </a:ln>
                <a:solidFill>
                  <a:schemeClr val="tx1"/>
                </a:solidFill>
                <a:effectLst/>
                <a:uLnTx/>
                <a:uFillTx/>
                <a:latin typeface="+mn-lt"/>
                <a:ea typeface="+mn-ea"/>
                <a:cs typeface="+mn-cs"/>
              </a:rPr>
              <a:t> - </a:t>
            </a:r>
            <a:r>
              <a:rPr kumimoji="0" lang="uk-UA" sz="3200" b="0" i="0" u="none" strike="noStrike" kern="1200" cap="none" spc="0" normalizeH="0" baseline="0" noProof="0" dirty="0" err="1">
                <a:ln>
                  <a:noFill/>
                </a:ln>
                <a:solidFill>
                  <a:schemeClr val="tx1"/>
                </a:solidFill>
                <a:effectLst/>
                <a:uLnTx/>
                <a:uFillTx/>
                <a:latin typeface="+mn-lt"/>
                <a:ea typeface="+mn-ea"/>
                <a:cs typeface="+mn-cs"/>
              </a:rPr>
              <a:t>-</a:t>
            </a:r>
            <a:r>
              <a:rPr kumimoji="0" lang="uk-UA" sz="3200" b="0" i="0" u="none" strike="noStrike" kern="1200" cap="none" spc="0" normalizeH="0" baseline="0" noProof="0" dirty="0">
                <a:ln>
                  <a:noFill/>
                </a:ln>
                <a:solidFill>
                  <a:schemeClr val="tx1"/>
                </a:solidFill>
                <a:effectLst/>
                <a:uLnTx/>
                <a:uFillTx/>
                <a:latin typeface="+mn-lt"/>
                <a:ea typeface="+mn-ea"/>
                <a:cs typeface="+mn-cs"/>
              </a:rPr>
              <a:t> історичний </a:t>
            </a:r>
            <a:r>
              <a:rPr kumimoji="0" lang="uk-UA" sz="3100" b="0" i="0" u="none" strike="noStrike" kern="1200" cap="none" spc="0" normalizeH="0" baseline="0" noProof="0" dirty="0">
                <a:ln>
                  <a:noFill/>
                </a:ln>
                <a:solidFill>
                  <a:schemeClr val="tx1"/>
                </a:solidFill>
                <a:effectLst/>
                <a:uLnTx/>
                <a:uFillTx/>
                <a:latin typeface="+mn-lt"/>
                <a:ea typeface="+mn-ea"/>
                <a:cs typeface="+mn-cs"/>
              </a:rPr>
              <a:t>тип суспільства, цілісний </a:t>
            </a:r>
            <a:r>
              <a:rPr kumimoji="0" lang="uk-UA" sz="3200" b="0" i="0" u="none" strike="noStrike" kern="1200" cap="none" spc="0" normalizeH="0" baseline="0" noProof="0" dirty="0">
                <a:ln>
                  <a:noFill/>
                </a:ln>
                <a:solidFill>
                  <a:schemeClr val="tx1"/>
                </a:solidFill>
                <a:effectLst/>
                <a:uLnTx/>
                <a:uFillTx/>
                <a:latin typeface="+mn-lt"/>
                <a:ea typeface="+mn-ea"/>
                <a:cs typeface="+mn-cs"/>
              </a:rPr>
              <a:t>«соціальний організм», що базується на певному способі виробництва. Сам термін   </a:t>
            </a:r>
            <a:r>
              <a:rPr kumimoji="0" lang="uk-UA" sz="3200" b="1" i="0" u="none" strike="noStrike" kern="1200" cap="none" spc="0" normalizeH="0" baseline="0" noProof="0" dirty="0">
                <a:ln>
                  <a:noFill/>
                </a:ln>
                <a:solidFill>
                  <a:schemeClr val="tx1"/>
                </a:solidFill>
                <a:effectLst/>
                <a:uLnTx/>
                <a:uFillTx/>
                <a:latin typeface="+mn-lt"/>
                <a:ea typeface="+mn-ea"/>
                <a:cs typeface="+mn-cs"/>
              </a:rPr>
              <a:t>«формація</a:t>
            </a:r>
            <a:r>
              <a:rPr kumimoji="0" lang="uk-UA" sz="3200" b="0" i="0" u="none" strike="noStrike" kern="1200" cap="none" spc="0" normalizeH="0" baseline="0" noProof="0" dirty="0">
                <a:ln>
                  <a:noFill/>
                </a:ln>
                <a:solidFill>
                  <a:schemeClr val="tx1"/>
                </a:solidFill>
                <a:effectLst/>
                <a:uLnTx/>
                <a:uFillTx/>
                <a:latin typeface="+mn-lt"/>
                <a:ea typeface="+mn-ea"/>
                <a:cs typeface="+mn-cs"/>
              </a:rPr>
              <a:t>»  був запозичений з геології  і введений в суспільні науки  К. Марксом.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Формація в марксизмі характеризується специфічною структурою (</a:t>
            </a:r>
            <a:r>
              <a:rPr kumimoji="0" lang="uk-UA" sz="3200" b="1" i="1" u="none" strike="noStrike" kern="1200" cap="none" spc="0" normalizeH="0" baseline="0" noProof="0" dirty="0">
                <a:ln>
                  <a:noFill/>
                </a:ln>
                <a:solidFill>
                  <a:schemeClr val="tx1"/>
                </a:solidFill>
                <a:effectLst/>
                <a:uLnTx/>
                <a:uFillTx/>
                <a:latin typeface="+mn-lt"/>
                <a:ea typeface="+mn-ea"/>
                <a:cs typeface="+mn-cs"/>
              </a:rPr>
              <a:t>базисом і надбудовою</a:t>
            </a:r>
            <a:r>
              <a:rPr kumimoji="0" lang="uk-UA" sz="3200" b="0" i="0" u="none" strike="noStrike" kern="1200" cap="none" spc="0" normalizeH="0" baseline="0" noProof="0" dirty="0">
                <a:ln>
                  <a:noFill/>
                </a:ln>
                <a:solidFill>
                  <a:schemeClr val="tx1"/>
                </a:solidFill>
                <a:effectLst/>
                <a:uLnTx/>
                <a:uFillTx/>
                <a:latin typeface="+mn-lt"/>
                <a:ea typeface="+mn-ea"/>
                <a:cs typeface="+mn-cs"/>
              </a:rPr>
              <a:t>) і законами виникнення, функціонування та розвитку. Виділяють п'ять суспільно-економічних формацій, що становлять ступені історичного прогресу: первіснообщинна, рабовласницька, феодальна, капіталістична, комуністична.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Поняття «суспільно-економічна формація» обґрунтовує положення про те, що кожний ступінь розвитку суспільства характеризується особливостями, які зумовлені способом виробництва й відрізняють його від інших ступенів.</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3">
              <a:lumMod val="60000"/>
              <a:lumOff val="4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Цивілізація</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xfrm>
            <a:off x="323850" y="1628775"/>
            <a:ext cx="8229600" cy="4525963"/>
          </a:xfrm>
          <a:solidFill>
            <a:srgbClr val="00FFCC"/>
          </a:solidFill>
        </p:spPr>
        <p:txBody>
          <a:bodyPr vert="horz" wrap="square" lIns="91440" tIns="45720" rIns="91440" bIns="45720" numCol="1" rtlCol="0" anchor="t" anchorCtr="0" compatLnSpc="1">
            <a:normAutofit fontScale="700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1" i="1" u="none" strike="noStrike" kern="1200" cap="none" spc="0" normalizeH="0" baseline="0" noProof="0" dirty="0">
                <a:ln>
                  <a:noFill/>
                </a:ln>
                <a:solidFill>
                  <a:schemeClr val="tx1"/>
                </a:solidFill>
                <a:effectLst/>
                <a:uLnTx/>
                <a:uFillTx/>
                <a:latin typeface="+mn-lt"/>
                <a:ea typeface="+mn-ea"/>
                <a:cs typeface="+mn-cs"/>
              </a:rPr>
              <a:t>– </a:t>
            </a:r>
            <a:r>
              <a:rPr kumimoji="0" lang="uk-UA" sz="3200" b="0" i="0" u="none" strike="noStrike" kern="1200" cap="none" spc="0" normalizeH="0" baseline="0" noProof="0" dirty="0">
                <a:ln>
                  <a:noFill/>
                </a:ln>
                <a:solidFill>
                  <a:schemeClr val="tx1"/>
                </a:solidFill>
                <a:effectLst/>
                <a:uLnTx/>
                <a:uFillTx/>
                <a:latin typeface="+mn-lt"/>
                <a:ea typeface="+mn-ea"/>
                <a:cs typeface="+mn-cs"/>
              </a:rPr>
              <a:t>людська спільнота, яка впродовж певного періоду часу (процес зародження, розвиток, загибель чи перетворення цивілізації) має стійкі особливі риси в соціально-політичній організації, економіці та культурі (науці,  технологіях, мистецтві тощо), спільні духовні цінності та ідеали, ментальність та світоглядні установки;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стадія культури, протиставленої дикості і варварству;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суспільство, засноване на засадах розуму та справедливості.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Теорія цивілізацій розглядається в працях німецького філософа і культуролога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1" tooltip="Освальд Шпенглер"/>
              </a:rPr>
              <a:t>Освальда Шпенглера</a:t>
            </a:r>
            <a:r>
              <a:rPr kumimoji="0" lang="uk-UA" sz="3200" b="0" i="0" u="none" strike="noStrike" kern="1200" cap="none" spc="0" normalizeH="0" baseline="0" noProof="0" dirty="0">
                <a:ln>
                  <a:noFill/>
                </a:ln>
                <a:solidFill>
                  <a:schemeClr val="tx1"/>
                </a:solidFill>
                <a:effectLst/>
                <a:uLnTx/>
                <a:uFillTx/>
                <a:latin typeface="+mn-lt"/>
                <a:ea typeface="+mn-ea"/>
                <a:cs typeface="+mn-cs"/>
              </a:rPr>
              <a:t>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2" tooltip="Присмерк Європи"/>
              </a:rPr>
              <a:t>«Присмерк Європи»</a:t>
            </a:r>
            <a:r>
              <a:rPr kumimoji="0" lang="uk-UA" sz="3200" b="0" i="0" u="none" strike="noStrike" kern="1200" cap="none" spc="0" normalizeH="0" baseline="0" noProof="0" dirty="0">
                <a:ln>
                  <a:noFill/>
                </a:ln>
                <a:solidFill>
                  <a:schemeClr val="tx1"/>
                </a:solidFill>
                <a:effectLst/>
                <a:uLnTx/>
                <a:uFillTx/>
                <a:latin typeface="+mn-lt"/>
                <a:ea typeface="+mn-ea"/>
                <a:cs typeface="+mn-cs"/>
              </a:rPr>
              <a:t> (1918), англійського історика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3" tooltip="Арнольд Тойнбі"/>
              </a:rPr>
              <a:t>Арнольда Джозефа </a:t>
            </a:r>
            <a:r>
              <a:rPr kumimoji="0" lang="uk-UA" sz="3200" b="0" i="0" u="none" strike="noStrike" kern="1200" cap="none" spc="0" normalizeH="0" baseline="0" noProof="0" dirty="0" err="1">
                <a:ln>
                  <a:noFill/>
                </a:ln>
                <a:solidFill>
                  <a:schemeClr val="tx1"/>
                </a:solidFill>
                <a:effectLst/>
                <a:uLnTx/>
                <a:uFillTx/>
                <a:latin typeface="+mn-lt"/>
                <a:ea typeface="+mn-ea"/>
                <a:cs typeface="+mn-cs"/>
                <a:hlinkClick r:id="rId3" tooltip="Арнольд Тойнбі"/>
              </a:rPr>
              <a:t>Тойнбі</a:t>
            </a:r>
            <a:r>
              <a:rPr kumimoji="0" lang="uk-UA" sz="3200" b="0" i="0" u="none" strike="noStrike" kern="1200" cap="none" spc="0" normalizeH="0" baseline="0" noProof="0" dirty="0">
                <a:ln>
                  <a:noFill/>
                </a:ln>
                <a:solidFill>
                  <a:schemeClr val="tx1"/>
                </a:solidFill>
                <a:effectLst/>
                <a:uLnTx/>
                <a:uFillTx/>
                <a:latin typeface="+mn-lt"/>
                <a:ea typeface="+mn-ea"/>
                <a:cs typeface="+mn-cs"/>
              </a:rPr>
              <a:t> </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4" tooltip="Розуміння історії (Тойнбі) (ще не написана)"/>
              </a:rPr>
              <a:t>«Розуміння історії»</a:t>
            </a:r>
            <a:r>
              <a:rPr kumimoji="0" lang="uk-UA" sz="3200" b="0" i="0" u="none" strike="noStrike" kern="1200" cap="none" spc="0" normalizeH="0" baseline="0" noProof="0" dirty="0">
                <a:ln>
                  <a:noFill/>
                </a:ln>
                <a:solidFill>
                  <a:schemeClr val="tx1"/>
                </a:solidFill>
                <a:effectLst/>
                <a:uLnTx/>
                <a:uFillTx/>
                <a:latin typeface="+mn-lt"/>
                <a:ea typeface="+mn-ea"/>
                <a:cs typeface="+mn-cs"/>
              </a:rPr>
              <a:t> (1934-1961 роки) та інших.</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Заголовок 1"/>
          <p:cNvSpPr>
            <a:spLocks noGrp="1"/>
          </p:cNvSpPr>
          <p:nvPr>
            <p:ph type="title"/>
          </p:nvPr>
        </p:nvSpPr>
        <p:spPr>
          <a:solidFill>
            <a:srgbClr val="00FFCC">
              <a:alpha val="100000"/>
            </a:srgbClr>
          </a:solidFill>
          <a:ln/>
        </p:spPr>
        <p:txBody>
          <a:bodyPr vert="horz" wrap="square" lIns="91440" tIns="45720" rIns="91440" bIns="45720" anchor="ctr" anchorCtr="0"/>
          <a:p>
            <a:pPr eaLnBrk="1" hangingPunct="1"/>
            <a:r>
              <a:rPr lang="uk-UA" altLang="uk-UA" dirty="0"/>
              <a:t>“</a:t>
            </a:r>
            <a:r>
              <a:rPr lang="uk-UA" altLang="uk-UA" b="1" i="1" dirty="0"/>
              <a:t>Зіткнення цивілізацій</a:t>
            </a:r>
            <a:r>
              <a:rPr lang="uk-UA" altLang="uk-UA" dirty="0"/>
              <a:t>” </a:t>
            </a:r>
            <a:endParaRPr lang="ru-RU" altLang="uk-UA" dirty="0"/>
          </a:p>
        </p:txBody>
      </p:sp>
      <p:sp>
        <p:nvSpPr>
          <p:cNvPr id="3" name="Объект 2"/>
          <p:cNvSpPr>
            <a:spLocks noGrp="1"/>
          </p:cNvSpPr>
          <p:nvPr>
            <p:ph idx="1"/>
          </p:nvPr>
        </p:nvSpPr>
        <p:spPr>
          <a:solidFill>
            <a:srgbClr val="FF99FF"/>
          </a:solidFill>
        </p:spPr>
        <p:txBody>
          <a:bodyPr vert="horz" wrap="square" lIns="91440" tIns="45720" rIns="91440" bIns="45720" numCol="1" rtlCol="0" anchor="t" anchorCtr="0" compatLnSpc="1">
            <a:normAutofit lnSpcReduction="10000"/>
          </a:bodyPr>
          <a:lstStyle/>
          <a:p>
            <a:pPr marL="342900" marR="0" lvl="0" indent="-342900" algn="just"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теорія американського політолога та соціолога </a:t>
            </a:r>
            <a:r>
              <a:rPr kumimoji="0" lang="uk-UA" sz="3200" b="0" i="0" u="none" strike="noStrike" kern="1200" cap="none" spc="0" normalizeH="0" baseline="0" noProof="0" dirty="0" err="1">
                <a:ln>
                  <a:noFill/>
                </a:ln>
                <a:solidFill>
                  <a:schemeClr val="tx1"/>
                </a:solidFill>
                <a:effectLst/>
                <a:uLnTx/>
                <a:uFillTx/>
                <a:latin typeface="+mn-lt"/>
                <a:ea typeface="+mn-ea"/>
                <a:cs typeface="+mn-cs"/>
                <a:hlinkClick r:id="rId1" tooltip="Самуель Гантінгтон"/>
              </a:rPr>
              <a:t>Самуеля</a:t>
            </a:r>
            <a:r>
              <a:rPr kumimoji="0" lang="uk-UA" sz="3200" b="0" i="0" u="none" strike="noStrike" kern="1200" cap="none" spc="0" normalizeH="0" baseline="0" noProof="0" dirty="0">
                <a:ln>
                  <a:noFill/>
                </a:ln>
                <a:solidFill>
                  <a:schemeClr val="tx1"/>
                </a:solidFill>
                <a:effectLst/>
                <a:uLnTx/>
                <a:uFillTx/>
                <a:latin typeface="+mn-lt"/>
                <a:ea typeface="+mn-ea"/>
                <a:cs typeface="+mn-cs"/>
                <a:hlinkClick r:id="rId1" tooltip="Самуель Гантінгтон"/>
              </a:rPr>
              <a:t> </a:t>
            </a:r>
            <a:r>
              <a:rPr kumimoji="0" lang="uk-UA" sz="3200" b="0" i="0" u="none" strike="noStrike" kern="1200" cap="none" spc="0" normalizeH="0" baseline="0" noProof="0" dirty="0" err="1">
                <a:ln>
                  <a:noFill/>
                </a:ln>
                <a:solidFill>
                  <a:schemeClr val="tx1"/>
                </a:solidFill>
                <a:effectLst/>
                <a:uLnTx/>
                <a:uFillTx/>
                <a:latin typeface="+mn-lt"/>
                <a:ea typeface="+mn-ea"/>
                <a:cs typeface="+mn-cs"/>
                <a:hlinkClick r:id="rId1" tooltip="Самуель Гантінгтон"/>
              </a:rPr>
              <a:t>Хантінгтона</a:t>
            </a:r>
            <a:r>
              <a:rPr kumimoji="0" lang="uk-UA" sz="3200" b="0" i="0" u="none" strike="noStrike" kern="1200" cap="none" spc="0" normalizeH="0" baseline="0" noProof="0" dirty="0">
                <a:ln>
                  <a:noFill/>
                </a:ln>
                <a:solidFill>
                  <a:schemeClr val="tx1"/>
                </a:solidFill>
                <a:effectLst/>
                <a:uLnTx/>
                <a:uFillTx/>
                <a:latin typeface="+mn-lt"/>
                <a:ea typeface="+mn-ea"/>
                <a:cs typeface="+mn-cs"/>
              </a:rPr>
              <a:t> про війни цивілізацій. За цією теорією вирізняють 9 світових цивілізацій: </a:t>
            </a:r>
            <a:r>
              <a:rPr kumimoji="0" lang="uk-UA" sz="3200" b="0" i="1" u="none" strike="noStrike" kern="1200" cap="none" spc="0" normalizeH="0" baseline="0" noProof="0" dirty="0">
                <a:ln>
                  <a:noFill/>
                </a:ln>
                <a:solidFill>
                  <a:schemeClr val="tx1"/>
                </a:solidFill>
                <a:effectLst/>
                <a:uLnTx/>
                <a:uFillTx/>
                <a:latin typeface="+mn-lt"/>
                <a:ea typeface="+mn-ea"/>
                <a:cs typeface="+mn-cs"/>
              </a:rPr>
              <a:t>європейську; ісламську; </a:t>
            </a:r>
            <a:r>
              <a:rPr kumimoji="0" lang="uk-UA" sz="3200" b="0" i="1" u="none" strike="noStrike" kern="1200" cap="none" spc="0" normalizeH="0" baseline="0" noProof="0" dirty="0" err="1">
                <a:ln>
                  <a:noFill/>
                </a:ln>
                <a:solidFill>
                  <a:schemeClr val="tx1"/>
                </a:solidFill>
                <a:effectLst/>
                <a:uLnTx/>
                <a:uFillTx/>
                <a:latin typeface="+mn-lt"/>
                <a:ea typeface="+mn-ea"/>
                <a:cs typeface="+mn-cs"/>
              </a:rPr>
              <a:t>конфуціанську</a:t>
            </a:r>
            <a:r>
              <a:rPr kumimoji="0" lang="uk-UA" sz="3200" b="0" i="1" u="none" strike="noStrike" kern="1200" cap="none" spc="0" normalizeH="0" baseline="0" noProof="0" dirty="0">
                <a:ln>
                  <a:noFill/>
                </a:ln>
                <a:solidFill>
                  <a:schemeClr val="tx1"/>
                </a:solidFill>
                <a:effectLst/>
                <a:uLnTx/>
                <a:uFillTx/>
                <a:latin typeface="+mn-lt"/>
                <a:ea typeface="+mn-ea"/>
                <a:cs typeface="+mn-cs"/>
              </a:rPr>
              <a:t>; японську; буддистську; індуїстську; </a:t>
            </a:r>
            <a:r>
              <a:rPr kumimoji="0" lang="uk-UA" sz="3200" b="0" i="1" u="none" strike="noStrike" kern="1200" cap="none" spc="0" normalizeH="0" baseline="0" noProof="0" dirty="0" err="1">
                <a:ln>
                  <a:noFill/>
                </a:ln>
                <a:solidFill>
                  <a:schemeClr val="tx1"/>
                </a:solidFill>
                <a:effectLst/>
                <a:uLnTx/>
                <a:uFillTx/>
                <a:latin typeface="+mn-lt"/>
                <a:ea typeface="+mn-ea"/>
                <a:cs typeface="+mn-cs"/>
              </a:rPr>
              <a:t>латино-американську</a:t>
            </a:r>
            <a:r>
              <a:rPr kumimoji="0" lang="uk-UA" sz="3200" b="0" i="1" u="none" strike="noStrike" kern="1200" cap="none" spc="0" normalizeH="0" baseline="0" noProof="0" dirty="0">
                <a:ln>
                  <a:noFill/>
                </a:ln>
                <a:solidFill>
                  <a:schemeClr val="tx1"/>
                </a:solidFill>
                <a:effectLst/>
                <a:uLnTx/>
                <a:uFillTx/>
                <a:latin typeface="+mn-lt"/>
                <a:ea typeface="+mn-ea"/>
                <a:cs typeface="+mn-cs"/>
              </a:rPr>
              <a:t>; африканську. </a:t>
            </a:r>
            <a:endParaRPr kumimoji="0" lang="uk-UA" sz="3200" b="0" i="1"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Вважається, що на зміну </a:t>
            </a:r>
            <a:r>
              <a:rPr kumimoji="0" lang="uk-UA" sz="3200" b="0" i="0" u="none" strike="noStrike" kern="1200" cap="none" spc="0" normalizeH="0" baseline="0" noProof="0" dirty="0" err="1">
                <a:ln>
                  <a:noFill/>
                </a:ln>
                <a:solidFill>
                  <a:schemeClr val="tx1"/>
                </a:solidFill>
                <a:effectLst/>
                <a:uLnTx/>
                <a:uFillTx/>
                <a:latin typeface="+mn-lt"/>
                <a:ea typeface="+mn-ea"/>
                <a:cs typeface="+mn-cs"/>
              </a:rPr>
              <a:t>двополярному</a:t>
            </a:r>
            <a:r>
              <a:rPr kumimoji="0" lang="uk-UA" sz="3200" b="0" i="0" u="none" strike="noStrike" kern="1200" cap="none" spc="0" normalizeH="0" baseline="0" noProof="0" dirty="0">
                <a:ln>
                  <a:noFill/>
                </a:ln>
                <a:solidFill>
                  <a:schemeClr val="tx1"/>
                </a:solidFill>
                <a:effectLst/>
                <a:uLnTx/>
                <a:uFillTx/>
                <a:latin typeface="+mn-lt"/>
                <a:ea typeface="+mn-ea"/>
                <a:cs typeface="+mn-cs"/>
              </a:rPr>
              <a:t> світові приходять сутички між цивілізаціями.</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000" b="0" i="0" u="none" strike="noStrike" kern="1200" cap="none" spc="0" normalizeH="0" baseline="0" noProof="0" dirty="0">
                <a:ln>
                  <a:noFill/>
                </a:ln>
                <a:solidFill>
                  <a:schemeClr val="tx1"/>
                </a:solidFill>
                <a:effectLst/>
                <a:uLnTx/>
                <a:uFillTx/>
                <a:latin typeface="+mj-lt"/>
                <a:ea typeface="+mj-ea"/>
                <a:cs typeface="+mj-cs"/>
              </a:rPr>
              <a:t>Класифікація  етапів розвитку суспільств</a:t>
            </a:r>
            <a:endParaRPr kumimoji="0" lang="ru-RU"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30723" name="Объект 2"/>
          <p:cNvSpPr>
            <a:spLocks noGrp="1"/>
          </p:cNvSpPr>
          <p:nvPr>
            <p:ph idx="1"/>
          </p:nvPr>
        </p:nvSpPr>
        <p:spPr>
          <a:solidFill>
            <a:srgbClr val="92D050">
              <a:alpha val="100000"/>
            </a:srgbClr>
          </a:solidFill>
          <a:ln/>
        </p:spPr>
        <p:txBody>
          <a:bodyPr vert="horz" wrap="square" lIns="91440" tIns="45720" rIns="91440" bIns="45720" anchor="t" anchorCtr="0"/>
          <a:p>
            <a:pPr eaLnBrk="1" hangingPunct="1"/>
            <a:r>
              <a:rPr lang="uk-UA" altLang="uk-UA" dirty="0"/>
              <a:t>- аграрне</a:t>
            </a:r>
            <a:endParaRPr lang="uk-UA" altLang="uk-UA" dirty="0"/>
          </a:p>
          <a:p>
            <a:pPr eaLnBrk="1" hangingPunct="1"/>
            <a:r>
              <a:rPr lang="uk-UA" altLang="uk-UA" dirty="0"/>
              <a:t>- індустріальне</a:t>
            </a:r>
            <a:endParaRPr lang="uk-UA" altLang="uk-UA" dirty="0"/>
          </a:p>
          <a:p>
            <a:pPr eaLnBrk="1" hangingPunct="1"/>
            <a:r>
              <a:rPr lang="uk-UA" altLang="uk-UA" dirty="0"/>
              <a:t>- інформаційне</a:t>
            </a:r>
            <a:endParaRPr lang="ru-RU" alt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20000"/>
              <a:lumOff val="80000"/>
            </a:schemeClr>
          </a:solidFill>
        </p:spPr>
        <p:txBody>
          <a:bodyPr vert="horz" wrap="square" lIns="91440" tIns="45720" rIns="91440" bIns="45720" numCol="1" rtlCol="0" anchor="ctr" anchorCtr="0" compatLnSpc="1">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1" u="none" strike="noStrike" kern="1200" cap="none" spc="0" normalizeH="0" baseline="0" noProof="0" dirty="0">
                <a:ln>
                  <a:noFill/>
                </a:ln>
                <a:solidFill>
                  <a:schemeClr val="tx1"/>
                </a:solidFill>
                <a:effectLst/>
                <a:uLnTx/>
                <a:uFillTx/>
                <a:latin typeface="+mj-lt"/>
                <a:ea typeface="+mj-ea"/>
                <a:cs typeface="+mj-cs"/>
              </a:rPr>
              <a:t>Суспільство</a:t>
            </a:r>
            <a:r>
              <a:rPr kumimoji="0" lang="uk-UA" sz="4400" b="0" i="0" u="none" strike="noStrike" kern="1200" cap="none" spc="0" normalizeH="0" baseline="0" noProof="0" dirty="0">
                <a:ln>
                  <a:noFill/>
                </a:ln>
                <a:solidFill>
                  <a:schemeClr val="tx1"/>
                </a:solidFill>
                <a:effectLst/>
                <a:uLnTx/>
                <a:uFillTx/>
                <a:latin typeface="+mj-lt"/>
                <a:ea typeface="+mj-ea"/>
                <a:cs typeface="+mj-cs"/>
              </a:rPr>
              <a:t> </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xfrm>
            <a:off x="107950" y="1484313"/>
            <a:ext cx="8999538" cy="4968875"/>
          </a:xfrm>
          <a:solidFill>
            <a:srgbClr val="FF99FF"/>
          </a:solidFill>
        </p:spPr>
        <p:txBody>
          <a:bodyPr vert="horz" wrap="square" lIns="91440" tIns="45720" rIns="91440" bIns="45720" numCol="1" rtlCol="0" anchor="t" anchorCtr="0" compatLnSpc="1">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900" b="0" i="0" u="none" strike="noStrike" kern="1200" cap="none" spc="0" normalizeH="0" baseline="0" noProof="0" dirty="0">
                <a:ln>
                  <a:noFill/>
                </a:ln>
                <a:solidFill>
                  <a:schemeClr val="tx1"/>
                </a:solidFill>
                <a:effectLst/>
                <a:uLnTx/>
                <a:uFillTx/>
                <a:latin typeface="+mn-lt"/>
                <a:ea typeface="+mn-ea"/>
                <a:cs typeface="+mn-cs"/>
              </a:rPr>
              <a:t> - сукупність людей, об’єднаних спільною </a:t>
            </a:r>
            <a:r>
              <a:rPr kumimoji="0" lang="uk-UA" sz="3900" b="0" i="1" u="none" strike="noStrike" kern="1200" cap="none" spc="0" normalizeH="0" baseline="0" noProof="0" dirty="0">
                <a:ln>
                  <a:noFill/>
                </a:ln>
                <a:solidFill>
                  <a:schemeClr val="tx1"/>
                </a:solidFill>
                <a:effectLst/>
                <a:uLnTx/>
                <a:uFillTx/>
                <a:latin typeface="+mn-lt"/>
                <a:ea typeface="+mn-ea"/>
                <a:cs typeface="+mn-cs"/>
              </a:rPr>
              <a:t>територією, системою управління</a:t>
            </a:r>
            <a:r>
              <a:rPr kumimoji="0" lang="uk-UA" sz="3900" b="0" i="0" u="none" strike="noStrike" kern="1200" cap="none" spc="0" normalizeH="0" baseline="0" noProof="0" dirty="0">
                <a:ln>
                  <a:noFill/>
                </a:ln>
                <a:solidFill>
                  <a:schemeClr val="tx1"/>
                </a:solidFill>
                <a:effectLst/>
                <a:uLnTx/>
                <a:uFillTx/>
                <a:latin typeface="+mn-lt"/>
                <a:ea typeface="+mn-ea"/>
                <a:cs typeface="+mn-cs"/>
              </a:rPr>
              <a:t>,</a:t>
            </a:r>
            <a:r>
              <a:rPr kumimoji="0" lang="en-US" sz="3900" b="0" i="0" u="none" strike="noStrike" kern="1200" cap="none" spc="0" normalizeH="0" baseline="0" noProof="0" dirty="0">
                <a:ln>
                  <a:noFill/>
                </a:ln>
                <a:solidFill>
                  <a:schemeClr val="tx1"/>
                </a:solidFill>
                <a:effectLst/>
                <a:uLnTx/>
                <a:uFillTx/>
                <a:latin typeface="+mn-lt"/>
                <a:ea typeface="+mn-ea"/>
                <a:cs typeface="+mn-cs"/>
              </a:rPr>
              <a:t> </a:t>
            </a:r>
            <a:endParaRPr kumimoji="0" lang="uk-UA" sz="39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900" b="0" i="1" u="none" strike="noStrike" kern="1200" cap="none" spc="0" normalizeH="0" baseline="0" noProof="0" dirty="0">
                <a:ln>
                  <a:noFill/>
                </a:ln>
                <a:solidFill>
                  <a:schemeClr val="tx1"/>
                </a:solidFill>
                <a:effectLst/>
                <a:uLnTx/>
                <a:uFillTx/>
                <a:latin typeface="+mn-lt"/>
                <a:ea typeface="+mn-ea"/>
                <a:cs typeface="+mn-cs"/>
              </a:rPr>
              <a:t> культурою.</a:t>
            </a:r>
            <a:endParaRPr kumimoji="0" lang="uk-UA" sz="3900" b="0" i="1"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900" b="0" i="0" u="none" strike="noStrike" kern="1200" cap="none" spc="0" normalizeH="0" baseline="0" noProof="0" dirty="0">
                <a:ln>
                  <a:noFill/>
                </a:ln>
                <a:solidFill>
                  <a:schemeClr val="tx1"/>
                </a:solidFill>
                <a:effectLst/>
                <a:uLnTx/>
                <a:uFillTx/>
                <a:latin typeface="+mn-lt"/>
                <a:ea typeface="+mn-ea"/>
                <a:cs typeface="+mn-cs"/>
              </a:rPr>
              <a:t> 	Термін</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uk-UA" sz="3900" b="0" i="0" u="none" strike="noStrike" kern="1200" cap="none" spc="0" normalizeH="0" baseline="0" noProof="0" dirty="0">
                <a:ln>
                  <a:noFill/>
                </a:ln>
                <a:solidFill>
                  <a:schemeClr val="tx1"/>
                </a:solidFill>
                <a:effectLst/>
                <a:uLnTx/>
                <a:uFillTx/>
                <a:latin typeface="+mn-lt"/>
                <a:ea typeface="+mn-ea"/>
                <a:cs typeface="+mn-cs"/>
              </a:rPr>
              <a:t>суспільство</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uk-UA" sz="3900" b="0" i="0" u="none" strike="noStrike" kern="1200" cap="none" spc="0" normalizeH="0" baseline="0" noProof="0" dirty="0">
                <a:ln>
                  <a:noFill/>
                </a:ln>
                <a:solidFill>
                  <a:schemeClr val="tx1"/>
                </a:solidFill>
                <a:effectLst/>
                <a:uLnTx/>
                <a:uFillTx/>
                <a:latin typeface="+mn-lt"/>
                <a:ea typeface="+mn-ea"/>
                <a:cs typeface="+mn-cs"/>
              </a:rPr>
              <a:t>іноді заміняють запозиченим з латинської мови словом</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uk-UA" sz="3900" b="0" i="1" u="sng" strike="noStrike" kern="1200" cap="none" spc="0" normalizeH="0" baseline="0" noProof="0" dirty="0">
                <a:ln>
                  <a:noFill/>
                </a:ln>
                <a:solidFill>
                  <a:schemeClr val="tx1"/>
                </a:solidFill>
                <a:effectLst/>
                <a:uLnTx/>
                <a:uFillTx/>
                <a:latin typeface="+mn-lt"/>
                <a:ea typeface="+mn-ea"/>
                <a:cs typeface="+mn-cs"/>
              </a:rPr>
              <a:t>соціум</a:t>
            </a:r>
            <a:r>
              <a:rPr kumimoji="0" lang="uk-UA" sz="3900" b="0" i="0" u="none" strike="noStrike" kern="1200" cap="none" spc="0" normalizeH="0" baseline="0" noProof="0" dirty="0">
                <a:ln>
                  <a:noFill/>
                </a:ln>
                <a:solidFill>
                  <a:schemeClr val="tx1"/>
                </a:solidFill>
                <a:effectLst/>
                <a:uLnTx/>
                <a:uFillTx/>
                <a:latin typeface="+mn-lt"/>
                <a:ea typeface="+mn-ea"/>
                <a:cs typeface="+mn-cs"/>
              </a:rPr>
              <a:t>. Відповідно, термін «соціальний»</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uk-UA" sz="3900" b="0" i="0" u="none" strike="noStrike" kern="1200" cap="none" spc="0" normalizeH="0" baseline="0" noProof="0" dirty="0">
                <a:ln>
                  <a:noFill/>
                </a:ln>
                <a:solidFill>
                  <a:schemeClr val="tx1"/>
                </a:solidFill>
                <a:effectLst/>
                <a:uLnTx/>
                <a:uFillTx/>
                <a:latin typeface="+mn-lt"/>
                <a:ea typeface="+mn-ea"/>
                <a:cs typeface="+mn-cs"/>
              </a:rPr>
              <a:t>у багатьох контекстах синонімічний терміну «суспільний».  </a:t>
            </a:r>
            <a:endParaRPr kumimoji="0" lang="uk-UA" sz="39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900" b="0" i="0" u="none" strike="noStrike" kern="1200" cap="none" spc="0" normalizeH="0" baseline="0" noProof="0" dirty="0">
                <a:ln>
                  <a:noFill/>
                </a:ln>
                <a:solidFill>
                  <a:schemeClr val="tx1"/>
                </a:solidFill>
                <a:effectLst/>
                <a:uLnTx/>
                <a:uFillTx/>
                <a:latin typeface="+mn-lt"/>
                <a:ea typeface="+mn-ea"/>
                <a:cs typeface="+mn-cs"/>
              </a:rPr>
              <a:t>	</a:t>
            </a:r>
            <a:r>
              <a:rPr kumimoji="0" lang="ru-RU" sz="3900" b="0" i="0" u="none" strike="noStrike" kern="1200" cap="none" spc="0" normalizeH="0" baseline="0" noProof="0" dirty="0" err="1">
                <a:ln>
                  <a:noFill/>
                </a:ln>
                <a:solidFill>
                  <a:schemeClr val="tx1"/>
                </a:solidFill>
                <a:effectLst/>
                <a:uLnTx/>
                <a:uFillTx/>
                <a:latin typeface="+mn-lt"/>
                <a:ea typeface="+mn-ea"/>
                <a:cs typeface="+mn-cs"/>
              </a:rPr>
              <a:t>Окремим</a:t>
            </a:r>
            <a:r>
              <a:rPr kumimoji="0" lang="ru-RU" sz="3900" b="0" i="0" u="none" strike="noStrike" kern="1200" cap="none" spc="0" normalizeH="0" baseline="0" noProof="0" dirty="0">
                <a:ln>
                  <a:noFill/>
                </a:ln>
                <a:solidFill>
                  <a:schemeClr val="tx1"/>
                </a:solidFill>
                <a:effectLst/>
                <a:uLnTx/>
                <a:uFillTx/>
                <a:latin typeface="+mn-lt"/>
                <a:ea typeface="+mn-ea"/>
                <a:cs typeface="+mn-cs"/>
              </a:rPr>
              <a:t> видом </a:t>
            </a:r>
            <a:r>
              <a:rPr kumimoji="0" lang="ru-RU" sz="3900" b="0" i="0" u="none" strike="noStrike" kern="1200" cap="none" spc="0" normalizeH="0" baseline="0" noProof="0" dirty="0" err="1">
                <a:ln>
                  <a:noFill/>
                </a:ln>
                <a:solidFill>
                  <a:schemeClr val="tx1"/>
                </a:solidFill>
                <a:effectLst/>
                <a:uLnTx/>
                <a:uFillTx/>
                <a:latin typeface="+mn-lt"/>
                <a:ea typeface="+mn-ea"/>
                <a:cs typeface="+mn-cs"/>
              </a:rPr>
              <a:t>суспільства</a:t>
            </a:r>
            <a:r>
              <a:rPr kumimoji="0" lang="ru-RU" sz="3900" b="0" i="0" u="none" strike="noStrike" kern="1200" cap="none" spc="0" normalizeH="0" baseline="0" noProof="0" dirty="0">
                <a:ln>
                  <a:noFill/>
                </a:ln>
                <a:solidFill>
                  <a:schemeClr val="tx1"/>
                </a:solidFill>
                <a:effectLst/>
                <a:uLnTx/>
                <a:uFillTx/>
                <a:latin typeface="+mn-lt"/>
                <a:ea typeface="+mn-ea"/>
                <a:cs typeface="+mn-cs"/>
              </a:rPr>
              <a:t> є</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uk-UA" sz="3900" b="0" i="0" u="sng" strike="noStrike" kern="1200" cap="none" spc="0" normalizeH="0" baseline="0" noProof="0" dirty="0">
                <a:ln>
                  <a:noFill/>
                </a:ln>
                <a:solidFill>
                  <a:schemeClr val="tx1"/>
                </a:solidFill>
                <a:effectLst/>
                <a:uLnTx/>
                <a:uFillTx/>
                <a:latin typeface="+mn-lt"/>
                <a:ea typeface="+mn-ea"/>
                <a:cs typeface="+mn-cs"/>
              </a:rPr>
              <a:t>людство </a:t>
            </a:r>
            <a:r>
              <a:rPr kumimoji="0" lang="ru-RU" sz="3900" b="0" i="0" u="none" strike="noStrike" kern="1200" cap="none" spc="0" normalizeH="0" baseline="0" noProof="0" dirty="0">
                <a:ln>
                  <a:noFill/>
                </a:ln>
                <a:solidFill>
                  <a:schemeClr val="tx1"/>
                </a:solidFill>
                <a:effectLst/>
                <a:uLnTx/>
                <a:uFillTx/>
                <a:latin typeface="+mn-lt"/>
                <a:ea typeface="+mn-ea"/>
                <a:cs typeface="+mn-cs"/>
              </a:rPr>
              <a:t>— </a:t>
            </a:r>
            <a:r>
              <a:rPr kumimoji="0" lang="ru-RU" sz="3900" b="0" i="0" u="none" strike="noStrike" kern="1200" cap="none" spc="0" normalizeH="0" baseline="0" noProof="0" dirty="0" err="1">
                <a:ln>
                  <a:noFill/>
                </a:ln>
                <a:solidFill>
                  <a:schemeClr val="tx1"/>
                </a:solidFill>
                <a:effectLst/>
                <a:uLnTx/>
                <a:uFillTx/>
                <a:latin typeface="+mn-lt"/>
                <a:ea typeface="+mn-ea"/>
                <a:cs typeface="+mn-cs"/>
              </a:rPr>
              <a:t>спільнота</a:t>
            </a:r>
            <a:r>
              <a:rPr kumimoji="0" lang="ru-RU" sz="3900" b="0" i="0" u="none" strike="noStrike" kern="1200" cap="none" spc="0" normalizeH="0" baseline="0" noProof="0" dirty="0">
                <a:ln>
                  <a:noFill/>
                </a:ln>
                <a:solidFill>
                  <a:schemeClr val="tx1"/>
                </a:solidFill>
                <a:effectLst/>
                <a:uLnTx/>
                <a:uFillTx/>
                <a:latin typeface="+mn-lt"/>
                <a:ea typeface="+mn-ea"/>
                <a:cs typeface="+mn-cs"/>
              </a:rPr>
              <a:t> </a:t>
            </a:r>
            <a:r>
              <a:rPr kumimoji="0" lang="ru-RU" sz="3900" b="0" i="0" u="none" strike="noStrike" kern="1200" cap="none" spc="0" normalizeH="0" baseline="0" noProof="0" dirty="0" err="1">
                <a:ln>
                  <a:noFill/>
                </a:ln>
                <a:solidFill>
                  <a:schemeClr val="tx1"/>
                </a:solidFill>
                <a:effectLst/>
                <a:uLnTx/>
                <a:uFillTx/>
                <a:latin typeface="+mn-lt"/>
                <a:ea typeface="+mn-ea"/>
                <a:cs typeface="+mn-cs"/>
              </a:rPr>
              <a:t>всіх</a:t>
            </a:r>
            <a:r>
              <a:rPr kumimoji="0" lang="ru-RU" sz="3900" b="0" i="0" u="none" strike="noStrike" kern="1200" cap="none" spc="0" normalizeH="0" baseline="0" noProof="0" dirty="0">
                <a:ln>
                  <a:noFill/>
                </a:ln>
                <a:solidFill>
                  <a:schemeClr val="tx1"/>
                </a:solidFill>
                <a:effectLst/>
                <a:uLnTx/>
                <a:uFillTx/>
                <a:latin typeface="+mn-lt"/>
                <a:ea typeface="+mn-ea"/>
                <a:cs typeface="+mn-cs"/>
              </a:rPr>
              <a:t> людей на </a:t>
            </a:r>
            <a:r>
              <a:rPr kumimoji="0" lang="ru-RU" sz="3900" b="0" i="0" u="none" strike="noStrike" kern="1200" cap="none" spc="0" normalizeH="0" baseline="0" noProof="0" dirty="0" err="1">
                <a:ln>
                  <a:noFill/>
                </a:ln>
                <a:solidFill>
                  <a:schemeClr val="tx1"/>
                </a:solidFill>
                <a:effectLst/>
                <a:uLnTx/>
                <a:uFillTx/>
                <a:latin typeface="+mn-lt"/>
                <a:ea typeface="+mn-ea"/>
                <a:cs typeface="+mn-cs"/>
              </a:rPr>
              <a:t>планеті</a:t>
            </a:r>
            <a:r>
              <a:rPr kumimoji="0" lang="en-US" sz="3900" b="0" i="0" u="none" strike="noStrike" kern="1200" cap="none" spc="0" normalizeH="0" baseline="0" noProof="0" dirty="0">
                <a:ln>
                  <a:noFill/>
                </a:ln>
                <a:solidFill>
                  <a:schemeClr val="tx1"/>
                </a:solidFill>
                <a:effectLst/>
                <a:uLnTx/>
                <a:uFillTx/>
                <a:latin typeface="+mn-lt"/>
                <a:ea typeface="+mn-ea"/>
                <a:cs typeface="+mn-cs"/>
              </a:rPr>
              <a:t> </a:t>
            </a:r>
            <a:r>
              <a:rPr kumimoji="0" lang="ru-RU" sz="3900" b="0" i="0" u="sng" strike="noStrike" kern="1200" cap="none" spc="0" normalizeH="0" baseline="0" noProof="0" dirty="0">
                <a:ln>
                  <a:noFill/>
                </a:ln>
                <a:solidFill>
                  <a:schemeClr val="tx1"/>
                </a:solidFill>
                <a:effectLst/>
                <a:uLnTx/>
                <a:uFillTx/>
                <a:latin typeface="+mn-lt"/>
                <a:ea typeface="+mn-ea"/>
                <a:cs typeface="+mn-cs"/>
              </a:rPr>
              <a:t>Земля</a:t>
            </a:r>
            <a:endParaRPr kumimoji="0" lang="ru-RU" sz="39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84213" y="0"/>
            <a:ext cx="8002588" cy="431800"/>
          </a:xfrm>
          <a:solidFill>
            <a:schemeClr val="accent2">
              <a:lumMod val="20000"/>
              <a:lumOff val="80000"/>
            </a:schemeClr>
          </a:solidFill>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br>
              <a:rPr kumimoji="0" lang="uk-UA" sz="2000" b="1" i="1" u="none" strike="noStrike" kern="1200" cap="all" spc="0" normalizeH="0" baseline="0" noProof="0" dirty="0">
                <a:ln>
                  <a:noFill/>
                </a:ln>
                <a:solidFill>
                  <a:schemeClr val="tx1"/>
                </a:solidFill>
                <a:effectLst/>
                <a:uLnTx/>
                <a:uFillTx/>
                <a:latin typeface="+mj-lt"/>
                <a:ea typeface="+mj-ea"/>
                <a:cs typeface="+mj-cs"/>
              </a:rPr>
            </a:br>
            <a:r>
              <a:rPr kumimoji="0" lang="uk-UA" sz="2000" b="1" i="1" u="none" strike="noStrike" kern="1200" cap="all" spc="0" normalizeH="0" baseline="0" noProof="0" dirty="0">
                <a:ln>
                  <a:noFill/>
                </a:ln>
                <a:solidFill>
                  <a:schemeClr val="tx1"/>
                </a:solidFill>
                <a:effectLst/>
                <a:uLnTx/>
                <a:uFillTx/>
                <a:latin typeface="+mj-lt"/>
                <a:ea typeface="+mj-ea"/>
                <a:cs typeface="+mj-cs"/>
              </a:rPr>
              <a:t>Український соціум в 21 столітті</a:t>
            </a:r>
            <a:r>
              <a:rPr kumimoji="0" lang="uk-UA" sz="2000" b="0" i="0" u="none" strike="noStrike" kern="1200" cap="small" spc="0" normalizeH="0" baseline="0" noProof="0" dirty="0">
                <a:ln>
                  <a:noFill/>
                </a:ln>
                <a:solidFill>
                  <a:schemeClr val="tx1"/>
                </a:solidFill>
                <a:effectLst/>
                <a:uLnTx/>
                <a:uFillTx/>
                <a:latin typeface="+mj-lt"/>
                <a:ea typeface="+mj-ea"/>
                <a:cs typeface="+mj-cs"/>
              </a:rPr>
              <a:t> </a:t>
            </a:r>
            <a:r>
              <a:rPr kumimoji="0" lang="uk-UA" sz="2000" b="1" i="0" u="none" strike="noStrike" kern="1200" cap="small" spc="0" normalizeH="0" baseline="0" noProof="0" dirty="0">
                <a:ln>
                  <a:noFill/>
                </a:ln>
                <a:solidFill>
                  <a:schemeClr val="tx1"/>
                </a:solidFill>
                <a:effectLst/>
                <a:uLnTx/>
                <a:uFillTx/>
                <a:latin typeface="+mj-lt"/>
                <a:ea typeface="+mj-ea"/>
                <a:cs typeface="+mj-cs"/>
              </a:rPr>
              <a:t>характеризується</a:t>
            </a:r>
            <a:r>
              <a:rPr kumimoji="0" lang="uk-UA" sz="2000" b="0" i="0" u="none" strike="noStrike" kern="1200" cap="small" spc="0" normalizeH="0" baseline="0" noProof="0" dirty="0">
                <a:ln>
                  <a:noFill/>
                </a:ln>
                <a:solidFill>
                  <a:schemeClr val="tx1"/>
                </a:solidFill>
                <a:effectLst/>
                <a:uLnTx/>
                <a:uFillTx/>
                <a:latin typeface="+mj-lt"/>
                <a:ea typeface="+mj-ea"/>
                <a:cs typeface="+mj-cs"/>
              </a:rPr>
              <a:t>:</a:t>
            </a:r>
            <a:br>
              <a:rPr kumimoji="0" lang="uk-UA" sz="2000" b="0" i="0" u="none" strike="noStrike" kern="1200" cap="none" spc="0" normalizeH="0" baseline="0" noProof="0" dirty="0">
                <a:ln>
                  <a:noFill/>
                </a:ln>
                <a:solidFill>
                  <a:schemeClr val="tx1"/>
                </a:solidFill>
                <a:effectLst/>
                <a:uLnTx/>
                <a:uFillTx/>
                <a:latin typeface="+mj-lt"/>
                <a:ea typeface="+mj-ea"/>
                <a:cs typeface="+mj-cs"/>
              </a:rPr>
            </a:br>
            <a:endParaRPr kumimoji="0" lang="uk-UA"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xfrm>
            <a:off x="323850" y="404813"/>
            <a:ext cx="8229600" cy="6048375"/>
          </a:xfrm>
          <a:solidFill>
            <a:schemeClr val="accent6">
              <a:lumMod val="20000"/>
              <a:lumOff val="80000"/>
            </a:schemeClr>
          </a:solidFill>
        </p:spPr>
        <p:txBody>
          <a:bodyPr vert="horz" wrap="square" lIns="91440" tIns="45720" rIns="91440" bIns="45720" numCol="1" anchor="t" anchorCtr="0" compatLnSpc="1"/>
          <a:lstStyle/>
          <a:p>
            <a:pPr marL="0" marR="0" lvl="0" indent="0" algn="just"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0" lang="uk-UA" sz="2400" b="0" i="0" u="none" strike="noStrike" kern="1200" cap="small" spc="0" normalizeH="0" baseline="0" noProof="0" dirty="0">
                <a:ln>
                  <a:noFill/>
                </a:ln>
                <a:solidFill>
                  <a:schemeClr val="tx1"/>
                </a:solidFill>
                <a:effectLst/>
                <a:uLnTx/>
                <a:uFillTx/>
                <a:latin typeface="+mn-lt"/>
                <a:ea typeface="+mn-ea"/>
                <a:cs typeface="+mn-cs"/>
              </a:rPr>
              <a:t> </a:t>
            </a:r>
            <a:r>
              <a:rPr kumimoji="0" lang="uk-UA" sz="2000" b="0" i="0" u="none" strike="noStrike" kern="1200" cap="small" spc="0" normalizeH="0" baseline="0" noProof="0" dirty="0">
                <a:ln>
                  <a:noFill/>
                </a:ln>
                <a:solidFill>
                  <a:schemeClr val="tx1"/>
                </a:solidFill>
                <a:effectLst/>
                <a:uLnTx/>
                <a:uFillTx/>
                <a:latin typeface="+mn-lt"/>
                <a:ea typeface="+mn-ea"/>
                <a:cs typeface="+mn-cs"/>
              </a:rPr>
              <a:t>-  </a:t>
            </a:r>
            <a:r>
              <a:rPr kumimoji="0" lang="uk-UA" sz="2000" b="1" i="0" u="none" strike="noStrike" kern="1200" cap="small" spc="0" normalizeH="0" baseline="0" noProof="0" dirty="0">
                <a:ln>
                  <a:noFill/>
                </a:ln>
                <a:solidFill>
                  <a:schemeClr val="tx1"/>
                </a:solidFill>
                <a:effectLst/>
                <a:uLnTx/>
                <a:uFillTx/>
                <a:latin typeface="+mn-lt"/>
                <a:ea typeface="+mn-ea"/>
                <a:cs typeface="+mn-cs"/>
              </a:rPr>
              <a:t>«турбулентністю» соціальних процесів, «війною»  політичних еліт; </a:t>
            </a:r>
            <a:endParaRPr kumimoji="0" lang="uk-UA" sz="2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обмеженістю  спадкоємності в стратегіях розвитку при змінах владних еліт, </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світоглядним зіткненням Заходу та Сходу країни,</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використанням виборів як основного інструменту вирішення проблем українського соціуму; </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Tx/>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ослабленням механізму правового  регулювання відносин і виправдання принципу  революційної доцільності;</a:t>
            </a:r>
            <a:endParaRPr kumimoji="0" lang="uk-UA" sz="20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розбалансуванням державних інститутів, підміною їх агенціями та утвореннями громадянського суспільства;</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соціальний капітал використовується не ефективно, крізь призму партійної чи регіональної приналежності;</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фінансово-промислові групи через інститут лобіювання та фінансові важелі підміняють загальний (державний) інтерес приватним, корпоративним;</a:t>
            </a:r>
            <a:endParaRPr kumimoji="0" lang="uk-UA" sz="2000" b="1" i="0" u="none" strike="noStrike" kern="1200" cap="small"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buFont typeface="Arial" panose="020B0604020202020204" pitchFamily="34" charset="0"/>
              <a:buChar char="•"/>
              <a:defRPr/>
            </a:pPr>
            <a:r>
              <a:rPr kumimoji="0" lang="uk-UA" sz="2000" b="1" i="0" u="none" strike="noStrike" kern="1200" cap="small" spc="0" normalizeH="0" baseline="0" noProof="0" dirty="0">
                <a:ln>
                  <a:noFill/>
                </a:ln>
                <a:solidFill>
                  <a:schemeClr val="tx1"/>
                </a:solidFill>
                <a:effectLst/>
                <a:uLnTx/>
                <a:uFillTx/>
                <a:latin typeface="+mn-lt"/>
                <a:ea typeface="+mn-ea"/>
                <a:cs typeface="+mn-cs"/>
              </a:rPr>
              <a:t>низькі соціальні стандарти в країні сусідять с лідерством українських олігархів в переліку найбагатших людей в Європі та світі.</a:t>
            </a:r>
            <a:endParaRPr kumimoji="0" lang="uk-UA" sz="20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2">
              <a:lumMod val="20000"/>
              <a:lumOff val="8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1" u="none" strike="noStrike" kern="1200" cap="none" spc="0" normalizeH="0" baseline="0" noProof="0" dirty="0">
                <a:ln>
                  <a:noFill/>
                </a:ln>
                <a:solidFill>
                  <a:schemeClr val="tx1"/>
                </a:solidFill>
                <a:effectLst/>
                <a:uLnTx/>
                <a:uFillTx/>
                <a:latin typeface="+mj-lt"/>
                <a:ea typeface="+mj-ea"/>
                <a:cs typeface="+mj-cs"/>
              </a:rPr>
              <a:t>Рушійні сили розвитку суспільства</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xfrm>
            <a:off x="539750" y="1341438"/>
            <a:ext cx="8147050" cy="4784725"/>
          </a:xfrm>
          <a:solidFill>
            <a:schemeClr val="accent2">
              <a:lumMod val="40000"/>
              <a:lumOff val="60000"/>
            </a:schemeClr>
          </a:solidFill>
        </p:spPr>
        <p:txBody>
          <a:bodyPr vert="horz" wrap="square" lIns="91440" tIns="45720" rIns="91440" bIns="45720" numCol="1" rtlCol="0" anchor="t" anchorCtr="0" compatLnSpc="1">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1" i="1" u="none" strike="noStrike" kern="1200" cap="none" spc="0" normalizeH="0" baseline="0" noProof="0" dirty="0">
                <a:ln>
                  <a:noFill/>
                </a:ln>
                <a:solidFill>
                  <a:schemeClr val="tx1"/>
                </a:solidFill>
                <a:effectLst/>
                <a:uLnTx/>
                <a:uFillTx/>
                <a:latin typeface="+mn-lt"/>
                <a:ea typeface="+mn-ea"/>
                <a:cs typeface="+mn-cs"/>
              </a:rPr>
              <a:t>- </a:t>
            </a:r>
            <a:r>
              <a:rPr kumimoji="0" lang="uk-UA" sz="3200" b="0" i="0" u="none" strike="noStrike" kern="1200" cap="none" spc="0" normalizeH="0" baseline="0" noProof="0" dirty="0">
                <a:ln>
                  <a:noFill/>
                </a:ln>
                <a:solidFill>
                  <a:schemeClr val="tx1"/>
                </a:solidFill>
                <a:effectLst/>
                <a:uLnTx/>
                <a:uFillTx/>
                <a:latin typeface="+mn-lt"/>
                <a:ea typeface="+mn-ea"/>
                <a:cs typeface="+mn-cs"/>
              </a:rPr>
              <a:t>діяльність, праця людей;</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виробництва  матеріальних і духовних благ та послуг,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ефективний менеджмент ( управління)</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соціальні та науково-технічні революції;</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 дії великих мас людей, народів,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потреби та інтереси,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ідеологія</a:t>
            </a:r>
            <a:r>
              <a:rPr kumimoji="0" lang="uk-UA" sz="3200" b="0" i="0" u="none" strike="noStrike" kern="1200" cap="none" spc="0" normalizeH="0" baseline="0" noProof="0">
                <a:ln>
                  <a:noFill/>
                </a:ln>
                <a:solidFill>
                  <a:schemeClr val="tx1"/>
                </a:solidFill>
                <a:effectLst/>
                <a:uLnTx/>
                <a:uFillTx/>
                <a:latin typeface="+mn-lt"/>
                <a:ea typeface="+mn-ea"/>
                <a:cs typeface="+mn-cs"/>
              </a:rPr>
              <a:t>, релігія, </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наявність  корисних копалин  і , зокрема, </a:t>
            </a:r>
            <a:r>
              <a:rPr kumimoji="0" lang="uk-UA" sz="3200" b="0" i="0" u="none" strike="noStrike" kern="1200" cap="none" spc="0" normalizeH="0" baseline="0" noProof="0" dirty="0" err="1">
                <a:ln>
                  <a:noFill/>
                </a:ln>
                <a:solidFill>
                  <a:schemeClr val="tx1"/>
                </a:solidFill>
                <a:effectLst/>
                <a:uLnTx/>
                <a:uFillTx/>
                <a:latin typeface="+mn-lt"/>
                <a:ea typeface="+mn-ea"/>
                <a:cs typeface="+mn-cs"/>
              </a:rPr>
              <a:t>улеводородів</a:t>
            </a:r>
            <a:r>
              <a:rPr kumimoji="0" lang="uk-UA" sz="3200" b="0" i="0" u="none" strike="noStrike" kern="1200" cap="none" spc="0" normalizeH="0" baseline="0" noProof="0" dirty="0">
                <a:ln>
                  <a:noFill/>
                </a:ln>
                <a:solidFill>
                  <a:schemeClr val="tx1"/>
                </a:solidFill>
                <a:effectLst/>
                <a:uLnTx/>
                <a:uFillTx/>
                <a:latin typeface="+mn-lt"/>
                <a:ea typeface="+mn-ea"/>
                <a:cs typeface="+mn-cs"/>
              </a:rPr>
              <a:t> ( нафта, газ, вугілля), природних ресурсів тощо.</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5">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4400" b="1" i="0" u="none" strike="noStrike" kern="1200" cap="none" spc="0" normalizeH="0" baseline="0" noProof="0" dirty="0">
                <a:ln>
                  <a:noFill/>
                </a:ln>
                <a:solidFill>
                  <a:schemeClr val="tx1"/>
                </a:solidFill>
                <a:effectLst/>
                <a:uLnTx/>
                <a:uFillTx/>
                <a:latin typeface="+mj-lt"/>
                <a:ea typeface="+mj-ea"/>
                <a:cs typeface="+mj-cs"/>
              </a:rPr>
              <a:t>Основними елементами, що визначають суспільство , є:</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blipFill>
            <a:blip r:embed="rId1" cstate="print"/>
            <a:tile tx="0" ty="0" sx="100000" sy="100000" flip="none" algn="tl"/>
          </a:blipFill>
        </p:spPr>
        <p:txBody>
          <a:bodyPr vert="horz" wrap="square" lIns="91440" tIns="45720" rIns="91440" bIns="45720" numCol="1" rtlCol="0" anchor="t" anchorCtr="0" compatLnSpc="1">
            <a:norm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людина, спільнота, сім’я;</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діяльність, праця, виробництво;</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uk-UA" sz="3200" b="0" i="0" u="none" strike="noStrike" kern="1200" cap="none" spc="0" normalizeH="0" baseline="0" noProof="0" dirty="0">
                <a:ln>
                  <a:noFill/>
                </a:ln>
                <a:solidFill>
                  <a:schemeClr val="tx1"/>
                </a:solidFill>
                <a:effectLst/>
                <a:uLnTx/>
                <a:uFillTx/>
                <a:latin typeface="+mn-lt"/>
                <a:ea typeface="+mn-ea"/>
                <a:cs typeface="+mn-cs"/>
              </a:rPr>
              <a:t>- норми, цінності, традиції;</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держава;</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Char char="-"/>
              <a:defRPr/>
            </a:pPr>
            <a:r>
              <a:rPr kumimoji="0" lang="uk-UA" sz="3200" b="0" i="0" u="none" strike="noStrike" kern="1200" cap="none" spc="0" normalizeH="0" baseline="0" noProof="0" dirty="0">
                <a:ln>
                  <a:noFill/>
                </a:ln>
                <a:solidFill>
                  <a:schemeClr val="tx1"/>
                </a:solidFill>
                <a:effectLst/>
                <a:uLnTx/>
                <a:uFillTx/>
                <a:latin typeface="+mn-lt"/>
                <a:ea typeface="+mn-ea"/>
                <a:cs typeface="+mn-cs"/>
              </a:rPr>
              <a:t>громадянські об'єднання, організації, рухи</a:t>
            </a:r>
            <a:endParaRPr kumimoji="0" lang="uk-UA"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Овал 1"/>
          <p:cNvSpPr/>
          <p:nvPr/>
        </p:nvSpPr>
        <p:spPr>
          <a:xfrm>
            <a:off x="2468563" y="1592263"/>
            <a:ext cx="4572000" cy="4608513"/>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uk-UA"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Прямоугольник 2"/>
          <p:cNvSpPr/>
          <p:nvPr/>
        </p:nvSpPr>
        <p:spPr>
          <a:xfrm>
            <a:off x="3890963" y="1052513"/>
            <a:ext cx="1965325" cy="369888"/>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a:spAutoFit/>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buNone/>
            </a:pPr>
            <a:r>
              <a:rPr b="1" dirty="0">
                <a:solidFill>
                  <a:srgbClr val="000000"/>
                </a:solidFill>
                <a:latin typeface="Calibri" panose="020F0502020204030204" pitchFamily="34" charset="0"/>
              </a:rPr>
              <a:t>      Суспільство</a:t>
            </a:r>
            <a:endParaRPr b="1" dirty="0">
              <a:solidFill>
                <a:srgbClr val="000000"/>
              </a:solidFill>
              <a:latin typeface="Calibri" panose="020F0502020204030204" pitchFamily="34" charset="0"/>
            </a:endParaRPr>
          </a:p>
        </p:txBody>
      </p:sp>
      <p:sp>
        <p:nvSpPr>
          <p:cNvPr id="4" name="Прямоугольник 3"/>
          <p:cNvSpPr/>
          <p:nvPr/>
        </p:nvSpPr>
        <p:spPr>
          <a:xfrm>
            <a:off x="4211638" y="2276475"/>
            <a:ext cx="1223963" cy="3127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buNone/>
            </a:pPr>
            <a:r>
              <a:rPr dirty="0">
                <a:solidFill>
                  <a:srgbClr val="FFFFFF"/>
                </a:solidFill>
                <a:latin typeface="Calibri" panose="020F0502020204030204" pitchFamily="34" charset="0"/>
              </a:rPr>
              <a:t>Держава</a:t>
            </a:r>
            <a:endParaRPr dirty="0">
              <a:solidFill>
                <a:srgbClr val="FFFFFF"/>
              </a:solidFill>
              <a:latin typeface="Calibri" panose="020F0502020204030204" pitchFamily="34" charset="0"/>
            </a:endParaRPr>
          </a:p>
        </p:txBody>
      </p:sp>
      <p:sp>
        <p:nvSpPr>
          <p:cNvPr id="7" name="Овал 6"/>
          <p:cNvSpPr/>
          <p:nvPr/>
        </p:nvSpPr>
        <p:spPr>
          <a:xfrm>
            <a:off x="3348038" y="3284538"/>
            <a:ext cx="3051175" cy="2052638"/>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uk-UA" altLang="x-none" dirty="0">
                <a:solidFill>
                  <a:srgbClr val="FFFFFF"/>
                </a:solidFill>
                <a:latin typeface="Calibri" panose="020F0502020204030204" pitchFamily="34" charset="0"/>
              </a:rPr>
              <a:t>Громадянське суспільство</a:t>
            </a:r>
            <a:endParaRPr lang="uk-UA" altLang="x-none" dirty="0">
              <a:solidFill>
                <a:srgbClr val="FFFFFF"/>
              </a:solidFill>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a:ln/>
        </p:spPr>
        <p:txBody>
          <a:bodyPr vert="horz" wrap="square" lIns="91440" tIns="45720" rIns="91440" bIns="45720" anchor="ctr" anchorCtr="0"/>
          <a:p>
            <a:r>
              <a:rPr lang="uk-UA" altLang="uk-UA" dirty="0">
                <a:latin typeface="Arial" panose="020B0604020202020204" pitchFamily="34" charset="0"/>
              </a:rPr>
              <a:t>Мета розбудови держави</a:t>
            </a:r>
            <a:endParaRPr lang="ru-RU" altLang="uk-UA" dirty="0">
              <a:latin typeface="Arial" panose="020B0604020202020204" pitchFamily="34" charset="0"/>
            </a:endParaRPr>
          </a:p>
        </p:txBody>
      </p:sp>
      <p:sp>
        <p:nvSpPr>
          <p:cNvPr id="8195" name="Rectangle 3"/>
          <p:cNvSpPr>
            <a:spLocks noGrp="1"/>
          </p:cNvSpPr>
          <p:nvPr>
            <p:ph idx="1"/>
          </p:nvPr>
        </p:nvSpPr>
        <p:spPr>
          <a:ln/>
        </p:spPr>
        <p:txBody>
          <a:bodyPr vert="horz" wrap="square" lIns="91440" tIns="45720" rIns="91440" bIns="45720" anchor="t" anchorCtr="0"/>
          <a:p>
            <a:r>
              <a:rPr lang="uk-UA" altLang="uk-UA" dirty="0">
                <a:latin typeface="Arial" panose="020B0604020202020204" pitchFamily="34" charset="0"/>
              </a:rPr>
              <a:t>1. Правова держава</a:t>
            </a:r>
            <a:endParaRPr lang="uk-UA" altLang="uk-UA" dirty="0">
              <a:latin typeface="Arial" panose="020B0604020202020204" pitchFamily="34" charset="0"/>
            </a:endParaRPr>
          </a:p>
          <a:p>
            <a:r>
              <a:rPr lang="uk-UA" altLang="uk-UA" dirty="0">
                <a:latin typeface="Arial" panose="020B0604020202020204" pitchFamily="34" charset="0"/>
              </a:rPr>
              <a:t>2. Демократична держава</a:t>
            </a:r>
            <a:endParaRPr lang="uk-UA" altLang="uk-UA" dirty="0">
              <a:latin typeface="Arial" panose="020B0604020202020204" pitchFamily="34" charset="0"/>
            </a:endParaRPr>
          </a:p>
          <a:p>
            <a:r>
              <a:rPr lang="uk-UA" altLang="uk-UA" dirty="0">
                <a:latin typeface="Arial" panose="020B0604020202020204" pitchFamily="34" charset="0"/>
              </a:rPr>
              <a:t>3. Ринкова економіка</a:t>
            </a:r>
            <a:endParaRPr lang="uk-UA" altLang="uk-UA" dirty="0">
              <a:latin typeface="Arial" panose="020B0604020202020204" pitchFamily="34" charset="0"/>
            </a:endParaRPr>
          </a:p>
          <a:p>
            <a:r>
              <a:rPr lang="uk-UA" altLang="uk-UA" dirty="0">
                <a:latin typeface="Arial" panose="020B0604020202020204" pitchFamily="34" charset="0"/>
              </a:rPr>
              <a:t>4. Соціальна держава (високий рівень соціальних стандартів)</a:t>
            </a:r>
            <a:endParaRPr lang="ru-RU" altLang="uk-UA"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3">
              <a:lumMod val="60000"/>
              <a:lumOff val="40000"/>
            </a:schemeClr>
          </a:solidFill>
        </p:spPr>
        <p:txBody>
          <a:bodyPr vert="horz" wrap="square" lIns="91440" tIns="45720" rIns="91440" bIns="45720" numCol="1" rtlCol="0" anchor="ctr" anchorCtr="0" compatLnSpc="1">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36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Суспільне виробництво </a:t>
            </a:r>
            <a:br>
              <a:rPr kumimoji="0" lang="uk-UA" sz="36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br>
            <a:r>
              <a:rPr kumimoji="0" lang="uk-UA" sz="2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складається з чотирьох основних підрозділів</a:t>
            </a:r>
            <a:r>
              <a:rPr kumimoji="0" lang="uk-UA" sz="36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a:t>
            </a: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2">
              <a:lumMod val="60000"/>
              <a:lumOff val="40000"/>
            </a:schemeClr>
          </a:solidFill>
        </p:spPr>
        <p:txBody>
          <a:bodyPr vert="horz" wrap="square" lIns="91440" tIns="45720" rIns="91440" bIns="45720" numCol="1" rtlCol="0" anchor="t" anchorCtr="0" compatLnSpc="1">
            <a:normAutofit fontScale="25000" lnSpcReduction="20000"/>
          </a:bodyPr>
          <a:lstStyle/>
          <a:p>
            <a:pPr marL="857250" marR="0" lvl="0" indent="-514350" algn="just"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defRPr/>
            </a:pPr>
            <a:r>
              <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Матеріальне виробництво,</a:t>
            </a:r>
            <a:endPar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857250" marR="0" lvl="0" indent="-514350" algn="just"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defRPr/>
            </a:pPr>
            <a:r>
              <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Духовне виробництво,</a:t>
            </a:r>
            <a:endPar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857250" marR="0" lvl="0" indent="-514350" algn="just"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defRPr/>
            </a:pPr>
            <a:r>
              <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Виробництво певного типу особистості </a:t>
            </a:r>
            <a:endPar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857250" marR="0" lvl="0" indent="-514350" algn="just"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defRPr/>
            </a:pPr>
            <a:r>
              <a:rPr kumimoji="0" lang="uk-UA" sz="9600" b="1"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Виробництво певних суспільних відносин</a:t>
            </a:r>
            <a:r>
              <a:rPr kumimoji="0" lang="uk-UA" sz="59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  </a:t>
            </a:r>
            <a:endParaRPr kumimoji="0" lang="uk-UA" sz="59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34290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defRPr/>
            </a:pPr>
            <a:r>
              <a:rPr kumimoji="0" lang="uk-UA" sz="59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	</a:t>
            </a:r>
            <a:endParaRPr kumimoji="0" lang="uk-UA" sz="59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34290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defRPr/>
            </a:pPr>
            <a:r>
              <a:rPr kumimoji="0" lang="uk-UA" sz="64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rPr>
              <a:t>Можна стверджувати про однакову значущість усіх видів  виробництва в  сучасному суспільстві, але особлива роль  все ж таки належить матеріальному виробництву і економічним відносинам у життєдіяльності і цілісності соціуму, у формуванні інтересів тих чи інших соціальних суб'єктів. Відштовхуючись від економічного детермінізму слушним буде досліджувати соціокультурну детермінацію економічного розвитку, що розв'язує проблему специфіки поєднання культури та соціальної практики, а це дає можливість глибше зрозуміти сутність та логіку економічного розвитку суспільства.</a:t>
            </a:r>
            <a:endParaRPr kumimoji="0" lang="ru-RU" sz="64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a:p>
            <a:pPr marL="34290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defRPr/>
            </a:pPr>
            <a:endParaRPr kumimoji="0" lang="ru-RU" sz="1800" b="0" i="0" u="none" strike="noStrike" kern="1200" cap="none" spc="0" normalizeH="0" baseline="0" noProof="0" dirty="0">
              <a:ln>
                <a:noFill/>
              </a:ln>
              <a:solidFill>
                <a:schemeClr val="tx1"/>
              </a:solidFill>
              <a:effectLst/>
              <a:uLnTx/>
              <a:uFillTx/>
              <a:latin typeface="Times New Roman" panose="02020603050405020304"/>
              <a:ea typeface="SimSun" panose="02010600030101010101" pitchFamily="2"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solidFill>
            <a:schemeClr val="accent1">
              <a:lumMod val="40000"/>
              <a:lumOff val="60000"/>
            </a:schemeClr>
          </a:solidFill>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uk-UA"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Д</a:t>
            </a: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ослідження</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економічного</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буття</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b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b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j-cs"/>
              </a:rPr>
              <a:t>останніх</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j-cs"/>
              </a:rPr>
              <a:t> </a:t>
            </a: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j-cs"/>
              </a:rPr>
              <a:t>років</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j-cs"/>
              </a:rPr>
              <a:t> </a:t>
            </a:r>
            <a:r>
              <a:rPr kumimoji="0" lang="ru-RU" sz="27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j-cs"/>
              </a:rPr>
              <a:t>свідчать</a:t>
            </a:r>
            <a:r>
              <a:rPr kumimoji="0" lang="ru-RU" sz="27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j-cs"/>
              </a:rPr>
              <a:t> про</a:t>
            </a:r>
            <a:r>
              <a:rPr kumimoji="0" lang="ru-RU" sz="44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j-cs"/>
              </a:rPr>
              <a:t>:</a:t>
            </a:r>
            <a:endParaRPr kumimoji="0" lang="ru-R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Объект 2"/>
          <p:cNvSpPr>
            <a:spLocks noGrp="1"/>
          </p:cNvSpPr>
          <p:nvPr>
            <p:ph idx="1"/>
          </p:nvPr>
        </p:nvSpPr>
        <p:spPr>
          <a:solidFill>
            <a:schemeClr val="accent2">
              <a:lumMod val="60000"/>
              <a:lumOff val="40000"/>
            </a:schemeClr>
          </a:solidFill>
        </p:spPr>
        <p:txBody>
          <a:bodyPr vert="horz" wrap="square" lIns="91440" tIns="45720" rIns="91440" bIns="45720" numCol="1" rtlCol="0" anchor="t" anchorCtr="0" compatLnSpc="1">
            <a:normAutofit fontScale="47500" lnSpcReduction="20000"/>
          </a:bodyPr>
          <a:lstStyle/>
          <a:p>
            <a:pPr marL="34290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defRPr/>
            </a:pPr>
            <a:r>
              <a:rPr kumimoji="0" lang="ru-RU" sz="24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значно</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більший</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вплив</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культури</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(особливо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духовної</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релігія</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наука,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ментальність</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суспільна</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свідомість</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тощо</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на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розгортання</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економічних</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процесів</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ніж</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це</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передбачалося</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раніше</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Культура є одним з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найважливих</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чинників</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соціально-економічних</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змін</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В </a:t>
            </a:r>
            <a:r>
              <a:rPr kumimoji="0" lang="uk-UA"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ХХ1</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столітті</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взаємовплив</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культури</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і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економіки</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набув</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a:t>
            </a:r>
            <a:r>
              <a:rPr kumimoji="0" lang="ru-RU" sz="3800" b="0" i="0" u="none" strike="noStrike" kern="1200" cap="none" spc="0" normalizeH="0" baseline="0" noProof="0" dirty="0" err="1">
                <a:ln>
                  <a:noFill/>
                </a:ln>
                <a:solidFill>
                  <a:prstClr val="black"/>
                </a:solidFill>
                <a:effectLst/>
                <a:uLnTx/>
                <a:uFillTx/>
                <a:latin typeface="Times New Roman" panose="02020603050405020304"/>
                <a:ea typeface="SimSun" panose="02010600030101010101" pitchFamily="2" charset="-122"/>
                <a:cs typeface="+mn-cs"/>
              </a:rPr>
              <a:t>нових</a:t>
            </a:r>
            <a:r>
              <a:rPr kumimoji="0" lang="ru-RU"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форм. В</a:t>
            </a:r>
            <a:r>
              <a:rPr kumimoji="0" lang="uk-UA" sz="3800" b="0" i="0" u="none" strike="noStrike" kern="1200" cap="none" spc="0" normalizeH="0" baseline="0" noProof="0" dirty="0">
                <a:ln>
                  <a:noFill/>
                </a:ln>
                <a:solidFill>
                  <a:prstClr val="black"/>
                </a:solidFill>
                <a:effectLst/>
                <a:uLnTx/>
                <a:uFillTx/>
                <a:latin typeface="Times New Roman" panose="02020603050405020304"/>
                <a:ea typeface="SimSun" panose="02010600030101010101" pitchFamily="2" charset="-122"/>
                <a:cs typeface="+mn-cs"/>
              </a:rPr>
              <a:t> сучасних умовах змінюється пріоритетний вплив основного капіталу на інформаційні фактори, а випуск продукції, як головний результат економіко-господарської діяльності «старої» економіки, дедалі більше поступається місцем інформаційним і нематеріальним благам в «новій» економіці. Розуміння сучасного економічного буття повинно розкриватися у контексті теорій інформаційного, постіндустріального суспільства, «економіки знань», неолібералізму та комунікативної прагматики</a:t>
            </a:r>
            <a:endParaRPr kumimoji="0" lang="ru-RU" sz="3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13415</Words>
  <Application>WPS Presentation</Application>
  <PresentationFormat>Экран (4:3)</PresentationFormat>
  <Paragraphs>366</Paragraphs>
  <Slides>30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Arial</vt:lpstr>
      <vt:lpstr>SimSun</vt:lpstr>
      <vt:lpstr>Wingdings</vt:lpstr>
      <vt:lpstr>Calibri</vt:lpstr>
      <vt:lpstr>Times New Roman</vt:lpstr>
      <vt:lpstr>Verdana</vt:lpstr>
      <vt:lpstr>Arial Black</vt:lpstr>
      <vt:lpstr>Times New Roman</vt:lpstr>
      <vt:lpstr>Verdana</vt:lpstr>
      <vt:lpstr>Microsoft YaHei</vt:lpstr>
      <vt:lpstr>Arial Unicode MS</vt:lpstr>
      <vt:lpstr>Тема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9. Суспільство: сутність та структура</dc:title>
  <dc:creator>DNA7 X86</dc:creator>
  <cp:lastModifiedBy>Mila</cp:lastModifiedBy>
  <cp:revision>63</cp:revision>
  <dcterms:created xsi:type="dcterms:W3CDTF">2012-12-23T12:40:48Z</dcterms:created>
  <dcterms:modified xsi:type="dcterms:W3CDTF">2024-02-03T21:25:04Z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770C9C850D2048E19CA80BBCE1DAE49A_13</vt:lpwstr>
  </property>
  <property fmtid="{D5CDD505-2E9C-101B-9397-08002B2CF9AE}" pid="3" name="KSOProductBuildVer">
    <vt:lpwstr>1033-12.2.0.13431</vt:lpwstr>
  </property>
</Properties>
</file>