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9" r:id="rId2"/>
    <p:sldId id="270" r:id="rId3"/>
    <p:sldId id="271" r:id="rId4"/>
    <p:sldId id="272" r:id="rId5"/>
    <p:sldId id="261" r:id="rId6"/>
    <p:sldId id="263" r:id="rId7"/>
    <p:sldId id="264" r:id="rId8"/>
    <p:sldId id="266" r:id="rId9"/>
    <p:sldId id="268" r:id="rId10"/>
    <p:sldId id="273" r:id="rId11"/>
    <p:sldId id="274" r:id="rId12"/>
    <p:sldId id="275" r:id="rId13"/>
    <p:sldId id="27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CDFA6-69A5-47FF-8EBF-C82F459F5C98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AAB5ED-0992-4D0F-B49F-CFCBBE146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863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AB5ED-0992-4D0F-B49F-CFCBBE146C5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6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9F5C-A28C-45BE-94DD-9BEA772A4718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9A660-4DAE-4D44-B007-84FD2F982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44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9F5C-A28C-45BE-94DD-9BEA772A4718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9A660-4DAE-4D44-B007-84FD2F982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355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9F5C-A28C-45BE-94DD-9BEA772A4718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9A660-4DAE-4D44-B007-84FD2F982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52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9F5C-A28C-45BE-94DD-9BEA772A4718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9A660-4DAE-4D44-B007-84FD2F9828D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33338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9F5C-A28C-45BE-94DD-9BEA772A4718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9A660-4DAE-4D44-B007-84FD2F982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606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9F5C-A28C-45BE-94DD-9BEA772A4718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9A660-4DAE-4D44-B007-84FD2F982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86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9F5C-A28C-45BE-94DD-9BEA772A4718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9A660-4DAE-4D44-B007-84FD2F982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0573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9F5C-A28C-45BE-94DD-9BEA772A4718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9A660-4DAE-4D44-B007-84FD2F982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4470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9F5C-A28C-45BE-94DD-9BEA772A4718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9A660-4DAE-4D44-B007-84FD2F982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189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9F5C-A28C-45BE-94DD-9BEA772A4718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9A660-4DAE-4D44-B007-84FD2F982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70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9F5C-A28C-45BE-94DD-9BEA772A4718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9A660-4DAE-4D44-B007-84FD2F982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51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9F5C-A28C-45BE-94DD-9BEA772A4718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9A660-4DAE-4D44-B007-84FD2F982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92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9F5C-A28C-45BE-94DD-9BEA772A4718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9A660-4DAE-4D44-B007-84FD2F982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899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9F5C-A28C-45BE-94DD-9BEA772A4718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9A660-4DAE-4D44-B007-84FD2F982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683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9F5C-A28C-45BE-94DD-9BEA772A4718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9A660-4DAE-4D44-B007-84FD2F982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936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9F5C-A28C-45BE-94DD-9BEA772A4718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9A660-4DAE-4D44-B007-84FD2F982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755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9F5C-A28C-45BE-94DD-9BEA772A4718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9A660-4DAE-4D44-B007-84FD2F982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773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8BB9F5C-A28C-45BE-94DD-9BEA772A4718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9A660-4DAE-4D44-B007-84FD2F982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5218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ъект 2"/>
          <p:cNvSpPr>
            <a:spLocks noGrp="1"/>
          </p:cNvSpPr>
          <p:nvPr>
            <p:ph idx="1"/>
          </p:nvPr>
        </p:nvSpPr>
        <p:spPr>
          <a:xfrm>
            <a:off x="849745" y="1690255"/>
            <a:ext cx="9627755" cy="4821671"/>
          </a:xfrm>
        </p:spPr>
        <p:txBody>
          <a:bodyPr/>
          <a:lstStyle/>
          <a:p>
            <a:pPr marL="0" indent="0" algn="just">
              <a:buNone/>
            </a:pPr>
            <a:r>
              <a:rPr lang="uk-UA" altLang="ru-RU" sz="3200" dirty="0">
                <a:solidFill>
                  <a:srgbClr val="00B0F0"/>
                </a:solidFill>
              </a:rPr>
              <a:t>Термін «права" передбачає конкретні напрями діяльності людини, тобто ВКАЗУЄ МІРУ ЇЇ МОЖЛИВОЇ ПОВЕДІНКИ, закріплену в нормативно-правових актах </a:t>
            </a:r>
            <a:endParaRPr lang="en-US" altLang="ru-RU" sz="3200" dirty="0" smtClean="0">
              <a:solidFill>
                <a:srgbClr val="00B0F0"/>
              </a:solidFill>
            </a:endParaRPr>
          </a:p>
          <a:p>
            <a:pPr marL="0" indent="0" algn="just">
              <a:buNone/>
            </a:pPr>
            <a:endParaRPr lang="en-US" altLang="ru-RU" sz="3200" dirty="0">
              <a:solidFill>
                <a:srgbClr val="00B0F0"/>
              </a:solidFill>
            </a:endParaRPr>
          </a:p>
          <a:p>
            <a:pPr marL="0" indent="0" algn="just">
              <a:buNone/>
            </a:pPr>
            <a:r>
              <a:rPr lang="uk-UA" altLang="ru-RU" sz="3200" dirty="0" smtClean="0">
                <a:solidFill>
                  <a:srgbClr val="00B0F0"/>
                </a:solidFill>
              </a:rPr>
              <a:t>Права </a:t>
            </a:r>
            <a:r>
              <a:rPr lang="uk-UA" altLang="ru-RU" sz="3200" dirty="0">
                <a:solidFill>
                  <a:srgbClr val="00B0F0"/>
                </a:solidFill>
              </a:rPr>
              <a:t>ГАРАНТУЮТЬСЯ, забезпечуються державою.</a:t>
            </a:r>
            <a:endParaRPr lang="ru-RU" altLang="ru-RU" dirty="0" smtClean="0">
              <a:solidFill>
                <a:srgbClr val="00B0F0"/>
              </a:solidFill>
            </a:endParaRPr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8D86FF1-5DA2-4313-BDEB-8AB3FABE6E6A}" type="slidenum">
              <a:rPr lang="ru-RU" altLang="ru-RU" sz="100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ru-RU" altLang="ru-RU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048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sz="4000" b="1" dirty="0">
                <a:solidFill>
                  <a:srgbClr val="00B0F0"/>
                </a:solidFill>
              </a:rPr>
              <a:t>Термін «права»</a:t>
            </a:r>
            <a:endParaRPr lang="ru-RU" altLang="ru-RU" sz="4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42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ъект 2"/>
          <p:cNvSpPr>
            <a:spLocks noGrp="1"/>
          </p:cNvSpPr>
          <p:nvPr>
            <p:ph idx="1"/>
          </p:nvPr>
        </p:nvSpPr>
        <p:spPr>
          <a:xfrm>
            <a:off x="960582" y="260350"/>
            <a:ext cx="9250218" cy="6192838"/>
          </a:xfrm>
        </p:spPr>
        <p:txBody>
          <a:bodyPr/>
          <a:lstStyle/>
          <a:p>
            <a:pPr marL="0" indent="0">
              <a:buNone/>
            </a:pPr>
            <a:endParaRPr lang="uk-UA" altLang="en-US" dirty="0"/>
          </a:p>
          <a:p>
            <a:pPr marL="0" indent="0">
              <a:buNone/>
            </a:pPr>
            <a:r>
              <a:rPr lang="uk-UA" altLang="en-US" sz="3200" dirty="0" smtClean="0">
                <a:solidFill>
                  <a:srgbClr val="00B0F0"/>
                </a:solidFill>
              </a:rPr>
              <a:t>До </a:t>
            </a:r>
            <a:r>
              <a:rPr lang="uk-UA" altLang="en-US" sz="3200" dirty="0">
                <a:solidFill>
                  <a:srgbClr val="00B0F0"/>
                </a:solidFill>
              </a:rPr>
              <a:t>повноважень якого суб’єкта віднесено затвердження індикаторів оцінки стану освіти в Україні та регіонах</a:t>
            </a:r>
            <a:r>
              <a:rPr lang="uk-UA" altLang="en-US" sz="3200" dirty="0" smtClean="0">
                <a:solidFill>
                  <a:srgbClr val="00B0F0"/>
                </a:solidFill>
              </a:rPr>
              <a:t>?</a:t>
            </a:r>
          </a:p>
          <a:p>
            <a:pPr marL="0" indent="0">
              <a:buNone/>
            </a:pPr>
            <a:endParaRPr lang="uk-UA" altLang="en-US" sz="3200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uk-UA" altLang="en-US" sz="3200" dirty="0">
                <a:solidFill>
                  <a:srgbClr val="00B0F0"/>
                </a:solidFill>
              </a:rPr>
              <a:t>а. Верховної Ради, оскільки це питання регулюється у законодавчих актах;</a:t>
            </a:r>
          </a:p>
          <a:p>
            <a:pPr marL="0" indent="0">
              <a:buNone/>
            </a:pPr>
            <a:r>
              <a:rPr lang="uk-UA" altLang="en-US" sz="3200" dirty="0">
                <a:solidFill>
                  <a:srgbClr val="00B0F0"/>
                </a:solidFill>
              </a:rPr>
              <a:t>б. Кабінету Міністрів України;</a:t>
            </a:r>
          </a:p>
          <a:p>
            <a:pPr marL="0" indent="0">
              <a:buNone/>
            </a:pPr>
            <a:r>
              <a:rPr lang="uk-UA" altLang="en-US" sz="3200" dirty="0">
                <a:solidFill>
                  <a:srgbClr val="00B0F0"/>
                </a:solidFill>
              </a:rPr>
              <a:t>в. Міністерства освіти і науки України;</a:t>
            </a:r>
          </a:p>
          <a:p>
            <a:pPr marL="0" indent="0">
              <a:buNone/>
            </a:pPr>
            <a:r>
              <a:rPr lang="uk-UA" altLang="en-US" sz="3200" dirty="0">
                <a:solidFill>
                  <a:srgbClr val="00B0F0"/>
                </a:solidFill>
              </a:rPr>
              <a:t>г. Державної служби статистики України.</a:t>
            </a:r>
          </a:p>
          <a:p>
            <a:pPr marL="0" indent="0">
              <a:buNone/>
            </a:pPr>
            <a:endParaRPr lang="en-US" alt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7654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ъект 2"/>
          <p:cNvSpPr>
            <a:spLocks noGrp="1"/>
          </p:cNvSpPr>
          <p:nvPr>
            <p:ph idx="1"/>
          </p:nvPr>
        </p:nvSpPr>
        <p:spPr>
          <a:xfrm>
            <a:off x="960582" y="260350"/>
            <a:ext cx="9250218" cy="61928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uk-UA" altLang="en-US" dirty="0"/>
          </a:p>
          <a:p>
            <a:pPr marL="0" indent="0" algn="just">
              <a:buNone/>
            </a:pPr>
            <a:r>
              <a:rPr lang="uk-UA" altLang="en-US" sz="3200" dirty="0" smtClean="0">
                <a:solidFill>
                  <a:srgbClr val="00B0F0"/>
                </a:solidFill>
              </a:rPr>
              <a:t>Як у Законі України «Про освіту» врегульовано питання про нормативність актів-документів органів виконавчої влади України (в частині віднесення до законодавства про освіту)?</a:t>
            </a:r>
          </a:p>
          <a:p>
            <a:pPr marL="0" indent="0" algn="just">
              <a:buNone/>
            </a:pPr>
            <a:endParaRPr lang="uk-UA" altLang="en-US" sz="3200" dirty="0" smtClean="0">
              <a:solidFill>
                <a:srgbClr val="00B0F0"/>
              </a:solidFill>
            </a:endParaRPr>
          </a:p>
          <a:p>
            <a:pPr marL="0" indent="0" algn="just">
              <a:buNone/>
            </a:pPr>
            <a:r>
              <a:rPr lang="uk-UA" altLang="en-US" sz="3200" dirty="0" smtClean="0">
                <a:solidFill>
                  <a:srgbClr val="00B0F0"/>
                </a:solidFill>
              </a:rPr>
              <a:t>а. Всі листи, інструкції, методичні рекомендації та інші документи органів виконавчої влади є нормативно-правовими актами;</a:t>
            </a:r>
          </a:p>
          <a:p>
            <a:pPr marL="0" indent="0" algn="just">
              <a:buNone/>
            </a:pPr>
            <a:r>
              <a:rPr lang="uk-UA" altLang="en-US" sz="3200" dirty="0" smtClean="0">
                <a:solidFill>
                  <a:srgbClr val="00B0F0"/>
                </a:solidFill>
              </a:rPr>
              <a:t>б. Лише інструкції та методичні рекомендації органів виконавчої влади є нормативно-правовими актами;</a:t>
            </a:r>
          </a:p>
          <a:p>
            <a:pPr marL="0" indent="0" algn="just">
              <a:buNone/>
            </a:pPr>
            <a:r>
              <a:rPr lang="uk-UA" altLang="en-US" sz="3200" dirty="0" smtClean="0">
                <a:solidFill>
                  <a:srgbClr val="00B0F0"/>
                </a:solidFill>
              </a:rPr>
              <a:t>в. Лише накази, зареєстровані Міністерством юстиції України, та документи, що регулюють внутрішню діяльність органу, є нормативно-правовими актами;</a:t>
            </a:r>
          </a:p>
          <a:p>
            <a:pPr marL="0" indent="0" algn="just">
              <a:buNone/>
            </a:pPr>
            <a:r>
              <a:rPr lang="uk-UA" altLang="en-US" sz="3200" dirty="0" smtClean="0">
                <a:solidFill>
                  <a:srgbClr val="00B0F0"/>
                </a:solidFill>
              </a:rPr>
              <a:t>г. Лише накази органів виконавчої влади є нормативно-правовими актами.</a:t>
            </a:r>
          </a:p>
          <a:p>
            <a:pPr marL="0" indent="0">
              <a:buNone/>
            </a:pPr>
            <a:endParaRPr lang="en-US" alt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9234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ъект 2"/>
          <p:cNvSpPr>
            <a:spLocks noGrp="1"/>
          </p:cNvSpPr>
          <p:nvPr>
            <p:ph idx="1"/>
          </p:nvPr>
        </p:nvSpPr>
        <p:spPr>
          <a:xfrm>
            <a:off x="960582" y="260350"/>
            <a:ext cx="9250218" cy="61928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uk-UA" altLang="en-US" dirty="0"/>
          </a:p>
          <a:p>
            <a:pPr marL="0" indent="0" algn="just">
              <a:buNone/>
            </a:pPr>
            <a:r>
              <a:rPr lang="uk-UA" altLang="en-US" sz="3200" dirty="0">
                <a:solidFill>
                  <a:srgbClr val="00B0F0"/>
                </a:solidFill>
              </a:rPr>
              <a:t>Що означає «доступність освіти» як конституційна гарантія реалізації права на освіту</a:t>
            </a:r>
            <a:r>
              <a:rPr lang="uk-UA" altLang="en-US" sz="3200" dirty="0" smtClean="0">
                <a:solidFill>
                  <a:srgbClr val="00B0F0"/>
                </a:solidFill>
              </a:rPr>
              <a:t>?</a:t>
            </a:r>
          </a:p>
          <a:p>
            <a:pPr marL="0" indent="0" algn="just">
              <a:buNone/>
            </a:pPr>
            <a:endParaRPr lang="uk-UA" altLang="en-US" sz="3200" dirty="0">
              <a:solidFill>
                <a:srgbClr val="00B0F0"/>
              </a:solidFill>
            </a:endParaRPr>
          </a:p>
          <a:p>
            <a:pPr marL="0" indent="0" algn="just">
              <a:buNone/>
            </a:pPr>
            <a:r>
              <a:rPr lang="uk-UA" altLang="en-US" sz="3200" dirty="0">
                <a:solidFill>
                  <a:srgbClr val="00B0F0"/>
                </a:solidFill>
              </a:rPr>
              <a:t>а. Можливість отримання її в будь-який час;</a:t>
            </a:r>
          </a:p>
          <a:p>
            <a:pPr marL="0" indent="0" algn="just">
              <a:buNone/>
            </a:pPr>
            <a:r>
              <a:rPr lang="uk-UA" altLang="en-US" sz="3200" dirty="0">
                <a:solidFill>
                  <a:srgbClr val="00B0F0"/>
                </a:solidFill>
              </a:rPr>
              <a:t>б. Можливість отримання її в будь-якій місцевості;</a:t>
            </a:r>
          </a:p>
          <a:p>
            <a:pPr marL="0" indent="0" algn="just">
              <a:buNone/>
            </a:pPr>
            <a:r>
              <a:rPr lang="uk-UA" altLang="en-US" sz="3200" dirty="0">
                <a:solidFill>
                  <a:srgbClr val="00B0F0"/>
                </a:solidFill>
              </a:rPr>
              <a:t>в. Неможливість відмови у реалізації права на освіту;</a:t>
            </a:r>
          </a:p>
          <a:p>
            <a:pPr marL="0" indent="0" algn="just">
              <a:buNone/>
            </a:pPr>
            <a:r>
              <a:rPr lang="uk-UA" altLang="en-US" sz="3200" dirty="0">
                <a:solidFill>
                  <a:srgbClr val="00B0F0"/>
                </a:solidFill>
              </a:rPr>
              <a:t>г. Створення закладами освіти можливостей для реалізації права на освіту.</a:t>
            </a:r>
          </a:p>
          <a:p>
            <a:pPr marL="0" indent="0">
              <a:buNone/>
            </a:pPr>
            <a:endParaRPr lang="en-US" alt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5060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ъект 2"/>
          <p:cNvSpPr>
            <a:spLocks noGrp="1"/>
          </p:cNvSpPr>
          <p:nvPr>
            <p:ph idx="1"/>
          </p:nvPr>
        </p:nvSpPr>
        <p:spPr>
          <a:xfrm>
            <a:off x="960582" y="260350"/>
            <a:ext cx="9250218" cy="61928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uk-UA" altLang="en-US" dirty="0"/>
          </a:p>
          <a:p>
            <a:pPr marL="0" indent="0">
              <a:buNone/>
            </a:pPr>
            <a:r>
              <a:rPr lang="uk-UA" altLang="en-US" sz="3200" dirty="0">
                <a:solidFill>
                  <a:srgbClr val="00B0F0"/>
                </a:solidFill>
              </a:rPr>
              <a:t>Оберіть правильний перелік складових права на освіту</a:t>
            </a:r>
            <a:r>
              <a:rPr lang="uk-UA" altLang="en-US" sz="3200" dirty="0" smtClean="0">
                <a:solidFill>
                  <a:srgbClr val="00B0F0"/>
                </a:solidFill>
              </a:rPr>
              <a:t>.</a:t>
            </a:r>
          </a:p>
          <a:p>
            <a:pPr marL="0" indent="0">
              <a:buNone/>
            </a:pPr>
            <a:endParaRPr lang="uk-UA" altLang="en-US" sz="3200" dirty="0">
              <a:solidFill>
                <a:srgbClr val="00B0F0"/>
              </a:solidFill>
            </a:endParaRPr>
          </a:p>
          <a:p>
            <a:pPr marL="0" indent="0" algn="just">
              <a:buNone/>
            </a:pPr>
            <a:r>
              <a:rPr lang="uk-UA" altLang="en-US" sz="3200" dirty="0">
                <a:solidFill>
                  <a:srgbClr val="00B0F0"/>
                </a:solidFill>
              </a:rPr>
              <a:t>а. Можливість здобувати освіту впродовж усього життя, доступність та безоплатність освіти;</a:t>
            </a:r>
          </a:p>
          <a:p>
            <a:pPr marL="0" indent="0" algn="just">
              <a:buNone/>
            </a:pPr>
            <a:r>
              <a:rPr lang="uk-UA" altLang="en-US" sz="3200" dirty="0">
                <a:solidFill>
                  <a:srgbClr val="00B0F0"/>
                </a:solidFill>
              </a:rPr>
              <a:t>б. Доступність освіти, безоплатність освіти, добровільність реалізації права на освіту на всіх рівнях освіти;</a:t>
            </a:r>
          </a:p>
          <a:p>
            <a:pPr marL="0" indent="0" algn="just">
              <a:buNone/>
            </a:pPr>
            <a:r>
              <a:rPr lang="uk-UA" altLang="en-US" sz="3200" dirty="0">
                <a:solidFill>
                  <a:srgbClr val="00B0F0"/>
                </a:solidFill>
              </a:rPr>
              <a:t>в. Можливість здобувати освіту впродовж усього життя, безоплатність освіти, добровільність реалізації права на освіту на всіх рівнях освіти;</a:t>
            </a:r>
          </a:p>
          <a:p>
            <a:pPr marL="0" indent="0" algn="just">
              <a:buNone/>
            </a:pPr>
            <a:r>
              <a:rPr lang="uk-UA" altLang="en-US" sz="3200" dirty="0">
                <a:solidFill>
                  <a:srgbClr val="00B0F0"/>
                </a:solidFill>
              </a:rPr>
              <a:t>г. Безоплатність дошкільної та середньої освіти, рівність прав та обов’язків учасників навчального процесу, доступність освіти.</a:t>
            </a:r>
          </a:p>
          <a:p>
            <a:pPr marL="0" indent="0">
              <a:buNone/>
            </a:pPr>
            <a:endParaRPr lang="en-US" alt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0366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ъект 1"/>
          <p:cNvSpPr>
            <a:spLocks noGrp="1"/>
          </p:cNvSpPr>
          <p:nvPr>
            <p:ph idx="1"/>
          </p:nvPr>
        </p:nvSpPr>
        <p:spPr>
          <a:xfrm>
            <a:off x="2395538" y="2674939"/>
            <a:ext cx="3268662" cy="3451225"/>
          </a:xfrm>
        </p:spPr>
        <p:txBody>
          <a:bodyPr/>
          <a:lstStyle/>
          <a:p>
            <a:pPr marL="0" indent="0" algn="ctr">
              <a:buNone/>
            </a:pPr>
            <a:endParaRPr lang="uk-UA" altLang="ru-RU" sz="4000" b="1" dirty="0"/>
          </a:p>
          <a:p>
            <a:pPr marL="0" indent="0" algn="ctr">
              <a:buNone/>
            </a:pPr>
            <a:r>
              <a:rPr lang="uk-UA" altLang="ru-RU" sz="4000" b="1" dirty="0">
                <a:solidFill>
                  <a:srgbClr val="00B0F0"/>
                </a:solidFill>
              </a:rPr>
              <a:t>об’єктивне розуміння</a:t>
            </a:r>
          </a:p>
        </p:txBody>
      </p:sp>
      <p:sp>
        <p:nvSpPr>
          <p:cNvPr id="21507" name="Заголовок 2"/>
          <p:cNvSpPr>
            <a:spLocks noGrp="1"/>
          </p:cNvSpPr>
          <p:nvPr>
            <p:ph type="title"/>
          </p:nvPr>
        </p:nvSpPr>
        <p:spPr>
          <a:xfrm>
            <a:off x="1052511" y="320727"/>
            <a:ext cx="9404723" cy="1400530"/>
          </a:xfrm>
        </p:spPr>
        <p:txBody>
          <a:bodyPr/>
          <a:lstStyle/>
          <a:p>
            <a:pPr algn="ctr"/>
            <a:r>
              <a:rPr lang="ru-RU" altLang="ru-RU" sz="6600" b="1" dirty="0" smtClean="0">
                <a:solidFill>
                  <a:srgbClr val="00B0F0"/>
                </a:solidFill>
              </a:rPr>
              <a:t>ПРАВО</a:t>
            </a:r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AF5E8D8-96EF-499E-B95E-98639D46FFB7}" type="slidenum">
              <a:rPr lang="ru-RU" altLang="ru-RU" sz="10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ru-RU" altLang="ru-RU" sz="1000">
              <a:latin typeface="Arial" panose="020B0604020202020204" pitchFamily="34" charset="0"/>
            </a:endParaRPr>
          </a:p>
        </p:txBody>
      </p:sp>
      <p:sp>
        <p:nvSpPr>
          <p:cNvPr id="21509" name="Объект 1"/>
          <p:cNvSpPr txBox="1">
            <a:spLocks/>
          </p:cNvSpPr>
          <p:nvPr/>
        </p:nvSpPr>
        <p:spPr bwMode="auto">
          <a:xfrm>
            <a:off x="6411912" y="2674938"/>
            <a:ext cx="32686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>
              <a:buFont typeface="Symbol" panose="05050102010706020507" pitchFamily="18" charset="2"/>
              <a:buNone/>
            </a:pPr>
            <a:endParaRPr lang="uk-UA" altLang="ru-RU" sz="4000" b="1" dirty="0"/>
          </a:p>
          <a:p>
            <a:pPr algn="ctr">
              <a:buFont typeface="Symbol" panose="05050102010706020507" pitchFamily="18" charset="2"/>
              <a:buNone/>
            </a:pPr>
            <a:r>
              <a:rPr lang="uk-UA" altLang="ru-RU" sz="4000" b="1" dirty="0">
                <a:solidFill>
                  <a:srgbClr val="00B0F0"/>
                </a:solidFill>
              </a:rPr>
              <a:t>суб’єктивне розуміння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3143250" y="1916114"/>
            <a:ext cx="1512888" cy="13684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7334250" y="2003426"/>
            <a:ext cx="1512888" cy="13684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093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ъект 1"/>
          <p:cNvSpPr>
            <a:spLocks noGrp="1"/>
          </p:cNvSpPr>
          <p:nvPr>
            <p:ph idx="1"/>
          </p:nvPr>
        </p:nvSpPr>
        <p:spPr>
          <a:xfrm>
            <a:off x="748145" y="1989139"/>
            <a:ext cx="9524569" cy="45354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uk-UA" altLang="ru-RU" dirty="0" smtClean="0"/>
          </a:p>
          <a:p>
            <a:pPr marL="0" indent="0" algn="just">
              <a:buNone/>
            </a:pPr>
            <a:r>
              <a:rPr lang="uk-UA" altLang="ru-RU" sz="3200" dirty="0">
                <a:solidFill>
                  <a:srgbClr val="00B0F0"/>
                </a:solidFill>
              </a:rPr>
              <a:t>система загальнообов’язкових правил </a:t>
            </a:r>
            <a:r>
              <a:rPr lang="uk-UA" altLang="ru-RU" sz="3200" dirty="0" smtClean="0">
                <a:solidFill>
                  <a:srgbClr val="00B0F0"/>
                </a:solidFill>
              </a:rPr>
              <a:t>поведінки </a:t>
            </a:r>
            <a:r>
              <a:rPr lang="uk-UA" altLang="ru-RU" sz="3200" dirty="0">
                <a:solidFill>
                  <a:srgbClr val="00B0F0"/>
                </a:solidFill>
              </a:rPr>
              <a:t>– соціальних норм, встановлених або санкціонованих державою, які виражають </a:t>
            </a:r>
            <a:r>
              <a:rPr lang="uk-UA" altLang="ru-RU" sz="3200" dirty="0" smtClean="0">
                <a:solidFill>
                  <a:srgbClr val="00B0F0"/>
                </a:solidFill>
              </a:rPr>
              <a:t>волю </a:t>
            </a:r>
            <a:r>
              <a:rPr lang="uk-UA" altLang="ru-RU" sz="3200" dirty="0">
                <a:solidFill>
                  <a:srgbClr val="00B0F0"/>
                </a:solidFill>
              </a:rPr>
              <a:t>певної частини соціально неоднорідного суспільства і спрямовані на врегулювання суспільних відносин відповідно до цієї </a:t>
            </a:r>
            <a:r>
              <a:rPr lang="uk-UA" altLang="ru-RU" sz="3200" dirty="0" smtClean="0">
                <a:solidFill>
                  <a:srgbClr val="00B0F0"/>
                </a:solidFill>
              </a:rPr>
              <a:t>волі</a:t>
            </a:r>
            <a:endParaRPr lang="ru-RU" altLang="ru-RU" sz="3200" dirty="0">
              <a:solidFill>
                <a:srgbClr val="00B0F0"/>
              </a:solidFill>
            </a:endParaRPr>
          </a:p>
        </p:txBody>
      </p:sp>
      <p:sp>
        <p:nvSpPr>
          <p:cNvPr id="22531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ru-RU" b="1" dirty="0" smtClean="0">
                <a:solidFill>
                  <a:srgbClr val="00B0F0"/>
                </a:solidFill>
              </a:rPr>
              <a:t>Право (об’єктивне розуміння)</a:t>
            </a:r>
            <a:endParaRPr lang="ru-RU" altLang="ru-RU" b="1" dirty="0" smtClean="0">
              <a:solidFill>
                <a:srgbClr val="00B0F0"/>
              </a:solidFill>
            </a:endParaRPr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8630E6D-905F-4343-8414-4F00D2D40DFB}" type="slidenum">
              <a:rPr lang="ru-RU" altLang="ru-RU" sz="10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ru-RU" altLang="ru-RU" sz="1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370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ъект 1"/>
          <p:cNvSpPr>
            <a:spLocks noGrp="1"/>
          </p:cNvSpPr>
          <p:nvPr>
            <p:ph idx="1"/>
          </p:nvPr>
        </p:nvSpPr>
        <p:spPr>
          <a:xfrm>
            <a:off x="646111" y="1989139"/>
            <a:ext cx="9626603" cy="45354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uk-UA" altLang="ru-RU" dirty="0" smtClean="0"/>
          </a:p>
          <a:p>
            <a:pPr marL="0" indent="0" algn="ctr">
              <a:buNone/>
            </a:pPr>
            <a:r>
              <a:rPr lang="uk-UA" altLang="ru-RU" sz="3200" dirty="0">
                <a:solidFill>
                  <a:srgbClr val="00B0F0"/>
                </a:solidFill>
              </a:rPr>
              <a:t>Пов’язане із словом «суб’єкт</a:t>
            </a:r>
            <a:r>
              <a:rPr lang="uk-UA" altLang="ru-RU" sz="3200" dirty="0" smtClean="0">
                <a:solidFill>
                  <a:srgbClr val="00B0F0"/>
                </a:solidFill>
              </a:rPr>
              <a:t>»</a:t>
            </a:r>
          </a:p>
          <a:p>
            <a:pPr marL="0" indent="0" algn="ctr">
              <a:buNone/>
            </a:pPr>
            <a:endParaRPr lang="uk-UA" altLang="ru-RU" sz="32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uk-UA" altLang="ru-RU" sz="3200" dirty="0" smtClean="0">
                <a:solidFill>
                  <a:srgbClr val="00B0F0"/>
                </a:solidFill>
              </a:rPr>
              <a:t>Те</a:t>
            </a:r>
            <a:r>
              <a:rPr lang="uk-UA" altLang="ru-RU" sz="3200" dirty="0">
                <a:solidFill>
                  <a:srgbClr val="00B0F0"/>
                </a:solidFill>
              </a:rPr>
              <a:t>, що належить конкретній </a:t>
            </a:r>
            <a:r>
              <a:rPr lang="uk-UA" altLang="ru-RU" sz="3200" dirty="0" smtClean="0">
                <a:solidFill>
                  <a:srgbClr val="00B0F0"/>
                </a:solidFill>
              </a:rPr>
              <a:t>особі (реалізується нею)</a:t>
            </a:r>
          </a:p>
          <a:p>
            <a:pPr marL="0" indent="0" algn="ctr">
              <a:buNone/>
            </a:pPr>
            <a:endParaRPr lang="uk-UA" altLang="ru-RU" sz="3200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uk-UA" altLang="ru-RU" sz="3200" dirty="0">
                <a:solidFill>
                  <a:srgbClr val="00B0F0"/>
                </a:solidFill>
              </a:rPr>
              <a:t>а</a:t>
            </a:r>
            <a:r>
              <a:rPr lang="uk-UA" altLang="ru-RU" sz="3200" dirty="0" smtClean="0">
                <a:solidFill>
                  <a:srgbClr val="00B0F0"/>
                </a:solidFill>
              </a:rPr>
              <a:t>бо</a:t>
            </a:r>
          </a:p>
          <a:p>
            <a:pPr marL="0" indent="0" algn="ctr">
              <a:buNone/>
            </a:pPr>
            <a:r>
              <a:rPr lang="uk-UA" altLang="ru-RU" sz="3200" dirty="0" smtClean="0">
                <a:solidFill>
                  <a:srgbClr val="00B0F0"/>
                </a:solidFill>
              </a:rPr>
              <a:t>ключове – «скористатись»</a:t>
            </a:r>
            <a:endParaRPr lang="ru-RU" altLang="ru-RU" sz="3200" dirty="0">
              <a:solidFill>
                <a:srgbClr val="00B0F0"/>
              </a:solidFill>
            </a:endParaRPr>
          </a:p>
        </p:txBody>
      </p:sp>
      <p:sp>
        <p:nvSpPr>
          <p:cNvPr id="23555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ru-RU" b="1" dirty="0" smtClean="0">
                <a:solidFill>
                  <a:srgbClr val="00B0F0"/>
                </a:solidFill>
              </a:rPr>
              <a:t>Право (суб’єктивне розуміння)</a:t>
            </a:r>
            <a:endParaRPr lang="ru-RU" altLang="ru-RU" b="1" dirty="0" smtClean="0">
              <a:solidFill>
                <a:srgbClr val="00B0F0"/>
              </a:solidFill>
            </a:endParaRPr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313D06D-6DE8-4512-86FD-E5BC69D3657B}" type="slidenum">
              <a:rPr lang="ru-RU" altLang="ru-RU" sz="10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ru-RU" altLang="ru-RU" sz="1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766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rgbClr val="00B0F0"/>
                </a:solidFill>
              </a:rPr>
              <a:t>с</a:t>
            </a:r>
            <a:r>
              <a:rPr lang="uk-UA" b="1" dirty="0" smtClean="0">
                <a:solidFill>
                  <a:srgbClr val="00B0F0"/>
                </a:solidFill>
              </a:rPr>
              <a:t>татті Конституції України, де згадується про освіту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b="1" dirty="0"/>
              <a:t>ст. 53</a:t>
            </a:r>
            <a:r>
              <a:rPr lang="uk-UA" dirty="0"/>
              <a:t> </a:t>
            </a:r>
            <a:endParaRPr lang="en-US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15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sz="2000" b="1" dirty="0">
                <a:solidFill>
                  <a:srgbClr val="00B0F0"/>
                </a:solidFill>
              </a:rPr>
              <a:t>К</a:t>
            </a:r>
            <a:r>
              <a:rPr lang="uk-UA" sz="2000" b="1" dirty="0" smtClean="0">
                <a:solidFill>
                  <a:srgbClr val="00B0F0"/>
                </a:solidFill>
              </a:rPr>
              <a:t>ожен </a:t>
            </a:r>
            <a:r>
              <a:rPr lang="uk-UA" sz="2000" b="1" dirty="0">
                <a:solidFill>
                  <a:srgbClr val="00B0F0"/>
                </a:solidFill>
              </a:rPr>
              <a:t>має право на освіту</a:t>
            </a:r>
            <a:r>
              <a:rPr lang="uk-UA" dirty="0">
                <a:solidFill>
                  <a:srgbClr val="00B0F0"/>
                </a:solidFill>
              </a:rPr>
              <a:t>. Повна загальна середня освіта є обов'язковою. Держава забезпечує доступність і безоплатність дошкільної, повної загальної середньої, професійно-технічної, вищої освіти в державних і комунальних навчальних закладах; розвиток дошкільної, повної загальної середньої, позашкільної, професійно-технічної, вищої і післядипломної освіти, різних форм навчання; надання державних стипендій та пільг учням і студентам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uk-UA" b="1" dirty="0"/>
              <a:t>п. 6 ч. 1 ст. 92 </a:t>
            </a:r>
            <a:endParaRPr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16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solidFill>
                  <a:srgbClr val="00B0F0"/>
                </a:solidFill>
              </a:rPr>
              <a:t>засади регулювання освіти</a:t>
            </a:r>
            <a:r>
              <a:rPr lang="uk-UA" sz="3200" dirty="0">
                <a:solidFill>
                  <a:srgbClr val="00B0F0"/>
                </a:solidFill>
              </a:rPr>
              <a:t> визначаються </a:t>
            </a:r>
            <a:r>
              <a:rPr lang="uk-UA" sz="3200" b="1" dirty="0">
                <a:solidFill>
                  <a:srgbClr val="00B0F0"/>
                </a:solidFill>
              </a:rPr>
              <a:t>виключно законами</a:t>
            </a:r>
            <a:r>
              <a:rPr lang="uk-UA" sz="3200" dirty="0">
                <a:solidFill>
                  <a:srgbClr val="00B0F0"/>
                </a:solidFill>
              </a:rPr>
              <a:t> України</a:t>
            </a:r>
            <a:endParaRPr lang="en-US" sz="3200" dirty="0">
              <a:solidFill>
                <a:srgbClr val="00B0F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uk-UA" b="1" dirty="0"/>
              <a:t>п. 3 ст. 116 </a:t>
            </a:r>
            <a:endParaRPr lang="en-US" dirty="0"/>
          </a:p>
        </p:txBody>
      </p:sp>
      <p:sp>
        <p:nvSpPr>
          <p:cNvPr id="9" name="Текст 8"/>
          <p:cNvSpPr>
            <a:spLocks noGrp="1"/>
          </p:cNvSpPr>
          <p:nvPr>
            <p:ph type="body" sz="half" idx="17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solidFill>
                  <a:srgbClr val="00B0F0"/>
                </a:solidFill>
              </a:rPr>
              <a:t>забезпечення проведення політики у сфері освіти</a:t>
            </a:r>
            <a:r>
              <a:rPr lang="uk-UA" sz="2800" dirty="0">
                <a:solidFill>
                  <a:srgbClr val="00B0F0"/>
                </a:solidFill>
              </a:rPr>
              <a:t> є компетенцією Кабінету Міністрів України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32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00B0F0"/>
                </a:solidFill>
              </a:rPr>
              <a:t>Право на освіту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1</a:t>
            </a:r>
            <a:endParaRPr lang="en-US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15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rgbClr val="00B0F0"/>
                </a:solidFill>
              </a:rPr>
              <a:t>право здобувати освіту впродовж усього життя</a:t>
            </a:r>
            <a:endParaRPr lang="uk-UA" sz="3200" dirty="0">
              <a:solidFill>
                <a:srgbClr val="00B0F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uk-UA" b="1" dirty="0"/>
              <a:t>2</a:t>
            </a:r>
            <a:endParaRPr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16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solidFill>
                  <a:srgbClr val="00B0F0"/>
                </a:solidFill>
              </a:rPr>
              <a:t>право на доступність освіти</a:t>
            </a:r>
            <a:endParaRPr lang="en-US" sz="3200" dirty="0">
              <a:solidFill>
                <a:srgbClr val="00B0F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uk-UA" b="1" dirty="0" smtClean="0"/>
              <a:t>3</a:t>
            </a:r>
            <a:endParaRPr lang="en-US" dirty="0"/>
          </a:p>
        </p:txBody>
      </p:sp>
      <p:sp>
        <p:nvSpPr>
          <p:cNvPr id="9" name="Текст 8"/>
          <p:cNvSpPr>
            <a:spLocks noGrp="1"/>
          </p:cNvSpPr>
          <p:nvPr>
            <p:ph type="body" sz="half" idx="17"/>
          </p:nvPr>
        </p:nvSpPr>
        <p:spPr/>
        <p:txBody>
          <a:bodyPr>
            <a:noAutofit/>
          </a:bodyPr>
          <a:lstStyle/>
          <a:p>
            <a:r>
              <a:rPr lang="uk-UA" sz="2400" b="1" dirty="0" smtClean="0">
                <a:solidFill>
                  <a:srgbClr val="00B0F0"/>
                </a:solidFill>
              </a:rPr>
              <a:t>право на безоплатну освіту у випадках і порядку, визначених Конституцією та законами України</a:t>
            </a:r>
            <a:endParaRPr lang="uk-UA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829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154954" y="415637"/>
            <a:ext cx="8825659" cy="1625599"/>
          </a:xfrm>
        </p:spPr>
        <p:txBody>
          <a:bodyPr/>
          <a:lstStyle/>
          <a:p>
            <a:pPr algn="ctr"/>
            <a:r>
              <a:rPr lang="uk-UA" sz="3600" b="1" dirty="0" smtClean="0">
                <a:solidFill>
                  <a:srgbClr val="00B0F0"/>
                </a:solidFill>
              </a:rPr>
              <a:t>Доступність освіти як конституційна гарантія реалізації права на освіту </a:t>
            </a:r>
            <a:endParaRPr lang="uk-UA" sz="3600" b="1" dirty="0">
              <a:solidFill>
                <a:srgbClr val="00B0F0"/>
              </a:solidFill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1154954" y="2669309"/>
            <a:ext cx="8825659" cy="3786909"/>
          </a:xfrm>
        </p:spPr>
        <p:txBody>
          <a:bodyPr>
            <a:normAutofit/>
          </a:bodyPr>
          <a:lstStyle/>
          <a:p>
            <a:pPr algn="just"/>
            <a:r>
              <a:rPr lang="uk-UA" sz="3600" dirty="0" smtClean="0">
                <a:solidFill>
                  <a:srgbClr val="00B0F0"/>
                </a:solidFill>
              </a:rPr>
              <a:t>нікому не може бути відмовлено у праві на освіту</a:t>
            </a:r>
          </a:p>
          <a:p>
            <a:pPr algn="just"/>
            <a:endParaRPr lang="uk-UA" sz="3600" dirty="0" smtClean="0">
              <a:solidFill>
                <a:srgbClr val="00B0F0"/>
              </a:solidFill>
            </a:endParaRPr>
          </a:p>
          <a:p>
            <a:pPr algn="just"/>
            <a:r>
              <a:rPr lang="uk-UA" sz="3600" dirty="0" smtClean="0">
                <a:solidFill>
                  <a:srgbClr val="00B0F0"/>
                </a:solidFill>
              </a:rPr>
              <a:t>держава має створити можливості для реалізації цього права</a:t>
            </a:r>
            <a:endParaRPr lang="uk-UA" sz="3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883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154954" y="415637"/>
            <a:ext cx="8825659" cy="1625599"/>
          </a:xfrm>
        </p:spPr>
        <p:txBody>
          <a:bodyPr/>
          <a:lstStyle/>
          <a:p>
            <a:pPr algn="ctr"/>
            <a:r>
              <a:rPr lang="uk-UA" sz="3200" b="1" dirty="0" smtClean="0">
                <a:solidFill>
                  <a:srgbClr val="00B0F0"/>
                </a:solidFill>
              </a:rPr>
              <a:t>Безоплатність освіти як конституційна гарантія реалізації права на освіту </a:t>
            </a:r>
            <a:endParaRPr lang="uk-UA" sz="3200" b="1" dirty="0">
              <a:solidFill>
                <a:srgbClr val="00B0F0"/>
              </a:solidFill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1154954" y="2669309"/>
            <a:ext cx="8825659" cy="3786909"/>
          </a:xfrm>
        </p:spPr>
        <p:txBody>
          <a:bodyPr>
            <a:normAutofit/>
          </a:bodyPr>
          <a:lstStyle/>
          <a:p>
            <a:pPr algn="just"/>
            <a:r>
              <a:rPr lang="uk-UA" sz="3600" dirty="0" smtClean="0">
                <a:solidFill>
                  <a:srgbClr val="00B0F0"/>
                </a:solidFill>
              </a:rPr>
              <a:t>можливість здобуття освіти в державних і комунальних навчальних закладах без внесення плати у будь-якій формі за освітні послуги визначених законодавством рівня, змісту, обсягу</a:t>
            </a:r>
            <a:endParaRPr lang="uk-UA" sz="3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252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154954" y="415637"/>
            <a:ext cx="8825659" cy="1625599"/>
          </a:xfrm>
        </p:spPr>
        <p:txBody>
          <a:bodyPr/>
          <a:lstStyle/>
          <a:p>
            <a:pPr algn="ctr"/>
            <a:r>
              <a:rPr lang="uk-UA" sz="3200" b="1" dirty="0" smtClean="0">
                <a:solidFill>
                  <a:srgbClr val="00B0F0"/>
                </a:solidFill>
              </a:rPr>
              <a:t>безоплатна освіта</a:t>
            </a:r>
            <a:br>
              <a:rPr lang="uk-UA" sz="3200" b="1" dirty="0" smtClean="0">
                <a:solidFill>
                  <a:srgbClr val="00B0F0"/>
                </a:solidFill>
              </a:rPr>
            </a:br>
            <a:r>
              <a:rPr lang="uk-UA" sz="3200" b="1" dirty="0" smtClean="0">
                <a:solidFill>
                  <a:srgbClr val="00B0F0"/>
                </a:solidFill>
              </a:rPr>
              <a:t/>
            </a:r>
            <a:br>
              <a:rPr lang="uk-UA" sz="3200" b="1" dirty="0" smtClean="0">
                <a:solidFill>
                  <a:srgbClr val="00B0F0"/>
                </a:solidFill>
              </a:rPr>
            </a:br>
            <a:r>
              <a:rPr lang="uk-UA" sz="3200" dirty="0" smtClean="0">
                <a:solidFill>
                  <a:srgbClr val="00B0F0"/>
                </a:solidFill>
              </a:rPr>
              <a:t>п. 3 ч. 1 ст. 1 Закону України «Про освіту» </a:t>
            </a:r>
            <a:endParaRPr lang="uk-UA" sz="3200" b="1" dirty="0">
              <a:solidFill>
                <a:srgbClr val="00B0F0"/>
              </a:solidFill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1154954" y="2669309"/>
            <a:ext cx="8825659" cy="3786909"/>
          </a:xfrm>
        </p:spPr>
        <p:txBody>
          <a:bodyPr>
            <a:normAutofit/>
          </a:bodyPr>
          <a:lstStyle/>
          <a:p>
            <a:pPr algn="just"/>
            <a:r>
              <a:rPr lang="uk-UA" sz="3600" dirty="0" smtClean="0">
                <a:solidFill>
                  <a:srgbClr val="00B0F0"/>
                </a:solidFill>
              </a:rPr>
              <a:t>освіта, яка здобувається особою за рахунок коштів державного та/або місцевих бюджетів згідно із законодавством</a:t>
            </a:r>
            <a:endParaRPr lang="uk-UA" sz="3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881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413</TotalTime>
  <Words>614</Words>
  <Application>Microsoft Office PowerPoint</Application>
  <PresentationFormat>Широкоэкранный</PresentationFormat>
  <Paragraphs>75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Candara</vt:lpstr>
      <vt:lpstr>Century Gothic</vt:lpstr>
      <vt:lpstr>Symbol</vt:lpstr>
      <vt:lpstr>Wingdings 3</vt:lpstr>
      <vt:lpstr>Ион</vt:lpstr>
      <vt:lpstr>Термін «права»</vt:lpstr>
      <vt:lpstr>ПРАВО</vt:lpstr>
      <vt:lpstr>Право (об’єктивне розуміння)</vt:lpstr>
      <vt:lpstr>Право (суб’єктивне розуміння)</vt:lpstr>
      <vt:lpstr>статті Конституції України, де згадується про освіту</vt:lpstr>
      <vt:lpstr>Право на освіту</vt:lpstr>
      <vt:lpstr>Доступність освіти як конституційна гарантія реалізації права на освіту </vt:lpstr>
      <vt:lpstr>Безоплатність освіти як конституційна гарантія реалізації права на освіту </vt:lpstr>
      <vt:lpstr>безоплатна освіта  п. 3 ч. 1 ст. 1 Закону України «Про освіту»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Инна</dc:creator>
  <cp:lastModifiedBy>Инна</cp:lastModifiedBy>
  <cp:revision>24</cp:revision>
  <dcterms:created xsi:type="dcterms:W3CDTF">2021-10-19T18:17:12Z</dcterms:created>
  <dcterms:modified xsi:type="dcterms:W3CDTF">2021-11-11T18:32:37Z</dcterms:modified>
</cp:coreProperties>
</file>