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5" r:id="rId5"/>
    <p:sldId id="264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31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499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470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3141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0480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8505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4504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6016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277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942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74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348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500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025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563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579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243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616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 </a:t>
            </a:r>
            <a:r>
              <a:rPr lang="uk-UA" dirty="0" smtClean="0"/>
              <a:t>2.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Цифрові інструменти для збору та аналізу міграційних даних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2241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3</a:t>
            </a:r>
            <a:r>
              <a:rPr lang="uk-UA" sz="2400" b="1" dirty="0" smtClean="0"/>
              <a:t>. </a:t>
            </a:r>
            <a:r>
              <a:rPr lang="uk-UA" sz="2400" b="1" dirty="0"/>
              <a:t>Великі дані (</a:t>
            </a:r>
            <a:r>
              <a:rPr lang="en-GB" sz="2400" b="1" dirty="0"/>
              <a:t>Big Data), </a:t>
            </a:r>
            <a:r>
              <a:rPr lang="uk-UA" sz="2400" b="1" dirty="0"/>
              <a:t>штучний інтелект (</a:t>
            </a:r>
            <a:r>
              <a:rPr lang="en-GB" sz="2400" b="1" dirty="0"/>
              <a:t>AI) </a:t>
            </a:r>
            <a:r>
              <a:rPr lang="uk-UA" sz="2400" b="1" dirty="0"/>
              <a:t>та машинне навчання (</a:t>
            </a:r>
            <a:r>
              <a:rPr lang="en-GB" sz="2400" b="1" dirty="0"/>
              <a:t>ML) </a:t>
            </a:r>
            <a:r>
              <a:rPr lang="uk-UA" sz="2400" b="1" dirty="0"/>
              <a:t>у дослідженні міграційних процесів</a:t>
            </a: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499"/>
            <a:ext cx="9850502" cy="3971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/>
              <a:t>Соціальні мережі та цифрові платформи є унікальним джерелом емпіричних даних про міграційні практики та мережі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 smtClean="0"/>
              <a:t>Методи </a:t>
            </a:r>
            <a:r>
              <a:rPr lang="uk-UA" sz="2000" dirty="0"/>
              <a:t>цифрової етнографії, контент-аналізу та </a:t>
            </a:r>
            <a:r>
              <a:rPr lang="en-GB" sz="2000" dirty="0"/>
              <a:t>SNA </a:t>
            </a:r>
            <a:r>
              <a:rPr lang="uk-UA" sz="2000" dirty="0"/>
              <a:t>відкривають нові перспективи для соціологічних досліджень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en-GB" sz="2000" dirty="0" smtClean="0"/>
              <a:t>Big </a:t>
            </a:r>
            <a:r>
              <a:rPr lang="en-GB" sz="2000" dirty="0"/>
              <a:t>Data </a:t>
            </a:r>
            <a:r>
              <a:rPr lang="uk-UA" sz="2000" dirty="0"/>
              <a:t>та технології </a:t>
            </a:r>
            <a:r>
              <a:rPr lang="en-GB" sz="2000" dirty="0"/>
              <a:t>AI/ML </a:t>
            </a:r>
            <a:r>
              <a:rPr lang="uk-UA" sz="2000" dirty="0"/>
              <a:t>дозволяють не лише описувати, а й прогнозувати тенденції мобільності населення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 smtClean="0"/>
              <a:t>Поєднання </a:t>
            </a:r>
            <a:r>
              <a:rPr lang="uk-UA" sz="2000" dirty="0"/>
              <a:t>класичних і цифрових підходів робить дослідження більш комплексними та чутливими до сучасних викликів.</a:t>
            </a:r>
          </a:p>
        </p:txBody>
      </p:sp>
    </p:spTree>
    <p:extLst>
      <p:ext uri="{BB962C8B-B14F-4D97-AF65-F5344CB8AC3E}">
        <p14:creationId xmlns:p14="http://schemas.microsoft.com/office/powerpoint/2010/main" val="190280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sz="2400" b="1" dirty="0" smtClean="0"/>
              <a:t>Можливості соціальних </a:t>
            </a:r>
            <a:r>
              <a:rPr lang="uk-UA" sz="2400" b="1" dirty="0"/>
              <a:t>медіа та </a:t>
            </a:r>
            <a:r>
              <a:rPr lang="uk-UA" sz="2400" b="1" dirty="0" smtClean="0"/>
              <a:t>цифрових платформ </a:t>
            </a:r>
            <a:r>
              <a:rPr lang="uk-UA" sz="2400" b="1" dirty="0"/>
              <a:t>для аналізу </a:t>
            </a:r>
            <a:r>
              <a:rPr lang="uk-UA" sz="2400" b="1" dirty="0" smtClean="0"/>
              <a:t>міграції.</a:t>
            </a:r>
          </a:p>
          <a:p>
            <a:pPr marL="457200" indent="-457200">
              <a:buAutoNum type="arabicPeriod"/>
            </a:pPr>
            <a:r>
              <a:rPr lang="uk-UA" sz="2400" b="1" dirty="0" smtClean="0"/>
              <a:t>Як </a:t>
            </a:r>
            <a:r>
              <a:rPr lang="uk-UA" sz="2400" b="1" dirty="0"/>
              <a:t>збирати й аналізувати цифрові дані про мобільність та поведінку </a:t>
            </a:r>
            <a:r>
              <a:rPr lang="uk-UA" sz="2400" b="1" dirty="0" smtClean="0"/>
              <a:t>мігрантів.</a:t>
            </a:r>
          </a:p>
          <a:p>
            <a:pPr marL="457200" indent="-457200">
              <a:buAutoNum type="arabicPeriod"/>
            </a:pPr>
            <a:r>
              <a:rPr lang="uk-UA" sz="2400" b="1" dirty="0"/>
              <a:t>В</a:t>
            </a:r>
            <a:r>
              <a:rPr lang="uk-UA" sz="2400" b="1" dirty="0" smtClean="0"/>
              <a:t>еликі </a:t>
            </a:r>
            <a:r>
              <a:rPr lang="uk-UA" sz="2400" b="1" dirty="0"/>
              <a:t>дані (</a:t>
            </a:r>
            <a:r>
              <a:rPr lang="en-GB" sz="2400" b="1" dirty="0"/>
              <a:t>Big Data), </a:t>
            </a:r>
            <a:r>
              <a:rPr lang="uk-UA" sz="2400" b="1" dirty="0"/>
              <a:t>штучний інтелект (</a:t>
            </a:r>
            <a:r>
              <a:rPr lang="en-GB" sz="2400" b="1" dirty="0"/>
              <a:t>AI) </a:t>
            </a:r>
            <a:r>
              <a:rPr lang="uk-UA" sz="2400" b="1" dirty="0"/>
              <a:t>та машинне навчання (</a:t>
            </a:r>
            <a:r>
              <a:rPr lang="en-GB" sz="2400" b="1" dirty="0"/>
              <a:t>ML) </a:t>
            </a:r>
            <a:r>
              <a:rPr lang="uk-UA" sz="2400" b="1" dirty="0"/>
              <a:t>у </a:t>
            </a:r>
            <a:r>
              <a:rPr lang="uk-UA" sz="2400" b="1" dirty="0" smtClean="0"/>
              <a:t>дослідженні </a:t>
            </a:r>
            <a:r>
              <a:rPr lang="uk-UA" sz="2400" b="1" dirty="0"/>
              <a:t>міграційних </a:t>
            </a:r>
            <a:r>
              <a:rPr lang="uk-UA" sz="2400" b="1" dirty="0" smtClean="0"/>
              <a:t>процесів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598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</a:t>
            </a:r>
            <a:r>
              <a:rPr lang="uk-UA" sz="2400" b="1" dirty="0" smtClean="0"/>
              <a:t>Можливості соціальних медіа та цифрових платформ для аналізу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500"/>
            <a:ext cx="9850502" cy="3416300"/>
          </a:xfrm>
        </p:spPr>
        <p:txBody>
          <a:bodyPr>
            <a:normAutofit/>
          </a:bodyPr>
          <a:lstStyle/>
          <a:p>
            <a:r>
              <a:rPr lang="uk-UA" sz="2400" dirty="0"/>
              <a:t>Соціальні мережі (</a:t>
            </a:r>
            <a:r>
              <a:rPr lang="en-GB" sz="2400" dirty="0"/>
              <a:t>Facebook, Twitter/X, Instagram, Telegram) </a:t>
            </a:r>
            <a:r>
              <a:rPr lang="uk-UA" sz="2400" dirty="0"/>
              <a:t>стали важливим джерелом інформації про життя та практики мігрантів. </a:t>
            </a:r>
            <a:endParaRPr lang="uk-UA" sz="2400" dirty="0" smtClean="0"/>
          </a:p>
          <a:p>
            <a:r>
              <a:rPr lang="uk-UA" sz="2400" dirty="0" smtClean="0"/>
              <a:t>Вони </a:t>
            </a:r>
            <a:r>
              <a:rPr lang="uk-UA" sz="2400" dirty="0"/>
              <a:t>дозволяють дослідникам отримати доступ до </a:t>
            </a:r>
            <a:r>
              <a:rPr lang="uk-UA" sz="2400" b="1" dirty="0"/>
              <a:t>повсякденних комунікацій</a:t>
            </a:r>
            <a:r>
              <a:rPr lang="uk-UA" sz="2400" dirty="0"/>
              <a:t>, виявити </a:t>
            </a:r>
            <a:r>
              <a:rPr lang="uk-UA" sz="2400" b="1" dirty="0"/>
              <a:t>мережі підтримки</a:t>
            </a:r>
            <a:r>
              <a:rPr lang="uk-UA" sz="2400" dirty="0"/>
              <a:t> та простежити </a:t>
            </a:r>
            <a:r>
              <a:rPr lang="uk-UA" sz="2400" b="1" dirty="0"/>
              <a:t>транснаціональні зв’язки</a:t>
            </a:r>
            <a:r>
              <a:rPr lang="uk-UA" sz="2400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079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</a:t>
            </a:r>
            <a:r>
              <a:rPr lang="uk-UA" sz="2400" b="1" dirty="0" smtClean="0"/>
              <a:t>Можливості соціальних медіа та цифрових платформ для аналізу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500"/>
            <a:ext cx="9850502" cy="34163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400" b="1" dirty="0"/>
              <a:t>Можливості соціальних мереж:</a:t>
            </a:r>
            <a:endParaRPr lang="uk-UA" sz="2400" dirty="0"/>
          </a:p>
          <a:p>
            <a:r>
              <a:rPr lang="uk-UA" sz="2400" dirty="0"/>
              <a:t>Аналіз тематичних груп і каналів, присвячених мігрантам (наприклад, </a:t>
            </a:r>
            <a:r>
              <a:rPr lang="en-GB" sz="2400" dirty="0"/>
              <a:t>Telegram-</a:t>
            </a:r>
            <a:r>
              <a:rPr lang="uk-UA" sz="2400" dirty="0"/>
              <a:t>канали українців у Німеччині).</a:t>
            </a:r>
          </a:p>
          <a:p>
            <a:r>
              <a:rPr lang="uk-UA" sz="2400" dirty="0"/>
              <a:t>Вивчення дискурсів у коментарях, постах, блогах.</a:t>
            </a:r>
          </a:p>
          <a:p>
            <a:r>
              <a:rPr lang="uk-UA" sz="2400" dirty="0"/>
              <a:t>Виявлення нових форм взаємодії (онлайн-сервіси для пошуку роботи, житла, юридичної допомоги</a:t>
            </a:r>
            <a:r>
              <a:rPr lang="uk-UA" sz="2400" dirty="0" smtClean="0"/>
              <a:t>).</a:t>
            </a:r>
          </a:p>
          <a:p>
            <a:pPr marL="0" indent="0">
              <a:buNone/>
            </a:pPr>
            <a:r>
              <a:rPr lang="uk-UA" sz="2400" dirty="0" smtClean="0"/>
              <a:t>Важливий аспект: соціальні мережі відображають не лише реальні практики, а й символічні уявлення про міграцію, що робить їх унікальним емпіричним матеріалом.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48533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Як збирати й аналізувати цифрові дані про мобільність та поведінку мігрантів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499"/>
            <a:ext cx="9850502" cy="3971471"/>
          </a:xfrm>
        </p:spPr>
        <p:txBody>
          <a:bodyPr>
            <a:normAutofit fontScale="85000" lnSpcReduction="20000"/>
          </a:bodyPr>
          <a:lstStyle/>
          <a:p>
            <a:r>
              <a:rPr lang="uk-UA" sz="2400" dirty="0"/>
              <a:t>У дослідженнях міграції застосовуються методи, адаптовані до цифрового середовища:</a:t>
            </a:r>
          </a:p>
          <a:p>
            <a:r>
              <a:rPr lang="uk-UA" sz="2400" b="1" dirty="0"/>
              <a:t>Цифрова етнографія</a:t>
            </a:r>
            <a:r>
              <a:rPr lang="uk-UA" sz="2400" dirty="0"/>
              <a:t> — «включене спостереження» у віртуальних спільнотах.</a:t>
            </a:r>
          </a:p>
          <a:p>
            <a:r>
              <a:rPr lang="uk-UA" sz="2400" b="1" dirty="0"/>
              <a:t>Контент-аналіз</a:t>
            </a:r>
            <a:r>
              <a:rPr lang="uk-UA" sz="2400" dirty="0"/>
              <a:t> — кількісне та якісне вивчення постів, коментарів, хештегів.</a:t>
            </a:r>
          </a:p>
          <a:p>
            <a:r>
              <a:rPr lang="uk-UA" sz="2400" b="1" dirty="0"/>
              <a:t>Соціальний мережевий аналіз (</a:t>
            </a:r>
            <a:r>
              <a:rPr lang="en-GB" sz="2400" b="1" dirty="0"/>
              <a:t>SNA)</a:t>
            </a:r>
            <a:r>
              <a:rPr lang="en-GB" sz="2400" dirty="0"/>
              <a:t> — </a:t>
            </a:r>
            <a:r>
              <a:rPr lang="uk-UA" sz="2400" dirty="0"/>
              <a:t>виявлення структури та динаміки комунікацій між </a:t>
            </a:r>
            <a:r>
              <a:rPr lang="uk-UA" sz="2400" dirty="0" smtClean="0"/>
              <a:t>мігрантами онлайн.</a:t>
            </a:r>
            <a:endParaRPr lang="uk-UA" sz="2400" dirty="0"/>
          </a:p>
          <a:p>
            <a:r>
              <a:rPr lang="uk-UA" sz="2400" b="1" dirty="0"/>
              <a:t>Збір даних через </a:t>
            </a:r>
            <a:r>
              <a:rPr lang="en-GB" sz="2400" b="1" dirty="0"/>
              <a:t>API</a:t>
            </a:r>
            <a:r>
              <a:rPr lang="en-GB" sz="2400" dirty="0"/>
              <a:t> (</a:t>
            </a:r>
            <a:r>
              <a:rPr lang="uk-UA" sz="2400" dirty="0"/>
              <a:t>наприклад, </a:t>
            </a:r>
            <a:r>
              <a:rPr lang="en-GB" sz="2400" dirty="0"/>
              <a:t>Twitter API) — </a:t>
            </a:r>
            <a:r>
              <a:rPr lang="uk-UA" sz="2400" dirty="0"/>
              <a:t>автоматичне отримання великих обсягів цифрової інформації.</a:t>
            </a:r>
          </a:p>
          <a:p>
            <a:r>
              <a:rPr lang="uk-UA" sz="2400" dirty="0"/>
              <a:t>Такі методи дозволяють не лише відтворити картину міграційних процесів, а й </a:t>
            </a:r>
            <a:r>
              <a:rPr lang="uk-UA" sz="2400" b="1" dirty="0"/>
              <a:t>простежити поведінкові патерни</a:t>
            </a:r>
            <a:r>
              <a:rPr lang="uk-UA" sz="2400" dirty="0"/>
              <a:t>: що обговорюють, які проблеми порушують, які стратегії взаємодії обирають мігранти.</a:t>
            </a:r>
          </a:p>
        </p:txBody>
      </p:sp>
    </p:spTree>
    <p:extLst>
      <p:ext uri="{BB962C8B-B14F-4D97-AF65-F5344CB8AC3E}">
        <p14:creationId xmlns:p14="http://schemas.microsoft.com/office/powerpoint/2010/main" val="1024168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Як збирати й аналізувати цифрові дані про мобільність та поведінку мігрантів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499"/>
            <a:ext cx="9850502" cy="39714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000" b="1" dirty="0"/>
              <a:t>Аналіз поведінкових та комунікативних даних</a:t>
            </a:r>
          </a:p>
          <a:p>
            <a:r>
              <a:rPr lang="uk-UA" sz="2000" dirty="0"/>
              <a:t>Соціальні медіа фіксують </a:t>
            </a:r>
            <a:r>
              <a:rPr lang="uk-UA" sz="2000" b="1" dirty="0"/>
              <a:t>цифрові сліди</a:t>
            </a:r>
            <a:r>
              <a:rPr lang="uk-UA" sz="2000" dirty="0"/>
              <a:t> користувачів — повідомлення, лайки, геолокації, підписки.</a:t>
            </a:r>
            <a:br>
              <a:rPr lang="uk-UA" sz="2000" dirty="0"/>
            </a:br>
            <a:r>
              <a:rPr lang="uk-UA" sz="2000" dirty="0"/>
              <a:t>Для соціолога вони є даними, що дають змогу:</a:t>
            </a:r>
          </a:p>
          <a:p>
            <a:r>
              <a:rPr lang="uk-UA" sz="2000" dirty="0"/>
              <a:t>відстежити географічну мобільність (через геотеги, карти переміщень);</a:t>
            </a:r>
          </a:p>
          <a:p>
            <a:r>
              <a:rPr lang="uk-UA" sz="2000" dirty="0"/>
              <a:t>аналізувати поведінкові патерни (які теми обговорюють, які проблеми турбують);</a:t>
            </a:r>
          </a:p>
          <a:p>
            <a:r>
              <a:rPr lang="uk-UA" sz="2000" dirty="0"/>
              <a:t>досліджувати емоційний вимір (аналіз тональності постів, виявлення мови ненависті чи підтримки).</a:t>
            </a:r>
          </a:p>
          <a:p>
            <a:r>
              <a:rPr lang="uk-UA" sz="2000" dirty="0"/>
              <a:t>Такі підходи особливо актуальні під час воєнних конфліктів та криз, коли традиційні статистичні дані запізнюються або є неповними.</a:t>
            </a:r>
          </a:p>
        </p:txBody>
      </p:sp>
    </p:spTree>
    <p:extLst>
      <p:ext uri="{BB962C8B-B14F-4D97-AF65-F5344CB8AC3E}">
        <p14:creationId xmlns:p14="http://schemas.microsoft.com/office/powerpoint/2010/main" val="990789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Як збирати й аналізувати цифрові дані про мобільність та поведінку мігрантів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499"/>
            <a:ext cx="9850502" cy="3971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Big Data — </a:t>
            </a:r>
            <a:r>
              <a:rPr lang="uk-UA" sz="2000" dirty="0"/>
              <a:t>це величезні обсяги цифрової інформації, які генеруються в інтернеті та можуть бути використані для дослідження міграцій.</a:t>
            </a:r>
          </a:p>
          <a:p>
            <a:pPr marL="0" indent="0">
              <a:buNone/>
            </a:pPr>
            <a:r>
              <a:rPr lang="uk-UA" sz="2000" b="1" dirty="0"/>
              <a:t>Приклади джерел </a:t>
            </a:r>
            <a:r>
              <a:rPr lang="en-GB" sz="2000" b="1" dirty="0"/>
              <a:t>Big Data </a:t>
            </a:r>
            <a:r>
              <a:rPr lang="uk-UA" sz="2000" b="1" dirty="0"/>
              <a:t>у міграційних дослідженнях:</a:t>
            </a:r>
            <a:endParaRPr lang="uk-UA" sz="2000" dirty="0"/>
          </a:p>
          <a:p>
            <a:r>
              <a:rPr lang="uk-UA" sz="2000" dirty="0"/>
              <a:t>бази даних міжнародних організацій (</a:t>
            </a:r>
            <a:r>
              <a:rPr lang="en-GB" sz="2000" dirty="0"/>
              <a:t>IOM, UNHCR, Eurostat);</a:t>
            </a:r>
          </a:p>
          <a:p>
            <a:r>
              <a:rPr lang="uk-UA" sz="2000" dirty="0"/>
              <a:t>мобільні оператори (аналіз переміщень за </a:t>
            </a:r>
            <a:r>
              <a:rPr lang="en-GB" sz="2000" dirty="0"/>
              <a:t>SIM-</a:t>
            </a:r>
            <a:r>
              <a:rPr lang="uk-UA" sz="2000" dirty="0"/>
              <a:t>картами);</a:t>
            </a:r>
          </a:p>
          <a:p>
            <a:r>
              <a:rPr lang="uk-UA" sz="2000" dirty="0"/>
              <a:t>соціальні мережі та платформи (</a:t>
            </a:r>
            <a:r>
              <a:rPr lang="en-GB" sz="2000" dirty="0"/>
              <a:t>Twitter, Telegram, Facebook).</a:t>
            </a:r>
          </a:p>
        </p:txBody>
      </p:sp>
    </p:spTree>
    <p:extLst>
      <p:ext uri="{BB962C8B-B14F-4D97-AF65-F5344CB8AC3E}">
        <p14:creationId xmlns:p14="http://schemas.microsoft.com/office/powerpoint/2010/main" val="2682516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 smtClean="0"/>
              <a:t>2. </a:t>
            </a:r>
            <a:r>
              <a:rPr lang="uk-UA" sz="2400" b="1" dirty="0"/>
              <a:t>Як збирати й аналізувати цифрові дані про мобільність та поведінку мігрантів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499"/>
            <a:ext cx="9850502" cy="3971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Технології обробки:</a:t>
            </a:r>
            <a:endParaRPr lang="uk-UA" sz="2000" dirty="0"/>
          </a:p>
          <a:p>
            <a:r>
              <a:rPr lang="en-GB" sz="2000" dirty="0"/>
              <a:t>AI (</a:t>
            </a:r>
            <a:r>
              <a:rPr lang="uk-UA" sz="2000" dirty="0"/>
              <a:t>штучний інтелект) та </a:t>
            </a:r>
            <a:r>
              <a:rPr lang="en-GB" sz="2000" dirty="0"/>
              <a:t>ML (</a:t>
            </a:r>
            <a:r>
              <a:rPr lang="uk-UA" sz="2000" dirty="0"/>
              <a:t>машинне навчання) для автоматичного розпізнавання тем, класифікації повідомлень, прогнозування трендів;</a:t>
            </a:r>
          </a:p>
          <a:p>
            <a:r>
              <a:rPr lang="uk-UA" sz="2000" dirty="0"/>
              <a:t>алгоритми для візуалізації даних (</a:t>
            </a:r>
            <a:r>
              <a:rPr lang="en-GB" sz="2000" dirty="0"/>
              <a:t>Heatmaps, </a:t>
            </a:r>
            <a:r>
              <a:rPr lang="uk-UA" sz="2000" dirty="0"/>
              <a:t>геоаналітика, мережеві графи).</a:t>
            </a:r>
          </a:p>
        </p:txBody>
      </p:sp>
    </p:spTree>
    <p:extLst>
      <p:ext uri="{BB962C8B-B14F-4D97-AF65-F5344CB8AC3E}">
        <p14:creationId xmlns:p14="http://schemas.microsoft.com/office/powerpoint/2010/main" val="31593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3</a:t>
            </a:r>
            <a:r>
              <a:rPr lang="uk-UA" sz="2400" b="1" dirty="0" smtClean="0"/>
              <a:t>. </a:t>
            </a:r>
            <a:r>
              <a:rPr lang="uk-UA" sz="2400" b="1" dirty="0"/>
              <a:t>Великі дані (</a:t>
            </a:r>
            <a:r>
              <a:rPr lang="en-GB" sz="2400" b="1" dirty="0"/>
              <a:t>Big Data), </a:t>
            </a:r>
            <a:r>
              <a:rPr lang="uk-UA" sz="2400" b="1" dirty="0"/>
              <a:t>штучний інтелект (</a:t>
            </a:r>
            <a:r>
              <a:rPr lang="en-GB" sz="2400" b="1" dirty="0"/>
              <a:t>AI) </a:t>
            </a:r>
            <a:r>
              <a:rPr lang="uk-UA" sz="2400" b="1" dirty="0"/>
              <a:t>та машинне навчання (</a:t>
            </a:r>
            <a:r>
              <a:rPr lang="en-GB" sz="2400" b="1" dirty="0"/>
              <a:t>ML) </a:t>
            </a:r>
            <a:r>
              <a:rPr lang="uk-UA" sz="2400" b="1" dirty="0"/>
              <a:t>у дослідженні міграційних процесів</a:t>
            </a: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499"/>
            <a:ext cx="9850502" cy="3971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Big Data </a:t>
            </a:r>
            <a:r>
              <a:rPr lang="uk-UA" sz="2000" dirty="0"/>
              <a:t>дозволяють створювати прогностичні моделі:</a:t>
            </a:r>
          </a:p>
          <a:p>
            <a:r>
              <a:rPr lang="uk-UA" sz="2000" dirty="0"/>
              <a:t>симуляції потоків біженців під час воєнних дій;</a:t>
            </a:r>
          </a:p>
          <a:p>
            <a:r>
              <a:rPr lang="uk-UA" sz="2000" dirty="0"/>
              <a:t>прогнозування трудової міграції залежно від економічної ситуації;</a:t>
            </a:r>
          </a:p>
          <a:p>
            <a:r>
              <a:rPr lang="uk-UA" sz="2000" dirty="0"/>
              <a:t>оцінка ефективності державної політики щодо інтеграції мігрантів.</a:t>
            </a:r>
          </a:p>
          <a:p>
            <a:r>
              <a:rPr lang="uk-UA" sz="2000" dirty="0"/>
              <a:t>Приклад: за допомогою аналізу пошукових трендів і мобільних даних можна передбачити зростання потоків мігрантів ще до їхнього офіційного фіксування у статистиці.</a:t>
            </a:r>
          </a:p>
        </p:txBody>
      </p:sp>
    </p:spTree>
    <p:extLst>
      <p:ext uri="{BB962C8B-B14F-4D97-AF65-F5344CB8AC3E}">
        <p14:creationId xmlns:p14="http://schemas.microsoft.com/office/powerpoint/2010/main" val="4054994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</TotalTime>
  <Words>605</Words>
  <Application>Microsoft Office PowerPoint</Application>
  <PresentationFormat>Широкий екран</PresentationFormat>
  <Paragraphs>49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Зал засідань</vt:lpstr>
      <vt:lpstr>Лекція 2. Цифрові інструменти для збору та аналізу міграційних даних</vt:lpstr>
      <vt:lpstr>План</vt:lpstr>
      <vt:lpstr>1. Можливості соціальних медіа та цифрових платформ для аналізу міграції</vt:lpstr>
      <vt:lpstr>1. Можливості соціальних медіа та цифрових платформ для аналізу міграції</vt:lpstr>
      <vt:lpstr>2. Як збирати й аналізувати цифрові дані про мобільність та поведінку мігрантів</vt:lpstr>
      <vt:lpstr>2. Як збирати й аналізувати цифрові дані про мобільність та поведінку мігрантів</vt:lpstr>
      <vt:lpstr>2. Як збирати й аналізувати цифрові дані про мобільність та поведінку мігрантів</vt:lpstr>
      <vt:lpstr>2. Як збирати й аналізувати цифрові дані про мобільність та поведінку мігрантів</vt:lpstr>
      <vt:lpstr>3. Великі дані (Big Data), штучний інтелект (AI) та машинне навчання (ML) у дослідженні міграційних процесів</vt:lpstr>
      <vt:lpstr>3. Великі дані (Big Data), штучний інтелект (AI) та машинне навчання (ML) у дослідженні міграційних процесів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 Цифрові технології та пошукові тренди у вивченні міграції </dc:title>
  <dc:creator>Taisiia</dc:creator>
  <cp:lastModifiedBy>Taisiia</cp:lastModifiedBy>
  <cp:revision>4</cp:revision>
  <dcterms:created xsi:type="dcterms:W3CDTF">2025-10-01T17:00:15Z</dcterms:created>
  <dcterms:modified xsi:type="dcterms:W3CDTF">2025-10-01T17:35:12Z</dcterms:modified>
</cp:coreProperties>
</file>