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7" r:id="rId4"/>
    <p:sldId id="259" r:id="rId5"/>
    <p:sldId id="258" r:id="rId6"/>
    <p:sldId id="270" r:id="rId7"/>
    <p:sldId id="263" r:id="rId8"/>
    <p:sldId id="271" r:id="rId9"/>
    <p:sldId id="272" r:id="rId10"/>
    <p:sldId id="273" r:id="rId11"/>
    <p:sldId id="274" r:id="rId12"/>
    <p:sldId id="275" r:id="rId13"/>
    <p:sldId id="276" r:id="rId14"/>
    <p:sldId id="277" r:id="rId15"/>
    <p:sldId id="278" r:id="rId16"/>
    <p:sldId id="279" r:id="rId17"/>
    <p:sldId id="280" r:id="rId18"/>
    <p:sldId id="264" r:id="rId19"/>
    <p:sldId id="281" r:id="rId20"/>
    <p:sldId id="283" r:id="rId21"/>
    <p:sldId id="282" r:id="rId22"/>
    <p:sldId id="262" r:id="rId23"/>
    <p:sldId id="284" r:id="rId24"/>
    <p:sldId id="285" r:id="rId25"/>
    <p:sldId id="286"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3" autoAdjust="0"/>
    <p:restoredTop sz="94660"/>
  </p:normalViewPr>
  <p:slideViewPr>
    <p:cSldViewPr>
      <p:cViewPr varScale="1">
        <p:scale>
          <a:sx n="72" d="100"/>
          <a:sy n="72" d="100"/>
        </p:scale>
        <p:origin x="138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258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38B592-52B7-4B63-A9F2-5FF44E0ACBE1}" type="datetimeFigureOut">
              <a:rPr lang="en-US" smtClean="0"/>
              <a:t>10/3/2025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BF9D8F-EB73-4C9D-8EF3-5E0169FED90B}" type="slidenum">
              <a:rPr lang="en-US" smtClean="0"/>
              <a:t>‹#›</a:t>
            </a:fld>
            <a:endParaRPr lang="en-US"/>
          </a:p>
        </p:txBody>
      </p:sp>
    </p:spTree>
    <p:extLst>
      <p:ext uri="{BB962C8B-B14F-4D97-AF65-F5344CB8AC3E}">
        <p14:creationId xmlns:p14="http://schemas.microsoft.com/office/powerpoint/2010/main" val="328132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89CFE-E6FA-4195-A3E8-D9C5F4C00C9D}" type="datetimeFigureOut">
              <a:rPr lang="en-US" smtClean="0"/>
              <a:t>10/3/2025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C178E-7A1C-4759-97DE-D5D297689E4D}" type="slidenum">
              <a:rPr lang="en-US" smtClean="0"/>
              <a:t>‹#›</a:t>
            </a:fld>
            <a:endParaRPr lang="en-US"/>
          </a:p>
        </p:txBody>
      </p:sp>
    </p:spTree>
    <p:extLst>
      <p:ext uri="{BB962C8B-B14F-4D97-AF65-F5344CB8AC3E}">
        <p14:creationId xmlns:p14="http://schemas.microsoft.com/office/powerpoint/2010/main" val="110846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545205"/>
            <a:ext cx="7772400" cy="77939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 y="6232858"/>
            <a:ext cx="7772400" cy="54659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54C1A-29A9-443B-BBA5-231526D1AEA3}"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95610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158370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0570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45678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54C1A-29A9-443B-BBA5-231526D1AEA3}"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5296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54C1A-29A9-443B-BBA5-231526D1AEA3}"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16960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54C1A-29A9-443B-BBA5-231526D1AEA3}"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91519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54C1A-29A9-443B-BBA5-231526D1AEA3}"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27053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54C1A-29A9-443B-BBA5-231526D1AEA3}"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05279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54C1A-29A9-443B-BBA5-231526D1AEA3}"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28483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54C1A-29A9-443B-BBA5-231526D1AEA3}"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91905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54C1A-29A9-443B-BBA5-231526D1AEA3}" type="datetimeFigureOut">
              <a:rPr lang="en-US" smtClean="0"/>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CC54F-18E1-4DC3-9866-C41E51A5FB88}" type="slidenum">
              <a:rPr lang="en-US" smtClean="0"/>
              <a:t>‹#›</a:t>
            </a:fld>
            <a:endParaRPr lang="en-US"/>
          </a:p>
        </p:txBody>
      </p:sp>
    </p:spTree>
    <p:extLst>
      <p:ext uri="{BB962C8B-B14F-4D97-AF65-F5344CB8AC3E}">
        <p14:creationId xmlns:p14="http://schemas.microsoft.com/office/powerpoint/2010/main" val="253612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oinposter.com/ua/tour/mobile-pos" TargetMode="External"/><Relationship Id="rId2" Type="http://schemas.openxmlformats.org/officeDocument/2006/relationships/hyperlink" Target="https://joinposter.com/ua/business/caf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oinposter.com/ua/tour/addons/qr-men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38800"/>
            <a:ext cx="7772400" cy="85794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Етапи створення нового ресторану</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253990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B98D3D-C5A8-6547-BCDE-2307F0165778}"/>
              </a:ext>
            </a:extLst>
          </p:cNvPr>
          <p:cNvSpPr>
            <a:spLocks noGrp="1"/>
          </p:cNvSpPr>
          <p:nvPr>
            <p:ph type="title"/>
          </p:nvPr>
        </p:nvSpPr>
        <p:spPr>
          <a:xfrm>
            <a:off x="457200" y="304800"/>
            <a:ext cx="8229600" cy="1143000"/>
          </a:xfrm>
        </p:spPr>
        <p:txBody>
          <a:bodyPr>
            <a:normAutofit fontScale="90000"/>
          </a:bodyPr>
          <a:lstStyle/>
          <a:p>
            <a:r>
              <a:rPr lang="ru-UA" b="1" dirty="0" err="1"/>
              <a:t>Реєстрація</a:t>
            </a:r>
            <a:r>
              <a:rPr lang="ru-UA" b="1" dirty="0"/>
              <a:t> в </a:t>
            </a:r>
            <a:r>
              <a:rPr lang="ru-UA" b="1" dirty="0" err="1"/>
              <a:t>податковій</a:t>
            </a:r>
            <a:r>
              <a:rPr lang="ru-UA" b="1" dirty="0"/>
              <a:t> і список </a:t>
            </a:r>
            <a:r>
              <a:rPr lang="ru-UA" b="1" dirty="0" err="1"/>
              <a:t>документів</a:t>
            </a:r>
            <a:br>
              <a:rPr lang="ru-UA" dirty="0"/>
            </a:br>
            <a:endParaRPr lang="uk-UA" dirty="0"/>
          </a:p>
        </p:txBody>
      </p:sp>
      <p:sp>
        <p:nvSpPr>
          <p:cNvPr id="3" name="Объект 2">
            <a:extLst>
              <a:ext uri="{FF2B5EF4-FFF2-40B4-BE49-F238E27FC236}">
                <a16:creationId xmlns:a16="http://schemas.microsoft.com/office/drawing/2014/main" id="{9EF53036-B9F9-8C6B-ED4A-AF19429F16EB}"/>
              </a:ext>
            </a:extLst>
          </p:cNvPr>
          <p:cNvSpPr>
            <a:spLocks noGrp="1"/>
          </p:cNvSpPr>
          <p:nvPr>
            <p:ph idx="1"/>
          </p:nvPr>
        </p:nvSpPr>
        <p:spPr/>
        <p:txBody>
          <a:bodyPr>
            <a:normAutofit fontScale="92500" lnSpcReduction="10000"/>
          </a:bodyPr>
          <a:lstStyle/>
          <a:p>
            <a:pPr>
              <a:lnSpc>
                <a:spcPct val="107000"/>
              </a:lnSpc>
              <a:spcAft>
                <a:spcPts val="800"/>
              </a:spcAft>
              <a:buNone/>
            </a:pP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Спочатку</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слід</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визначитися</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з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організаційно</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-правовою формою: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приватний</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підприємець</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юридична</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особа. Для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кожної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форми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діяльності</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потрібні</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свої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документи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реєстрації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Для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реєстрації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ФОП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знадобиться</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менше</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часу й грошей,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ніж</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реєстрації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ТОВ.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на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реєстрацію</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ТОВ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вищі</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й список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документів</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більший</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Проте</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ТОВ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має</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суттєвий</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плюс: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статутний</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капітал</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розділено</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серед</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учасників</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ТОВ на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частки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які</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2800" kern="0" dirty="0">
                <a:solidFill>
                  <a:srgbClr val="212529"/>
                </a:solidFill>
                <a:effectLst/>
                <a:latin typeface="__proxima_Fallback_2739fa"/>
                <a:ea typeface="Times New Roman" panose="02020603050405020304" pitchFamily="18" charset="0"/>
                <a:cs typeface="Times New Roman" panose="02020603050405020304" pitchFamily="18" charset="0"/>
              </a:rPr>
              <a:t>учасники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регулю</a:t>
            </a:r>
            <a:r>
              <a:rPr lang="uk-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ють</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фіксу</a:t>
            </a:r>
            <a:r>
              <a:rPr lang="uk-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ють</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2800" kern="0" dirty="0">
                <a:solidFill>
                  <a:srgbClr val="212529"/>
                </a:solidFill>
                <a:latin typeface="__proxima_Fallback_2739fa"/>
                <a:ea typeface="Times New Roman" panose="02020603050405020304" pitchFamily="18" charset="0"/>
                <a:cs typeface="Times New Roman" panose="02020603050405020304" pitchFamily="18" charset="0"/>
              </a:rPr>
              <a:t>у</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статуті</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86440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7C370D-CACE-3E53-9715-6C3A4A454391}"/>
              </a:ext>
            </a:extLst>
          </p:cNvPr>
          <p:cNvSpPr>
            <a:spLocks noGrp="1"/>
          </p:cNvSpPr>
          <p:nvPr>
            <p:ph type="title"/>
          </p:nvPr>
        </p:nvSpPr>
        <p:spPr/>
        <p:txBody>
          <a:bodyPr>
            <a:normAutofit fontScale="90000"/>
          </a:bodyPr>
          <a:lstStyle/>
          <a:p>
            <a:r>
              <a:rPr lang="ru-UA" dirty="0" err="1"/>
              <a:t>Документи</a:t>
            </a:r>
            <a:r>
              <a:rPr lang="ru-UA" dirty="0"/>
              <a:t> для </a:t>
            </a:r>
            <a:r>
              <a:rPr lang="ru-UA" dirty="0" err="1"/>
              <a:t>реєстрації</a:t>
            </a:r>
            <a:r>
              <a:rPr lang="ru-UA" dirty="0"/>
              <a:t>:</a:t>
            </a:r>
            <a:br>
              <a:rPr lang="ru-UA" dirty="0"/>
            </a:br>
            <a:endParaRPr lang="uk-UA" dirty="0"/>
          </a:p>
        </p:txBody>
      </p:sp>
      <p:sp>
        <p:nvSpPr>
          <p:cNvPr id="3" name="Объект 2">
            <a:extLst>
              <a:ext uri="{FF2B5EF4-FFF2-40B4-BE49-F238E27FC236}">
                <a16:creationId xmlns:a16="http://schemas.microsoft.com/office/drawing/2014/main" id="{3F893740-2276-85E7-F8A3-7F925EA3AFC2}"/>
              </a:ext>
            </a:extLst>
          </p:cNvPr>
          <p:cNvSpPr>
            <a:spLocks noGrp="1"/>
          </p:cNvSpPr>
          <p:nvPr>
            <p:ph idx="1"/>
          </p:nvPr>
        </p:nvSpPr>
        <p:spPr/>
        <p:txBody>
          <a:bodyPr/>
          <a:lstStyle/>
          <a:p>
            <a:pPr>
              <a:lnSpc>
                <a:spcPct val="107000"/>
              </a:lnSpc>
              <a:spcAft>
                <a:spcPts val="800"/>
              </a:spcAft>
              <a:buNone/>
            </a:pPr>
            <a:r>
              <a:rPr lang="ru-UA" sz="2400" b="1" kern="0" dirty="0">
                <a:solidFill>
                  <a:srgbClr val="212529"/>
                </a:solidFill>
                <a:effectLst/>
                <a:latin typeface="__proxima_Fallback_2739fa"/>
                <a:ea typeface="Times New Roman" panose="02020603050405020304" pitchFamily="18" charset="0"/>
                <a:cs typeface="Times New Roman" panose="02020603050405020304" pitchFamily="18" charset="0"/>
              </a:rPr>
              <a:t>ФОП</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1.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Реєстраційна</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форма.</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2. Паспорт і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довідка</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з РНОКПП</a:t>
            </a:r>
            <a:r>
              <a:rPr lang="uk-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RU" sz="2400" kern="0" dirty="0" err="1">
                <a:solidFill>
                  <a:srgbClr val="212529"/>
                </a:solidFill>
                <a:latin typeface="__proxima_Fallback_2739fa"/>
                <a:ea typeface="Times New Roman" panose="02020603050405020304" pitchFamily="18" charset="0"/>
                <a:cs typeface="Times New Roman" panose="02020603050405020304" pitchFamily="18" charset="0"/>
              </a:rPr>
              <a:t>р</a:t>
            </a:r>
            <a:r>
              <a:rPr lang="ru-RU"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еєстраційний</a:t>
            </a:r>
            <a:r>
              <a:rPr lang="ru-RU" sz="2400" kern="0" dirty="0">
                <a:solidFill>
                  <a:srgbClr val="212529"/>
                </a:solidFill>
                <a:effectLst/>
                <a:latin typeface="__proxima_Fallback_2739fa"/>
                <a:ea typeface="Times New Roman" panose="02020603050405020304" pitchFamily="18" charset="0"/>
                <a:cs typeface="Times New Roman" panose="02020603050405020304" pitchFamily="18" charset="0"/>
              </a:rPr>
              <a:t> номер </a:t>
            </a:r>
            <a:r>
              <a:rPr lang="ru-RU"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облікової</a:t>
            </a:r>
            <a:r>
              <a:rPr lang="ru-RU"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RU"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картки</a:t>
            </a:r>
            <a:r>
              <a:rPr lang="ru-RU" sz="2400" kern="0" dirty="0">
                <a:solidFill>
                  <a:srgbClr val="212529"/>
                </a:solidFill>
                <a:effectLst/>
                <a:latin typeface="__proxima_Fallback_2739fa"/>
                <a:ea typeface="Times New Roman" panose="02020603050405020304" pitchFamily="18" charset="0"/>
                <a:cs typeface="Times New Roman" panose="02020603050405020304" pitchFamily="18" charset="0"/>
              </a:rPr>
              <a:t> платника </a:t>
            </a:r>
            <a:r>
              <a:rPr lang="ru-RU"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податків</a:t>
            </a:r>
            <a:r>
              <a:rPr lang="ru-RU"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uk-UA" sz="2400" kern="0" dirty="0">
              <a:solidFill>
                <a:srgbClr val="212529"/>
              </a:solidFill>
              <a:effectLst/>
              <a:latin typeface="__proxima_Fallback_2739fa"/>
              <a:ea typeface="Times New Roman" panose="02020603050405020304" pitchFamily="18" charset="0"/>
              <a:cs typeface="Times New Roman" panose="02020603050405020304" pitchFamily="18" charset="0"/>
            </a:endParaRPr>
          </a:p>
          <a:p>
            <a:pPr>
              <a:lnSpc>
                <a:spcPct val="107000"/>
              </a:lnSpc>
              <a:spcAft>
                <a:spcPts val="800"/>
              </a:spcAft>
              <a:buNone/>
            </a:pPr>
            <a:r>
              <a:rPr lang="ru-UA" sz="2400" b="1" kern="0" dirty="0">
                <a:solidFill>
                  <a:srgbClr val="212529"/>
                </a:solidFill>
                <a:effectLst/>
                <a:latin typeface="__proxima_Fallback_2739fa"/>
                <a:ea typeface="Times New Roman" panose="02020603050405020304" pitchFamily="18" charset="0"/>
                <a:cs typeface="Times New Roman" panose="02020603050405020304" pitchFamily="18" charset="0"/>
              </a:rPr>
              <a:t>ТОВ</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1. Протокол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установчих</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зборів</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2. Статут ТОВ.</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3.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Установчі</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документи</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учасників</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ТОВ</a:t>
            </a:r>
            <a:r>
              <a:rPr lang="uk-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descr="Бызнес-план кафе ">
            <a:extLst>
              <a:ext uri="{FF2B5EF4-FFF2-40B4-BE49-F238E27FC236}">
                <a16:creationId xmlns:a16="http://schemas.microsoft.com/office/drawing/2014/main" id="{A38719E9-3C09-3DA9-EA84-29A7F637C9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33800"/>
            <a:ext cx="3362563" cy="2240308"/>
          </a:xfrm>
          <a:prstGeom prst="rect">
            <a:avLst/>
          </a:prstGeom>
          <a:noFill/>
          <a:ln>
            <a:noFill/>
          </a:ln>
        </p:spPr>
      </p:pic>
    </p:spTree>
    <p:extLst>
      <p:ext uri="{BB962C8B-B14F-4D97-AF65-F5344CB8AC3E}">
        <p14:creationId xmlns:p14="http://schemas.microsoft.com/office/powerpoint/2010/main" val="198772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AD492-96AF-F445-430B-A56DA149ECB3}"/>
              </a:ext>
            </a:extLst>
          </p:cNvPr>
          <p:cNvSpPr>
            <a:spLocks noGrp="1"/>
          </p:cNvSpPr>
          <p:nvPr>
            <p:ph type="title"/>
          </p:nvPr>
        </p:nvSpPr>
        <p:spPr/>
        <p:txBody>
          <a:bodyPr>
            <a:normAutofit fontScale="90000"/>
          </a:bodyPr>
          <a:lstStyle/>
          <a:p>
            <a:r>
              <a:rPr lang="ru-RU" b="1" dirty="0" err="1"/>
              <a:t>Юридичні</a:t>
            </a:r>
            <a:r>
              <a:rPr lang="ru-RU" b="1" dirty="0"/>
              <a:t> </a:t>
            </a:r>
            <a:r>
              <a:rPr lang="ru-RU" b="1" dirty="0" err="1"/>
              <a:t>аспекти</a:t>
            </a:r>
            <a:r>
              <a:rPr lang="ru-RU" b="1" dirty="0"/>
              <a:t> </a:t>
            </a:r>
            <a:r>
              <a:rPr lang="ru-RU" b="1" dirty="0" err="1"/>
              <a:t>відкриття</a:t>
            </a:r>
            <a:r>
              <a:rPr lang="ru-RU" b="1" dirty="0"/>
              <a:t> нового закладу </a:t>
            </a:r>
            <a:r>
              <a:rPr lang="ru-RU" b="1" dirty="0" err="1"/>
              <a:t>громадського</a:t>
            </a:r>
            <a:r>
              <a:rPr lang="ru-RU" b="1" dirty="0"/>
              <a:t> </a:t>
            </a:r>
            <a:r>
              <a:rPr lang="ru-RU" b="1" dirty="0" err="1"/>
              <a:t>харчування</a:t>
            </a:r>
            <a:br>
              <a:rPr lang="ru-RU" b="1" dirty="0"/>
            </a:br>
            <a:endParaRPr lang="uk-UA" dirty="0"/>
          </a:p>
        </p:txBody>
      </p:sp>
      <p:sp>
        <p:nvSpPr>
          <p:cNvPr id="3" name="Объект 2">
            <a:extLst>
              <a:ext uri="{FF2B5EF4-FFF2-40B4-BE49-F238E27FC236}">
                <a16:creationId xmlns:a16="http://schemas.microsoft.com/office/drawing/2014/main" id="{10943859-EB47-9990-A9B2-CC14059CB69F}"/>
              </a:ext>
            </a:extLst>
          </p:cNvPr>
          <p:cNvSpPr>
            <a:spLocks noGrp="1"/>
          </p:cNvSpPr>
          <p:nvPr>
            <p:ph idx="1"/>
          </p:nvPr>
        </p:nvSpPr>
        <p:spPr>
          <a:xfrm>
            <a:off x="457200" y="1600200"/>
            <a:ext cx="8229600" cy="4876800"/>
          </a:xfrm>
        </p:spPr>
        <p:txBody>
          <a:bodyPr>
            <a:normAutofit fontScale="62500" lnSpcReduction="20000"/>
          </a:bodyPr>
          <a:lstStyle/>
          <a:p>
            <a:r>
              <a:rPr lang="ru-RU" b="1" i="1" dirty="0">
                <a:solidFill>
                  <a:srgbClr val="000000"/>
                </a:solidFill>
                <a:effectLst/>
                <a:latin typeface="Roboto" panose="02000000000000000000" pitchFamily="2" charset="0"/>
              </a:rPr>
              <a:t>1.Реєстрація </a:t>
            </a:r>
            <a:r>
              <a:rPr lang="ru-RU" b="1" i="1" dirty="0" err="1">
                <a:solidFill>
                  <a:srgbClr val="000000"/>
                </a:solidFill>
                <a:effectLst/>
                <a:latin typeface="Roboto" panose="02000000000000000000" pitchFamily="2" charset="0"/>
              </a:rPr>
              <a:t>суб’єкта</a:t>
            </a:r>
            <a:r>
              <a:rPr lang="ru-RU" b="1" i="1" dirty="0">
                <a:solidFill>
                  <a:srgbClr val="000000"/>
                </a:solidFill>
                <a:effectLst/>
                <a:latin typeface="Roboto" panose="02000000000000000000" pitchFamily="2" charset="0"/>
              </a:rPr>
              <a:t> </a:t>
            </a:r>
            <a:r>
              <a:rPr lang="ru-RU" b="1" i="1" dirty="0" err="1">
                <a:solidFill>
                  <a:srgbClr val="000000"/>
                </a:solidFill>
                <a:effectLst/>
                <a:latin typeface="Roboto" panose="02000000000000000000" pitchFamily="2" charset="0"/>
              </a:rPr>
              <a:t>господарювання</a:t>
            </a:r>
            <a:r>
              <a:rPr lang="ru-RU" b="1" i="1" dirty="0">
                <a:solidFill>
                  <a:srgbClr val="000000"/>
                </a:solidFill>
                <a:effectLst/>
                <a:latin typeface="Roboto" panose="02000000000000000000" pitchFamily="2" charset="0"/>
              </a:rPr>
              <a:t>:</a:t>
            </a:r>
            <a:br>
              <a:rPr lang="ru-RU" dirty="0"/>
            </a:br>
            <a:r>
              <a:rPr lang="ru-RU" b="0" i="0" dirty="0">
                <a:solidFill>
                  <a:srgbClr val="000000"/>
                </a:solidFill>
                <a:effectLst/>
                <a:latin typeface="Roboto" panose="02000000000000000000" pitchFamily="2" charset="0"/>
              </a:rPr>
              <a:t>Ø   </a:t>
            </a:r>
            <a:r>
              <a:rPr lang="ru-RU" b="0" i="0" dirty="0" err="1">
                <a:solidFill>
                  <a:srgbClr val="000000"/>
                </a:solidFill>
                <a:effectLst/>
                <a:latin typeface="Roboto" panose="02000000000000000000" pitchFamily="2" charset="0"/>
              </a:rPr>
              <a:t>найбільш</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поширеними</a:t>
            </a:r>
            <a:r>
              <a:rPr lang="ru-RU" b="0" i="0" dirty="0">
                <a:solidFill>
                  <a:srgbClr val="000000"/>
                </a:solidFill>
                <a:effectLst/>
                <a:latin typeface="Roboto" panose="02000000000000000000" pitchFamily="2" charset="0"/>
              </a:rPr>
              <a:t> формами для </a:t>
            </a:r>
            <a:r>
              <a:rPr lang="ru-RU" b="0" i="0" dirty="0" err="1">
                <a:solidFill>
                  <a:srgbClr val="000000"/>
                </a:solidFill>
                <a:effectLst/>
                <a:latin typeface="Roboto" panose="02000000000000000000" pitchFamily="2" charset="0"/>
              </a:rPr>
              <a:t>даної</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індустрії</a:t>
            </a:r>
            <a:r>
              <a:rPr lang="ru-RU" b="0" i="0" dirty="0">
                <a:solidFill>
                  <a:srgbClr val="000000"/>
                </a:solidFill>
                <a:effectLst/>
                <a:latin typeface="Roboto" panose="02000000000000000000" pitchFamily="2" charset="0"/>
              </a:rPr>
              <a:t> є ФОП (II </a:t>
            </a:r>
            <a:r>
              <a:rPr lang="ru-RU" b="0" i="0" dirty="0" err="1">
                <a:solidFill>
                  <a:srgbClr val="000000"/>
                </a:solidFill>
                <a:effectLst/>
                <a:latin typeface="Roboto" panose="02000000000000000000" pitchFamily="2" charset="0"/>
              </a:rPr>
              <a:t>чи</a:t>
            </a:r>
            <a:r>
              <a:rPr lang="ru-RU" b="0" i="0" dirty="0">
                <a:solidFill>
                  <a:srgbClr val="000000"/>
                </a:solidFill>
                <a:effectLst/>
                <a:latin typeface="Roboto" panose="02000000000000000000" pitchFamily="2" charset="0"/>
              </a:rPr>
              <a:t> III </a:t>
            </a:r>
            <a:r>
              <a:rPr lang="ru-RU" b="0" i="0" dirty="0" err="1">
                <a:solidFill>
                  <a:srgbClr val="000000"/>
                </a:solidFill>
                <a:effectLst/>
                <a:latin typeface="Roboto" panose="02000000000000000000" pitchFamily="2" charset="0"/>
              </a:rPr>
              <a:t>група</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платників</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єдиного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податку</a:t>
            </a:r>
            <a:r>
              <a:rPr lang="ru-RU" b="0" i="0" dirty="0">
                <a:solidFill>
                  <a:srgbClr val="000000"/>
                </a:solidFill>
                <a:effectLst/>
                <a:latin typeface="Roboto" panose="02000000000000000000" pitchFamily="2" charset="0"/>
              </a:rPr>
              <a:t>) та ТОВ (</a:t>
            </a:r>
            <a:r>
              <a:rPr lang="ru-RU" b="0" i="0" dirty="0" err="1">
                <a:solidFill>
                  <a:srgbClr val="000000"/>
                </a:solidFill>
                <a:effectLst/>
                <a:latin typeface="Roboto" panose="02000000000000000000" pitchFamily="2" charset="0"/>
              </a:rPr>
              <a:t>якщо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дохід</a:t>
            </a:r>
            <a:r>
              <a:rPr lang="ru-RU" b="0" i="0" dirty="0">
                <a:solidFill>
                  <a:srgbClr val="000000"/>
                </a:solidFill>
                <a:effectLst/>
                <a:latin typeface="Roboto" panose="02000000000000000000" pitchFamily="2" charset="0"/>
              </a:rPr>
              <a:t> на </a:t>
            </a:r>
            <a:r>
              <a:rPr lang="ru-RU" b="0" i="0" dirty="0" err="1">
                <a:solidFill>
                  <a:srgbClr val="000000"/>
                </a:solidFill>
                <a:effectLst/>
                <a:latin typeface="Roboto" panose="02000000000000000000" pitchFamily="2" charset="0"/>
              </a:rPr>
              <a:t>рік</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перевищує</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ліміти</a:t>
            </a:r>
            <a:r>
              <a:rPr lang="ru-RU" b="0" i="0" dirty="0">
                <a:solidFill>
                  <a:srgbClr val="000000"/>
                </a:solidFill>
                <a:effectLst/>
                <a:latin typeface="Roboto" panose="02000000000000000000" pitchFamily="2" charset="0"/>
              </a:rPr>
              <a:t> для ФОП </a:t>
            </a:r>
            <a:r>
              <a:rPr lang="ru-RU" b="0" i="0" dirty="0" err="1">
                <a:solidFill>
                  <a:srgbClr val="000000"/>
                </a:solidFill>
                <a:effectLst/>
                <a:latin typeface="Roboto" panose="02000000000000000000" pitchFamily="2" charset="0"/>
              </a:rPr>
              <a:t>або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заклади</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планують</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продавати</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алкогольні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напої</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інші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ніж</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лише</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слабоалкогольні</a:t>
            </a:r>
            <a:r>
              <a:rPr lang="ru-RU" b="0" i="0" dirty="0">
                <a:solidFill>
                  <a:srgbClr val="000000"/>
                </a:solidFill>
                <a:effectLst/>
                <a:latin typeface="Roboto" panose="02000000000000000000" pitchFamily="2" charset="0"/>
              </a:rPr>
              <a:t>).</a:t>
            </a:r>
            <a:br>
              <a:rPr lang="ru-RU" dirty="0"/>
            </a:br>
            <a:br>
              <a:rPr lang="ru-RU" dirty="0"/>
            </a:br>
            <a:r>
              <a:rPr lang="ru-RU" b="1" i="1" dirty="0">
                <a:solidFill>
                  <a:srgbClr val="000000"/>
                </a:solidFill>
                <a:effectLst/>
                <a:latin typeface="Roboto" panose="02000000000000000000" pitchFamily="2" charset="0"/>
              </a:rPr>
              <a:t>2. </a:t>
            </a:r>
            <a:r>
              <a:rPr lang="ru-RU" b="1" i="1" dirty="0" err="1">
                <a:solidFill>
                  <a:srgbClr val="000000"/>
                </a:solidFill>
                <a:effectLst/>
                <a:latin typeface="Roboto" panose="02000000000000000000" pitchFamily="2" charset="0"/>
              </a:rPr>
              <a:t>Обрання</a:t>
            </a:r>
            <a:r>
              <a:rPr lang="ru-RU" b="1" i="1" dirty="0">
                <a:solidFill>
                  <a:srgbClr val="000000"/>
                </a:solidFill>
                <a:effectLst/>
                <a:latin typeface="Roboto" panose="02000000000000000000" pitchFamily="2" charset="0"/>
              </a:rPr>
              <a:t> </a:t>
            </a:r>
            <a:r>
              <a:rPr lang="ru-RU" b="1" i="1" dirty="0" err="1">
                <a:solidFill>
                  <a:srgbClr val="000000"/>
                </a:solidFill>
                <a:effectLst/>
                <a:latin typeface="Roboto" panose="02000000000000000000" pitchFamily="2" charset="0"/>
              </a:rPr>
              <a:t>системи</a:t>
            </a:r>
            <a:r>
              <a:rPr lang="ru-RU" b="1" i="1" dirty="0">
                <a:solidFill>
                  <a:srgbClr val="000000"/>
                </a:solidFill>
                <a:effectLst/>
                <a:latin typeface="Roboto" panose="02000000000000000000" pitchFamily="2" charset="0"/>
              </a:rPr>
              <a:t> </a:t>
            </a:r>
            <a:r>
              <a:rPr lang="ru-RU" b="1" i="1" dirty="0" err="1">
                <a:solidFill>
                  <a:srgbClr val="000000"/>
                </a:solidFill>
                <a:effectLst/>
                <a:latin typeface="Roboto" panose="02000000000000000000" pitchFamily="2" charset="0"/>
              </a:rPr>
              <a:t>оподаткування</a:t>
            </a:r>
            <a:r>
              <a:rPr lang="ru-RU" b="1" i="1" dirty="0">
                <a:solidFill>
                  <a:srgbClr val="000000"/>
                </a:solidFill>
                <a:effectLst/>
                <a:latin typeface="Roboto" panose="02000000000000000000" pitchFamily="2" charset="0"/>
              </a:rPr>
              <a:t>:</a:t>
            </a:r>
            <a:br>
              <a:rPr lang="ru-RU" dirty="0"/>
            </a:br>
            <a:r>
              <a:rPr lang="ru-RU" b="0" i="0" dirty="0">
                <a:solidFill>
                  <a:srgbClr val="000000"/>
                </a:solidFill>
                <a:effectLst/>
                <a:latin typeface="Roboto" panose="02000000000000000000" pitchFamily="2" charset="0"/>
              </a:rPr>
              <a:t>Ø   </a:t>
            </a:r>
            <a:r>
              <a:rPr lang="ru-RU" b="0" i="0" dirty="0" err="1">
                <a:solidFill>
                  <a:srgbClr val="000000"/>
                </a:solidFill>
                <a:effectLst/>
                <a:latin typeface="Roboto" panose="02000000000000000000" pitchFamily="2" charset="0"/>
              </a:rPr>
              <a:t>Податковий</a:t>
            </a:r>
            <a:r>
              <a:rPr lang="ru-RU" b="0" i="0" dirty="0">
                <a:solidFill>
                  <a:srgbClr val="000000"/>
                </a:solidFill>
                <a:effectLst/>
                <a:latin typeface="Roboto" panose="02000000000000000000" pitchFamily="2" charset="0"/>
              </a:rPr>
              <a:t> кодекс </a:t>
            </a:r>
            <a:r>
              <a:rPr lang="ru-RU" b="0" i="0" dirty="0" err="1">
                <a:solidFill>
                  <a:srgbClr val="000000"/>
                </a:solidFill>
                <a:effectLst/>
                <a:latin typeface="Roboto" panose="02000000000000000000" pitchFamily="2" charset="0"/>
              </a:rPr>
              <a:t>України</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передбачає</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декілька</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варіантів</a:t>
            </a:r>
            <a:r>
              <a:rPr lang="ru-RU" b="0" i="0" dirty="0">
                <a:solidFill>
                  <a:srgbClr val="000000"/>
                </a:solidFill>
                <a:effectLst/>
                <a:latin typeface="Roboto" panose="02000000000000000000" pitchFamily="2" charset="0"/>
              </a:rPr>
              <a:t>: 1) </a:t>
            </a:r>
            <a:r>
              <a:rPr lang="ru-RU" b="0" i="0" dirty="0" err="1">
                <a:solidFill>
                  <a:srgbClr val="000000"/>
                </a:solidFill>
                <a:effectLst/>
                <a:latin typeface="Roboto" panose="02000000000000000000" pitchFamily="2" charset="0"/>
              </a:rPr>
              <a:t>Загальна</a:t>
            </a:r>
            <a:r>
              <a:rPr lang="ru-RU" b="0" i="0" dirty="0">
                <a:solidFill>
                  <a:srgbClr val="000000"/>
                </a:solidFill>
                <a:effectLst/>
                <a:latin typeface="Roboto" panose="02000000000000000000" pitchFamily="2" charset="0"/>
              </a:rPr>
              <a:t> система </a:t>
            </a:r>
            <a:r>
              <a:rPr lang="ru-RU" b="0" i="0" dirty="0" err="1">
                <a:solidFill>
                  <a:srgbClr val="000000"/>
                </a:solidFill>
                <a:effectLst/>
                <a:latin typeface="Roboto" panose="02000000000000000000" pitchFamily="2" charset="0"/>
              </a:rPr>
              <a:t>оподаткування</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підходить</a:t>
            </a:r>
            <a:r>
              <a:rPr lang="ru-RU" b="0" i="0" dirty="0">
                <a:solidFill>
                  <a:srgbClr val="000000"/>
                </a:solidFill>
                <a:effectLst/>
                <a:latin typeface="Roboto" panose="02000000000000000000" pitchFamily="2" charset="0"/>
              </a:rPr>
              <a:t> для ТОВ і для ФОП), </a:t>
            </a:r>
          </a:p>
          <a:p>
            <a:r>
              <a:rPr lang="ru-RU" b="0" i="0" dirty="0">
                <a:solidFill>
                  <a:srgbClr val="000000"/>
                </a:solidFill>
                <a:effectLst/>
                <a:latin typeface="Roboto" panose="02000000000000000000" pitchFamily="2" charset="0"/>
              </a:rPr>
              <a:t>2) </a:t>
            </a:r>
            <a:r>
              <a:rPr lang="ru-RU" b="0" i="0" dirty="0" err="1">
                <a:solidFill>
                  <a:srgbClr val="000000"/>
                </a:solidFill>
                <a:effectLst/>
                <a:latin typeface="Roboto" panose="02000000000000000000" pitchFamily="2" charset="0"/>
              </a:rPr>
              <a:t>Спрощена</a:t>
            </a:r>
            <a:r>
              <a:rPr lang="ru-RU" b="0" i="0" dirty="0">
                <a:solidFill>
                  <a:srgbClr val="000000"/>
                </a:solidFill>
                <a:effectLst/>
                <a:latin typeface="Roboto" panose="02000000000000000000" pitchFamily="2" charset="0"/>
              </a:rPr>
              <a:t> система </a:t>
            </a:r>
            <a:r>
              <a:rPr lang="ru-RU" b="0" i="0" dirty="0" err="1">
                <a:solidFill>
                  <a:srgbClr val="000000"/>
                </a:solidFill>
                <a:effectLst/>
                <a:latin typeface="Roboto" panose="02000000000000000000" pitchFamily="2" charset="0"/>
              </a:rPr>
              <a:t>оподаткування</a:t>
            </a:r>
            <a:r>
              <a:rPr lang="ru-RU" b="0" i="0" dirty="0">
                <a:solidFill>
                  <a:srgbClr val="000000"/>
                </a:solidFill>
                <a:effectLst/>
                <a:latin typeface="Roboto" panose="02000000000000000000" pitchFamily="2" charset="0"/>
              </a:rPr>
              <a:t> у </a:t>
            </a:r>
            <a:r>
              <a:rPr lang="ru-RU" b="0" i="0" dirty="0" err="1">
                <a:solidFill>
                  <a:srgbClr val="000000"/>
                </a:solidFill>
                <a:effectLst/>
                <a:latin typeface="Roboto" panose="02000000000000000000" pitchFamily="2" charset="0"/>
              </a:rPr>
              <a:t>вигляді</a:t>
            </a:r>
            <a:r>
              <a:rPr lang="ru-RU" b="0" i="0" dirty="0">
                <a:solidFill>
                  <a:srgbClr val="000000"/>
                </a:solidFill>
                <a:effectLst/>
                <a:latin typeface="Roboto" panose="02000000000000000000" pitchFamily="2" charset="0"/>
              </a:rPr>
              <a:t> платника </a:t>
            </a:r>
            <a:r>
              <a:rPr lang="ru-RU" b="0" i="0" dirty="0" err="1">
                <a:solidFill>
                  <a:srgbClr val="000000"/>
                </a:solidFill>
                <a:effectLst/>
                <a:latin typeface="Roboto" panose="02000000000000000000" pitchFamily="2" charset="0"/>
              </a:rPr>
              <a:t>єдиного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податку</a:t>
            </a:r>
            <a:r>
              <a:rPr lang="ru-RU" b="0" i="0" dirty="0">
                <a:solidFill>
                  <a:srgbClr val="000000"/>
                </a:solidFill>
                <a:effectLst/>
                <a:latin typeface="Roboto" panose="02000000000000000000" pitchFamily="2" charset="0"/>
              </a:rPr>
              <a:t> на II </a:t>
            </a:r>
            <a:r>
              <a:rPr lang="ru-RU" b="0" i="0" dirty="0" err="1">
                <a:solidFill>
                  <a:srgbClr val="000000"/>
                </a:solidFill>
                <a:effectLst/>
                <a:latin typeface="Roboto" panose="02000000000000000000" pitchFamily="2" charset="0"/>
              </a:rPr>
              <a:t>групі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підходить</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лише</a:t>
            </a:r>
            <a:r>
              <a:rPr lang="ru-RU" b="0" i="0" dirty="0">
                <a:solidFill>
                  <a:srgbClr val="000000"/>
                </a:solidFill>
                <a:effectLst/>
                <a:latin typeface="Roboto" panose="02000000000000000000" pitchFamily="2" charset="0"/>
              </a:rPr>
              <a:t> для ФОП) </a:t>
            </a:r>
            <a:r>
              <a:rPr lang="ru-RU" b="0" i="0" dirty="0" err="1">
                <a:solidFill>
                  <a:srgbClr val="000000"/>
                </a:solidFill>
                <a:effectLst/>
                <a:latin typeface="Roboto" panose="02000000000000000000" pitchFamily="2" charset="0"/>
              </a:rPr>
              <a:t>або</a:t>
            </a:r>
            <a:r>
              <a:rPr lang="ru-RU" b="0" i="0" dirty="0">
                <a:solidFill>
                  <a:srgbClr val="000000"/>
                </a:solidFill>
                <a:effectLst/>
                <a:latin typeface="Roboto" panose="02000000000000000000" pitchFamily="2" charset="0"/>
              </a:rPr>
              <a:t> платника </a:t>
            </a:r>
            <a:r>
              <a:rPr lang="ru-RU" b="0" i="0" dirty="0" err="1">
                <a:solidFill>
                  <a:srgbClr val="000000"/>
                </a:solidFill>
                <a:effectLst/>
                <a:latin typeface="Roboto" panose="02000000000000000000" pitchFamily="2" charset="0"/>
              </a:rPr>
              <a:t>єдиного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податку</a:t>
            </a:r>
            <a:r>
              <a:rPr lang="ru-RU" b="0" i="0" dirty="0">
                <a:solidFill>
                  <a:srgbClr val="000000"/>
                </a:solidFill>
                <a:effectLst/>
                <a:latin typeface="Roboto" panose="02000000000000000000" pitchFamily="2" charset="0"/>
              </a:rPr>
              <a:t> на III </a:t>
            </a:r>
            <a:r>
              <a:rPr lang="ru-RU" b="0" i="0" dirty="0" err="1">
                <a:solidFill>
                  <a:srgbClr val="000000"/>
                </a:solidFill>
                <a:effectLst/>
                <a:latin typeface="Roboto" panose="02000000000000000000" pitchFamily="2" charset="0"/>
              </a:rPr>
              <a:t>групі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підходить</a:t>
            </a:r>
            <a:r>
              <a:rPr lang="ru-RU" b="0" i="0" dirty="0">
                <a:solidFill>
                  <a:srgbClr val="000000"/>
                </a:solidFill>
                <a:effectLst/>
                <a:latin typeface="Roboto" panose="02000000000000000000" pitchFamily="2" charset="0"/>
              </a:rPr>
              <a:t> для ТОВ і для ФОП). </a:t>
            </a:r>
            <a:r>
              <a:rPr lang="ru-RU" b="0" i="0" dirty="0" err="1">
                <a:solidFill>
                  <a:srgbClr val="000000"/>
                </a:solidFill>
                <a:effectLst/>
                <a:latin typeface="Roboto" panose="02000000000000000000" pitchFamily="2" charset="0"/>
              </a:rPr>
              <a:t>Оптимальний</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варіант</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слід</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обирати</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залежно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від</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запланованих</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обсягів</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річного</a:t>
            </a:r>
            <a:r>
              <a:rPr lang="ru-RU" b="0" i="0" dirty="0">
                <a:solidFill>
                  <a:srgbClr val="000000"/>
                </a:solidFill>
                <a:effectLst/>
                <a:latin typeface="Roboto" panose="02000000000000000000" pitchFamily="2" charset="0"/>
              </a:rPr>
              <a:t> доходу, </a:t>
            </a:r>
            <a:r>
              <a:rPr lang="ru-RU" b="0" i="0" dirty="0" err="1">
                <a:solidFill>
                  <a:srgbClr val="000000"/>
                </a:solidFill>
                <a:effectLst/>
                <a:latin typeface="Roboto" panose="02000000000000000000" pitchFamily="2" charset="0"/>
              </a:rPr>
              <a:t>кількості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працівників</a:t>
            </a:r>
            <a:r>
              <a:rPr lang="ru-RU" b="0" i="0" dirty="0">
                <a:solidFill>
                  <a:srgbClr val="000000"/>
                </a:solidFill>
                <a:effectLst/>
                <a:latin typeface="Roboto" panose="02000000000000000000" pitchFamily="2" charset="0"/>
              </a:rPr>
              <a:t> та </a:t>
            </a:r>
            <a:r>
              <a:rPr lang="ru-RU" b="0" i="0" dirty="0" err="1">
                <a:solidFill>
                  <a:srgbClr val="000000"/>
                </a:solidFill>
                <a:effectLst/>
                <a:latin typeface="Roboto" panose="02000000000000000000" pitchFamily="2" charset="0"/>
              </a:rPr>
              <a:t>інших</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факторів</a:t>
            </a:r>
            <a:r>
              <a:rPr lang="ru-RU" b="0" i="0" dirty="0">
                <a:solidFill>
                  <a:srgbClr val="000000"/>
                </a:solidFill>
                <a:effectLst/>
                <a:latin typeface="Roboto" panose="02000000000000000000" pitchFamily="2" charset="0"/>
              </a:rPr>
              <a:t>. При </a:t>
            </a:r>
            <a:r>
              <a:rPr lang="ru-RU" b="0" i="0" dirty="0" err="1">
                <a:solidFill>
                  <a:srgbClr val="000000"/>
                </a:solidFill>
                <a:effectLst/>
                <a:latin typeface="Roboto" panose="02000000000000000000" pitchFamily="2" charset="0"/>
              </a:rPr>
              <a:t>цьому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власникам</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бізнесу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потрібно</a:t>
            </a:r>
            <a:r>
              <a:rPr lang="ru-RU" b="0" i="0" dirty="0">
                <a:solidFill>
                  <a:srgbClr val="000000"/>
                </a:solidFill>
                <a:effectLst/>
                <a:latin typeface="Roboto" panose="02000000000000000000" pitchFamily="2" charset="0"/>
              </a:rPr>
              <a:t> знати про </a:t>
            </a:r>
            <a:r>
              <a:rPr lang="ru-RU" b="0" i="0" dirty="0" err="1">
                <a:solidFill>
                  <a:srgbClr val="000000"/>
                </a:solidFill>
                <a:effectLst/>
                <a:latin typeface="Roboto" panose="02000000000000000000" pitchFamily="2" charset="0"/>
              </a:rPr>
              <a:t>важливість</a:t>
            </a:r>
            <a:r>
              <a:rPr lang="ru-RU" b="0" i="0" dirty="0">
                <a:solidFill>
                  <a:srgbClr val="000000"/>
                </a:solidFill>
                <a:effectLst/>
                <a:latin typeface="Roboto" panose="02000000000000000000" pitchFamily="2" charset="0"/>
              </a:rPr>
              <a:t> грамотного корпоративного </a:t>
            </a:r>
            <a:r>
              <a:rPr lang="ru-RU" b="0" i="0" dirty="0" err="1">
                <a:solidFill>
                  <a:srgbClr val="000000"/>
                </a:solidFill>
                <a:effectLst/>
                <a:latin typeface="Roboto" panose="02000000000000000000" pitchFamily="2" charset="0"/>
              </a:rPr>
              <a:t>структурування</a:t>
            </a:r>
            <a:r>
              <a:rPr lang="ru-RU" b="0" i="0" dirty="0">
                <a:solidFill>
                  <a:srgbClr val="000000"/>
                </a:solidFill>
                <a:effectLst/>
                <a:latin typeface="Roboto" panose="02000000000000000000" pitchFamily="2" charset="0"/>
              </a:rPr>
              <a:t>, яке </a:t>
            </a:r>
            <a:r>
              <a:rPr lang="ru-RU" b="0" i="0" dirty="0" err="1">
                <a:solidFill>
                  <a:srgbClr val="000000"/>
                </a:solidFill>
                <a:effectLst/>
                <a:latin typeface="Roboto" panose="02000000000000000000" pitchFamily="2" charset="0"/>
              </a:rPr>
              <a:t>серед</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іншого</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дозволяє</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зменшити</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податкове</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навантаження</a:t>
            </a:r>
            <a:r>
              <a:rPr lang="ru-RU" b="0" i="0" dirty="0">
                <a:solidFill>
                  <a:srgbClr val="000000"/>
                </a:solidFill>
                <a:effectLst/>
                <a:latin typeface="Roboto" panose="02000000000000000000" pitchFamily="2" charset="0"/>
              </a:rPr>
              <a:t> на </a:t>
            </a:r>
            <a:r>
              <a:rPr lang="ru-RU" b="0" i="0" dirty="0" err="1">
                <a:solidFill>
                  <a:srgbClr val="000000"/>
                </a:solidFill>
                <a:effectLst/>
                <a:latin typeface="Roboto" panose="02000000000000000000" pitchFamily="2" charset="0"/>
              </a:rPr>
              <a:t>бізнес</a:t>
            </a:r>
            <a:r>
              <a:rPr lang="ru-RU" b="0" i="0" dirty="0">
                <a:solidFill>
                  <a:srgbClr val="000000"/>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293544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4534F9-5AAF-2526-5BD4-37BDF4587ADD}"/>
              </a:ext>
            </a:extLst>
          </p:cNvPr>
          <p:cNvSpPr>
            <a:spLocks noGrp="1"/>
          </p:cNvSpPr>
          <p:nvPr>
            <p:ph idx="1"/>
          </p:nvPr>
        </p:nvSpPr>
        <p:spPr>
          <a:xfrm>
            <a:off x="457200" y="1600200"/>
            <a:ext cx="8229600" cy="5105400"/>
          </a:xfrm>
        </p:spPr>
        <p:txBody>
          <a:bodyPr>
            <a:normAutofit fontScale="62500" lnSpcReduction="20000"/>
          </a:bodyPr>
          <a:lstStyle/>
          <a:p>
            <a:r>
              <a:rPr lang="uk-UA" b="1" i="1" dirty="0">
                <a:solidFill>
                  <a:srgbClr val="000000"/>
                </a:solidFill>
                <a:effectLst/>
                <a:latin typeface="Roboto" panose="02000000000000000000" pitchFamily="2" charset="0"/>
              </a:rPr>
              <a:t>3. Належне оформлення документів на приміщення ресторану:</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Тут потрібно звертати увагу на такі ключові моменти, як: відсутність обтяжень щодо приміщення, цільове призначення приміщення, строк оренди, чи є приміщення чи його частина об’єктом культурної спадщини тощо.</a:t>
            </a: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В окремому порядку потрібно оформити документи на вивіску закладу громадського харчування та дозвіл на літній майданчик у разі наявності такого.</a:t>
            </a:r>
            <a:br>
              <a:rPr lang="uk-UA" dirty="0"/>
            </a:br>
            <a:br>
              <a:rPr lang="uk-UA" dirty="0"/>
            </a:br>
            <a:r>
              <a:rPr lang="uk-UA" b="1" i="1" dirty="0">
                <a:solidFill>
                  <a:srgbClr val="000000"/>
                </a:solidFill>
                <a:effectLst/>
                <a:latin typeface="Roboto" panose="02000000000000000000" pitchFamily="2" charset="0"/>
              </a:rPr>
              <a:t>4. Реєстрація </a:t>
            </a:r>
            <a:r>
              <a:rPr lang="uk-UA" b="1" i="1" dirty="0" err="1">
                <a:solidFill>
                  <a:srgbClr val="000000"/>
                </a:solidFill>
                <a:effectLst/>
                <a:latin typeface="Roboto" panose="02000000000000000000" pitchFamily="2" charset="0"/>
              </a:rPr>
              <a:t>потужностей</a:t>
            </a:r>
            <a:r>
              <a:rPr lang="uk-UA" b="1" i="1" dirty="0">
                <a:solidFill>
                  <a:srgbClr val="000000"/>
                </a:solidFill>
                <a:effectLst/>
                <a:latin typeface="Roboto" panose="02000000000000000000" pitchFamily="2" charset="0"/>
              </a:rPr>
              <a:t> операторів ринку:</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Закон України № 771/97-ВР «</a:t>
            </a:r>
            <a:r>
              <a:rPr lang="ru-RU" b="1" dirty="0"/>
              <a:t>Про </a:t>
            </a:r>
            <a:r>
              <a:rPr lang="ru-RU" b="1" dirty="0" err="1"/>
              <a:t>основні</a:t>
            </a:r>
            <a:r>
              <a:rPr lang="ru-RU" b="1" dirty="0"/>
              <a:t> </a:t>
            </a:r>
            <a:r>
              <a:rPr lang="ru-RU" b="1" dirty="0" err="1"/>
              <a:t>принципи</a:t>
            </a:r>
            <a:r>
              <a:rPr lang="ru-RU" b="1" dirty="0"/>
              <a:t> та </a:t>
            </a:r>
            <a:r>
              <a:rPr lang="ru-RU" b="1" dirty="0" err="1"/>
              <a:t>вимоги</a:t>
            </a:r>
            <a:r>
              <a:rPr lang="ru-RU" b="1" dirty="0"/>
              <a:t> до </a:t>
            </a:r>
            <a:r>
              <a:rPr lang="ru-RU" b="1" dirty="0" err="1"/>
              <a:t>безпечності</a:t>
            </a:r>
            <a:r>
              <a:rPr lang="ru-RU" b="1" dirty="0"/>
              <a:t> та </a:t>
            </a:r>
            <a:r>
              <a:rPr lang="ru-RU" b="1" dirty="0" err="1"/>
              <a:t>якості</a:t>
            </a:r>
            <a:r>
              <a:rPr lang="ru-RU" b="1" dirty="0"/>
              <a:t> </a:t>
            </a:r>
            <a:r>
              <a:rPr lang="ru-RU" b="1" dirty="0" err="1"/>
              <a:t>харчових</a:t>
            </a:r>
            <a:r>
              <a:rPr lang="ru-RU" b="1" dirty="0"/>
              <a:t> </a:t>
            </a:r>
            <a:r>
              <a:rPr lang="ru-RU" b="1" dirty="0" err="1"/>
              <a:t>продуктів</a:t>
            </a:r>
            <a:r>
              <a:rPr lang="ru-RU" b="1" dirty="0"/>
              <a:t>» </a:t>
            </a:r>
            <a:r>
              <a:rPr lang="uk-UA" b="0" i="0" dirty="0">
                <a:solidFill>
                  <a:srgbClr val="000000"/>
                </a:solidFill>
                <a:effectLst/>
                <a:latin typeface="Roboto" panose="02000000000000000000" pitchFamily="2" charset="0"/>
              </a:rPr>
              <a:t>передбачає не лише обв’язок перед відкриттям закладу громадського харчування зареєструвати потужності оператора ринку, але й штраф за відсутність такої реєстрації у розмірі 66 000 грн – для фізичних осіб та 120 000 грн – для юридичних осіб.</a:t>
            </a:r>
            <a:endParaRPr lang="uk-UA" dirty="0"/>
          </a:p>
        </p:txBody>
      </p:sp>
    </p:spTree>
    <p:extLst>
      <p:ext uri="{BB962C8B-B14F-4D97-AF65-F5344CB8AC3E}">
        <p14:creationId xmlns:p14="http://schemas.microsoft.com/office/powerpoint/2010/main" val="235661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34DDDE-0542-9643-80B9-FF61A75C6AF5}"/>
              </a:ext>
            </a:extLst>
          </p:cNvPr>
          <p:cNvSpPr>
            <a:spLocks noGrp="1"/>
          </p:cNvSpPr>
          <p:nvPr>
            <p:ph idx="1"/>
          </p:nvPr>
        </p:nvSpPr>
        <p:spPr>
          <a:xfrm>
            <a:off x="457200" y="1600200"/>
            <a:ext cx="8229600" cy="5029200"/>
          </a:xfrm>
        </p:spPr>
        <p:txBody>
          <a:bodyPr>
            <a:normAutofit fontScale="62500" lnSpcReduction="20000"/>
          </a:bodyPr>
          <a:lstStyle/>
          <a:p>
            <a:r>
              <a:rPr lang="uk-UA" b="1" i="1" dirty="0">
                <a:solidFill>
                  <a:srgbClr val="000000"/>
                </a:solidFill>
                <a:effectLst/>
                <a:latin typeface="Roboto" panose="02000000000000000000" pitchFamily="2" charset="0"/>
              </a:rPr>
              <a:t>5. Запровадження стандартів контролю якості НАССР:</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Закон України № 771/97-ВР зобов’язує усіх операторів ринку розробляти та застосовувати зазначені стандарти, навчати персонал та призначати відповідальних за їх дотримання осіб. За порушення зазначеної вимоги – штраф у розмірі 90 000 грн – для фізичних осіб та 180 000 грн – для юридичних осіб.</a:t>
            </a:r>
            <a:br>
              <a:rPr lang="uk-UA" dirty="0"/>
            </a:br>
            <a:br>
              <a:rPr lang="uk-UA" dirty="0"/>
            </a:br>
            <a:r>
              <a:rPr lang="uk-UA" b="1" i="1" dirty="0">
                <a:solidFill>
                  <a:srgbClr val="000000"/>
                </a:solidFill>
                <a:effectLst/>
                <a:latin typeface="Roboto" panose="02000000000000000000" pitchFamily="2" charset="0"/>
              </a:rPr>
              <a:t>6.Реєстрація пожежної декларації:</a:t>
            </a:r>
            <a:br>
              <a:rPr lang="uk-UA" dirty="0"/>
            </a:b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Кодекс цивільного захисту України дозволяє використовувати об’єкт нерухомості виключно після реєстрації декларації відповідності матеріально-технічної бази вимогам законодавства з питань пожежної безпеки. За відсутність такої декларації в </a:t>
            </a:r>
            <a:r>
              <a:rPr lang="ru-RU" b="1" dirty="0" err="1"/>
              <a:t>Кодексі</a:t>
            </a:r>
            <a:r>
              <a:rPr lang="ru-RU" b="1" dirty="0"/>
              <a:t> </a:t>
            </a:r>
            <a:r>
              <a:rPr lang="ru-RU" b="1" dirty="0" err="1"/>
              <a:t>України</a:t>
            </a:r>
            <a:r>
              <a:rPr lang="ru-RU" b="1" dirty="0"/>
              <a:t> про </a:t>
            </a:r>
            <a:r>
              <a:rPr lang="ru-RU" b="1" dirty="0" err="1"/>
              <a:t>адміністративні</a:t>
            </a:r>
            <a:r>
              <a:rPr lang="ru-RU" b="1" dirty="0"/>
              <a:t> </a:t>
            </a:r>
            <a:r>
              <a:rPr lang="ru-RU" b="1" dirty="0" err="1"/>
              <a:t>правопорушення</a:t>
            </a:r>
            <a:r>
              <a:rPr lang="uk-UA" b="0" i="0" dirty="0">
                <a:solidFill>
                  <a:srgbClr val="000000"/>
                </a:solidFill>
                <a:effectLst/>
                <a:latin typeface="Roboto" panose="02000000000000000000" pitchFamily="2" charset="0"/>
              </a:rPr>
              <a:t> передбачені штрафи в розмірі до 34 000 грн.</a:t>
            </a:r>
            <a:endParaRPr lang="uk-UA" dirty="0"/>
          </a:p>
        </p:txBody>
      </p:sp>
    </p:spTree>
    <p:extLst>
      <p:ext uri="{BB962C8B-B14F-4D97-AF65-F5344CB8AC3E}">
        <p14:creationId xmlns:p14="http://schemas.microsoft.com/office/powerpoint/2010/main" val="122068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8B272CF-DFBC-5743-2FCF-5A90B4DFB257}"/>
              </a:ext>
            </a:extLst>
          </p:cNvPr>
          <p:cNvSpPr>
            <a:spLocks noGrp="1"/>
          </p:cNvSpPr>
          <p:nvPr>
            <p:ph idx="1"/>
          </p:nvPr>
        </p:nvSpPr>
        <p:spPr/>
        <p:txBody>
          <a:bodyPr>
            <a:normAutofit fontScale="70000" lnSpcReduction="20000"/>
          </a:bodyPr>
          <a:lstStyle/>
          <a:p>
            <a:r>
              <a:rPr lang="uk-UA" b="1" i="1" dirty="0">
                <a:solidFill>
                  <a:srgbClr val="000000"/>
                </a:solidFill>
                <a:effectLst/>
                <a:latin typeface="Roboto" panose="02000000000000000000" pitchFamily="2" charset="0"/>
              </a:rPr>
              <a:t>7.Реєстрація касового апарату (РРО):</a:t>
            </a:r>
            <a:br>
              <a:rPr lang="uk-UA" dirty="0"/>
            </a:b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Дана вимога передбачена ЗУ №481/95-ВР</a:t>
            </a:r>
            <a:r>
              <a:rPr lang="ru-RU" dirty="0"/>
              <a:t> "</a:t>
            </a:r>
            <a:r>
              <a:rPr lang="ru-RU" b="1" dirty="0"/>
              <a:t>Про </a:t>
            </a:r>
            <a:r>
              <a:rPr lang="ru-RU" b="1" dirty="0" err="1"/>
              <a:t>державне</a:t>
            </a:r>
            <a:r>
              <a:rPr lang="ru-RU" b="1" dirty="0"/>
              <a:t> </a:t>
            </a:r>
            <a:r>
              <a:rPr lang="ru-RU" b="1" dirty="0" err="1"/>
              <a:t>регулювання</a:t>
            </a:r>
            <a:r>
              <a:rPr lang="ru-RU" b="1" dirty="0"/>
              <a:t> </a:t>
            </a:r>
            <a:r>
              <a:rPr lang="ru-RU" b="1" dirty="0" err="1"/>
              <a:t>виробництва</a:t>
            </a:r>
            <a:r>
              <a:rPr lang="ru-RU" b="1" dirty="0"/>
              <a:t> і </a:t>
            </a:r>
            <a:r>
              <a:rPr lang="ru-RU" b="1" dirty="0" err="1"/>
              <a:t>обігу</a:t>
            </a:r>
            <a:r>
              <a:rPr lang="ru-RU" b="1" dirty="0"/>
              <a:t> спирту </a:t>
            </a:r>
            <a:r>
              <a:rPr lang="ru-RU" b="1" dirty="0" err="1"/>
              <a:t>етилового</a:t>
            </a:r>
            <a:r>
              <a:rPr lang="ru-RU" b="1" dirty="0"/>
              <a:t>, коньячного і плодового, </a:t>
            </a:r>
            <a:r>
              <a:rPr lang="ru-RU" b="1" dirty="0" err="1"/>
              <a:t>алкогольних</a:t>
            </a:r>
            <a:r>
              <a:rPr lang="ru-RU" b="1" dirty="0"/>
              <a:t> </a:t>
            </a:r>
            <a:r>
              <a:rPr lang="ru-RU" b="1" dirty="0" err="1"/>
              <a:t>напоїв</a:t>
            </a:r>
            <a:r>
              <a:rPr lang="ru-RU" b="1" dirty="0"/>
              <a:t> та </a:t>
            </a:r>
            <a:r>
              <a:rPr lang="ru-RU" b="1" dirty="0" err="1"/>
              <a:t>тютюнових</a:t>
            </a:r>
            <a:r>
              <a:rPr lang="ru-RU" b="1" dirty="0"/>
              <a:t> </a:t>
            </a:r>
            <a:r>
              <a:rPr lang="ru-RU" b="1" dirty="0" err="1"/>
              <a:t>виробів</a:t>
            </a:r>
            <a:r>
              <a:rPr lang="ru-RU" b="1" dirty="0"/>
              <a:t> « </a:t>
            </a:r>
            <a:r>
              <a:rPr lang="uk-UA" b="0" i="0" dirty="0">
                <a:solidFill>
                  <a:srgbClr val="000000"/>
                </a:solidFill>
                <a:effectLst/>
                <a:latin typeface="Roboto" panose="02000000000000000000" pitchFamily="2" charset="0"/>
              </a:rPr>
              <a:t>для діяльності з продажу алкогольних напоїв та тютюнових виробів. Відповідальність за її порушення – штраф в розмірі 100% вартості товарів/послуг, реалізованих порушником.</a:t>
            </a:r>
            <a:br>
              <a:rPr lang="uk-UA" dirty="0"/>
            </a:br>
            <a:br>
              <a:rPr lang="uk-UA" dirty="0"/>
            </a:br>
            <a:r>
              <a:rPr lang="uk-UA" b="1" i="1" dirty="0">
                <a:solidFill>
                  <a:srgbClr val="000000"/>
                </a:solidFill>
                <a:effectLst/>
                <a:latin typeface="Roboto" panose="02000000000000000000" pitchFamily="2" charset="0"/>
              </a:rPr>
              <a:t>8. Отримання необхідних ліцензій:</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Продаж алкогольних і тютюнових виробів є законним лише за умови попереднього отримання відповідних ліцензій.</a:t>
            </a:r>
            <a:endParaRPr lang="uk-UA" dirty="0"/>
          </a:p>
        </p:txBody>
      </p:sp>
      <p:pic>
        <p:nvPicPr>
          <p:cNvPr id="4" name="Рисунок 3" descr="Обладнання кафе ">
            <a:extLst>
              <a:ext uri="{FF2B5EF4-FFF2-40B4-BE49-F238E27FC236}">
                <a16:creationId xmlns:a16="http://schemas.microsoft.com/office/drawing/2014/main" id="{3E20B284-DB71-2930-5CA9-A01795A26F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1000"/>
            <a:ext cx="2780656" cy="1852612"/>
          </a:xfrm>
          <a:prstGeom prst="rect">
            <a:avLst/>
          </a:prstGeom>
          <a:noFill/>
          <a:ln>
            <a:noFill/>
          </a:ln>
        </p:spPr>
      </p:pic>
    </p:spTree>
    <p:extLst>
      <p:ext uri="{BB962C8B-B14F-4D97-AF65-F5344CB8AC3E}">
        <p14:creationId xmlns:p14="http://schemas.microsoft.com/office/powerpoint/2010/main" val="197896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FF68EB-6CE4-8A47-C5EA-924D8C22B47B}"/>
              </a:ext>
            </a:extLst>
          </p:cNvPr>
          <p:cNvSpPr>
            <a:spLocks noGrp="1"/>
          </p:cNvSpPr>
          <p:nvPr>
            <p:ph idx="1"/>
          </p:nvPr>
        </p:nvSpPr>
        <p:spPr>
          <a:xfrm>
            <a:off x="457200" y="1600200"/>
            <a:ext cx="8229600" cy="5029200"/>
          </a:xfrm>
        </p:spPr>
        <p:txBody>
          <a:bodyPr>
            <a:normAutofit fontScale="62500" lnSpcReduction="20000"/>
          </a:bodyPr>
          <a:lstStyle/>
          <a:p>
            <a:r>
              <a:rPr lang="uk-UA" b="1" i="1" dirty="0">
                <a:solidFill>
                  <a:srgbClr val="000000"/>
                </a:solidFill>
                <a:effectLst/>
                <a:latin typeface="Roboto" panose="02000000000000000000" pitchFamily="2" charset="0"/>
              </a:rPr>
              <a:t>9.Належне оформлення відносин із працівниками та контрагентами:</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Чинне законодавство України передбачає значні фінансові санкції за порушення трудових норм, а відповідно кожен працівник закладу громадського харчування має бути належним чином оформленим (трудові або цивільно-правові договори).</a:t>
            </a: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Для чіткої та злагодженої роботи ресторану/кафе необхідно всі істотні умови співпраці закріплювати в письмових господарських договорах.</a:t>
            </a:r>
            <a:br>
              <a:rPr lang="uk-UA" dirty="0"/>
            </a:br>
            <a:br>
              <a:rPr lang="uk-UA" dirty="0"/>
            </a:br>
            <a:r>
              <a:rPr lang="uk-UA" b="1" i="1" dirty="0">
                <a:solidFill>
                  <a:srgbClr val="000000"/>
                </a:solidFill>
                <a:effectLst/>
                <a:latin typeface="Roboto" panose="02000000000000000000" pitchFamily="2" charset="0"/>
              </a:rPr>
              <a:t>10.Захист прав на заклад громадського харчування:</a:t>
            </a:r>
            <a:br>
              <a:rPr lang="uk-UA" dirty="0"/>
            </a:br>
            <a:br>
              <a:rPr lang="uk-UA" dirty="0"/>
            </a:br>
            <a:r>
              <a:rPr lang="en-US" b="0" i="0" dirty="0">
                <a:solidFill>
                  <a:srgbClr val="000000"/>
                </a:solidFill>
                <a:effectLst/>
                <a:latin typeface="Roboto" panose="02000000000000000000" pitchFamily="2" charset="0"/>
              </a:rPr>
              <a:t>Ø   </a:t>
            </a:r>
            <a:r>
              <a:rPr lang="uk-UA" b="0" i="0" dirty="0">
                <a:solidFill>
                  <a:srgbClr val="000000"/>
                </a:solidFill>
                <a:effectLst/>
                <a:latin typeface="Roboto" panose="02000000000000000000" pitchFamily="2" charset="0"/>
              </a:rPr>
              <a:t>Убезпечити себе від плагіату та іншого неправомірного використання бренду, комерційних найменувань та інших унікальних розробок можливо шляхом реєстрації торговельної марки, авторського права на твори та отримання патенту на корисну модель чи раціоналізаторську пропозицію.</a:t>
            </a:r>
            <a:endParaRPr lang="uk-UA" dirty="0"/>
          </a:p>
        </p:txBody>
      </p:sp>
    </p:spTree>
    <p:extLst>
      <p:ext uri="{BB962C8B-B14F-4D97-AF65-F5344CB8AC3E}">
        <p14:creationId xmlns:p14="http://schemas.microsoft.com/office/powerpoint/2010/main" val="81285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78F88C-01A9-EB0E-4944-47678014B012}"/>
              </a:ext>
            </a:extLst>
          </p:cNvPr>
          <p:cNvSpPr>
            <a:spLocks noGrp="1"/>
          </p:cNvSpPr>
          <p:nvPr>
            <p:ph type="title"/>
          </p:nvPr>
        </p:nvSpPr>
        <p:spPr/>
        <p:txBody>
          <a:bodyPr>
            <a:normAutofit fontScale="90000"/>
          </a:bodyPr>
          <a:lstStyle/>
          <a:p>
            <a:r>
              <a:rPr lang="ru-UA" b="1" dirty="0" err="1"/>
              <a:t>Виробнича</a:t>
            </a:r>
            <a:r>
              <a:rPr lang="ru-UA" b="1" dirty="0"/>
              <a:t> </a:t>
            </a:r>
            <a:r>
              <a:rPr lang="ru-UA" b="1" dirty="0" err="1"/>
              <a:t>частина</a:t>
            </a:r>
            <a:br>
              <a:rPr lang="ru-UA" dirty="0"/>
            </a:br>
            <a:endParaRPr lang="uk-UA" dirty="0"/>
          </a:p>
        </p:txBody>
      </p:sp>
      <p:sp>
        <p:nvSpPr>
          <p:cNvPr id="3" name="Объект 2">
            <a:extLst>
              <a:ext uri="{FF2B5EF4-FFF2-40B4-BE49-F238E27FC236}">
                <a16:creationId xmlns:a16="http://schemas.microsoft.com/office/drawing/2014/main" id="{32AF933F-AEFA-7A90-CB77-D5ACBF016E7C}"/>
              </a:ext>
            </a:extLst>
          </p:cNvPr>
          <p:cNvSpPr>
            <a:spLocks noGrp="1"/>
          </p:cNvSpPr>
          <p:nvPr>
            <p:ph idx="1"/>
          </p:nvPr>
        </p:nvSpPr>
        <p:spPr/>
        <p:txBody>
          <a:bodyPr>
            <a:normAutofit fontScale="77500" lnSpcReduction="20000"/>
          </a:bodyPr>
          <a:lstStyle/>
          <a:p>
            <a:pPr marL="514350" indent="-514350">
              <a:lnSpc>
                <a:spcPct val="107000"/>
              </a:lnSpc>
              <a:spcAft>
                <a:spcPts val="800"/>
              </a:spcAft>
              <a:buAutoNum type="arabicPeriod"/>
            </a:pP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uk-UA"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Ро</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зташування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Варто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kern="0" dirty="0">
                <a:solidFill>
                  <a:srgbClr val="212529"/>
                </a:solidFill>
                <a:latin typeface="__proxima_Fallback_2739fa"/>
                <a:ea typeface="Times New Roman" panose="02020603050405020304" pitchFamily="18" charset="0"/>
                <a:cs typeface="Times New Roman" panose="02020603050405020304" pitchFamily="18" charset="0"/>
              </a:rPr>
              <a:t>п</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роаналізу</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вати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деталі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щодо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трафіку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людей 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цьому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районі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зручності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розташування</a:t>
            </a:r>
            <a:r>
              <a:rPr lang="uk-UA" kern="0" dirty="0">
                <a:solidFill>
                  <a:srgbClr val="212529"/>
                </a:solidFill>
                <a:latin typeface="__proxima_Fallback_2739fa"/>
                <a:ea typeface="Times New Roman" panose="02020603050405020304" pitchFamily="18" charset="0"/>
                <a:cs typeface="Times New Roman" panose="02020603050405020304" pitchFamily="18" charset="0"/>
              </a:rPr>
              <a:t>.</a:t>
            </a:r>
          </a:p>
          <a:p>
            <a:pPr>
              <a:lnSpc>
                <a:spcPct val="107000"/>
              </a:lnSpc>
              <a:spcAft>
                <a:spcPts val="800"/>
              </a:spcAft>
              <a:buNone/>
            </a:pPr>
            <a:r>
              <a:rPr lang="uk-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2.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uk-UA"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Створення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спис</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ку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кафе, як кухонного, так і в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складання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списку кухонного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краще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залучити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технолога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або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кухаря,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оцінить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приготування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всіх</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страв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у меню.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Складаючи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список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залу,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слід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врахову</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вати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посуд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приладдя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декоративні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елементи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освітлення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а також </a:t>
            </a:r>
            <a:r>
              <a:rPr lang="ru-UA" sz="3200" kern="0" dirty="0">
                <a:solidFill>
                  <a:srgbClr val="0000FF"/>
                </a:solidFill>
                <a:effectLst/>
                <a:latin typeface="__proxima_Fallback_2739fa"/>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систему </a:t>
            </a:r>
            <a:r>
              <a:rPr lang="ru-UA" sz="3200" kern="0" dirty="0" err="1">
                <a:solidFill>
                  <a:srgbClr val="0000FF"/>
                </a:solidFill>
                <a:effectLst/>
                <a:latin typeface="__proxima_Fallback_2739fa"/>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автоматизації</a:t>
            </a:r>
            <a:r>
              <a:rPr lang="ru-UA" sz="3200" kern="0" dirty="0">
                <a:effectLst/>
                <a:latin typeface="__proxima_Fallback_2739fa"/>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кафе</a:t>
            </a:r>
            <a:r>
              <a:rPr lang="ru-UA" sz="3200" kern="0" dirty="0">
                <a:effectLst/>
                <a:latin typeface="__proxima_Fallback_2739fa"/>
                <a:ea typeface="Times New Roman" panose="02020603050405020304" pitchFamily="18" charset="0"/>
                <a:cs typeface="Times New Roman" panose="02020603050405020304" pitchFamily="18" charset="0"/>
              </a:rPr>
              <a:t> і </a:t>
            </a:r>
            <a:r>
              <a:rPr lang="ru-UA" sz="3200" kern="0" dirty="0" err="1">
                <a:solidFill>
                  <a:srgbClr val="0000FF"/>
                </a:solidFill>
                <a:effectLst/>
                <a:latin typeface="__proxima_Fallback_2739fa"/>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програму</a:t>
            </a:r>
            <a:r>
              <a:rPr lang="ru-UA" sz="3200" kern="0" dirty="0">
                <a:solidFill>
                  <a:srgbClr val="0000FF"/>
                </a:solidFill>
                <a:effectLst/>
                <a:latin typeface="__proxima_Fallback_2739fa"/>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для </a:t>
            </a:r>
            <a:r>
              <a:rPr lang="ru-UA" sz="3200" kern="0" dirty="0" err="1">
                <a:effectLst/>
                <a:latin typeface="__proxima_Fallback_2739fa"/>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офіціанта</a:t>
            </a:r>
            <a:r>
              <a:rPr lang="ru-UA" sz="3200" kern="0" dirty="0">
                <a:effectLst/>
                <a:latin typeface="__proxima_Fallback_2739fa"/>
                <a:ea typeface="Times New Roman" panose="02020603050405020304" pitchFamily="18" charset="0"/>
                <a:cs typeface="Times New Roman" panose="02020603050405020304" pitchFamily="18" charset="0"/>
              </a:rPr>
              <a:t>.</a:t>
            </a:r>
            <a:endParaRPr lang="uk-UA" dirty="0"/>
          </a:p>
        </p:txBody>
      </p:sp>
    </p:spTree>
    <p:extLst>
      <p:ext uri="{BB962C8B-B14F-4D97-AF65-F5344CB8AC3E}">
        <p14:creationId xmlns:p14="http://schemas.microsoft.com/office/powerpoint/2010/main" val="130087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t>Приміщення</a:t>
            </a:r>
            <a:r>
              <a:rPr lang="ru-RU" b="1" dirty="0"/>
              <a:t> </a:t>
            </a:r>
            <a:r>
              <a:rPr lang="ru-RU" b="1" dirty="0" err="1"/>
              <a:t>під</a:t>
            </a:r>
            <a:r>
              <a:rPr lang="ru-RU" b="1" dirty="0"/>
              <a:t> </a:t>
            </a:r>
            <a:r>
              <a:rPr lang="uk-UA" b="1" dirty="0"/>
              <a:t>ресторан</a:t>
            </a:r>
            <a:endParaRPr lang="uk-UA" dirty="0"/>
          </a:p>
        </p:txBody>
      </p:sp>
      <p:sp>
        <p:nvSpPr>
          <p:cNvPr id="3" name="Объект 2"/>
          <p:cNvSpPr>
            <a:spLocks noGrp="1"/>
          </p:cNvSpPr>
          <p:nvPr>
            <p:ph idx="1"/>
          </p:nvPr>
        </p:nvSpPr>
        <p:spPr>
          <a:xfrm>
            <a:off x="457200" y="1600200"/>
            <a:ext cx="4200525" cy="4525963"/>
          </a:xfrm>
        </p:spPr>
        <p:txBody>
          <a:bodyPr>
            <a:normAutofit lnSpcReduction="10000"/>
          </a:bodyPr>
          <a:lstStyle/>
          <a:p>
            <a:r>
              <a:rPr lang="ru-RU" sz="2400" dirty="0"/>
              <a:t>Для </a:t>
            </a:r>
            <a:r>
              <a:rPr lang="ru-RU" sz="2400" dirty="0" err="1"/>
              <a:t>створення</a:t>
            </a:r>
            <a:r>
              <a:rPr lang="ru-RU" sz="2400" dirty="0"/>
              <a:t> нового ресторану </a:t>
            </a:r>
            <a:r>
              <a:rPr lang="ru-RU" sz="2400" dirty="0" err="1"/>
              <a:t>можна</a:t>
            </a:r>
            <a:r>
              <a:rPr lang="ru-RU" sz="2400" dirty="0"/>
              <a:t> </a:t>
            </a:r>
            <a:r>
              <a:rPr lang="ru-RU" sz="2400" dirty="0" err="1"/>
              <a:t>купити</a:t>
            </a:r>
            <a:r>
              <a:rPr lang="ru-RU" sz="2400" dirty="0"/>
              <a:t> </a:t>
            </a:r>
            <a:r>
              <a:rPr lang="ru-RU" sz="2400" dirty="0" err="1"/>
              <a:t>приміщення</a:t>
            </a:r>
            <a:r>
              <a:rPr lang="ru-RU" sz="2400" dirty="0"/>
              <a:t>, а </a:t>
            </a:r>
            <a:r>
              <a:rPr lang="ru-RU" sz="2400" dirty="0" err="1"/>
              <a:t>можна</a:t>
            </a:r>
            <a:r>
              <a:rPr lang="ru-RU" sz="2400" dirty="0"/>
              <a:t> </a:t>
            </a:r>
            <a:r>
              <a:rPr lang="ru-RU" sz="2400" dirty="0" err="1"/>
              <a:t>відкрити</a:t>
            </a:r>
            <a:r>
              <a:rPr lang="ru-RU" sz="2400" dirty="0"/>
              <a:t> ресторан й на </a:t>
            </a:r>
            <a:r>
              <a:rPr lang="ru-RU" sz="2400" dirty="0" err="1"/>
              <a:t>орендованих</a:t>
            </a:r>
            <a:r>
              <a:rPr lang="ru-RU" sz="2400" dirty="0"/>
              <a:t> </a:t>
            </a:r>
            <a:r>
              <a:rPr lang="ru-RU" sz="2400" dirty="0" err="1"/>
              <a:t>площах</a:t>
            </a:r>
            <a:r>
              <a:rPr lang="ru-RU" sz="2400" dirty="0"/>
              <a:t>.</a:t>
            </a:r>
          </a:p>
          <a:p>
            <a:r>
              <a:rPr lang="ru-RU" sz="2400" dirty="0"/>
              <a:t> Перший </a:t>
            </a:r>
            <a:r>
              <a:rPr lang="ru-RU" sz="2400" dirty="0" err="1"/>
              <a:t>варіант</a:t>
            </a:r>
            <a:r>
              <a:rPr lang="ru-RU" sz="2400" dirty="0"/>
              <a:t> </a:t>
            </a:r>
            <a:r>
              <a:rPr lang="ru-RU" sz="2400" dirty="0" err="1"/>
              <a:t>має</a:t>
            </a:r>
            <a:r>
              <a:rPr lang="ru-RU" sz="2400" dirty="0"/>
              <a:t> </a:t>
            </a:r>
            <a:r>
              <a:rPr lang="ru-RU" sz="2400" dirty="0" err="1"/>
              <a:t>наступні</a:t>
            </a:r>
            <a:r>
              <a:rPr lang="ru-RU" sz="2400" dirty="0"/>
              <a:t> </a:t>
            </a:r>
            <a:r>
              <a:rPr lang="ru-RU" sz="2400" dirty="0" err="1"/>
              <a:t>плюси</a:t>
            </a:r>
            <a:r>
              <a:rPr lang="ru-RU" sz="2400" dirty="0"/>
              <a:t>: </a:t>
            </a:r>
            <a:r>
              <a:rPr lang="ru-RU" sz="2400" dirty="0" err="1"/>
              <a:t>вкладення</a:t>
            </a:r>
            <a:r>
              <a:rPr lang="ru-RU" sz="2400" dirty="0"/>
              <a:t> </a:t>
            </a:r>
            <a:r>
              <a:rPr lang="ru-RU" sz="2400" dirty="0" err="1"/>
              <a:t>засобів</a:t>
            </a:r>
            <a:r>
              <a:rPr lang="ru-RU" sz="2400" dirty="0"/>
              <a:t> у </a:t>
            </a:r>
            <a:r>
              <a:rPr lang="ru-RU" sz="2400" dirty="0" err="1"/>
              <a:t>нерухомість</a:t>
            </a:r>
            <a:r>
              <a:rPr lang="ru-RU" sz="2400" dirty="0"/>
              <a:t> - </a:t>
            </a:r>
            <a:r>
              <a:rPr lang="ru-RU" sz="2400" dirty="0" err="1"/>
              <a:t>гарна</a:t>
            </a:r>
            <a:r>
              <a:rPr lang="ru-RU" sz="2400" dirty="0"/>
              <a:t> форма </a:t>
            </a:r>
            <a:r>
              <a:rPr lang="ru-RU" sz="2400" dirty="0" err="1"/>
              <a:t>інвестицій</a:t>
            </a:r>
            <a:r>
              <a:rPr lang="ru-RU" sz="2400" dirty="0"/>
              <a:t>, і </a:t>
            </a:r>
            <a:r>
              <a:rPr lang="ru-RU" sz="2400" dirty="0" err="1"/>
              <a:t>дане</a:t>
            </a:r>
            <a:r>
              <a:rPr lang="ru-RU" sz="2400" dirty="0"/>
              <a:t> </a:t>
            </a:r>
            <a:r>
              <a:rPr lang="ru-RU" sz="2400" dirty="0" err="1"/>
              <a:t>приміщення</a:t>
            </a:r>
            <a:r>
              <a:rPr lang="ru-RU" sz="2400" dirty="0"/>
              <a:t> </a:t>
            </a:r>
            <a:r>
              <a:rPr lang="ru-RU" sz="2400" dirty="0" err="1"/>
              <a:t>може</a:t>
            </a:r>
            <a:r>
              <a:rPr lang="ru-RU" sz="2400" dirty="0"/>
              <a:t> стати заставою, </a:t>
            </a:r>
            <a:r>
              <a:rPr lang="ru-RU" sz="2400" dirty="0" err="1"/>
              <a:t>якщо</a:t>
            </a:r>
            <a:r>
              <a:rPr lang="ru-RU" sz="2400" dirty="0"/>
              <a:t> буде </a:t>
            </a:r>
            <a:r>
              <a:rPr lang="ru-RU" sz="2400" dirty="0" err="1"/>
              <a:t>потрібно</a:t>
            </a:r>
            <a:r>
              <a:rPr lang="ru-RU" sz="2400" dirty="0"/>
              <a:t> </a:t>
            </a:r>
            <a:r>
              <a:rPr lang="ru-RU" sz="2400" dirty="0" err="1"/>
              <a:t>одержати</a:t>
            </a:r>
            <a:r>
              <a:rPr lang="ru-RU" sz="2400" dirty="0"/>
              <a:t> кредит на </a:t>
            </a:r>
            <a:r>
              <a:rPr lang="ru-RU" sz="2400" dirty="0" err="1"/>
              <a:t>розвиток</a:t>
            </a:r>
            <a:r>
              <a:rPr lang="ru-RU" sz="2400" dirty="0"/>
              <a:t> </a:t>
            </a:r>
            <a:r>
              <a:rPr lang="ru-RU" sz="2400" dirty="0" err="1"/>
              <a:t>свого</a:t>
            </a:r>
            <a:r>
              <a:rPr lang="ru-RU" sz="2400" dirty="0"/>
              <a:t> </a:t>
            </a:r>
            <a:r>
              <a:rPr lang="ru-RU" sz="2400" dirty="0" err="1"/>
              <a:t>бізнесу</a:t>
            </a:r>
            <a:r>
              <a:rPr lang="ru-RU" sz="2400" dirty="0"/>
              <a:t>.</a:t>
            </a:r>
          </a:p>
        </p:txBody>
      </p:sp>
      <p:pic>
        <p:nvPicPr>
          <p:cNvPr id="4098" name="Picture 2" descr="E:\Download\leo-club-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22" y="1752600"/>
            <a:ext cx="42862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59309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C20D54-C920-4C06-8C07-137ED4829B05}"/>
              </a:ext>
            </a:extLst>
          </p:cNvPr>
          <p:cNvSpPr>
            <a:spLocks noGrp="1"/>
          </p:cNvSpPr>
          <p:nvPr>
            <p:ph idx="1"/>
          </p:nvPr>
        </p:nvSpPr>
        <p:spPr>
          <a:xfrm>
            <a:off x="457200" y="76200"/>
            <a:ext cx="8229600" cy="6049963"/>
          </a:xfrm>
        </p:spPr>
        <p:txBody>
          <a:bodyPr/>
          <a:lstStyle/>
          <a:p>
            <a:pPr>
              <a:lnSpc>
                <a:spcPct val="107000"/>
              </a:lnSpc>
              <a:spcAft>
                <a:spcPts val="500"/>
              </a:spcAft>
              <a:buNone/>
            </a:pP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Найкращий</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варіант</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зробити</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3D-модель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проєкту</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або</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хоча</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б схему на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аркуші</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А4,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зрозуміти</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як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ліпше</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розташувати</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все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потрібне</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 та </a:t>
            </a:r>
            <a:r>
              <a:rPr lang="ru-UA" sz="24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a:t>
            </a:r>
            <a:r>
              <a:rPr lang="ru-UA" sz="24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descr="3D Дизайн-проект общепита, профессиональной кухни. Horest -  профессиональное оборудование для общепита. Тепловое оборудование,  Холодильное оборудование для общепита, Салат бары, Линии раздачи,  Нейтральное оборудование">
            <a:extLst>
              <a:ext uri="{FF2B5EF4-FFF2-40B4-BE49-F238E27FC236}">
                <a16:creationId xmlns:a16="http://schemas.microsoft.com/office/drawing/2014/main" id="{807EF2B5-B9C3-098A-7834-D90D3629BF8B}"/>
              </a:ext>
            </a:extLst>
          </p:cNvPr>
          <p:cNvPicPr>
            <a:picLocks noChangeAspect="1"/>
          </p:cNvPicPr>
          <p:nvPr/>
        </p:nvPicPr>
        <p:blipFill>
          <a:blip r:embed="rId2"/>
          <a:stretch>
            <a:fillRect/>
          </a:stretch>
        </p:blipFill>
        <p:spPr>
          <a:xfrm>
            <a:off x="0" y="1467644"/>
            <a:ext cx="5294312" cy="2647156"/>
          </a:xfrm>
          <a:prstGeom prst="rect">
            <a:avLst/>
          </a:prstGeom>
        </p:spPr>
      </p:pic>
      <p:pic>
        <p:nvPicPr>
          <p:cNvPr id="5" name="Рисунок 4" descr="Технологическое проектирование ресторана | System4">
            <a:extLst>
              <a:ext uri="{FF2B5EF4-FFF2-40B4-BE49-F238E27FC236}">
                <a16:creationId xmlns:a16="http://schemas.microsoft.com/office/drawing/2014/main" id="{A3A14945-E69B-403D-C90A-5B74A7032598}"/>
              </a:ext>
            </a:extLst>
          </p:cNvPr>
          <p:cNvPicPr>
            <a:picLocks noChangeAspect="1"/>
          </p:cNvPicPr>
          <p:nvPr/>
        </p:nvPicPr>
        <p:blipFill>
          <a:blip r:embed="rId3"/>
          <a:stretch>
            <a:fillRect/>
          </a:stretch>
        </p:blipFill>
        <p:spPr>
          <a:xfrm>
            <a:off x="3657600" y="3791813"/>
            <a:ext cx="5309954" cy="3011350"/>
          </a:xfrm>
          <a:prstGeom prst="rect">
            <a:avLst/>
          </a:prstGeom>
        </p:spPr>
      </p:pic>
    </p:spTree>
    <p:extLst>
      <p:ext uri="{BB962C8B-B14F-4D97-AF65-F5344CB8AC3E}">
        <p14:creationId xmlns:p14="http://schemas.microsoft.com/office/powerpoint/2010/main" val="163337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wnload\354635_cvety_buket_rozy_gortenzii_restoran_stolik_bokaly_3500x2280_(www.GdeFon.r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534400" cy="5486400"/>
          </a:xfrm>
          <a:solidFill>
            <a:srgbClr val="7030A0">
              <a:alpha val="22000"/>
            </a:srgbClr>
          </a:solidFill>
        </p:spPr>
        <p:txBody>
          <a:bodyPr>
            <a:noAutofit/>
          </a:bodyPr>
          <a:lstStyle/>
          <a:p>
            <a:pPr marL="0" indent="0">
              <a:buNone/>
            </a:pPr>
            <a:r>
              <a:rPr lang="uk-UA" sz="4000" b="1" dirty="0">
                <a:solidFill>
                  <a:schemeClr val="bg1"/>
                </a:solidFill>
              </a:rPr>
              <a:t>Етапи створення ресторану включають розробку бізнес-плану і концепції, аналіз ринку та конкурентів, пошук та облаштування приміщення, отримання дозволів, розробку меню, підбір персоналу й постачальників, а також маркетингову стратегію та запуск закладу. </a:t>
            </a:r>
            <a:endParaRPr lang="en-US" sz="4000" b="1" dirty="0">
              <a:solidFill>
                <a:schemeClr val="bg1"/>
              </a:solidFill>
              <a:cs typeface="MV Boli" pitchFamily="2" charset="0"/>
            </a:endParaRPr>
          </a:p>
        </p:txBody>
      </p:sp>
    </p:spTree>
    <p:extLst>
      <p:ext uri="{BB962C8B-B14F-4D97-AF65-F5344CB8AC3E}">
        <p14:creationId xmlns:p14="http://schemas.microsoft.com/office/powerpoint/2010/main" val="23080788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684E8-4917-9792-B965-4F4C6A7C03B5}"/>
              </a:ext>
            </a:extLst>
          </p:cNvPr>
          <p:cNvSpPr>
            <a:spLocks noGrp="1"/>
          </p:cNvSpPr>
          <p:nvPr>
            <p:ph type="title"/>
          </p:nvPr>
        </p:nvSpPr>
        <p:spPr>
          <a:xfrm>
            <a:off x="457200" y="114300"/>
            <a:ext cx="8229600" cy="1143000"/>
          </a:xfrm>
        </p:spPr>
        <p:txBody>
          <a:bodyPr/>
          <a:lstStyle/>
          <a:p>
            <a:r>
              <a:rPr lang="uk-UA" dirty="0"/>
              <a:t>Система автоматизації (приклад)</a:t>
            </a:r>
          </a:p>
        </p:txBody>
      </p:sp>
      <p:pic>
        <p:nvPicPr>
          <p:cNvPr id="4" name="Объект 3">
            <a:extLst>
              <a:ext uri="{FF2B5EF4-FFF2-40B4-BE49-F238E27FC236}">
                <a16:creationId xmlns:a16="http://schemas.microsoft.com/office/drawing/2014/main" id="{F4226417-6367-99C8-DF20-423AD5D817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43" y="1219200"/>
            <a:ext cx="5004179" cy="3352800"/>
          </a:xfrm>
          <a:prstGeom prst="rect">
            <a:avLst/>
          </a:prstGeom>
          <a:noFill/>
          <a:ln>
            <a:noFill/>
          </a:ln>
        </p:spPr>
      </p:pic>
      <p:pic>
        <p:nvPicPr>
          <p:cNvPr id="5" name="Рисунок 4">
            <a:extLst>
              <a:ext uri="{FF2B5EF4-FFF2-40B4-BE49-F238E27FC236}">
                <a16:creationId xmlns:a16="http://schemas.microsoft.com/office/drawing/2014/main" id="{E336CBC1-CACF-ADC9-709A-0BF39DF445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221" y="2971800"/>
            <a:ext cx="4759396" cy="3886200"/>
          </a:xfrm>
          <a:prstGeom prst="rect">
            <a:avLst/>
          </a:prstGeom>
          <a:noFill/>
          <a:ln>
            <a:noFill/>
          </a:ln>
        </p:spPr>
      </p:pic>
    </p:spTree>
    <p:extLst>
      <p:ext uri="{BB962C8B-B14F-4D97-AF65-F5344CB8AC3E}">
        <p14:creationId xmlns:p14="http://schemas.microsoft.com/office/powerpoint/2010/main" val="26768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9733D1-6945-46E4-8563-F1B70EBBCBEB}"/>
              </a:ext>
            </a:extLst>
          </p:cNvPr>
          <p:cNvSpPr>
            <a:spLocks noGrp="1"/>
          </p:cNvSpPr>
          <p:nvPr>
            <p:ph idx="1"/>
          </p:nvPr>
        </p:nvSpPr>
        <p:spPr>
          <a:xfrm>
            <a:off x="381000" y="533400"/>
            <a:ext cx="8229600" cy="4525963"/>
          </a:xfrm>
        </p:spPr>
        <p:txBody>
          <a:bodyPr>
            <a:normAutofit fontScale="70000" lnSpcReduction="20000"/>
          </a:bodyPr>
          <a:lstStyle/>
          <a:p>
            <a:pPr>
              <a:lnSpc>
                <a:spcPct val="107000"/>
              </a:lnSpc>
              <a:spcAft>
                <a:spcPts val="800"/>
              </a:spcAft>
              <a:buNone/>
            </a:pPr>
            <a:r>
              <a:rPr lang="uk-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3. </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Меню</a:t>
            </a:r>
            <a:r>
              <a:rPr lang="uk-UA"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Розроб</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ка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детал</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ей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меню,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сезонні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варіанти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страв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та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їхній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склад.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Особлива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уваг</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напоям та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алкогольній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карті</a:t>
            </a:r>
            <a:r>
              <a:rPr lang="uk-UA" kern="0" dirty="0">
                <a:solidFill>
                  <a:srgbClr val="212529"/>
                </a:solidFill>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Після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того як меню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складено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формулювання,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разом з кухарем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технологічн</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их</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карт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кошторис</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вони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знадобляться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укладання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плану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закупівель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Додатково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підключ</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a:effectLst/>
                <a:latin typeface="__proxima_Fallback_2739fa"/>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QR меню</a:t>
            </a:r>
            <a:r>
              <a:rPr lang="ru-UA" sz="3200" kern="0" dirty="0">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4. </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Персонал</a:t>
            </a:r>
            <a:r>
              <a:rPr lang="uk-UA"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Пораху</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кільк</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персоналу,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знадобиться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повноцінної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офіціантів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кухарів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барменів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адміністраторів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прибиральників</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кожної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посади </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слід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напи</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вимоги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орієнтовну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заробітну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плату, а також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скла</a:t>
            </a:r>
            <a:r>
              <a:rPr lang="uk-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графік</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точно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визначити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скільки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людей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64CF8F9A-C8C5-7C00-EFAA-8B0AE976F3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30" y="3810000"/>
            <a:ext cx="4648756" cy="2653665"/>
          </a:xfrm>
          <a:prstGeom prst="rect">
            <a:avLst/>
          </a:prstGeom>
          <a:noFill/>
          <a:ln>
            <a:noFill/>
          </a:ln>
        </p:spPr>
      </p:pic>
      <p:pic>
        <p:nvPicPr>
          <p:cNvPr id="5" name="Рисунок 4">
            <a:extLst>
              <a:ext uri="{FF2B5EF4-FFF2-40B4-BE49-F238E27FC236}">
                <a16:creationId xmlns:a16="http://schemas.microsoft.com/office/drawing/2014/main" id="{1F289C2F-3BF5-8712-5070-885836816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10000"/>
            <a:ext cx="3411387" cy="2653665"/>
          </a:xfrm>
          <a:prstGeom prst="rect">
            <a:avLst/>
          </a:prstGeom>
          <a:noFill/>
          <a:ln>
            <a:noFill/>
          </a:ln>
        </p:spPr>
      </p:pic>
    </p:spTree>
    <p:extLst>
      <p:ext uri="{BB962C8B-B14F-4D97-AF65-F5344CB8AC3E}">
        <p14:creationId xmlns:p14="http://schemas.microsoft.com/office/powerpoint/2010/main" val="241308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107363"/>
            <a:ext cx="4681090" cy="707886"/>
          </a:xfrm>
          <a:prstGeom prst="rect">
            <a:avLst/>
          </a:prstGeom>
        </p:spPr>
        <p:txBody>
          <a:bodyPr wrap="none">
            <a:spAutoFit/>
          </a:bodyPr>
          <a:lstStyle/>
          <a:p>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Персонал (приклад)</a:t>
            </a:r>
            <a:endParaRPr lang="uk-UA"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14718964"/>
              </p:ext>
            </p:extLst>
          </p:nvPr>
        </p:nvGraphicFramePr>
        <p:xfrm>
          <a:off x="762000" y="952144"/>
          <a:ext cx="7620000" cy="5745484"/>
        </p:xfrm>
        <a:graphic>
          <a:graphicData uri="http://schemas.openxmlformats.org/drawingml/2006/table">
            <a:tbl>
              <a:tblPr firstRow="1" bandRow="1">
                <a:tableStyleId>{8799B23B-EC83-4686-B30A-512413B5E67A}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522285">
                <a:tc>
                  <a:txBody>
                    <a:bodyPr/>
                    <a:lstStyle/>
                    <a:p>
                      <a:r>
                        <a:rPr lang="uk-UA" dirty="0"/>
                        <a:t>Посада</a:t>
                      </a:r>
                    </a:p>
                  </a:txBody>
                  <a:tcPr/>
                </a:tc>
                <a:tc>
                  <a:txBody>
                    <a:bodyPr/>
                    <a:lstStyle/>
                    <a:p>
                      <a:r>
                        <a:rPr lang="uk-UA" dirty="0"/>
                        <a:t>Кількість</a:t>
                      </a:r>
                    </a:p>
                  </a:txBody>
                  <a:tcPr/>
                </a:tc>
                <a:tc>
                  <a:txBody>
                    <a:bodyPr/>
                    <a:lstStyle/>
                    <a:p>
                      <a:r>
                        <a:rPr lang="uk-UA" dirty="0"/>
                        <a:t>Зарплата (міс.)</a:t>
                      </a:r>
                    </a:p>
                  </a:txBody>
                  <a:tcPr/>
                </a:tc>
                <a:tc>
                  <a:txBody>
                    <a:bodyPr/>
                    <a:lstStyle/>
                    <a:p>
                      <a:r>
                        <a:rPr lang="uk-UA" dirty="0"/>
                        <a:t>Зарплата (рік.)</a:t>
                      </a:r>
                    </a:p>
                  </a:txBody>
                  <a:tcPr/>
                </a:tc>
                <a:extLst>
                  <a:ext uri="{0D108BD9-81ED-4DB2-BD59-A6C34878D82A}">
                    <a16:rowId xmlns:a16="http://schemas.microsoft.com/office/drawing/2014/main" val="10000"/>
                  </a:ext>
                </a:extLst>
              </a:tr>
              <a:tr h="559592">
                <a:tc>
                  <a:txBody>
                    <a:bodyPr/>
                    <a:lstStyle/>
                    <a:p>
                      <a:r>
                        <a:rPr lang="ru-RU" sz="1800" b="0" i="0" kern="1200" dirty="0" err="1">
                          <a:solidFill>
                            <a:schemeClr val="tx1"/>
                          </a:solidFill>
                          <a:effectLst/>
                          <a:latin typeface="+mn-lt"/>
                          <a:ea typeface="+mn-ea"/>
                          <a:cs typeface="+mn-cs"/>
                        </a:rPr>
                        <a:t>Кухарі</a:t>
                      </a:r>
                      <a:endParaRPr lang="uk-UA" dirty="0"/>
                    </a:p>
                  </a:txBody>
                  <a:tcPr/>
                </a:tc>
                <a:tc>
                  <a:txBody>
                    <a:bodyPr/>
                    <a:lstStyle/>
                    <a:p>
                      <a:r>
                        <a:rPr lang="uk-UA" dirty="0"/>
                        <a:t>              6</a:t>
                      </a:r>
                    </a:p>
                  </a:txBody>
                  <a:tcPr/>
                </a:tc>
                <a:tc>
                  <a:txBody>
                    <a:bodyPr/>
                    <a:lstStyle/>
                    <a:p>
                      <a:r>
                        <a:rPr lang="uk-UA" dirty="0"/>
                        <a:t>      1500 </a:t>
                      </a:r>
                      <a:r>
                        <a:rPr lang="uk-UA" dirty="0" err="1"/>
                        <a:t>грн</a:t>
                      </a:r>
                      <a:endParaRPr lang="uk-UA" dirty="0"/>
                    </a:p>
                  </a:txBody>
                  <a:tcPr/>
                </a:tc>
                <a:tc>
                  <a:txBody>
                    <a:bodyPr/>
                    <a:lstStyle/>
                    <a:p>
                      <a:r>
                        <a:rPr lang="uk-UA" dirty="0"/>
                        <a:t>      108 00</a:t>
                      </a:r>
                      <a:r>
                        <a:rPr lang="uk-UA" baseline="0" dirty="0"/>
                        <a:t> </a:t>
                      </a:r>
                      <a:r>
                        <a:rPr lang="uk-UA" dirty="0"/>
                        <a:t> </a:t>
                      </a:r>
                      <a:r>
                        <a:rPr lang="uk-UA" dirty="0" err="1"/>
                        <a:t>грн</a:t>
                      </a:r>
                      <a:endParaRPr lang="uk-UA" dirty="0"/>
                    </a:p>
                  </a:txBody>
                  <a:tcPr/>
                </a:tc>
                <a:extLst>
                  <a:ext uri="{0D108BD9-81ED-4DB2-BD59-A6C34878D82A}">
                    <a16:rowId xmlns:a16="http://schemas.microsoft.com/office/drawing/2014/main" val="10001"/>
                  </a:ext>
                </a:extLst>
              </a:tr>
              <a:tr h="665975">
                <a:tc>
                  <a:txBody>
                    <a:bodyPr/>
                    <a:lstStyle/>
                    <a:p>
                      <a:r>
                        <a:rPr lang="ru-RU" sz="1800" b="0" i="0" kern="1200" dirty="0" err="1">
                          <a:solidFill>
                            <a:schemeClr val="tx1"/>
                          </a:solidFill>
                          <a:effectLst/>
                          <a:latin typeface="+mn-lt"/>
                          <a:ea typeface="+mn-ea"/>
                          <a:cs typeface="+mn-cs"/>
                        </a:rPr>
                        <a:t>Підсобні</a:t>
                      </a:r>
                      <a:r>
                        <a:rPr lang="ru-RU" sz="1800" b="0" i="0" kern="1200" baseline="0" dirty="0">
                          <a:solidFill>
                            <a:schemeClr val="tx1"/>
                          </a:solidFill>
                          <a:effectLst/>
                          <a:latin typeface="+mn-lt"/>
                          <a:ea typeface="+mn-ea"/>
                          <a:cs typeface="+mn-cs"/>
                        </a:rPr>
                        <a:t> </a:t>
                      </a:r>
                      <a:r>
                        <a:rPr lang="ru-RU" sz="1800" b="0" i="0" kern="1200" dirty="0" err="1">
                          <a:solidFill>
                            <a:schemeClr val="tx1"/>
                          </a:solidFill>
                          <a:effectLst/>
                          <a:latin typeface="+mn-lt"/>
                          <a:ea typeface="+mn-ea"/>
                          <a:cs typeface="+mn-cs"/>
                        </a:rPr>
                        <a:t>робітники</a:t>
                      </a:r>
                      <a:endParaRPr lang="uk-UA" dirty="0"/>
                    </a:p>
                  </a:txBody>
                  <a:tcPr/>
                </a:tc>
                <a:tc>
                  <a:txBody>
                    <a:bodyPr/>
                    <a:lstStyle/>
                    <a:p>
                      <a:r>
                        <a:rPr lang="uk-UA" dirty="0"/>
                        <a:t>              3</a:t>
                      </a:r>
                    </a:p>
                  </a:txBody>
                  <a:tcPr/>
                </a:tc>
                <a:tc>
                  <a:txBody>
                    <a:bodyPr/>
                    <a:lstStyle/>
                    <a:p>
                      <a:r>
                        <a:rPr lang="uk-UA" dirty="0"/>
                        <a:t>      1100</a:t>
                      </a:r>
                      <a:r>
                        <a:rPr lang="uk-UA" baseline="0" dirty="0"/>
                        <a:t> </a:t>
                      </a:r>
                      <a:r>
                        <a:rPr lang="uk-UA" baseline="0" dirty="0" err="1"/>
                        <a:t>грн</a:t>
                      </a:r>
                      <a:endParaRPr lang="uk-UA" dirty="0"/>
                    </a:p>
                  </a:txBody>
                  <a:tcPr/>
                </a:tc>
                <a:tc>
                  <a:txBody>
                    <a:bodyPr/>
                    <a:lstStyle/>
                    <a:p>
                      <a:r>
                        <a:rPr lang="uk-UA" dirty="0"/>
                        <a:t>       39 600 </a:t>
                      </a:r>
                      <a:r>
                        <a:rPr lang="uk-UA" dirty="0" err="1"/>
                        <a:t>грн</a:t>
                      </a:r>
                      <a:endParaRPr lang="uk-UA" dirty="0"/>
                    </a:p>
                  </a:txBody>
                  <a:tcPr/>
                </a:tc>
                <a:extLst>
                  <a:ext uri="{0D108BD9-81ED-4DB2-BD59-A6C34878D82A}">
                    <a16:rowId xmlns:a16="http://schemas.microsoft.com/office/drawing/2014/main" val="10002"/>
                  </a:ext>
                </a:extLst>
              </a:tr>
              <a:tr h="559592">
                <a:tc>
                  <a:txBody>
                    <a:bodyPr/>
                    <a:lstStyle/>
                    <a:p>
                      <a:r>
                        <a:rPr lang="ru-RU" sz="1800" b="0" i="0" kern="1200" dirty="0" err="1">
                          <a:solidFill>
                            <a:schemeClr val="tx1"/>
                          </a:solidFill>
                          <a:effectLst/>
                          <a:latin typeface="+mn-lt"/>
                          <a:ea typeface="+mn-ea"/>
                          <a:cs typeface="+mn-cs"/>
                        </a:rPr>
                        <a:t>Адміністратор</a:t>
                      </a:r>
                      <a:endParaRPr lang="uk-UA" dirty="0"/>
                    </a:p>
                  </a:txBody>
                  <a:tcPr/>
                </a:tc>
                <a:tc>
                  <a:txBody>
                    <a:bodyPr/>
                    <a:lstStyle/>
                    <a:p>
                      <a:r>
                        <a:rPr lang="uk-UA" dirty="0"/>
                        <a:t>              2</a:t>
                      </a:r>
                    </a:p>
                  </a:txBody>
                  <a:tcPr/>
                </a:tc>
                <a:tc>
                  <a:txBody>
                    <a:bodyPr/>
                    <a:lstStyle/>
                    <a:p>
                      <a:r>
                        <a:rPr lang="uk-UA" dirty="0"/>
                        <a:t>       2500</a:t>
                      </a:r>
                      <a:r>
                        <a:rPr lang="uk-UA" baseline="0" dirty="0"/>
                        <a:t> </a:t>
                      </a:r>
                      <a:r>
                        <a:rPr lang="uk-UA" baseline="0" dirty="0" err="1"/>
                        <a:t>грн</a:t>
                      </a:r>
                      <a:endParaRPr lang="uk-UA" dirty="0"/>
                    </a:p>
                  </a:txBody>
                  <a:tcPr/>
                </a:tc>
                <a:tc>
                  <a:txBody>
                    <a:bodyPr/>
                    <a:lstStyle/>
                    <a:p>
                      <a:r>
                        <a:rPr lang="uk-UA" dirty="0"/>
                        <a:t>       60 000 </a:t>
                      </a:r>
                      <a:r>
                        <a:rPr lang="uk-UA" dirty="0" err="1"/>
                        <a:t>грн</a:t>
                      </a:r>
                      <a:endParaRPr lang="uk-UA" dirty="0"/>
                    </a:p>
                  </a:txBody>
                  <a:tcPr/>
                </a:tc>
                <a:extLst>
                  <a:ext uri="{0D108BD9-81ED-4DB2-BD59-A6C34878D82A}">
                    <a16:rowId xmlns:a16="http://schemas.microsoft.com/office/drawing/2014/main" val="10003"/>
                  </a:ext>
                </a:extLst>
              </a:tr>
              <a:tr h="559592">
                <a:tc>
                  <a:txBody>
                    <a:bodyPr/>
                    <a:lstStyle/>
                    <a:p>
                      <a:r>
                        <a:rPr lang="ru-RU" sz="1800" b="0" i="0" kern="1200" dirty="0" err="1">
                          <a:solidFill>
                            <a:schemeClr val="tx1"/>
                          </a:solidFill>
                          <a:effectLst/>
                          <a:latin typeface="+mn-lt"/>
                          <a:ea typeface="+mn-ea"/>
                          <a:cs typeface="+mn-cs"/>
                        </a:rPr>
                        <a:t>Офіціант</a:t>
                      </a:r>
                      <a:endParaRPr lang="uk-UA" dirty="0"/>
                    </a:p>
                  </a:txBody>
                  <a:tcPr/>
                </a:tc>
                <a:tc>
                  <a:txBody>
                    <a:bodyPr/>
                    <a:lstStyle/>
                    <a:p>
                      <a:r>
                        <a:rPr lang="uk-UA" dirty="0"/>
                        <a:t>              5</a:t>
                      </a:r>
                    </a:p>
                  </a:txBody>
                  <a:tcPr/>
                </a:tc>
                <a:tc>
                  <a:txBody>
                    <a:bodyPr/>
                    <a:lstStyle/>
                    <a:p>
                      <a:r>
                        <a:rPr lang="uk-UA" dirty="0"/>
                        <a:t>       1300 </a:t>
                      </a:r>
                      <a:r>
                        <a:rPr lang="uk-UA" dirty="0" err="1"/>
                        <a:t>грн</a:t>
                      </a:r>
                      <a:endParaRPr lang="uk-UA" dirty="0"/>
                    </a:p>
                  </a:txBody>
                  <a:tcPr/>
                </a:tc>
                <a:tc>
                  <a:txBody>
                    <a:bodyPr/>
                    <a:lstStyle/>
                    <a:p>
                      <a:r>
                        <a:rPr lang="uk-UA" dirty="0"/>
                        <a:t>        78 000</a:t>
                      </a:r>
                      <a:r>
                        <a:rPr lang="uk-UA" baseline="0" dirty="0"/>
                        <a:t> </a:t>
                      </a:r>
                      <a:r>
                        <a:rPr lang="uk-UA" baseline="0" dirty="0" err="1"/>
                        <a:t>грн</a:t>
                      </a:r>
                      <a:endParaRPr lang="uk-UA" dirty="0"/>
                    </a:p>
                  </a:txBody>
                  <a:tcPr/>
                </a:tc>
                <a:extLst>
                  <a:ext uri="{0D108BD9-81ED-4DB2-BD59-A6C34878D82A}">
                    <a16:rowId xmlns:a16="http://schemas.microsoft.com/office/drawing/2014/main" val="10004"/>
                  </a:ext>
                </a:extLst>
              </a:tr>
              <a:tr h="559592">
                <a:tc>
                  <a:txBody>
                    <a:bodyPr/>
                    <a:lstStyle/>
                    <a:p>
                      <a:r>
                        <a:rPr lang="ru-RU" sz="1800" b="0" i="0" kern="1200" dirty="0">
                          <a:solidFill>
                            <a:schemeClr val="tx1"/>
                          </a:solidFill>
                          <a:effectLst/>
                          <a:latin typeface="+mn-lt"/>
                          <a:ea typeface="+mn-ea"/>
                          <a:cs typeface="+mn-cs"/>
                        </a:rPr>
                        <a:t>Бармен</a:t>
                      </a:r>
                      <a:endParaRPr lang="uk-UA" dirty="0"/>
                    </a:p>
                  </a:txBody>
                  <a:tcPr/>
                </a:tc>
                <a:tc>
                  <a:txBody>
                    <a:bodyPr/>
                    <a:lstStyle/>
                    <a:p>
                      <a:r>
                        <a:rPr lang="uk-UA" dirty="0"/>
                        <a:t>              2</a:t>
                      </a:r>
                    </a:p>
                  </a:txBody>
                  <a:tcPr/>
                </a:tc>
                <a:tc>
                  <a:txBody>
                    <a:bodyPr/>
                    <a:lstStyle/>
                    <a:p>
                      <a:r>
                        <a:rPr lang="uk-UA" dirty="0"/>
                        <a:t>        1300</a:t>
                      </a:r>
                      <a:r>
                        <a:rPr lang="uk-UA" baseline="0" dirty="0"/>
                        <a:t> </a:t>
                      </a:r>
                      <a:r>
                        <a:rPr lang="uk-UA" baseline="0" dirty="0" err="1"/>
                        <a:t>грн</a:t>
                      </a:r>
                      <a:endParaRPr lang="uk-UA" dirty="0"/>
                    </a:p>
                  </a:txBody>
                  <a:tcPr/>
                </a:tc>
                <a:tc>
                  <a:txBody>
                    <a:bodyPr/>
                    <a:lstStyle/>
                    <a:p>
                      <a:r>
                        <a:rPr lang="uk-UA" dirty="0"/>
                        <a:t>        31 200 </a:t>
                      </a:r>
                      <a:r>
                        <a:rPr lang="uk-UA" dirty="0" err="1"/>
                        <a:t>грн</a:t>
                      </a:r>
                      <a:endParaRPr lang="uk-UA" dirty="0"/>
                    </a:p>
                  </a:txBody>
                  <a:tcPr/>
                </a:tc>
                <a:extLst>
                  <a:ext uri="{0D108BD9-81ED-4DB2-BD59-A6C34878D82A}">
                    <a16:rowId xmlns:a16="http://schemas.microsoft.com/office/drawing/2014/main" val="10005"/>
                  </a:ext>
                </a:extLst>
              </a:tr>
              <a:tr h="559592">
                <a:tc>
                  <a:txBody>
                    <a:bodyPr/>
                    <a:lstStyle/>
                    <a:p>
                      <a:r>
                        <a:rPr lang="ru-RU" sz="1800" b="0" i="0" kern="1200" dirty="0" err="1">
                          <a:solidFill>
                            <a:schemeClr val="tx1"/>
                          </a:solidFill>
                          <a:effectLst/>
                          <a:latin typeface="+mn-lt"/>
                          <a:ea typeface="+mn-ea"/>
                          <a:cs typeface="+mn-cs"/>
                        </a:rPr>
                        <a:t>Керуючий</a:t>
                      </a:r>
                      <a:endParaRPr lang="uk-UA" dirty="0"/>
                    </a:p>
                  </a:txBody>
                  <a:tcPr/>
                </a:tc>
                <a:tc>
                  <a:txBody>
                    <a:bodyPr/>
                    <a:lstStyle/>
                    <a:p>
                      <a:r>
                        <a:rPr lang="uk-UA" dirty="0"/>
                        <a:t>              1</a:t>
                      </a:r>
                    </a:p>
                  </a:txBody>
                  <a:tcPr/>
                </a:tc>
                <a:tc>
                  <a:txBody>
                    <a:bodyPr/>
                    <a:lstStyle/>
                    <a:p>
                      <a:r>
                        <a:rPr lang="uk-UA" dirty="0"/>
                        <a:t>        4000 </a:t>
                      </a:r>
                      <a:r>
                        <a:rPr lang="uk-UA" dirty="0" err="1"/>
                        <a:t>грн</a:t>
                      </a:r>
                      <a:endParaRPr lang="uk-UA" dirty="0"/>
                    </a:p>
                  </a:txBody>
                  <a:tcPr/>
                </a:tc>
                <a:tc>
                  <a:txBody>
                    <a:bodyPr/>
                    <a:lstStyle/>
                    <a:p>
                      <a:r>
                        <a:rPr lang="uk-UA" dirty="0"/>
                        <a:t>        48 000 </a:t>
                      </a:r>
                      <a:r>
                        <a:rPr lang="uk-UA" dirty="0" err="1"/>
                        <a:t>грн</a:t>
                      </a:r>
                      <a:endParaRPr lang="uk-UA" dirty="0"/>
                    </a:p>
                  </a:txBody>
                  <a:tcPr/>
                </a:tc>
                <a:extLst>
                  <a:ext uri="{0D108BD9-81ED-4DB2-BD59-A6C34878D82A}">
                    <a16:rowId xmlns:a16="http://schemas.microsoft.com/office/drawing/2014/main" val="10006"/>
                  </a:ext>
                </a:extLst>
              </a:tr>
              <a:tr h="559592">
                <a:tc>
                  <a:txBody>
                    <a:bodyPr/>
                    <a:lstStyle/>
                    <a:p>
                      <a:r>
                        <a:rPr lang="ru-RU" sz="1800" b="0" i="0" kern="1200" dirty="0">
                          <a:solidFill>
                            <a:schemeClr val="tx1"/>
                          </a:solidFill>
                          <a:effectLst/>
                          <a:latin typeface="+mn-lt"/>
                          <a:ea typeface="+mn-ea"/>
                          <a:cs typeface="+mn-cs"/>
                        </a:rPr>
                        <a:t>Бухгалтер</a:t>
                      </a:r>
                      <a:endParaRPr lang="uk-UA" dirty="0"/>
                    </a:p>
                  </a:txBody>
                  <a:tcPr/>
                </a:tc>
                <a:tc>
                  <a:txBody>
                    <a:bodyPr/>
                    <a:lstStyle/>
                    <a:p>
                      <a:r>
                        <a:rPr lang="uk-UA" dirty="0"/>
                        <a:t>               1</a:t>
                      </a:r>
                    </a:p>
                  </a:txBody>
                  <a:tcPr/>
                </a:tc>
                <a:tc>
                  <a:txBody>
                    <a:bodyPr/>
                    <a:lstStyle/>
                    <a:p>
                      <a:r>
                        <a:rPr lang="uk-UA" dirty="0"/>
                        <a:t>        3000 </a:t>
                      </a:r>
                      <a:r>
                        <a:rPr lang="uk-UA" dirty="0" err="1"/>
                        <a:t>грн</a:t>
                      </a:r>
                      <a:endParaRPr lang="uk-UA" dirty="0"/>
                    </a:p>
                  </a:txBody>
                  <a:tcPr/>
                </a:tc>
                <a:tc>
                  <a:txBody>
                    <a:bodyPr/>
                    <a:lstStyle/>
                    <a:p>
                      <a:r>
                        <a:rPr lang="uk-UA" dirty="0"/>
                        <a:t>        36 000 </a:t>
                      </a:r>
                      <a:r>
                        <a:rPr lang="uk-UA" dirty="0" err="1"/>
                        <a:t>грн</a:t>
                      </a:r>
                      <a:endParaRPr lang="uk-UA" dirty="0"/>
                    </a:p>
                  </a:txBody>
                  <a:tcPr/>
                </a:tc>
                <a:extLst>
                  <a:ext uri="{0D108BD9-81ED-4DB2-BD59-A6C34878D82A}">
                    <a16:rowId xmlns:a16="http://schemas.microsoft.com/office/drawing/2014/main" val="10007"/>
                  </a:ext>
                </a:extLst>
              </a:tr>
              <a:tr h="559592">
                <a:tc>
                  <a:txBody>
                    <a:bodyPr/>
                    <a:lstStyle/>
                    <a:p>
                      <a:r>
                        <a:rPr lang="uk-UA" dirty="0"/>
                        <a:t>Прибиральниця</a:t>
                      </a:r>
                    </a:p>
                  </a:txBody>
                  <a:tcPr/>
                </a:tc>
                <a:tc>
                  <a:txBody>
                    <a:bodyPr/>
                    <a:lstStyle/>
                    <a:p>
                      <a:r>
                        <a:rPr lang="uk-UA" dirty="0"/>
                        <a:t>               2</a:t>
                      </a:r>
                    </a:p>
                  </a:txBody>
                  <a:tcPr/>
                </a:tc>
                <a:tc>
                  <a:txBody>
                    <a:bodyPr/>
                    <a:lstStyle/>
                    <a:p>
                      <a:r>
                        <a:rPr lang="uk-UA" dirty="0"/>
                        <a:t>        1100 </a:t>
                      </a:r>
                      <a:r>
                        <a:rPr lang="uk-UA" dirty="0" err="1"/>
                        <a:t>грн</a:t>
                      </a:r>
                      <a:endParaRPr lang="uk-UA" dirty="0"/>
                    </a:p>
                  </a:txBody>
                  <a:tcPr/>
                </a:tc>
                <a:tc>
                  <a:txBody>
                    <a:bodyPr/>
                    <a:lstStyle/>
                    <a:p>
                      <a:r>
                        <a:rPr lang="uk-UA" dirty="0"/>
                        <a:t>        26</a:t>
                      </a:r>
                      <a:r>
                        <a:rPr lang="uk-UA" baseline="0" dirty="0"/>
                        <a:t> 4</a:t>
                      </a:r>
                      <a:r>
                        <a:rPr lang="uk-UA" dirty="0"/>
                        <a:t>00 </a:t>
                      </a:r>
                      <a:r>
                        <a:rPr lang="uk-UA" dirty="0" err="1"/>
                        <a:t>грн</a:t>
                      </a:r>
                      <a:endParaRPr lang="uk-UA" dirty="0"/>
                    </a:p>
                  </a:txBody>
                  <a:tcPr/>
                </a:tc>
                <a:extLst>
                  <a:ext uri="{0D108BD9-81ED-4DB2-BD59-A6C34878D82A}">
                    <a16:rowId xmlns:a16="http://schemas.microsoft.com/office/drawing/2014/main" val="10008"/>
                  </a:ext>
                </a:extLst>
              </a:tr>
              <a:tr h="559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a:t>Усього:</a:t>
                      </a:r>
                    </a:p>
                    <a:p>
                      <a:endParaRPr lang="uk-UA" dirty="0"/>
                    </a:p>
                  </a:txBody>
                  <a:tcPr/>
                </a:tc>
                <a:tc>
                  <a:txBody>
                    <a:bodyPr/>
                    <a:lstStyle/>
                    <a:p>
                      <a:r>
                        <a:rPr lang="uk-UA" baseline="0" dirty="0"/>
                        <a:t>               22</a:t>
                      </a:r>
                      <a:endParaRPr lang="uk-UA" dirty="0"/>
                    </a:p>
                  </a:txBody>
                  <a:tcPr/>
                </a:tc>
                <a:tc>
                  <a:txBody>
                    <a:bodyPr/>
                    <a:lstStyle/>
                    <a:p>
                      <a:r>
                        <a:rPr lang="uk-UA" dirty="0"/>
                        <a:t>        35600 </a:t>
                      </a:r>
                      <a:r>
                        <a:rPr lang="uk-UA" dirty="0" err="1"/>
                        <a:t>грн</a:t>
                      </a:r>
                      <a:endParaRPr lang="uk-UA" dirty="0"/>
                    </a:p>
                  </a:txBody>
                  <a:tcPr/>
                </a:tc>
                <a:tc>
                  <a:txBody>
                    <a:bodyPr/>
                    <a:lstStyle/>
                    <a:p>
                      <a:r>
                        <a:rPr lang="uk-UA" dirty="0"/>
                        <a:t>        330 000 </a:t>
                      </a:r>
                      <a:r>
                        <a:rPr lang="uk-UA" dirty="0" err="1"/>
                        <a:t>грн</a:t>
                      </a:r>
                      <a:endParaRPr lang="uk-UA"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2214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3F1C2-6F58-AC75-4A40-C518538EAC66}"/>
              </a:ext>
            </a:extLst>
          </p:cNvPr>
          <p:cNvSpPr>
            <a:spLocks noGrp="1"/>
          </p:cNvSpPr>
          <p:nvPr>
            <p:ph type="title"/>
          </p:nvPr>
        </p:nvSpPr>
        <p:spPr/>
        <p:txBody>
          <a:bodyPr>
            <a:normAutofit fontScale="90000"/>
          </a:bodyPr>
          <a:lstStyle/>
          <a:p>
            <a:r>
              <a:rPr lang="ru-UA" b="1" dirty="0" err="1"/>
              <a:t>Фінансовий</a:t>
            </a:r>
            <a:r>
              <a:rPr lang="ru-UA" b="1" dirty="0"/>
              <a:t> </a:t>
            </a:r>
            <a:r>
              <a:rPr lang="ru-UA" b="1" dirty="0" err="1"/>
              <a:t>розділ</a:t>
            </a:r>
            <a:br>
              <a:rPr lang="ru-UA" dirty="0"/>
            </a:br>
            <a:endParaRPr lang="uk-UA" dirty="0"/>
          </a:p>
        </p:txBody>
      </p:sp>
      <p:sp>
        <p:nvSpPr>
          <p:cNvPr id="3" name="Объект 2">
            <a:extLst>
              <a:ext uri="{FF2B5EF4-FFF2-40B4-BE49-F238E27FC236}">
                <a16:creationId xmlns:a16="http://schemas.microsoft.com/office/drawing/2014/main" id="{04A40007-77D8-2C80-72A7-BF969CF354E6}"/>
              </a:ext>
            </a:extLst>
          </p:cNvPr>
          <p:cNvSpPr>
            <a:spLocks noGrp="1"/>
          </p:cNvSpPr>
          <p:nvPr>
            <p:ph idx="1"/>
          </p:nvPr>
        </p:nvSpPr>
        <p:spPr/>
        <p:txBody>
          <a:bodyPr>
            <a:normAutofit fontScale="70000" lnSpcReduction="20000"/>
          </a:bodyPr>
          <a:lstStyle/>
          <a:p>
            <a:r>
              <a:rPr lang="ru-UA" dirty="0" err="1"/>
              <a:t>Найважливіший</a:t>
            </a:r>
            <a:r>
              <a:rPr lang="ru-UA" dirty="0"/>
              <a:t> </a:t>
            </a:r>
            <a:r>
              <a:rPr lang="ru-UA" dirty="0" err="1"/>
              <a:t>розділ</a:t>
            </a:r>
            <a:r>
              <a:rPr lang="ru-UA" dirty="0"/>
              <a:t>, </a:t>
            </a:r>
            <a:r>
              <a:rPr lang="ru-UA" dirty="0" err="1"/>
              <a:t>адже</a:t>
            </a:r>
            <a:r>
              <a:rPr lang="ru-UA" dirty="0"/>
              <a:t> в </a:t>
            </a:r>
            <a:r>
              <a:rPr lang="ru-UA" dirty="0" err="1"/>
              <a:t>ньому</a:t>
            </a:r>
            <a:r>
              <a:rPr lang="ru-UA" dirty="0"/>
              <a:t> </a:t>
            </a:r>
            <a:r>
              <a:rPr lang="ru-UA" dirty="0" err="1"/>
              <a:t>рахують</a:t>
            </a:r>
            <a:r>
              <a:rPr lang="ru-UA" dirty="0"/>
              <a:t> </a:t>
            </a:r>
            <a:r>
              <a:rPr lang="ru-UA" dirty="0" err="1"/>
              <a:t>витрати</a:t>
            </a:r>
            <a:r>
              <a:rPr lang="ru-UA" dirty="0"/>
              <a:t>, і </a:t>
            </a:r>
            <a:r>
              <a:rPr lang="ru-UA" dirty="0" err="1"/>
              <a:t>завдяки</a:t>
            </a:r>
            <a:r>
              <a:rPr lang="ru-UA" dirty="0"/>
              <a:t> </a:t>
            </a:r>
            <a:r>
              <a:rPr lang="ru-UA" dirty="0" err="1"/>
              <a:t>підрахункам</a:t>
            </a:r>
            <a:r>
              <a:rPr lang="ru-UA" dirty="0"/>
              <a:t> буде </a:t>
            </a:r>
            <a:r>
              <a:rPr lang="ru-UA" dirty="0" err="1"/>
              <a:t>зрозуміло</a:t>
            </a:r>
            <a:r>
              <a:rPr lang="ru-UA" dirty="0"/>
              <a:t>, </a:t>
            </a:r>
            <a:r>
              <a:rPr lang="ru-UA" dirty="0" err="1"/>
              <a:t>скільки</a:t>
            </a:r>
            <a:r>
              <a:rPr lang="ru-UA" dirty="0"/>
              <a:t> </a:t>
            </a:r>
            <a:r>
              <a:rPr lang="ru-UA" dirty="0" err="1"/>
              <a:t>знадобиться</a:t>
            </a:r>
            <a:r>
              <a:rPr lang="ru-UA" dirty="0"/>
              <a:t> грошей на </a:t>
            </a:r>
            <a:r>
              <a:rPr lang="ru-UA" dirty="0" err="1"/>
              <a:t>відкриття</a:t>
            </a:r>
            <a:r>
              <a:rPr lang="ru-UA" dirty="0"/>
              <a:t> кафе, а також на перший час, </a:t>
            </a:r>
            <a:r>
              <a:rPr lang="ru-UA" dirty="0" err="1"/>
              <a:t>поки</a:t>
            </a:r>
            <a:r>
              <a:rPr lang="ru-UA" dirty="0"/>
              <a:t> заклад не окупиться.</a:t>
            </a:r>
            <a:endParaRPr lang="uk-UA" dirty="0"/>
          </a:p>
          <a:p>
            <a:pPr>
              <a:lnSpc>
                <a:spcPct val="107000"/>
              </a:lnSpc>
              <a:spcAft>
                <a:spcPts val="800"/>
              </a:spcAft>
              <a:buNone/>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Основні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категорії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щомісячних</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закупівля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продуктів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оренда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комунальні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платежі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зарплата персоналу;</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ремонт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a:p>
            <a:endParaRPr lang="uk-UA" dirty="0"/>
          </a:p>
        </p:txBody>
      </p:sp>
      <p:pic>
        <p:nvPicPr>
          <p:cNvPr id="4" name="Рисунок 3" descr="Безкоштовний онлайн сервіс для дизайну інтер`єру в 3D - Roomtodo">
            <a:extLst>
              <a:ext uri="{FF2B5EF4-FFF2-40B4-BE49-F238E27FC236}">
                <a16:creationId xmlns:a16="http://schemas.microsoft.com/office/drawing/2014/main" id="{D1137874-0C0C-A4D8-5A61-8D98E1C9E89A}"/>
              </a:ext>
            </a:extLst>
          </p:cNvPr>
          <p:cNvPicPr>
            <a:picLocks noChangeAspect="1"/>
          </p:cNvPicPr>
          <p:nvPr/>
        </p:nvPicPr>
        <p:blipFill>
          <a:blip r:embed="rId2"/>
          <a:stretch>
            <a:fillRect/>
          </a:stretch>
        </p:blipFill>
        <p:spPr>
          <a:xfrm>
            <a:off x="4419600" y="3289851"/>
            <a:ext cx="4515231" cy="3032126"/>
          </a:xfrm>
          <a:prstGeom prst="rect">
            <a:avLst/>
          </a:prstGeom>
        </p:spPr>
      </p:pic>
    </p:spTree>
    <p:extLst>
      <p:ext uri="{BB962C8B-B14F-4D97-AF65-F5344CB8AC3E}">
        <p14:creationId xmlns:p14="http://schemas.microsoft.com/office/powerpoint/2010/main" val="7220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82C5A-C754-109C-B4A1-95A04A7CFEDB}"/>
              </a:ext>
            </a:extLst>
          </p:cNvPr>
          <p:cNvSpPr>
            <a:spLocks noGrp="1"/>
          </p:cNvSpPr>
          <p:nvPr>
            <p:ph type="title"/>
          </p:nvPr>
        </p:nvSpPr>
        <p:spPr/>
        <p:txBody>
          <a:bodyPr>
            <a:normAutofit fontScale="90000"/>
          </a:bodyPr>
          <a:lstStyle/>
          <a:p>
            <a:r>
              <a:rPr lang="ru-UA" b="1" dirty="0" err="1"/>
              <a:t>Аналіз</a:t>
            </a:r>
            <a:r>
              <a:rPr lang="ru-UA" b="1" dirty="0"/>
              <a:t> </a:t>
            </a:r>
            <a:r>
              <a:rPr lang="ru-UA" b="1" dirty="0" err="1"/>
              <a:t>ризиків</a:t>
            </a:r>
            <a:br>
              <a:rPr lang="ru-UA" dirty="0"/>
            </a:br>
            <a:endParaRPr lang="uk-UA" dirty="0"/>
          </a:p>
        </p:txBody>
      </p:sp>
      <p:sp>
        <p:nvSpPr>
          <p:cNvPr id="3" name="Объект 2">
            <a:extLst>
              <a:ext uri="{FF2B5EF4-FFF2-40B4-BE49-F238E27FC236}">
                <a16:creationId xmlns:a16="http://schemas.microsoft.com/office/drawing/2014/main" id="{104F1935-9145-CEFE-1BAD-723D56D85535}"/>
              </a:ext>
            </a:extLst>
          </p:cNvPr>
          <p:cNvSpPr>
            <a:spLocks noGrp="1"/>
          </p:cNvSpPr>
          <p:nvPr>
            <p:ph idx="1"/>
          </p:nvPr>
        </p:nvSpPr>
        <p:spPr/>
        <p:txBody>
          <a:bodyPr>
            <a:normAutofit/>
          </a:bodyPr>
          <a:lstStyle/>
          <a:p>
            <a:pPr>
              <a:lnSpc>
                <a:spcPct val="107000"/>
              </a:lnSpc>
              <a:spcAft>
                <a:spcPts val="500"/>
              </a:spcAft>
              <a:buNone/>
            </a:pPr>
            <a:r>
              <a:rPr lang="uk-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Мета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аналізу</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виявити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типи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ризиків</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можуть</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виникнути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підрахувати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бюджет на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їх</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усунення</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Слід</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враховувати</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будь-</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який</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варіант</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пошкодження</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каналізації</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помилку</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28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розрахунках</a:t>
            </a:r>
            <a:r>
              <a:rPr lang="ru-UA" sz="28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Оцінити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ризики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важливо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відкриття</a:t>
            </a:r>
            <a:r>
              <a:rPr lang="uk-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закладу,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розуміти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на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сподіватися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знати, як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усунути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без великих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збитків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97443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F8E6BD-F02F-1E7D-5E4F-9FA84CE30243}"/>
              </a:ext>
            </a:extLst>
          </p:cNvPr>
          <p:cNvSpPr>
            <a:spLocks noGrp="1"/>
          </p:cNvSpPr>
          <p:nvPr>
            <p:ph type="title"/>
          </p:nvPr>
        </p:nvSpPr>
        <p:spPr/>
        <p:txBody>
          <a:bodyPr>
            <a:normAutofit fontScale="90000"/>
          </a:bodyPr>
          <a:lstStyle/>
          <a:p>
            <a:r>
              <a:rPr lang="ru-UA" b="1" dirty="0" err="1"/>
              <a:t>Фінансові</a:t>
            </a:r>
            <a:r>
              <a:rPr lang="ru-UA" b="1" dirty="0"/>
              <a:t> </a:t>
            </a:r>
            <a:r>
              <a:rPr lang="ru-UA" b="1" dirty="0" err="1"/>
              <a:t>результати</a:t>
            </a:r>
            <a:br>
              <a:rPr lang="ru-UA" dirty="0"/>
            </a:br>
            <a:endParaRPr lang="uk-UA" dirty="0"/>
          </a:p>
        </p:txBody>
      </p:sp>
      <p:sp>
        <p:nvSpPr>
          <p:cNvPr id="3" name="Объект 2">
            <a:extLst>
              <a:ext uri="{FF2B5EF4-FFF2-40B4-BE49-F238E27FC236}">
                <a16:creationId xmlns:a16="http://schemas.microsoft.com/office/drawing/2014/main" id="{3BB5BEA1-ABE8-66B7-70A0-09C5F33A3149}"/>
              </a:ext>
            </a:extLst>
          </p:cNvPr>
          <p:cNvSpPr>
            <a:spLocks noGrp="1"/>
          </p:cNvSpPr>
          <p:nvPr>
            <p:ph idx="1"/>
          </p:nvPr>
        </p:nvSpPr>
        <p:spPr/>
        <p:txBody>
          <a:bodyPr>
            <a:normAutofit fontScale="92500" lnSpcReduction="20000"/>
          </a:bodyPr>
          <a:lstStyle/>
          <a:p>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Коли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підраховано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меню створено і є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розуміння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концепції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все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треба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об’єднати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одним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спільним</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грошима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Фінансовий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план кафе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зручніше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створити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вигляді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таблиці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верхній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частині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якої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будуть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планові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розрахунки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прибутку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а в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нижній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uk-UA" kern="0" dirty="0">
              <a:solidFill>
                <a:srgbClr val="212529"/>
              </a:solidFill>
              <a:latin typeface="__proxima_Fallback_2739fa"/>
              <a:ea typeface="Times New Roman" panose="02020603050405020304" pitchFamily="18" charset="0"/>
              <a:cs typeface="Times New Roman" panose="02020603050405020304" pitchFamily="18" charset="0"/>
            </a:endParaRPr>
          </a:p>
          <a:p>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Розрахунок</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ризиків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всіх</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показників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бізнес-плані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потрібен</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того,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розуміти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строк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окупності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Отримати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прибуток</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хочеться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в максимально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стислий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період</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часу —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цього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стратегія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65045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 y="2362200"/>
            <a:ext cx="9220200" cy="779395"/>
          </a:xfrm>
        </p:spPr>
        <p:txBody>
          <a:bodyPr>
            <a:noAutofit/>
          </a:bodyPr>
          <a:lstStyle/>
          <a:p>
            <a:r>
              <a:rPr lang="uk-UA"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Дякую за увагу!!!!!!</a:t>
            </a:r>
          </a:p>
        </p:txBody>
      </p:sp>
    </p:spTree>
    <p:extLst>
      <p:ext uri="{BB962C8B-B14F-4D97-AF65-F5344CB8AC3E}">
        <p14:creationId xmlns:p14="http://schemas.microsoft.com/office/powerpoint/2010/main" val="4075243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Резюме закладу</a:t>
            </a:r>
          </a:p>
        </p:txBody>
      </p:sp>
      <p:sp>
        <p:nvSpPr>
          <p:cNvPr id="3" name="Объект 2"/>
          <p:cNvSpPr>
            <a:spLocks noGrp="1"/>
          </p:cNvSpPr>
          <p:nvPr>
            <p:ph idx="1"/>
          </p:nvPr>
        </p:nvSpPr>
        <p:spPr/>
        <p:txBody>
          <a:bodyPr>
            <a:normAutofit fontScale="85000" lnSpcReduction="20000"/>
          </a:bodyPr>
          <a:lstStyle/>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1.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Назва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2.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Опис</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концепції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3.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Стислий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опис</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персоналу,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знадобиться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4.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Переваги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 перед конкурентами.</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5.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розвитку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6.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Наявність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дозволів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ліцензій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або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сертифікатів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7.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Показники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ефективності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8.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Ризики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додаткові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EDC9247-0A33-097A-3F3E-0B832BE9D6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876800"/>
            <a:ext cx="2873794" cy="1782762"/>
          </a:xfrm>
          <a:prstGeom prst="rect">
            <a:avLst/>
          </a:prstGeom>
          <a:noFill/>
          <a:ln>
            <a:noFill/>
          </a:ln>
        </p:spPr>
      </p:pic>
    </p:spTree>
    <p:extLst>
      <p:ext uri="{BB962C8B-B14F-4D97-AF65-F5344CB8AC3E}">
        <p14:creationId xmlns:p14="http://schemas.microsoft.com/office/powerpoint/2010/main" val="19830938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8E837892-DED2-64DC-D36D-199806C80D17}"/>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uk-UA" dirty="0"/>
              <a:t>Опис бізнесу й актуальність ідеї</a:t>
            </a:r>
          </a:p>
        </p:txBody>
      </p:sp>
      <p:sp>
        <p:nvSpPr>
          <p:cNvPr id="5" name="TextBox 4">
            <a:extLst>
              <a:ext uri="{FF2B5EF4-FFF2-40B4-BE49-F238E27FC236}">
                <a16:creationId xmlns:a16="http://schemas.microsoft.com/office/drawing/2014/main" id="{6C13D40A-376A-2FBE-B59C-31BF6388FC9C}"/>
              </a:ext>
            </a:extLst>
          </p:cNvPr>
          <p:cNvSpPr txBox="1"/>
          <p:nvPr/>
        </p:nvSpPr>
        <p:spPr>
          <a:xfrm>
            <a:off x="304800" y="1828800"/>
            <a:ext cx="8839200" cy="4110612"/>
          </a:xfrm>
          <a:prstGeom prst="rect">
            <a:avLst/>
          </a:prstGeom>
          <a:noFill/>
        </p:spPr>
        <p:txBody>
          <a:bodyPr wrap="square">
            <a:spAutoFit/>
          </a:bodyPr>
          <a:lstStyle/>
          <a:p>
            <a:pPr>
              <a:lnSpc>
                <a:spcPct val="107000"/>
              </a:lnSpc>
              <a:spcAft>
                <a:spcPts val="800"/>
              </a:spcAft>
              <a:buNone/>
            </a:pP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Тут слід звернути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увагу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на початковий капітал</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проаналізу</a:t>
            </a: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вати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такі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показники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1.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Місце</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розташування</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Виберіть</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вдалий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район для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відкриття</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кафе </a:t>
            </a: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це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може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бути центр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міста</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де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коштуватиме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недешево,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проте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буде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активний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рух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відвідувачів</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2.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Конкуренти</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поблизу</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Якщо</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цьому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районі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вже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є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багато</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точок</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громадського</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харчування</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можна</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не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вкластися</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в строк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окупності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3. Час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Важливу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роль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відіграє</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час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Якщо</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відкривати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кафе в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бізнесовому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районі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то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слід</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приділити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увагу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графіку</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ранковий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та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обідній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час. Для кафе в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центрі</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міста</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кращим</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буде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вечірній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графік</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4.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Цільова</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аудиторія</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Проаналізуйте</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аудиторію</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якій</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буде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цікавим</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ваш заклад </a:t>
            </a:r>
            <a:r>
              <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сім’ї</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з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дітьми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студенти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й молодь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працівники</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бізнес-центрів</a:t>
            </a:r>
            <a:r>
              <a:rPr lang="ru-UA" sz="2000" kern="0" dirty="0">
                <a:solidFill>
                  <a:srgbClr val="212529"/>
                </a:solidFill>
                <a:effectLst/>
                <a:latin typeface="__proxima_Fallback_2739fa"/>
                <a:ea typeface="Times New Roman" panose="02020603050405020304" pitchFamily="18" charset="0"/>
                <a:cs typeface="Times New Roman" panose="02020603050405020304" pitchFamily="18" charset="0"/>
              </a:rPr>
              <a:t> району.</a:t>
            </a: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034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542795"/>
            <a:ext cx="8610600" cy="1938992"/>
          </a:xfrm>
          <a:prstGeom prst="rect">
            <a:avLst/>
          </a:prstGeom>
          <a:solidFill>
            <a:schemeClr val="accent1">
              <a:lumMod val="75000"/>
              <a:alpha val="59000"/>
            </a:schemeClr>
          </a:solidFill>
        </p:spPr>
        <p:txBody>
          <a:bodyPr wrap="square">
            <a:spAutoFit/>
          </a:bodyPr>
          <a:lstStyle/>
          <a:p>
            <a:r>
              <a:rPr lang="ru-RU" sz="2400" b="1" dirty="0"/>
              <a:t>Попит:</a:t>
            </a:r>
            <a:r>
              <a:rPr lang="ru-RU" sz="2400" dirty="0"/>
              <a:t> </a:t>
            </a:r>
            <a:r>
              <a:rPr lang="ru-RU" sz="2400" dirty="0" err="1"/>
              <a:t>Щорічно</a:t>
            </a:r>
            <a:r>
              <a:rPr lang="ru-RU" sz="2400" dirty="0"/>
              <a:t> </a:t>
            </a:r>
            <a:r>
              <a:rPr lang="ru-RU" sz="2400" dirty="0" err="1"/>
              <a:t>будується</a:t>
            </a:r>
            <a:r>
              <a:rPr lang="ru-RU" sz="2400" dirty="0"/>
              <a:t> велика </a:t>
            </a:r>
            <a:r>
              <a:rPr lang="ru-RU" sz="2400" dirty="0" err="1"/>
              <a:t>кількість</a:t>
            </a:r>
            <a:r>
              <a:rPr lang="ru-RU" sz="2400" dirty="0"/>
              <a:t> </a:t>
            </a:r>
            <a:r>
              <a:rPr lang="ru-RU" sz="2400" dirty="0" err="1"/>
              <a:t>офісних</a:t>
            </a:r>
            <a:r>
              <a:rPr lang="ru-RU" sz="2400" dirty="0"/>
              <a:t> </a:t>
            </a:r>
            <a:r>
              <a:rPr lang="ru-RU" sz="2400" dirty="0" err="1"/>
              <a:t>площ</a:t>
            </a:r>
            <a:r>
              <a:rPr lang="ru-RU" sz="2400" dirty="0"/>
              <a:t>, </a:t>
            </a:r>
            <a:r>
              <a:rPr lang="ru-RU" sz="2400" dirty="0" err="1"/>
              <a:t>працівники</a:t>
            </a:r>
            <a:r>
              <a:rPr lang="ru-RU" sz="2400" dirty="0"/>
              <a:t> </a:t>
            </a:r>
            <a:r>
              <a:rPr lang="ru-RU" sz="2400" dirty="0" err="1"/>
              <a:t>яких</a:t>
            </a:r>
            <a:r>
              <a:rPr lang="ru-RU" sz="2400" dirty="0"/>
              <a:t> </a:t>
            </a:r>
            <a:r>
              <a:rPr lang="ru-RU" sz="2400" dirty="0" err="1"/>
              <a:t>мають</a:t>
            </a:r>
            <a:r>
              <a:rPr lang="ru-RU" sz="2400" dirty="0"/>
              <a:t> потребу в </a:t>
            </a:r>
            <a:r>
              <a:rPr lang="ru-RU" sz="2400" dirty="0" err="1"/>
              <a:t>повноцінних</a:t>
            </a:r>
            <a:r>
              <a:rPr lang="ru-RU" sz="2400" dirty="0"/>
              <a:t> </a:t>
            </a:r>
            <a:r>
              <a:rPr lang="ru-RU" sz="2400" dirty="0" err="1"/>
              <a:t>бізнес</a:t>
            </a:r>
            <a:r>
              <a:rPr lang="ru-RU" sz="2400" dirty="0"/>
              <a:t>-ланчах, та й </a:t>
            </a:r>
            <a:r>
              <a:rPr lang="ru-RU" sz="2400" dirty="0" err="1"/>
              <a:t>ділові</a:t>
            </a:r>
            <a:r>
              <a:rPr lang="ru-RU" sz="2400" dirty="0"/>
              <a:t> переговори </a:t>
            </a:r>
            <a:r>
              <a:rPr lang="ru-RU" sz="2400" dirty="0" err="1"/>
              <a:t>зручно</a:t>
            </a:r>
            <a:r>
              <a:rPr lang="ru-RU" sz="2400" dirty="0"/>
              <a:t> </a:t>
            </a:r>
            <a:r>
              <a:rPr lang="ru-RU" sz="2400" dirty="0" err="1"/>
              <a:t>проводити</a:t>
            </a:r>
            <a:r>
              <a:rPr lang="ru-RU" sz="2400" dirty="0"/>
              <a:t> за </a:t>
            </a:r>
            <a:r>
              <a:rPr lang="ru-RU" sz="2400" dirty="0" err="1"/>
              <a:t>філіжанкою</a:t>
            </a:r>
            <a:r>
              <a:rPr lang="ru-RU" sz="2400" dirty="0"/>
              <a:t> </a:t>
            </a:r>
            <a:r>
              <a:rPr lang="ru-RU" sz="2400" dirty="0" err="1"/>
              <a:t>ароматної</a:t>
            </a:r>
            <a:r>
              <a:rPr lang="ru-RU" sz="2400" dirty="0"/>
              <a:t> </a:t>
            </a:r>
            <a:r>
              <a:rPr lang="ru-RU" sz="2400" dirty="0" err="1"/>
              <a:t>кави</a:t>
            </a:r>
            <a:r>
              <a:rPr lang="ru-RU" sz="2400" dirty="0"/>
              <a:t>. По </a:t>
            </a:r>
            <a:r>
              <a:rPr lang="ru-RU" sz="2400" dirty="0" err="1"/>
              <a:t>вечорах</a:t>
            </a:r>
            <a:r>
              <a:rPr lang="ru-RU" sz="2400" dirty="0"/>
              <a:t> заклад </a:t>
            </a:r>
            <a:r>
              <a:rPr lang="ru-RU" sz="2400" dirty="0" err="1"/>
              <a:t>може</a:t>
            </a:r>
            <a:r>
              <a:rPr lang="ru-RU" sz="2400" dirty="0"/>
              <a:t> </a:t>
            </a:r>
            <a:r>
              <a:rPr lang="ru-RU" sz="2400" dirty="0" err="1"/>
              <a:t>обслуговувати</a:t>
            </a:r>
            <a:r>
              <a:rPr lang="ru-RU" sz="2400" dirty="0"/>
              <a:t> </a:t>
            </a:r>
            <a:r>
              <a:rPr lang="ru-RU" sz="2400" dirty="0" err="1"/>
              <a:t>окремих</a:t>
            </a:r>
            <a:r>
              <a:rPr lang="ru-RU" sz="2400" dirty="0"/>
              <a:t> </a:t>
            </a:r>
            <a:r>
              <a:rPr lang="ru-RU" sz="2400" dirty="0" err="1"/>
              <a:t>відвідувачів</a:t>
            </a:r>
            <a:r>
              <a:rPr lang="ru-RU" sz="2400" dirty="0"/>
              <a:t> і </a:t>
            </a:r>
            <a:r>
              <a:rPr lang="ru-RU" sz="2400" dirty="0" err="1"/>
              <a:t>проводити</a:t>
            </a:r>
            <a:r>
              <a:rPr lang="ru-RU" sz="2400" dirty="0"/>
              <a:t> </a:t>
            </a:r>
            <a:r>
              <a:rPr lang="ru-RU" sz="2400" dirty="0" err="1"/>
              <a:t>банкети</a:t>
            </a:r>
            <a:r>
              <a:rPr lang="ru-RU" sz="2400" dirty="0"/>
              <a:t>.</a:t>
            </a:r>
            <a:endParaRPr lang="uk-UA" sz="2400" dirty="0"/>
          </a:p>
        </p:txBody>
      </p:sp>
      <p:pic>
        <p:nvPicPr>
          <p:cNvPr id="1026" name="Picture 2" descr="E:\Download\Foto-3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229600" cy="369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344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220D2C-B6B3-627C-448F-56D3FB955797}"/>
              </a:ext>
            </a:extLst>
          </p:cNvPr>
          <p:cNvSpPr>
            <a:spLocks noGrp="1"/>
          </p:cNvSpPr>
          <p:nvPr>
            <p:ph type="title"/>
          </p:nvPr>
        </p:nvSpPr>
        <p:spPr/>
        <p:txBody>
          <a:bodyPr>
            <a:normAutofit fontScale="90000"/>
          </a:bodyPr>
          <a:lstStyle/>
          <a:p>
            <a:r>
              <a:rPr lang="ru-UA" b="1" dirty="0" err="1"/>
              <a:t>Концепція</a:t>
            </a:r>
            <a:r>
              <a:rPr lang="ru-UA" b="1" dirty="0"/>
              <a:t> закладу</a:t>
            </a:r>
            <a:br>
              <a:rPr lang="ru-UA" dirty="0"/>
            </a:br>
            <a:endParaRPr lang="uk-UA" dirty="0"/>
          </a:p>
        </p:txBody>
      </p:sp>
      <p:sp>
        <p:nvSpPr>
          <p:cNvPr id="3" name="Объект 2">
            <a:extLst>
              <a:ext uri="{FF2B5EF4-FFF2-40B4-BE49-F238E27FC236}">
                <a16:creationId xmlns:a16="http://schemas.microsoft.com/office/drawing/2014/main" id="{7F1ADF63-D742-0DE3-5E00-C96FC2D73233}"/>
              </a:ext>
            </a:extLst>
          </p:cNvPr>
          <p:cNvSpPr>
            <a:spLocks noGrp="1"/>
          </p:cNvSpPr>
          <p:nvPr>
            <p:ph idx="1"/>
          </p:nvPr>
        </p:nvSpPr>
        <p:spPr/>
        <p:txBody>
          <a:bodyPr>
            <a:normAutofit fontScale="92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меню;</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цінова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політика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цільова</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аудиторія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особливості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відмінності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конкурентів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спеціальне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інтер’єр</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buNone/>
            </a:pPr>
            <a:r>
              <a:rPr lang="uk-UA" sz="28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Мета й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завдання</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концепції</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привернути</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увагу</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uk-UA" sz="2800" b="1" u="sng" kern="0" dirty="0">
                <a:solidFill>
                  <a:srgbClr val="212529"/>
                </a:solidFill>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гість</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хотів</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 до  </a:t>
            </a:r>
            <a:r>
              <a:rPr lang="ru-UA" sz="2800" b="1" u="sng"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повернутися</a:t>
            </a:r>
            <a:r>
              <a:rPr lang="ru-UA" sz="2800" b="1" u="sng"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30123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143000"/>
          </a:xfrm>
        </p:spPr>
        <p:txBody>
          <a:bodyPr>
            <a:normAutofit fontScale="90000"/>
          </a:bodyPr>
          <a:lstStyle/>
          <a:p>
            <a:r>
              <a:rPr lang="ru-RU" b="1" dirty="0" err="1"/>
              <a:t>Виробнича</a:t>
            </a:r>
            <a:r>
              <a:rPr lang="ru-RU" b="1" dirty="0"/>
              <a:t> </a:t>
            </a:r>
            <a:r>
              <a:rPr lang="ru-RU" b="1" dirty="0" err="1"/>
              <a:t>частина</a:t>
            </a:r>
            <a:r>
              <a:rPr lang="ru-RU" b="1" dirty="0"/>
              <a:t> </a:t>
            </a:r>
            <a:r>
              <a:rPr lang="ru-RU" b="1" dirty="0" err="1"/>
              <a:t>бізнес</a:t>
            </a:r>
            <a:r>
              <a:rPr lang="ru-RU" b="1" dirty="0"/>
              <a:t>-плану кафе (приклад)</a:t>
            </a:r>
            <a:br>
              <a:rPr lang="ru-RU" b="1" dirty="0"/>
            </a:br>
            <a:endParaRPr lang="uk-UA" dirty="0"/>
          </a:p>
        </p:txBody>
      </p:sp>
      <p:sp>
        <p:nvSpPr>
          <p:cNvPr id="3" name="Объект 2"/>
          <p:cNvSpPr>
            <a:spLocks noGrp="1"/>
          </p:cNvSpPr>
          <p:nvPr>
            <p:ph idx="1"/>
          </p:nvPr>
        </p:nvSpPr>
        <p:spPr>
          <a:xfrm>
            <a:off x="5257800" y="1524000"/>
            <a:ext cx="3429000" cy="4906963"/>
          </a:xfrm>
        </p:spPr>
        <p:txBody>
          <a:bodyPr>
            <a:normAutofit lnSpcReduction="10000"/>
          </a:bodyPr>
          <a:lstStyle/>
          <a:p>
            <a:r>
              <a:rPr lang="ru-RU" sz="2400" dirty="0" err="1"/>
              <a:t>Площа</a:t>
            </a:r>
            <a:r>
              <a:rPr lang="ru-RU" sz="2400" dirty="0"/>
              <a:t> </a:t>
            </a:r>
            <a:r>
              <a:rPr lang="ru-RU" sz="2400" dirty="0" err="1"/>
              <a:t>приміщення</a:t>
            </a:r>
            <a:r>
              <a:rPr lang="ru-RU" sz="2400" dirty="0"/>
              <a:t> на 75 </a:t>
            </a:r>
            <a:r>
              <a:rPr lang="ru-RU" sz="2400" dirty="0" err="1"/>
              <a:t>посадкових</a:t>
            </a:r>
            <a:r>
              <a:rPr lang="ru-RU" sz="2400" dirty="0"/>
              <a:t> </a:t>
            </a:r>
            <a:r>
              <a:rPr lang="ru-RU" sz="2400" dirty="0" err="1"/>
              <a:t>місць</a:t>
            </a:r>
            <a:r>
              <a:rPr lang="ru-RU" sz="2400" dirty="0"/>
              <a:t> повинна </a:t>
            </a:r>
            <a:r>
              <a:rPr lang="ru-RU" sz="2400" dirty="0" err="1"/>
              <a:t>становити</a:t>
            </a:r>
            <a:r>
              <a:rPr lang="ru-RU" sz="2400" dirty="0"/>
              <a:t> </a:t>
            </a:r>
            <a:r>
              <a:rPr lang="ru-RU" sz="2400" dirty="0" err="1"/>
              <a:t>від</a:t>
            </a:r>
            <a:r>
              <a:rPr lang="ru-RU" sz="2400" dirty="0"/>
              <a:t> 350 </a:t>
            </a:r>
            <a:r>
              <a:rPr lang="ru-RU" sz="2400" dirty="0" err="1"/>
              <a:t>кв.м</a:t>
            </a:r>
            <a:r>
              <a:rPr lang="ru-RU" sz="2400" dirty="0"/>
              <a:t>.</a:t>
            </a:r>
          </a:p>
          <a:p>
            <a:r>
              <a:rPr lang="ru-RU" sz="2400" dirty="0" err="1"/>
              <a:t>Приміщення</a:t>
            </a:r>
            <a:r>
              <a:rPr lang="ru-RU" sz="2400" dirty="0"/>
              <a:t> буде </a:t>
            </a:r>
            <a:r>
              <a:rPr lang="ru-RU" sz="2400" dirty="0" err="1"/>
              <a:t>розташовано</a:t>
            </a:r>
            <a:r>
              <a:rPr lang="ru-RU" sz="2400" dirty="0"/>
              <a:t> в </a:t>
            </a:r>
            <a:r>
              <a:rPr lang="ru-RU" sz="2400" dirty="0" err="1"/>
              <a:t>тій</a:t>
            </a:r>
            <a:r>
              <a:rPr lang="ru-RU" sz="2400" dirty="0"/>
              <a:t> </a:t>
            </a:r>
            <a:r>
              <a:rPr lang="ru-RU" sz="2400" dirty="0" err="1"/>
              <a:t>частині</a:t>
            </a:r>
            <a:r>
              <a:rPr lang="ru-RU" sz="2400" dirty="0"/>
              <a:t> </a:t>
            </a:r>
            <a:r>
              <a:rPr lang="ru-RU" sz="2400" dirty="0" err="1"/>
              <a:t>міста</a:t>
            </a:r>
            <a:r>
              <a:rPr lang="ru-RU" sz="2400" dirty="0"/>
              <a:t>, де </a:t>
            </a:r>
            <a:r>
              <a:rPr lang="ru-RU" sz="2400" dirty="0" err="1"/>
              <a:t>перебуває</a:t>
            </a:r>
            <a:r>
              <a:rPr lang="ru-RU" sz="2400" dirty="0"/>
              <a:t> велика </a:t>
            </a:r>
            <a:r>
              <a:rPr lang="ru-RU" sz="2400" dirty="0" err="1"/>
              <a:t>кількість</a:t>
            </a:r>
            <a:r>
              <a:rPr lang="ru-RU" sz="2400" dirty="0"/>
              <a:t> гос. </a:t>
            </a:r>
            <a:r>
              <a:rPr lang="ru-RU" sz="2400" dirty="0" err="1"/>
              <a:t>установ</a:t>
            </a:r>
            <a:r>
              <a:rPr lang="ru-RU" sz="2400" dirty="0"/>
              <a:t> й </a:t>
            </a:r>
            <a:r>
              <a:rPr lang="ru-RU" sz="2400" dirty="0" err="1"/>
              <a:t>офісів</a:t>
            </a:r>
            <a:r>
              <a:rPr lang="ru-RU" sz="2400" dirty="0"/>
              <a:t>, банки, </a:t>
            </a:r>
            <a:r>
              <a:rPr lang="ru-RU" sz="2400" dirty="0" err="1"/>
              <a:t>навчальні</a:t>
            </a:r>
            <a:r>
              <a:rPr lang="ru-RU" sz="2400" dirty="0"/>
              <a:t> </a:t>
            </a:r>
            <a:r>
              <a:rPr lang="ru-RU" sz="2400" dirty="0" err="1"/>
              <a:t>заклади</a:t>
            </a:r>
            <a:r>
              <a:rPr lang="ru-RU" sz="2400" dirty="0"/>
              <a:t> й </a:t>
            </a:r>
            <a:r>
              <a:rPr lang="ru-RU" sz="2400" dirty="0" err="1"/>
              <a:t>об'єкти</a:t>
            </a:r>
            <a:r>
              <a:rPr lang="ru-RU" sz="2400" dirty="0"/>
              <a:t> культурного </a:t>
            </a:r>
            <a:r>
              <a:rPr lang="ru-RU" sz="2400" dirty="0" err="1"/>
              <a:t>призначення</a:t>
            </a:r>
            <a:r>
              <a:rPr lang="ru-RU" sz="2400" dirty="0"/>
              <a:t>.</a:t>
            </a:r>
            <a:endParaRPr lang="uk-UA" sz="2400" dirty="0"/>
          </a:p>
        </p:txBody>
      </p:sp>
      <p:pic>
        <p:nvPicPr>
          <p:cNvPr id="5122" name="Picture 2" descr="E:\Download\img_690x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05000"/>
            <a:ext cx="5029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7212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4AE10-1EFA-EDC2-C313-4521FBEF6163}"/>
              </a:ext>
            </a:extLst>
          </p:cNvPr>
          <p:cNvSpPr>
            <a:spLocks noGrp="1"/>
          </p:cNvSpPr>
          <p:nvPr>
            <p:ph type="title"/>
          </p:nvPr>
        </p:nvSpPr>
        <p:spPr/>
        <p:txBody>
          <a:bodyPr>
            <a:normAutofit fontScale="90000"/>
          </a:bodyPr>
          <a:lstStyle/>
          <a:p>
            <a:r>
              <a:rPr lang="ru-UA" b="1" dirty="0" err="1"/>
              <a:t>Маркетингова</a:t>
            </a:r>
            <a:r>
              <a:rPr lang="ru-UA" b="1" dirty="0"/>
              <a:t> </a:t>
            </a:r>
            <a:r>
              <a:rPr lang="ru-UA" b="1" dirty="0" err="1"/>
              <a:t>частина</a:t>
            </a:r>
            <a:br>
              <a:rPr lang="ru-UA" dirty="0"/>
            </a:br>
            <a:endParaRPr lang="uk-UA" dirty="0"/>
          </a:p>
        </p:txBody>
      </p:sp>
      <p:sp>
        <p:nvSpPr>
          <p:cNvPr id="3" name="Объект 2">
            <a:extLst>
              <a:ext uri="{FF2B5EF4-FFF2-40B4-BE49-F238E27FC236}">
                <a16:creationId xmlns:a16="http://schemas.microsoft.com/office/drawing/2014/main" id="{3E321CFD-6A92-708D-FBFD-C2DE86E7EBB5}"/>
              </a:ext>
            </a:extLst>
          </p:cNvPr>
          <p:cNvSpPr>
            <a:spLocks noGrp="1"/>
          </p:cNvSpPr>
          <p:nvPr>
            <p:ph idx="1"/>
          </p:nvPr>
        </p:nvSpPr>
        <p:spPr>
          <a:xfrm>
            <a:off x="457200" y="1295400"/>
            <a:ext cx="8229600" cy="5287962"/>
          </a:xfrm>
        </p:spPr>
        <p:txBody>
          <a:bodyPr>
            <a:normAutofit fontScale="85000" lnSpcReduction="20000"/>
          </a:bodyPr>
          <a:lstStyle/>
          <a:p>
            <a:pPr marL="514350" indent="-514350">
              <a:lnSpc>
                <a:spcPct val="107000"/>
              </a:lnSpc>
              <a:spcAft>
                <a:spcPts val="800"/>
              </a:spcAft>
              <a:buAutoNum type="arabicPeriod"/>
            </a:pP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Опис</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ринку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збуту</a:t>
            </a:r>
            <a:r>
              <a:rPr lang="uk-UA" sz="1900" b="1" kern="100" dirty="0">
                <a:latin typeface="Calibri" panose="020F0502020204030204" pitchFamily="34" charset="0"/>
                <a:ea typeface="Times New Roman" panose="02020603050405020304" pitchFamily="18" charset="0"/>
                <a:cs typeface="Times New Roman" panose="02020603050405020304" pitchFamily="18" charset="0"/>
              </a:rPr>
              <a:t>.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Оцінка умов </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й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особливост</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ей</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ведення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бізнесу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регіоні</a:t>
            </a:r>
            <a:r>
              <a:rPr lang="uk-UA" sz="1900" kern="0" dirty="0">
                <a:solidFill>
                  <a:srgbClr val="212529"/>
                </a:solidFill>
                <a:latin typeface="__proxima_Fallback_2739fa"/>
                <a:ea typeface="Times New Roman" panose="02020603050405020304" pitchFamily="18" charset="0"/>
                <a:cs typeface="Times New Roman" panose="02020603050405020304" pitchFamily="18" charset="0"/>
              </a:rPr>
              <a:t> (структура,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темпи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зростання</a:t>
            </a:r>
            <a:r>
              <a:rPr lang="uk-UA" sz="1900" kern="0" dirty="0">
                <a:solidFill>
                  <a:srgbClr val="212529"/>
                </a:solidFill>
                <a:latin typeface="__proxima_Fallback_2739fa"/>
                <a:ea typeface="Times New Roman" panose="02020603050405020304" pitchFamily="18" charset="0"/>
                <a:cs typeface="Times New Roman" panose="02020603050405020304" pitchFamily="18" charset="0"/>
              </a:rPr>
              <a:t>, проблеми,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перспективи</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p>
          <a:p>
            <a:pPr marL="0" lvl="0" indent="0">
              <a:lnSpc>
                <a:spcPct val="107000"/>
              </a:lnSpc>
              <a:spcAft>
                <a:spcPts val="800"/>
              </a:spcAft>
              <a:buSzPts val="1000"/>
              <a:buNone/>
              <a:tabLst>
                <a:tab pos="457200" algn="l"/>
              </a:tabLst>
            </a:pP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2.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Аналіз</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ринку з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оцінюванням</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конкурентів</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Кількість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конкурентних</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сайтів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закладів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uk-UA" sz="1900" kern="100" dirty="0">
                <a:solidFill>
                  <a:srgbClr val="212529"/>
                </a:solidFill>
                <a:latin typeface="Calibri" panose="020F0502020204030204" pitchFamily="34" charset="0"/>
                <a:ea typeface="Times New Roman" panose="02020603050405020304" pitchFamily="18" charset="0"/>
                <a:cs typeface="Times New Roman" panose="02020603050405020304" pitchFamily="18" charset="0"/>
              </a:rPr>
              <a:t> </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Яку рекламу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використовують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конкуренти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uk-UA" sz="1900" kern="100" dirty="0">
                <a:solidFill>
                  <a:srgbClr val="212529"/>
                </a:solidFill>
                <a:latin typeface="Calibri" panose="020F0502020204030204" pitchFamily="34" charset="0"/>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Якість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сайтів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контекстної</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реклами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endParaRPr>
          </a:p>
          <a:p>
            <a:pPr>
              <a:lnSpc>
                <a:spcPct val="107000"/>
              </a:lnSpc>
              <a:spcAft>
                <a:spcPts val="800"/>
              </a:spcAft>
              <a:buNone/>
            </a:pPr>
            <a:r>
              <a:rPr lang="uk-UA" sz="1900" b="1" kern="0" dirty="0">
                <a:solidFill>
                  <a:srgbClr val="212529"/>
                </a:solidFill>
                <a:latin typeface="__proxima_Fallback_2739fa"/>
                <a:ea typeface="Times New Roman" panose="02020603050405020304" pitchFamily="18" charset="0"/>
                <a:cs typeface="Times New Roman" panose="02020603050405020304" pitchFamily="18" charset="0"/>
              </a:rPr>
              <a:t>3</a:t>
            </a:r>
            <a:r>
              <a:rPr lang="uk-UA" sz="1900" kern="0" dirty="0">
                <a:solidFill>
                  <a:srgbClr val="212529"/>
                </a:solidFill>
                <a:latin typeface="__proxima_Fallback_2739fa"/>
                <a:ea typeface="Times New Roman" panose="02020603050405020304" pitchFamily="18" charset="0"/>
                <a:cs typeface="Times New Roman" panose="02020603050405020304" pitchFamily="18" charset="0"/>
              </a:rPr>
              <a:t>. </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Продаж і маркетинг</a:t>
            </a:r>
            <a:r>
              <a:rPr lang="uk-UA" sz="1900" b="1" kern="0" dirty="0">
                <a:solidFill>
                  <a:srgbClr val="212529"/>
                </a:solidFill>
                <a:latin typeface="__proxima_Fallback_2739fa"/>
                <a:ea typeface="Times New Roman" panose="02020603050405020304" pitchFamily="18" charset="0"/>
                <a:cs typeface="Times New Roman" panose="02020603050405020304" pitchFamily="18" charset="0"/>
              </a:rPr>
              <a:t>:</a:t>
            </a:r>
          </a:p>
          <a:p>
            <a:pPr>
              <a:lnSpc>
                <a:spcPct val="107000"/>
              </a:lnSpc>
              <a:spcAft>
                <a:spcPts val="800"/>
              </a:spcAft>
              <a:buNone/>
            </a:pP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1</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Реклама в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соціальних</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мережах</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визначення </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метод</a:t>
            </a:r>
            <a:r>
              <a:rPr lang="uk-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реклами</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які </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плану</a:t>
            </a:r>
            <a:r>
              <a:rPr lang="uk-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ються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використовува</a:t>
            </a:r>
            <a:r>
              <a:rPr lang="uk-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тися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соцмережах</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приблизні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на рекламу.</a:t>
            </a:r>
            <a:endParaRPr lang="ru-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2</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Просування</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сайту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створення власного сайту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В</a:t>
            </a:r>
            <a:r>
              <a:rPr lang="uk-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изначення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бюджет</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який</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потрібен</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на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створення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сайту і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його</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просування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пошуковику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3</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Бренд</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створення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логотип</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бренду.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Витрати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на дизайн меню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логотипа.</a:t>
            </a:r>
            <a:endParaRPr lang="ru-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4</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Участь у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громадських</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заходах</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визначення заходів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будуть проводитися та на яких заклад може брати участь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міські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ярмарки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їжі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виставки</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тощо)</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5</a:t>
            </a:r>
            <a:r>
              <a:rPr lang="uk-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Програми</a:t>
            </a:r>
            <a:r>
              <a:rPr lang="ru-UA" sz="19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лояльності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будуть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у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закладі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знижки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або</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бонуси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постійних</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клієнтів</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Подума</a:t>
            </a:r>
            <a:r>
              <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rPr>
              <a:t>ти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будуть</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це</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пластикові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карти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електронні</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в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застосунку</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 на них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знадобиться</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1900" kern="0" dirty="0" err="1">
                <a:solidFill>
                  <a:srgbClr val="212529"/>
                </a:solidFill>
                <a:effectLst/>
                <a:latin typeface="__proxima_Fallback_2739fa"/>
                <a:ea typeface="Times New Roman" panose="02020603050405020304" pitchFamily="18" charset="0"/>
                <a:cs typeface="Times New Roman" panose="02020603050405020304" pitchFamily="18" charset="0"/>
              </a:rPr>
              <a:t>різний</a:t>
            </a:r>
            <a:r>
              <a:rPr lang="ru-UA" sz="1900" kern="0" dirty="0">
                <a:solidFill>
                  <a:srgbClr val="212529"/>
                </a:solidFill>
                <a:effectLst/>
                <a:latin typeface="__proxima_Fallback_2739fa"/>
                <a:ea typeface="Times New Roman" panose="02020603050405020304" pitchFamily="18" charset="0"/>
                <a:cs typeface="Times New Roman" panose="02020603050405020304" pitchFamily="18" charset="0"/>
              </a:rPr>
              <a:t> бюджет.</a:t>
            </a:r>
            <a:endParaRPr lang="uk-UA" sz="1900" kern="0" dirty="0">
              <a:solidFill>
                <a:srgbClr val="212529"/>
              </a:solidFill>
              <a:effectLst/>
              <a:latin typeface="__proxima_Fallback_2739fa"/>
              <a:ea typeface="Times New Roman" panose="02020603050405020304" pitchFamily="18" charset="0"/>
              <a:cs typeface="Times New Roman" panose="02020603050405020304" pitchFamily="18" charset="0"/>
            </a:endParaRPr>
          </a:p>
          <a:p>
            <a:pPr>
              <a:lnSpc>
                <a:spcPct val="107000"/>
              </a:lnSpc>
              <a:spcAft>
                <a:spcPts val="800"/>
              </a:spcAft>
              <a:buNone/>
            </a:pPr>
            <a:r>
              <a:rPr lang="uk-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Усі</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пункти</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цього</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розділу</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мають</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об’єднуватися</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в одну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цілісну</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стратегію</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маркетингу,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що</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допоможе</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ефективно</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20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прорекламувати</a:t>
            </a:r>
            <a:r>
              <a:rPr lang="ru-UA" sz="2000" b="1"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a:t>
            </a:r>
            <a:endParaRPr lang="ru-UA"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ru-UA"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ru-UA"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endParaRPr lang="uk-UA" sz="2000" kern="0" dirty="0">
              <a:solidFill>
                <a:srgbClr val="212529"/>
              </a:solidFill>
              <a:effectLst/>
              <a:latin typeface="__proxima_Fallback_2739fa"/>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ru-UA" sz="1600" kern="1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7000"/>
              </a:lnSpc>
              <a:spcAft>
                <a:spcPts val="800"/>
              </a:spcAft>
              <a:buAutoNum type="arabicPeriod"/>
            </a:pPr>
            <a:endParaRPr lang="ru-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7000"/>
              </a:lnSpc>
              <a:spcAft>
                <a:spcPts val="800"/>
              </a:spcAft>
              <a:buAutoNum type="arabicPeriod"/>
            </a:pPr>
            <a:endParaRPr lang="uk-UA" dirty="0"/>
          </a:p>
        </p:txBody>
      </p:sp>
    </p:spTree>
    <p:extLst>
      <p:ext uri="{BB962C8B-B14F-4D97-AF65-F5344CB8AC3E}">
        <p14:creationId xmlns:p14="http://schemas.microsoft.com/office/powerpoint/2010/main" val="72100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3E873-C86B-F087-7B7B-9AB0B23F9205}"/>
              </a:ext>
            </a:extLst>
          </p:cNvPr>
          <p:cNvSpPr>
            <a:spLocks noGrp="1"/>
          </p:cNvSpPr>
          <p:nvPr>
            <p:ph type="title"/>
          </p:nvPr>
        </p:nvSpPr>
        <p:spPr/>
        <p:txBody>
          <a:bodyPr>
            <a:normAutofit fontScale="90000"/>
          </a:bodyPr>
          <a:lstStyle/>
          <a:p>
            <a:r>
              <a:rPr lang="ru-UA" b="1" dirty="0" err="1"/>
              <a:t>Етапи</a:t>
            </a:r>
            <a:r>
              <a:rPr lang="ru-UA" b="1" dirty="0"/>
              <a:t> </a:t>
            </a:r>
            <a:r>
              <a:rPr lang="ru-UA" b="1" dirty="0" err="1"/>
              <a:t>реалізації</a:t>
            </a:r>
            <a:r>
              <a:rPr lang="ru-UA" b="1" dirty="0"/>
              <a:t> </a:t>
            </a:r>
            <a:r>
              <a:rPr lang="ru-UA" b="1" dirty="0" err="1"/>
              <a:t>проєкту</a:t>
            </a:r>
            <a:br>
              <a:rPr lang="ru-UA" dirty="0"/>
            </a:br>
            <a:endParaRPr lang="uk-UA" dirty="0"/>
          </a:p>
        </p:txBody>
      </p:sp>
      <p:sp>
        <p:nvSpPr>
          <p:cNvPr id="3" name="Объект 2">
            <a:extLst>
              <a:ext uri="{FF2B5EF4-FFF2-40B4-BE49-F238E27FC236}">
                <a16:creationId xmlns:a16="http://schemas.microsoft.com/office/drawing/2014/main" id="{729F3BE9-E4B4-967B-870A-33D67AECC1B7}"/>
              </a:ext>
            </a:extLst>
          </p:cNvPr>
          <p:cNvSpPr>
            <a:spLocks noGrp="1"/>
          </p:cNvSpPr>
          <p:nvPr>
            <p:ph idx="1"/>
          </p:nvPr>
        </p:nvSpPr>
        <p:spPr/>
        <p:txBody>
          <a:bodyPr>
            <a:normAutofit fontScale="55000" lnSpcReduction="20000"/>
          </a:bodyPr>
          <a:lstStyle/>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1.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напишіть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детально про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його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купівлю</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оренду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Вкажіть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вартість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купівлі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оренди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місяць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2.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Обладнання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визначте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знадобиться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кухні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й залу.</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3.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складіть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список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залу,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враховуючи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площу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а також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меблів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поверхонь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кухні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4. Ремонт</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відкриваючи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нове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кафе, в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приміщенні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слід</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зробити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ремонт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приділити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увагу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інтер’єру</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він</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пасував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до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вашої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концепції</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5.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Отримання</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дозволів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визначте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строк,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потрібний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для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отримання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ліцензій</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дозволів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6.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Укладення</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договорів</a:t>
            </a: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 з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постачальниками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вкажіть</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список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постачальників</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якими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будете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укладати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чи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вже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уклали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договори.</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u-UA" sz="3200" b="1" kern="0" dirty="0">
                <a:solidFill>
                  <a:srgbClr val="212529"/>
                </a:solidFill>
                <a:effectLst/>
                <a:latin typeface="__proxima_Fallback_2739fa"/>
                <a:ea typeface="Times New Roman" panose="02020603050405020304" pitchFamily="18" charset="0"/>
                <a:cs typeface="Times New Roman" panose="02020603050405020304" pitchFamily="18" charset="0"/>
              </a:rPr>
              <a:t>7. Початок </a:t>
            </a:r>
            <a:r>
              <a:rPr lang="ru-UA" sz="3200" b="1" kern="0" dirty="0" err="1">
                <a:solidFill>
                  <a:srgbClr val="212529"/>
                </a:solidFill>
                <a:effectLst/>
                <a:latin typeface="__proxima_Fallback_2739fa"/>
                <a:ea typeface="Times New Roman" panose="02020603050405020304" pitchFamily="18" charset="0"/>
                <a:cs typeface="Times New Roman" panose="02020603050405020304" pitchFamily="18" charset="0"/>
              </a:rPr>
              <a:t>роботи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визначте</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дату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відкриття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закладу,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щоб</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усі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етапи</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були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готові</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вчасно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і кафе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повноцінно</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 </a:t>
            </a:r>
            <a:r>
              <a:rPr lang="ru-UA" sz="3200" kern="0" dirty="0" err="1">
                <a:solidFill>
                  <a:srgbClr val="212529"/>
                </a:solidFill>
                <a:effectLst/>
                <a:latin typeface="__proxima_Fallback_2739fa"/>
                <a:ea typeface="Times New Roman" panose="02020603050405020304" pitchFamily="18" charset="0"/>
                <a:cs typeface="Times New Roman" panose="02020603050405020304" pitchFamily="18" charset="0"/>
              </a:rPr>
              <a:t>відкрилося</a:t>
            </a:r>
            <a:r>
              <a:rPr lang="ru-UA" sz="3200" kern="0" dirty="0">
                <a:solidFill>
                  <a:srgbClr val="212529"/>
                </a:solidFill>
                <a:effectLst/>
                <a:latin typeface="__proxima_Fallback_2739fa"/>
                <a:ea typeface="Times New Roman" panose="02020603050405020304" pitchFamily="18" charset="0"/>
                <a:cs typeface="Times New Roman" panose="02020603050405020304" pitchFamily="18" charset="0"/>
              </a:rPr>
              <a:t>.</a:t>
            </a:r>
            <a:endParaRPr lang="ru-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10991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B0B54E"/>
      </a:accent1>
      <a:accent2>
        <a:srgbClr val="996633"/>
      </a:accent2>
      <a:accent3>
        <a:srgbClr val="999999"/>
      </a:accent3>
      <a:accent4>
        <a:srgbClr val="666633"/>
      </a:accent4>
      <a:accent5>
        <a:srgbClr val="CC6633"/>
      </a:accent5>
      <a:accent6>
        <a:srgbClr val="9966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2053</Words>
  <Application>Microsoft Office PowerPoint</Application>
  <PresentationFormat>Экран (4:3)</PresentationFormat>
  <Paragraphs>136</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__proxima_Fallback_2739fa</vt:lpstr>
      <vt:lpstr>Arial</vt:lpstr>
      <vt:lpstr>Calibri</vt:lpstr>
      <vt:lpstr>MV Boli</vt:lpstr>
      <vt:lpstr>Roboto</vt:lpstr>
      <vt:lpstr>Symbol</vt:lpstr>
      <vt:lpstr>Office Theme</vt:lpstr>
      <vt:lpstr>Етапи створення нового ресторану</vt:lpstr>
      <vt:lpstr>Презентация PowerPoint</vt:lpstr>
      <vt:lpstr>Резюме закладу</vt:lpstr>
      <vt:lpstr>Презентация PowerPoint</vt:lpstr>
      <vt:lpstr>Презентация PowerPoint</vt:lpstr>
      <vt:lpstr>Концепція закладу </vt:lpstr>
      <vt:lpstr>Виробнича частина бізнес-плану кафе (приклад) </vt:lpstr>
      <vt:lpstr>Маркетингова частина </vt:lpstr>
      <vt:lpstr>Етапи реалізації проєкту </vt:lpstr>
      <vt:lpstr>Реєстрація в податковій і список документів </vt:lpstr>
      <vt:lpstr>Документи для реєстрації: </vt:lpstr>
      <vt:lpstr>Юридичні аспекти відкриття нового закладу громадського харчування </vt:lpstr>
      <vt:lpstr>Презентация PowerPoint</vt:lpstr>
      <vt:lpstr>Презентация PowerPoint</vt:lpstr>
      <vt:lpstr>Презентация PowerPoint</vt:lpstr>
      <vt:lpstr>Презентация PowerPoint</vt:lpstr>
      <vt:lpstr>Виробнича частина </vt:lpstr>
      <vt:lpstr>Приміщення під ресторан</vt:lpstr>
      <vt:lpstr>Презентация PowerPoint</vt:lpstr>
      <vt:lpstr>Система автоматизації (приклад)</vt:lpstr>
      <vt:lpstr>Презентация PowerPoint</vt:lpstr>
      <vt:lpstr>Презентация PowerPoint</vt:lpstr>
      <vt:lpstr>Фінансовий розділ </vt:lpstr>
      <vt:lpstr>Аналіз ризиків </vt:lpstr>
      <vt:lpstr>Фінансові результати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Юлия Пивовар</dc:creator>
  <cp:lastModifiedBy>Анна Сидорук</cp:lastModifiedBy>
  <cp:revision>25</cp:revision>
  <dcterms:created xsi:type="dcterms:W3CDTF">2013-07-05T08:58:19Z</dcterms:created>
  <dcterms:modified xsi:type="dcterms:W3CDTF">2025-10-03T17:37:24Z</dcterms:modified>
</cp:coreProperties>
</file>