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25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0341E49-6EFD-4C71-9F24-0AE7F7694C8A}" type="datetimeFigureOut">
              <a:rPr lang="uk-UA" smtClean="0"/>
              <a:t>08.02.2022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227544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341E49-6EFD-4C71-9F24-0AE7F7694C8A}" type="datetimeFigureOut">
              <a:rPr lang="uk-UA" smtClean="0"/>
              <a:t>08.02.2022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169536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341E49-6EFD-4C71-9F24-0AE7F7694C8A}" type="datetimeFigureOut">
              <a:rPr lang="uk-UA" smtClean="0"/>
              <a:t>08.02.2022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415301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341E49-6EFD-4C71-9F24-0AE7F7694C8A}" type="datetimeFigureOut">
              <a:rPr lang="uk-UA" smtClean="0"/>
              <a:t>08.02.2022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420937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0341E49-6EFD-4C71-9F24-0AE7F7694C8A}" type="datetimeFigureOut">
              <a:rPr lang="uk-UA" smtClean="0"/>
              <a:t>08.02.2022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268957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0341E49-6EFD-4C71-9F24-0AE7F7694C8A}" type="datetimeFigureOut">
              <a:rPr lang="uk-UA" smtClean="0"/>
              <a:t>08.02.2022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88902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472381" y="3618442"/>
            <a:ext cx="2901255"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471863" y="3618442"/>
            <a:ext cx="2915543"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341E49-6EFD-4C71-9F24-0AE7F7694C8A}" type="datetimeFigureOut">
              <a:rPr lang="uk-UA" smtClean="0"/>
              <a:t>08.02.2022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319932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0341E49-6EFD-4C71-9F24-0AE7F7694C8A}" type="datetimeFigureOut">
              <a:rPr lang="uk-UA" smtClean="0"/>
              <a:t>08.02.2022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331855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41E49-6EFD-4C71-9F24-0AE7F7694C8A}" type="datetimeFigureOut">
              <a:rPr lang="uk-UA" smtClean="0"/>
              <a:t>08.02.2022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55893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0341E49-6EFD-4C71-9F24-0AE7F7694C8A}" type="datetimeFigureOut">
              <a:rPr lang="uk-UA" smtClean="0"/>
              <a:t>08.02.2022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41484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0341E49-6EFD-4C71-9F24-0AE7F7694C8A}" type="datetimeFigureOut">
              <a:rPr lang="uk-UA" smtClean="0"/>
              <a:t>08.02.2022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19B9916-1842-4062-92BE-ED181818F849}" type="slidenum">
              <a:rPr lang="uk-UA" smtClean="0"/>
              <a:t>‹#›</a:t>
            </a:fld>
            <a:endParaRPr lang="uk-UA"/>
          </a:p>
        </p:txBody>
      </p:sp>
    </p:spTree>
    <p:extLst>
      <p:ext uri="{BB962C8B-B14F-4D97-AF65-F5344CB8AC3E}">
        <p14:creationId xmlns:p14="http://schemas.microsoft.com/office/powerpoint/2010/main" val="200608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341E49-6EFD-4C71-9F24-0AE7F7694C8A}" type="datetimeFigureOut">
              <a:rPr lang="uk-UA" smtClean="0"/>
              <a:t>08.02.2022</a:t>
            </a:fld>
            <a:endParaRPr lang="uk-U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19B9916-1842-4062-92BE-ED181818F849}" type="slidenum">
              <a:rPr lang="uk-UA" smtClean="0"/>
              <a:t>‹#›</a:t>
            </a:fld>
            <a:endParaRPr lang="uk-UA"/>
          </a:p>
        </p:txBody>
      </p:sp>
    </p:spTree>
    <p:extLst>
      <p:ext uri="{BB962C8B-B14F-4D97-AF65-F5344CB8AC3E}">
        <p14:creationId xmlns:p14="http://schemas.microsoft.com/office/powerpoint/2010/main" val="1562962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pic>
        <p:nvPicPr>
          <p:cNvPr id="6" name="Рисунок 5" descr="«Путешествие в мир русского язык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4662694"/>
            <a:ext cx="6724650" cy="4476750"/>
          </a:xfrm>
          <a:prstGeom prst="rect">
            <a:avLst/>
          </a:prstGeom>
        </p:spPr>
      </p:pic>
      <p:sp>
        <p:nvSpPr>
          <p:cNvPr id="7" name="Скругленный прямоугольник 6"/>
          <p:cNvSpPr/>
          <p:nvPr/>
        </p:nvSpPr>
        <p:spPr>
          <a:xfrm>
            <a:off x="649355" y="2305878"/>
            <a:ext cx="5433391" cy="2356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901145" y="2514790"/>
            <a:ext cx="4929809" cy="1938992"/>
          </a:xfrm>
          <a:prstGeom prst="rect">
            <a:avLst/>
          </a:prstGeom>
          <a:noFill/>
        </p:spPr>
        <p:txBody>
          <a:bodyPr wrap="square" rtlCol="0">
            <a:spAutoFit/>
          </a:bodyPr>
          <a:lstStyle/>
          <a:p>
            <a:pPr algn="ctr"/>
            <a:r>
              <a:rPr lang="uk-UA" sz="4000" b="1" dirty="0">
                <a:solidFill>
                  <a:schemeClr val="bg1"/>
                </a:solidFill>
                <a:effectLst>
                  <a:outerShdw blurRad="38100" dist="38100" dir="2700000" algn="tl">
                    <a:srgbClr val="000000">
                      <a:alpha val="43137"/>
                    </a:srgbClr>
                  </a:outerShdw>
                </a:effectLst>
                <a:latin typeface="Georgia" panose="02040502050405020303" pitchFamily="18" charset="0"/>
              </a:rPr>
              <a:t>Робоча подорож асистента вчителя</a:t>
            </a:r>
          </a:p>
        </p:txBody>
      </p:sp>
      <p:sp>
        <p:nvSpPr>
          <p:cNvPr id="9" name="Скругленный прямоугольник 8"/>
          <p:cNvSpPr/>
          <p:nvPr/>
        </p:nvSpPr>
        <p:spPr>
          <a:xfrm>
            <a:off x="901145" y="198783"/>
            <a:ext cx="4744281" cy="463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p:cNvSpPr txBox="1"/>
          <p:nvPr/>
        </p:nvSpPr>
        <p:spPr>
          <a:xfrm>
            <a:off x="1113183" y="200944"/>
            <a:ext cx="4532243" cy="461665"/>
          </a:xfrm>
          <a:prstGeom prst="rect">
            <a:avLst/>
          </a:prstGeom>
          <a:noFill/>
        </p:spPr>
        <p:txBody>
          <a:bodyPr wrap="square" rtlCol="0">
            <a:spAutoFit/>
          </a:bodyPr>
          <a:lstStyle/>
          <a:p>
            <a:pPr algn="ctr"/>
            <a:r>
              <a:rPr lang="uk-UA" sz="2400" b="1" dirty="0" err="1">
                <a:solidFill>
                  <a:schemeClr val="bg1"/>
                </a:solidFill>
                <a:effectLst>
                  <a:outerShdw blurRad="38100" dist="38100" dir="2700000" algn="tl">
                    <a:srgbClr val="000000">
                      <a:alpha val="43137"/>
                    </a:srgbClr>
                  </a:outerShdw>
                </a:effectLst>
                <a:latin typeface="Georgia" panose="02040502050405020303" pitchFamily="18" charset="0"/>
              </a:rPr>
              <a:t>Гараєва</a:t>
            </a:r>
            <a:r>
              <a:rPr lang="uk-UA" sz="2400" b="1" dirty="0">
                <a:solidFill>
                  <a:schemeClr val="bg1"/>
                </a:solidFill>
                <a:effectLst>
                  <a:outerShdw blurRad="38100" dist="38100" dir="2700000" algn="tl">
                    <a:srgbClr val="000000">
                      <a:alpha val="43137"/>
                    </a:srgbClr>
                  </a:outerShdw>
                </a:effectLst>
                <a:latin typeface="Georgia" panose="02040502050405020303" pitchFamily="18" charset="0"/>
              </a:rPr>
              <a:t> Алла Іванівна</a:t>
            </a:r>
          </a:p>
        </p:txBody>
      </p:sp>
      <p:sp>
        <p:nvSpPr>
          <p:cNvPr id="13" name="Скругленный прямоугольник 12"/>
          <p:cNvSpPr/>
          <p:nvPr/>
        </p:nvSpPr>
        <p:spPr>
          <a:xfrm>
            <a:off x="1086673" y="9139444"/>
            <a:ext cx="4744281" cy="672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TextBox 13"/>
          <p:cNvSpPr txBox="1"/>
          <p:nvPr/>
        </p:nvSpPr>
        <p:spPr>
          <a:xfrm>
            <a:off x="1192691" y="9139444"/>
            <a:ext cx="4532243" cy="707886"/>
          </a:xfrm>
          <a:prstGeom prst="rect">
            <a:avLst/>
          </a:prstGeom>
          <a:noFill/>
        </p:spPr>
        <p:txBody>
          <a:bodyPr wrap="square" rtlCol="0">
            <a:spAutoFit/>
          </a:bodyPr>
          <a:lstStyle/>
          <a:p>
            <a:pPr algn="ctr"/>
            <a:r>
              <a:rPr lang="uk-UA" sz="2000" b="1" dirty="0">
                <a:solidFill>
                  <a:schemeClr val="bg1"/>
                </a:solidFill>
                <a:effectLst>
                  <a:outerShdw blurRad="38100" dist="38100" dir="2700000" algn="tl">
                    <a:srgbClr val="000000">
                      <a:alpha val="43137"/>
                    </a:srgbClr>
                  </a:outerShdw>
                </a:effectLst>
                <a:latin typeface="Georgia" panose="02040502050405020303" pitchFamily="18" charset="0"/>
              </a:rPr>
              <a:t>м. Запоріжжя </a:t>
            </a:r>
          </a:p>
          <a:p>
            <a:pPr algn="ctr"/>
            <a:r>
              <a:rPr lang="uk-UA" sz="2000" b="1" dirty="0">
                <a:solidFill>
                  <a:schemeClr val="bg1"/>
                </a:solidFill>
                <a:effectLst>
                  <a:outerShdw blurRad="38100" dist="38100" dir="2700000" algn="tl">
                    <a:srgbClr val="000000">
                      <a:alpha val="43137"/>
                    </a:srgbClr>
                  </a:outerShdw>
                </a:effectLst>
                <a:latin typeface="Georgia" panose="02040502050405020303" pitchFamily="18" charset="0"/>
              </a:rPr>
              <a:t>2022</a:t>
            </a:r>
          </a:p>
        </p:txBody>
      </p:sp>
    </p:spTree>
    <p:extLst>
      <p:ext uri="{BB962C8B-B14F-4D97-AF65-F5344CB8AC3E}">
        <p14:creationId xmlns:p14="http://schemas.microsoft.com/office/powerpoint/2010/main" val="343410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44557" y="357809"/>
            <a:ext cx="5857460" cy="4524315"/>
          </a:xfrm>
          <a:prstGeom prst="rect">
            <a:avLst/>
          </a:prstGeom>
          <a:noFill/>
        </p:spPr>
        <p:txBody>
          <a:bodyPr wrap="square" rtlCol="0">
            <a:spAutoFit/>
          </a:bodyPr>
          <a:lstStyle/>
          <a:p>
            <a:pPr algn="just" fontAlgn="base"/>
            <a:r>
              <a:rPr lang="uk-UA" dirty="0">
                <a:latin typeface="Georgia" panose="02040502050405020303" pitchFamily="18" charset="0"/>
              </a:rPr>
              <a:t>	Освітня система </a:t>
            </a:r>
            <a:r>
              <a:rPr lang="uk-UA" b="1" dirty="0">
                <a:latin typeface="Georgia" panose="02040502050405020303" pitchFamily="18" charset="0"/>
              </a:rPr>
              <a:t>Швеції </a:t>
            </a:r>
            <a:r>
              <a:rPr lang="uk-UA" dirty="0">
                <a:latin typeface="Georgia" panose="02040502050405020303" pitchFamily="18" charset="0"/>
              </a:rPr>
              <a:t>має особливий підхід до навчання </a:t>
            </a:r>
            <a:r>
              <a:rPr lang="uk-UA" b="1" dirty="0">
                <a:latin typeface="Georgia" panose="02040502050405020303" pitchFamily="18" charset="0"/>
              </a:rPr>
              <a:t>дітей з раннім аутизмом.</a:t>
            </a:r>
            <a:r>
              <a:rPr lang="uk-UA" dirty="0">
                <a:latin typeface="Georgia" panose="02040502050405020303" pitchFamily="18" charset="0"/>
              </a:rPr>
              <a:t> Такі учні ходять до звичайної школи, де заняття з ними проводяться у малих групах, а освітні послуги кожним трьом дітям надають два учителі і один асистент, що дозволяє приділити кожній дитині достатньо часу та уваги.</a:t>
            </a:r>
          </a:p>
          <a:p>
            <a:pPr algn="just" fontAlgn="base"/>
            <a:endParaRPr lang="uk-UA" dirty="0">
              <a:latin typeface="Georgia" panose="02040502050405020303" pitchFamily="18" charset="0"/>
            </a:endParaRPr>
          </a:p>
          <a:p>
            <a:pPr algn="just" fontAlgn="base"/>
            <a:r>
              <a:rPr lang="uk-UA" dirty="0">
                <a:latin typeface="Georgia" panose="02040502050405020303" pitchFamily="18" charset="0"/>
              </a:rPr>
              <a:t>    Варто зазначити, що у більшості європейських держав підготовка педагогів інклюзивної освіти здійснюється в </a:t>
            </a:r>
            <a:r>
              <a:rPr lang="uk-UA" b="1" dirty="0">
                <a:latin typeface="Georgia" panose="02040502050405020303" pitchFamily="18" charset="0"/>
              </a:rPr>
              <a:t>університетах</a:t>
            </a:r>
            <a:r>
              <a:rPr lang="uk-UA" dirty="0">
                <a:latin typeface="Georgia" panose="02040502050405020303" pitchFamily="18" charset="0"/>
              </a:rPr>
              <a:t>.</a:t>
            </a:r>
          </a:p>
          <a:p>
            <a:pPr algn="just" fontAlgn="base"/>
            <a:endParaRPr lang="uk-UA" dirty="0">
              <a:latin typeface="Georgia" panose="02040502050405020303" pitchFamily="18" charset="0"/>
            </a:endParaRPr>
          </a:p>
          <a:p>
            <a:pPr algn="just" fontAlgn="base"/>
            <a:r>
              <a:rPr lang="uk-UA" dirty="0">
                <a:latin typeface="Georgia" panose="02040502050405020303" pitchFamily="18" charset="0"/>
              </a:rPr>
              <a:t>    </a:t>
            </a:r>
            <a:r>
              <a:rPr lang="uk-UA" b="1" dirty="0">
                <a:latin typeface="Georgia" panose="02040502050405020303" pitchFamily="18" charset="0"/>
              </a:rPr>
              <a:t>В Україні</a:t>
            </a:r>
            <a:r>
              <a:rPr lang="uk-UA" dirty="0">
                <a:latin typeface="Georgia" panose="02040502050405020303" pitchFamily="18" charset="0"/>
              </a:rPr>
              <a:t> інклюзивне навчання вже почало впроваджуватися: Закон про інклюзивну освіту був підписаний у липні 2017 року.</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04" y="4710874"/>
            <a:ext cx="5141843" cy="4903974"/>
          </a:xfrm>
          <a:prstGeom prst="rect">
            <a:avLst/>
          </a:prstGeom>
        </p:spPr>
      </p:pic>
    </p:spTree>
    <p:extLst>
      <p:ext uri="{BB962C8B-B14F-4D97-AF65-F5344CB8AC3E}">
        <p14:creationId xmlns:p14="http://schemas.microsoft.com/office/powerpoint/2010/main" val="286007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91" y="7128014"/>
            <a:ext cx="3544955" cy="265871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1475" y="4927127"/>
            <a:ext cx="4049202" cy="2949419"/>
          </a:xfrm>
          <a:prstGeom prst="rect">
            <a:avLst/>
          </a:prstGeom>
          <a:ln>
            <a:noFill/>
          </a:ln>
          <a:effectLst>
            <a:softEdge rad="112500"/>
          </a:effectLst>
        </p:spPr>
      </p:pic>
      <p:sp>
        <p:nvSpPr>
          <p:cNvPr id="2" name="TextBox 1"/>
          <p:cNvSpPr txBox="1"/>
          <p:nvPr/>
        </p:nvSpPr>
        <p:spPr>
          <a:xfrm>
            <a:off x="251791" y="728284"/>
            <a:ext cx="6168886" cy="2200602"/>
          </a:xfrm>
          <a:prstGeom prst="rect">
            <a:avLst/>
          </a:prstGeom>
          <a:noFill/>
        </p:spPr>
        <p:txBody>
          <a:bodyPr wrap="square" rtlCol="0">
            <a:spAutoFit/>
          </a:bodyPr>
          <a:lstStyle/>
          <a:p>
            <a:pPr algn="just"/>
            <a:r>
              <a:rPr lang="uk-UA" dirty="0">
                <a:latin typeface="Georgia" panose="02040502050405020303" pitchFamily="18" charset="0"/>
              </a:rPr>
              <a:t>	</a:t>
            </a:r>
            <a:r>
              <a:rPr lang="uk-UA" sz="1700" dirty="0">
                <a:effectLst>
                  <a:outerShdw blurRad="38100" dist="38100" dir="2700000" algn="tl">
                    <a:srgbClr val="000000">
                      <a:alpha val="43137"/>
                    </a:srgbClr>
                  </a:outerShdw>
                </a:effectLst>
                <a:latin typeface="Georgia" panose="02040502050405020303" pitchFamily="18" charset="0"/>
              </a:rPr>
              <a:t>Асистентом вчителя я почала працювати нещодавно! Перший час страшено хвилювалася! Як організувати роботу? Які методи навчання обрати саме для таких дітей?! Така велика відповідальність! </a:t>
            </a:r>
          </a:p>
          <a:p>
            <a:pPr algn="just"/>
            <a:r>
              <a:rPr lang="uk-UA" sz="1700" dirty="0">
                <a:effectLst>
                  <a:outerShdw blurRad="38100" dist="38100" dir="2700000" algn="tl">
                    <a:srgbClr val="000000">
                      <a:alpha val="43137"/>
                    </a:srgbClr>
                  </a:outerShdw>
                </a:effectLst>
                <a:latin typeface="Georgia" panose="02040502050405020303" pitchFamily="18" charset="0"/>
              </a:rPr>
              <a:t>	Я «запаслася терпінням», «освіжила» вже набутті знання та продовжила здобувати нові! Ніколи не відмовляйтеся від самоосвіти! Не бійтеся впроваджувати щось нове та цікаве в практику!</a:t>
            </a:r>
          </a:p>
        </p:txBody>
      </p:sp>
      <p:sp>
        <p:nvSpPr>
          <p:cNvPr id="3" name="TextBox 2"/>
          <p:cNvSpPr txBox="1"/>
          <p:nvPr/>
        </p:nvSpPr>
        <p:spPr>
          <a:xfrm>
            <a:off x="3796746" y="3044353"/>
            <a:ext cx="2623931" cy="2031325"/>
          </a:xfrm>
          <a:prstGeom prst="rect">
            <a:avLst/>
          </a:prstGeom>
          <a:noFill/>
        </p:spPr>
        <p:txBody>
          <a:bodyPr wrap="square" rtlCol="0">
            <a:spAutoFit/>
          </a:bodyPr>
          <a:lstStyle/>
          <a:p>
            <a:pPr algn="ctr"/>
            <a:r>
              <a:rPr lang="uk-UA" dirty="0">
                <a:solidFill>
                  <a:schemeClr val="accent5">
                    <a:lumMod val="50000"/>
                  </a:schemeClr>
                </a:solidFill>
                <a:effectLst>
                  <a:outerShdw blurRad="38100" dist="38100" dir="2700000" algn="tl">
                    <a:srgbClr val="000000">
                      <a:alpha val="43137"/>
                    </a:srgbClr>
                  </a:outerShdw>
                </a:effectLst>
                <a:latin typeface="Georgia" panose="02040502050405020303" pitchFamily="18" charset="0"/>
              </a:rPr>
              <a:t>Мій найголовніший принцип роботи з дитиною з особливими освітніми потребами – НЕНАШКОДЬ! </a:t>
            </a:r>
          </a:p>
          <a:p>
            <a:endParaRPr lang="uk-UA" dirty="0"/>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91" y="2982888"/>
            <a:ext cx="3458817" cy="2692770"/>
          </a:xfrm>
          <a:prstGeom prst="rect">
            <a:avLst/>
          </a:prstGeom>
          <a:ln>
            <a:noFill/>
          </a:ln>
          <a:effectLst>
            <a:softEdge rad="112500"/>
          </a:effectLst>
        </p:spPr>
      </p:pic>
      <p:sp>
        <p:nvSpPr>
          <p:cNvPr id="7" name="TextBox 6"/>
          <p:cNvSpPr txBox="1"/>
          <p:nvPr/>
        </p:nvSpPr>
        <p:spPr>
          <a:xfrm>
            <a:off x="3982277" y="8457372"/>
            <a:ext cx="2438400" cy="646331"/>
          </a:xfrm>
          <a:prstGeom prst="rect">
            <a:avLst/>
          </a:prstGeom>
          <a:noFill/>
        </p:spPr>
        <p:txBody>
          <a:bodyPr wrap="square" rtlCol="0">
            <a:spAutoFit/>
          </a:bodyPr>
          <a:lstStyle/>
          <a:p>
            <a:pPr algn="ctr"/>
            <a:r>
              <a:rPr lang="uk-UA" b="1" dirty="0">
                <a:solidFill>
                  <a:schemeClr val="accent5">
                    <a:lumMod val="50000"/>
                  </a:schemeClr>
                </a:solidFill>
                <a:effectLst>
                  <a:outerShdw blurRad="38100" dist="38100" dir="2700000" algn="tl">
                    <a:srgbClr val="000000">
                      <a:alpha val="43137"/>
                    </a:srgbClr>
                  </a:outerShdw>
                </a:effectLst>
                <a:latin typeface="Georgia" panose="02040502050405020303" pitchFamily="18" charset="0"/>
              </a:rPr>
              <a:t>УСПІХІВ В РОБОТІ!</a:t>
            </a: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668" y="5675658"/>
            <a:ext cx="1232452" cy="1232452"/>
          </a:xfrm>
          <a:prstGeom prst="rect">
            <a:avLst/>
          </a:prstGeom>
        </p:spPr>
      </p:pic>
      <p:sp>
        <p:nvSpPr>
          <p:cNvPr id="9" name="TextBox 8"/>
          <p:cNvSpPr txBox="1"/>
          <p:nvPr/>
        </p:nvSpPr>
        <p:spPr>
          <a:xfrm>
            <a:off x="1377894" y="301219"/>
            <a:ext cx="4426557" cy="369332"/>
          </a:xfrm>
          <a:prstGeom prst="rect">
            <a:avLst/>
          </a:prstGeom>
          <a:noFill/>
        </p:spPr>
        <p:txBody>
          <a:bodyPr wrap="square" rtlCol="0">
            <a:spAutoFit/>
          </a:bodyPr>
          <a:lstStyle/>
          <a:p>
            <a:r>
              <a:rPr lang="uk-UA" b="1" dirty="0">
                <a:solidFill>
                  <a:srgbClr val="002060"/>
                </a:solidFill>
                <a:effectLst>
                  <a:outerShdw blurRad="38100" dist="38100" dir="2700000" algn="tl">
                    <a:srgbClr val="000000">
                      <a:alpha val="43137"/>
                    </a:srgbClr>
                  </a:outerShdw>
                </a:effectLst>
                <a:latin typeface="Georgia" panose="02040502050405020303" pitchFamily="18" charset="0"/>
              </a:rPr>
              <a:t>Враження від робочої подорожі</a:t>
            </a:r>
            <a:endParaRPr lang="uk-UA" dirty="0"/>
          </a:p>
        </p:txBody>
      </p:sp>
    </p:spTree>
    <p:extLst>
      <p:ext uri="{BB962C8B-B14F-4D97-AF65-F5344CB8AC3E}">
        <p14:creationId xmlns:p14="http://schemas.microsoft.com/office/powerpoint/2010/main" val="290009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49286" y="410817"/>
            <a:ext cx="3419061" cy="369332"/>
          </a:xfrm>
          <a:prstGeom prst="rect">
            <a:avLst/>
          </a:prstGeom>
          <a:noFill/>
        </p:spPr>
        <p:txBody>
          <a:bodyPr wrap="square" rtlCol="0">
            <a:spAutoFit/>
          </a:bodyPr>
          <a:lstStyle/>
          <a:p>
            <a:pPr algn="ct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СПИСОК НЕОБХІДНОГО</a:t>
            </a:r>
          </a:p>
        </p:txBody>
      </p:sp>
      <p:sp>
        <p:nvSpPr>
          <p:cNvPr id="4" name="TextBox 3"/>
          <p:cNvSpPr txBox="1"/>
          <p:nvPr/>
        </p:nvSpPr>
        <p:spPr>
          <a:xfrm>
            <a:off x="477078" y="1060174"/>
            <a:ext cx="5963479" cy="4247317"/>
          </a:xfrm>
          <a:prstGeom prst="rect">
            <a:avLst/>
          </a:prstGeom>
          <a:noFill/>
        </p:spPr>
        <p:txBody>
          <a:bodyPr wrap="square" rtlCol="0">
            <a:spAutoFit/>
          </a:bodyPr>
          <a:lstStyle/>
          <a:p>
            <a:pPr marL="342900" indent="-342900">
              <a:lnSpc>
                <a:spcPct val="150000"/>
              </a:lnSpc>
              <a:buFont typeface="+mj-lt"/>
              <a:buAutoNum type="arabicPeriod"/>
            </a:pP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Що за подорож на нас чекає?!</a:t>
            </a:r>
          </a:p>
          <a:p>
            <a:pPr marL="342900" indent="-342900">
              <a:lnSpc>
                <a:spcPct val="150000"/>
              </a:lnSpc>
              <a:buFont typeface="+mj-lt"/>
              <a:buAutoNum type="arabicPeriod"/>
            </a:pP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Які історичні «пам'ятки» треба відвідати?! </a:t>
            </a:r>
          </a:p>
          <a:p>
            <a:pPr marL="342900" indent="-342900">
              <a:lnSpc>
                <a:spcPct val="150000"/>
              </a:lnSpc>
              <a:buFont typeface="+mj-lt"/>
              <a:buAutoNum type="arabicPeriod"/>
            </a:pPr>
            <a:r>
              <a:rPr lang="uk-UA" b="1" dirty="0">
                <a:solidFill>
                  <a:srgbClr val="002060"/>
                </a:solidFill>
                <a:effectLst>
                  <a:outerShdw blurRad="38100" dist="38100" dir="2700000" algn="tl">
                    <a:srgbClr val="000000">
                      <a:alpha val="43137"/>
                    </a:srgbClr>
                  </a:outerShdw>
                </a:effectLst>
                <a:latin typeface="Georgia" panose="02040502050405020303" pitchFamily="18" charset="0"/>
              </a:rPr>
              <a:t>Документи – найголовніше для робочої подорожі асистента вчителя. </a:t>
            </a:r>
          </a:p>
          <a:p>
            <a:pPr marL="342900" indent="-342900">
              <a:lnSpc>
                <a:spcPct val="150000"/>
              </a:lnSpc>
              <a:buFont typeface="+mj-lt"/>
              <a:buAutoNum type="arabicPeriod"/>
            </a:pP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Що покласти в валізу асистенту вчителя?</a:t>
            </a:r>
          </a:p>
          <a:p>
            <a:pPr marL="342900" indent="-342900">
              <a:lnSpc>
                <a:spcPct val="150000"/>
              </a:lnSpc>
              <a:buFont typeface="+mj-lt"/>
              <a:buAutoNum type="arabicPeriod"/>
            </a:pP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Хто надихнув на мандрівку.</a:t>
            </a:r>
          </a:p>
          <a:p>
            <a:pPr marL="342900" indent="-342900">
              <a:lnSpc>
                <a:spcPct val="150000"/>
              </a:lnSpc>
              <a:buFont typeface="+mj-lt"/>
              <a:buAutoNum type="arabicPeriod"/>
            </a:pPr>
            <a:r>
              <a:rPr lang="uk-UA" b="1" dirty="0">
                <a:solidFill>
                  <a:srgbClr val="002060"/>
                </a:solidFill>
                <a:effectLst>
                  <a:outerShdw blurRad="38100" dist="38100" dir="2700000" algn="tl">
                    <a:srgbClr val="000000">
                      <a:alpha val="43137"/>
                    </a:srgbClr>
                  </a:outerShdw>
                </a:effectLst>
                <a:latin typeface="Georgia" panose="02040502050405020303" pitchFamily="18" charset="0"/>
              </a:rPr>
              <a:t>Враження від робочої подорожі.</a:t>
            </a:r>
          </a:p>
          <a:p>
            <a:pPr>
              <a:lnSpc>
                <a:spcPct val="150000"/>
              </a:lnSpc>
            </a:pPr>
            <a:endParaRPr lang="uk-UA" b="1" dirty="0">
              <a:solidFill>
                <a:srgbClr val="002060"/>
              </a:solidFill>
              <a:effectLst>
                <a:outerShdw blurRad="38100" dist="38100" dir="2700000" algn="tl">
                  <a:srgbClr val="000000">
                    <a:alpha val="43137"/>
                  </a:srgbClr>
                </a:outerShdw>
              </a:effectLst>
              <a:latin typeface="Georgia" panose="02040502050405020303" pitchFamily="18" charset="0"/>
            </a:endParaRPr>
          </a:p>
          <a:p>
            <a:endParaRPr lang="uk-UA" b="1" dirty="0">
              <a:solidFill>
                <a:srgbClr val="002060"/>
              </a:solidFill>
              <a:effectLst>
                <a:outerShdw blurRad="38100" dist="38100" dir="2700000" algn="tl">
                  <a:srgbClr val="000000">
                    <a:alpha val="43137"/>
                  </a:srgbClr>
                </a:outerShdw>
              </a:effectLst>
              <a:latin typeface="Georgia" panose="02040502050405020303" pitchFamily="18" charset="0"/>
            </a:endParaRPr>
          </a:p>
          <a:p>
            <a:endParaRPr lang="uk-UA" b="1" dirty="0">
              <a:solidFill>
                <a:srgbClr val="002060"/>
              </a:solidFill>
              <a:effectLst>
                <a:outerShdw blurRad="38100" dist="38100" dir="2700000" algn="tl">
                  <a:srgbClr val="000000">
                    <a:alpha val="43137"/>
                  </a:srgbClr>
                </a:outerShdw>
              </a:effectLst>
              <a:latin typeface="Georgia" panose="02040502050405020303" pitchFamily="18" charset="0"/>
            </a:endParaRPr>
          </a:p>
          <a:p>
            <a:endParaRPr lang="uk-UA" b="1" dirty="0">
              <a:solidFill>
                <a:srgbClr val="002060"/>
              </a:solidFill>
              <a:effectLst>
                <a:outerShdw blurRad="38100" dist="38100" dir="2700000" algn="tl">
                  <a:srgbClr val="000000">
                    <a:alpha val="43137"/>
                  </a:srgbClr>
                </a:outerShdw>
              </a:effectLst>
              <a:latin typeface="Georgia" panose="02040502050405020303" pitchFamily="18" charset="0"/>
            </a:endParaRPr>
          </a:p>
        </p:txBody>
      </p:sp>
      <p:pic>
        <p:nvPicPr>
          <p:cNvPr id="5" name="Рисунок 4" descr="Урок-подорож &quot;Travelling to London&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734" y="4891992"/>
            <a:ext cx="4582164" cy="3553321"/>
          </a:xfrm>
          <a:prstGeom prst="rect">
            <a:avLst/>
          </a:prstGeom>
        </p:spPr>
      </p:pic>
    </p:spTree>
    <p:extLst>
      <p:ext uri="{BB962C8B-B14F-4D97-AF65-F5344CB8AC3E}">
        <p14:creationId xmlns:p14="http://schemas.microsoft.com/office/powerpoint/2010/main" val="307630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23461" y="1018689"/>
            <a:ext cx="5897217" cy="5339923"/>
          </a:xfrm>
          <a:prstGeom prst="rect">
            <a:avLst/>
          </a:prstGeom>
          <a:noFill/>
        </p:spPr>
        <p:txBody>
          <a:bodyPr wrap="square" rtlCol="0">
            <a:spAutoFit/>
          </a:bodyPr>
          <a:lstStyle/>
          <a:p>
            <a:pPr algn="just"/>
            <a:r>
              <a:rPr lang="uk-UA" dirty="0">
                <a:latin typeface="Georgia" panose="02040502050405020303" pitchFamily="18" charset="0"/>
              </a:rPr>
              <a:t>	</a:t>
            </a:r>
            <a:r>
              <a:rPr lang="uk-UA" sz="1700" dirty="0">
                <a:effectLst>
                  <a:outerShdw blurRad="38100" dist="38100" dir="2700000" algn="tl">
                    <a:srgbClr val="000000">
                      <a:alpha val="43137"/>
                    </a:srgbClr>
                  </a:outerShdw>
                </a:effectLst>
                <a:latin typeface="Georgia" panose="02040502050405020303" pitchFamily="18" charset="0"/>
              </a:rPr>
              <a:t>Перед тим, як почати нашу подорож, треба ретельно обрати «країну», подумайте, досвід яких колег ви б хотіли послухати. Які прийоми та методики вас по-справжньому захоплюють?! Що ви вже використовували в своїй роботі та від чого отримали позитивний результат?! Особливий. Дієвий. Ви щотижня користуєтеся ним, аби мати успішні досягнення та задоволення від роботи. У цьому секрет вашого щастя. </a:t>
            </a:r>
          </a:p>
          <a:p>
            <a:pPr algn="just"/>
            <a:r>
              <a:rPr lang="uk-UA" sz="1700" dirty="0">
                <a:effectLst>
                  <a:outerShdw blurRad="38100" dist="38100" dir="2700000" algn="tl">
                    <a:srgbClr val="000000">
                      <a:alpha val="43137"/>
                    </a:srgbClr>
                  </a:outerShdw>
                </a:effectLst>
                <a:latin typeface="Georgia" panose="02040502050405020303" pitchFamily="18" charset="0"/>
              </a:rPr>
              <a:t>	А як щодо секретів успіху? Особливо, коли ти обрав шлях – бути асистентом вчителя? Як дібрати «пам'ятки», аби клієнт залишився задоволеним? Яких вражень варто додати, аби ваша робота відповідала роботі ідеального асистента вчителя? Якщо вас турбують ці питання, тоді вітаю, ви розгорнули правильний посібник. «Подорожі» асистента вчителя допоможуть тобі у професійній діяльності на початковому та наступних етапах, навчать правильно орієнтуватися в «маршрутах» діагностики та в роботі з учнями. Гайда мандрувати!</a:t>
            </a:r>
          </a:p>
        </p:txBody>
      </p:sp>
      <p:sp>
        <p:nvSpPr>
          <p:cNvPr id="3" name="TextBox 2"/>
          <p:cNvSpPr txBox="1"/>
          <p:nvPr/>
        </p:nvSpPr>
        <p:spPr>
          <a:xfrm>
            <a:off x="1543878" y="384314"/>
            <a:ext cx="4876800" cy="369332"/>
          </a:xfrm>
          <a:prstGeom prst="rect">
            <a:avLst/>
          </a:prstGeom>
          <a:noFill/>
        </p:spPr>
        <p:txBody>
          <a:bodyPr wrap="square" rtlCol="0">
            <a:spAutoFit/>
          </a:bodyPr>
          <a:lstStyle/>
          <a:p>
            <a:r>
              <a:rPr lang="uk-UA" b="1" dirty="0">
                <a:solidFill>
                  <a:srgbClr val="002060"/>
                </a:solidFill>
                <a:effectLst>
                  <a:outerShdw blurRad="38100" dist="38100" dir="2700000" algn="tl">
                    <a:srgbClr val="000000">
                      <a:alpha val="43137"/>
                    </a:srgbClr>
                  </a:outerShdw>
                </a:effectLst>
                <a:latin typeface="Georgia" panose="02040502050405020303" pitchFamily="18" charset="0"/>
              </a:rPr>
              <a:t>Що за подорож на нас чекає?!</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69" y="6855328"/>
            <a:ext cx="2438400" cy="2438400"/>
          </a:xfrm>
          <a:prstGeom prst="rect">
            <a:avLst/>
          </a:prstGeom>
        </p:spPr>
      </p:pic>
    </p:spTree>
    <p:extLst>
      <p:ext uri="{BB962C8B-B14F-4D97-AF65-F5344CB8AC3E}">
        <p14:creationId xmlns:p14="http://schemas.microsoft.com/office/powerpoint/2010/main" val="70534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36104" y="450574"/>
            <a:ext cx="5168348" cy="923330"/>
          </a:xfrm>
          <a:prstGeom prst="rect">
            <a:avLst/>
          </a:prstGeom>
          <a:noFill/>
        </p:spPr>
        <p:txBody>
          <a:bodyPr wrap="square" rtlCol="0">
            <a:spAutoFit/>
          </a:bodyPr>
          <a:lstStyle/>
          <a:p>
            <a:pPr algn="ct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Які історичні «пам'ятки» треба відвідати?! </a:t>
            </a:r>
          </a:p>
          <a:p>
            <a:endParaRPr lang="uk-UA" dirty="0"/>
          </a:p>
        </p:txBody>
      </p:sp>
      <p:sp>
        <p:nvSpPr>
          <p:cNvPr id="5" name="TextBox 4"/>
          <p:cNvSpPr txBox="1"/>
          <p:nvPr/>
        </p:nvSpPr>
        <p:spPr>
          <a:xfrm>
            <a:off x="384313" y="1139687"/>
            <a:ext cx="6135757" cy="5355312"/>
          </a:xfrm>
          <a:prstGeom prst="rect">
            <a:avLst/>
          </a:prstGeom>
          <a:noFill/>
        </p:spPr>
        <p:txBody>
          <a:bodyPr wrap="square" rtlCol="0">
            <a:spAutoFit/>
          </a:bodyPr>
          <a:lstStyle/>
          <a:p>
            <a:pPr algn="just" fontAlgn="base"/>
            <a:r>
              <a:rPr lang="uk-UA" dirty="0"/>
              <a:t>	</a:t>
            </a:r>
            <a:r>
              <a:rPr lang="uk-UA" dirty="0">
                <a:effectLst>
                  <a:outerShdw blurRad="38100" dist="38100" dir="2700000" algn="tl">
                    <a:srgbClr val="000000">
                      <a:alpha val="43137"/>
                    </a:srgbClr>
                  </a:outerShdw>
                </a:effectLst>
                <a:latin typeface="Georgia" panose="02040502050405020303" pitchFamily="18" charset="0"/>
              </a:rPr>
              <a:t>Що ж таке інклюзивна освіта? Чому її впровадження стало надзвичайно актуальним в Україні? Та яким досвідом можуть поділитися з нами іноземні колеги? Давайте розбиратися.</a:t>
            </a:r>
          </a:p>
          <a:p>
            <a:pPr algn="just" fontAlgn="base"/>
            <a:r>
              <a:rPr lang="uk-UA" dirty="0">
                <a:effectLst>
                  <a:outerShdw blurRad="38100" dist="38100" dir="2700000" algn="tl">
                    <a:srgbClr val="000000">
                      <a:alpha val="43137"/>
                    </a:srgbClr>
                  </a:outerShdw>
                </a:effectLst>
                <a:latin typeface="Georgia" panose="02040502050405020303" pitchFamily="18" charset="0"/>
              </a:rPr>
              <a:t> </a:t>
            </a:r>
            <a:r>
              <a:rPr lang="uk-UA" b="1" dirty="0">
                <a:effectLst>
                  <a:outerShdw blurRad="38100" dist="38100" dir="2700000" algn="tl">
                    <a:srgbClr val="000000">
                      <a:alpha val="43137"/>
                    </a:srgbClr>
                  </a:outerShdw>
                </a:effectLst>
                <a:latin typeface="Georgia" panose="02040502050405020303" pitchFamily="18" charset="0"/>
              </a:rPr>
              <a:t>  Інклюзивне навчання</a:t>
            </a:r>
            <a:r>
              <a:rPr lang="uk-UA" dirty="0">
                <a:effectLst>
                  <a:outerShdw blurRad="38100" dist="38100" dir="2700000" algn="tl">
                    <a:srgbClr val="000000">
                      <a:alpha val="43137"/>
                    </a:srgbClr>
                  </a:outerShdw>
                </a:effectLst>
                <a:latin typeface="Georgia" panose="02040502050405020303" pitchFamily="18" charset="0"/>
              </a:rPr>
              <a:t> (від </a:t>
            </a:r>
            <a:r>
              <a:rPr lang="uk-UA" dirty="0" err="1">
                <a:effectLst>
                  <a:outerShdw blurRad="38100" dist="38100" dir="2700000" algn="tl">
                    <a:srgbClr val="000000">
                      <a:alpha val="43137"/>
                    </a:srgbClr>
                  </a:outerShdw>
                </a:effectLst>
                <a:latin typeface="Georgia" panose="02040502050405020303" pitchFamily="18" charset="0"/>
              </a:rPr>
              <a:t>англ</a:t>
            </a:r>
            <a:r>
              <a:rPr lang="uk-UA" dirty="0">
                <a:effectLst>
                  <a:outerShdw blurRad="38100" dist="38100" dir="2700000" algn="tl">
                    <a:srgbClr val="000000">
                      <a:alpha val="43137"/>
                    </a:srgbClr>
                  </a:outerShdw>
                </a:effectLst>
                <a:latin typeface="Georgia" panose="02040502050405020303" pitchFamily="18" charset="0"/>
              </a:rPr>
              <a:t>. </a:t>
            </a:r>
            <a:r>
              <a:rPr lang="en-US" dirty="0">
                <a:effectLst>
                  <a:outerShdw blurRad="38100" dist="38100" dir="2700000" algn="tl">
                    <a:srgbClr val="000000">
                      <a:alpha val="43137"/>
                    </a:srgbClr>
                  </a:outerShdw>
                </a:effectLst>
                <a:latin typeface="Georgia" panose="02040502050405020303" pitchFamily="18" charset="0"/>
              </a:rPr>
              <a:t>inclusion – </a:t>
            </a:r>
            <a:r>
              <a:rPr lang="uk-UA" dirty="0">
                <a:effectLst>
                  <a:outerShdw blurRad="38100" dist="38100" dir="2700000" algn="tl">
                    <a:srgbClr val="000000">
                      <a:alpha val="43137"/>
                    </a:srgbClr>
                  </a:outerShdw>
                </a:effectLst>
                <a:latin typeface="Georgia" panose="02040502050405020303" pitchFamily="18" charset="0"/>
              </a:rPr>
              <a:t>включення) – це система освітніх послуг, що передбачає навчання дитини з особливими освітніми потребами в умовах загальноосвітнього закладу, а також її соціалізацію та інтеграцію у суспільство.</a:t>
            </a:r>
          </a:p>
          <a:p>
            <a:pPr algn="just" fontAlgn="base"/>
            <a:r>
              <a:rPr lang="uk-UA" dirty="0">
                <a:effectLst>
                  <a:outerShdw blurRad="38100" dist="38100" dir="2700000" algn="tl">
                    <a:srgbClr val="000000">
                      <a:alpha val="43137"/>
                    </a:srgbClr>
                  </a:outerShdw>
                </a:effectLst>
                <a:latin typeface="Georgia" panose="02040502050405020303" pitchFamily="18" charset="0"/>
              </a:rPr>
              <a:t>    Згідно з Міжнародною класифікацією стандартів освіти, </a:t>
            </a:r>
            <a:r>
              <a:rPr lang="uk-UA" b="1" dirty="0">
                <a:effectLst>
                  <a:outerShdw blurRad="38100" dist="38100" dir="2700000" algn="tl">
                    <a:srgbClr val="000000">
                      <a:alpha val="43137"/>
                    </a:srgbClr>
                  </a:outerShdw>
                </a:effectLst>
                <a:latin typeface="Georgia" panose="02040502050405020303" pitchFamily="18" charset="0"/>
              </a:rPr>
              <a:t>особливі освітні потреби</a:t>
            </a:r>
            <a:r>
              <a:rPr lang="uk-UA" dirty="0">
                <a:effectLst>
                  <a:outerShdw blurRad="38100" dist="38100" dir="2700000" algn="tl">
                    <a:srgbClr val="000000">
                      <a:alpha val="43137"/>
                    </a:srgbClr>
                  </a:outerShdw>
                </a:effectLst>
                <a:latin typeface="Georgia" panose="02040502050405020303" pitchFamily="18" charset="0"/>
              </a:rPr>
              <a:t> мають особи, навчання яких потребує додаткових ресурсів. Такими ресурсами можуть бути:</a:t>
            </a:r>
          </a:p>
          <a:p>
            <a:pPr marL="285750" indent="-285750" algn="just" fontAlgn="base">
              <a:buFont typeface="Arial" panose="020B0604020202020204" pitchFamily="34" charset="0"/>
              <a:buChar char="•"/>
            </a:pPr>
            <a:r>
              <a:rPr lang="uk-UA" dirty="0">
                <a:effectLst>
                  <a:outerShdw blurRad="38100" dist="38100" dir="2700000" algn="tl">
                    <a:srgbClr val="000000">
                      <a:alpha val="43137"/>
                    </a:srgbClr>
                  </a:outerShdw>
                </a:effectLst>
                <a:latin typeface="Georgia" panose="02040502050405020303" pitchFamily="18" charset="0"/>
              </a:rPr>
              <a:t>персонал ( що надає допомогу під час здобування освіти);</a:t>
            </a:r>
          </a:p>
          <a:p>
            <a:pPr marL="285750" indent="-285750" algn="just" fontAlgn="base">
              <a:buFont typeface="Arial" panose="020B0604020202020204" pitchFamily="34" charset="0"/>
              <a:buChar char="•"/>
            </a:pPr>
            <a:r>
              <a:rPr lang="uk-UA" dirty="0">
                <a:effectLst>
                  <a:outerShdw blurRad="38100" dist="38100" dir="2700000" algn="tl">
                    <a:srgbClr val="000000">
                      <a:alpha val="43137"/>
                    </a:srgbClr>
                  </a:outerShdw>
                </a:effectLst>
                <a:latin typeface="Georgia" panose="02040502050405020303" pitchFamily="18" charset="0"/>
              </a:rPr>
              <a:t>матеріали (різноманітні засоби навчання);</a:t>
            </a:r>
          </a:p>
          <a:p>
            <a:pPr marL="285750" indent="-285750" algn="just" fontAlgn="base">
              <a:buFont typeface="Arial" panose="020B0604020202020204" pitchFamily="34" charset="0"/>
              <a:buChar char="•"/>
            </a:pPr>
            <a:r>
              <a:rPr lang="uk-UA" dirty="0">
                <a:effectLst>
                  <a:outerShdw blurRad="38100" dist="38100" dir="2700000" algn="tl">
                    <a:srgbClr val="000000">
                      <a:alpha val="43137"/>
                    </a:srgbClr>
                  </a:outerShdw>
                </a:effectLst>
                <a:latin typeface="Georgia" panose="02040502050405020303" pitchFamily="18" charset="0"/>
              </a:rPr>
              <a:t>фінансові ресурси (для отримання додаткових послуг).</a:t>
            </a:r>
          </a:p>
          <a:p>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56" y="4359964"/>
            <a:ext cx="5910470" cy="5910470"/>
          </a:xfrm>
          <a:prstGeom prst="rect">
            <a:avLst/>
          </a:prstGeom>
        </p:spPr>
      </p:pic>
    </p:spTree>
    <p:extLst>
      <p:ext uri="{BB962C8B-B14F-4D97-AF65-F5344CB8AC3E}">
        <p14:creationId xmlns:p14="http://schemas.microsoft.com/office/powerpoint/2010/main" val="310281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9843" y="4761559"/>
            <a:ext cx="5618922" cy="3970318"/>
          </a:xfrm>
          <a:prstGeom prst="rect">
            <a:avLst/>
          </a:prstGeom>
          <a:noFill/>
        </p:spPr>
        <p:txBody>
          <a:bodyPr wrap="square" rtlCol="0">
            <a:spAutoFit/>
          </a:bodyPr>
          <a:lstStyle/>
          <a:p>
            <a:pPr algn="just"/>
            <a:r>
              <a:rPr lang="uk-UA" dirty="0">
                <a:latin typeface="Georgia" panose="02040502050405020303" pitchFamily="18" charset="0"/>
              </a:rPr>
              <a:t>	</a:t>
            </a:r>
            <a:r>
              <a:rPr lang="uk-UA" b="1" dirty="0">
                <a:effectLst>
                  <a:outerShdw blurRad="38100" dist="38100" dir="2700000" algn="tl">
                    <a:srgbClr val="000000">
                      <a:alpha val="43137"/>
                    </a:srgbClr>
                  </a:outerShdw>
                </a:effectLst>
                <a:latin typeface="Georgia" panose="02040502050405020303" pitchFamily="18" charset="0"/>
              </a:rPr>
              <a:t>Асистент вчителя </a:t>
            </a:r>
            <a:r>
              <a:rPr lang="uk-UA" dirty="0">
                <a:effectLst>
                  <a:outerShdw blurRad="38100" dist="38100" dir="2700000" algn="tl">
                    <a:srgbClr val="000000">
                      <a:alpha val="43137"/>
                    </a:srgbClr>
                  </a:outerShdw>
                </a:effectLst>
                <a:latin typeface="Georgia" panose="02040502050405020303" pitchFamily="18" charset="0"/>
              </a:rPr>
              <a:t>забезпечує соціально-педагогічний супровід дитини з особливими освітніми потребами: разом із вчителем класу </a:t>
            </a:r>
            <a:r>
              <a:rPr lang="uk-UA" b="1" dirty="0">
                <a:effectLst>
                  <a:outerShdw blurRad="38100" dist="38100" dir="2700000" algn="tl">
                    <a:srgbClr val="000000">
                      <a:alpha val="43137"/>
                    </a:srgbClr>
                  </a:outerShdw>
                </a:effectLst>
                <a:latin typeface="Georgia" panose="02040502050405020303" pitchFamily="18" charset="0"/>
              </a:rPr>
              <a:t>виконує навчальні, виховні, соціально-адаптаційні заходи,</a:t>
            </a:r>
            <a:r>
              <a:rPr lang="uk-UA" dirty="0">
                <a:effectLst>
                  <a:outerShdw blurRad="38100" dist="38100" dir="2700000" algn="tl">
                    <a:srgbClr val="000000">
                      <a:alpha val="43137"/>
                    </a:srgbClr>
                  </a:outerShdw>
                </a:effectLst>
                <a:latin typeface="Georgia" panose="02040502050405020303" pitchFamily="18" charset="0"/>
              </a:rPr>
              <a:t> запроваджуючи ефективні форми їх проведення, допомагає дитині у виконанні навчальних завдань, залучає учня до різних видів навчальної діяльності; у складі групи фахівців бере участь у розробленні та виконанні індивідуальної програми розвитку дитини; адаптує навчальні матеріали з урахуванням індивідуальних особливостей навчально-пізнавальної діяльності дитини з особливими освітніми потребами.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07" y="-347875"/>
            <a:ext cx="6096012" cy="6096012"/>
          </a:xfrm>
          <a:prstGeom prst="rect">
            <a:avLst/>
          </a:prstGeom>
        </p:spPr>
      </p:pic>
    </p:spTree>
    <p:extLst>
      <p:ext uri="{BB962C8B-B14F-4D97-AF65-F5344CB8AC3E}">
        <p14:creationId xmlns:p14="http://schemas.microsoft.com/office/powerpoint/2010/main" val="166446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3704" y="951281"/>
            <a:ext cx="5883966" cy="1200329"/>
          </a:xfrm>
          <a:prstGeom prst="rect">
            <a:avLst/>
          </a:prstGeom>
          <a:noFill/>
        </p:spPr>
        <p:txBody>
          <a:bodyPr wrap="square" rtlCol="0">
            <a:spAutoFit/>
          </a:bodyPr>
          <a:lstStyle/>
          <a:p>
            <a:pPr algn="just"/>
            <a:r>
              <a:rPr lang="ru-RU" dirty="0">
                <a:effectLst>
                  <a:outerShdw blurRad="38100" dist="38100" dir="2700000" algn="tl">
                    <a:srgbClr val="000000">
                      <a:alpha val="43137"/>
                    </a:srgbClr>
                  </a:outerShdw>
                </a:effectLst>
                <a:latin typeface="Georgia" panose="02040502050405020303" pitchFamily="18" charset="0"/>
              </a:rPr>
              <a:t>	</a:t>
            </a:r>
            <a:r>
              <a:rPr lang="uk-UA" dirty="0">
                <a:effectLst>
                  <a:outerShdw blurRad="38100" dist="38100" dir="2700000" algn="tl">
                    <a:srgbClr val="000000">
                      <a:alpha val="43137"/>
                    </a:srgbClr>
                  </a:outerShdw>
                </a:effectLst>
                <a:latin typeface="Georgia" panose="02040502050405020303" pitchFamily="18" charset="0"/>
              </a:rPr>
              <a:t>Посаду асистента вчителя передбачено Типовими штатними нормативами загальноосвітніх навчальних закладів, затвердженими наказом Міністерства освіти і науки від 06.12. 2010р. №1205.</a:t>
            </a:r>
          </a:p>
        </p:txBody>
      </p:sp>
      <p:sp>
        <p:nvSpPr>
          <p:cNvPr id="3" name="TextBox 2"/>
          <p:cNvSpPr txBox="1"/>
          <p:nvPr/>
        </p:nvSpPr>
        <p:spPr>
          <a:xfrm>
            <a:off x="1205948" y="305532"/>
            <a:ext cx="4863548" cy="923330"/>
          </a:xfrm>
          <a:prstGeom prst="rect">
            <a:avLst/>
          </a:prstGeom>
          <a:noFill/>
        </p:spPr>
        <p:txBody>
          <a:bodyPr wrap="square" rtlCol="0">
            <a:spAutoFit/>
          </a:bodyPr>
          <a:lstStyle/>
          <a:p>
            <a:pPr algn="ctr"/>
            <a:r>
              <a:rPr lang="uk-UA" b="1" dirty="0">
                <a:solidFill>
                  <a:srgbClr val="002060"/>
                </a:solidFill>
                <a:effectLst>
                  <a:outerShdw blurRad="38100" dist="38100" dir="2700000" algn="tl">
                    <a:srgbClr val="000000">
                      <a:alpha val="43137"/>
                    </a:srgbClr>
                  </a:outerShdw>
                </a:effectLst>
                <a:latin typeface="Georgia" panose="02040502050405020303" pitchFamily="18" charset="0"/>
              </a:rPr>
              <a:t>Документи – найпотрібніше для робочої подорожі асистента вчителя. </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14053"/>
            <a:ext cx="3637722" cy="3637722"/>
          </a:xfrm>
          <a:prstGeom prst="rect">
            <a:avLst/>
          </a:prstGeom>
        </p:spPr>
      </p:pic>
      <p:sp>
        <p:nvSpPr>
          <p:cNvPr id="5" name="TextBox 4"/>
          <p:cNvSpPr txBox="1"/>
          <p:nvPr/>
        </p:nvSpPr>
        <p:spPr>
          <a:xfrm>
            <a:off x="483704" y="2151610"/>
            <a:ext cx="5883966" cy="4801314"/>
          </a:xfrm>
          <a:prstGeom prst="rect">
            <a:avLst/>
          </a:prstGeom>
          <a:noFill/>
        </p:spPr>
        <p:txBody>
          <a:bodyPr wrap="square" rtlCol="0">
            <a:spAutoFit/>
          </a:bodyPr>
          <a:lstStyle/>
          <a:p>
            <a:pPr algn="ctr"/>
            <a:r>
              <a:rPr lang="uk-UA" b="1" dirty="0">
                <a:effectLst>
                  <a:outerShdw blurRad="38100" dist="38100" dir="2700000" algn="tl">
                    <a:srgbClr val="000000">
                      <a:alpha val="43137"/>
                    </a:srgbClr>
                  </a:outerShdw>
                </a:effectLst>
                <a:latin typeface="Georgia" panose="02040502050405020303" pitchFamily="18" charset="0"/>
              </a:rPr>
              <a:t>Перелік документів, що знадобляться для роботи асистента вчителя.</a:t>
            </a:r>
            <a:endParaRPr lang="uk-UA" dirty="0">
              <a:effectLst>
                <a:outerShdw blurRad="38100" dist="38100" dir="2700000" algn="tl">
                  <a:srgbClr val="000000">
                    <a:alpha val="43137"/>
                  </a:srgbClr>
                </a:outerShdw>
              </a:effectLst>
              <a:latin typeface="Georgia" panose="02040502050405020303" pitchFamily="18" charset="0"/>
            </a:endParaRPr>
          </a:p>
          <a:p>
            <a:pPr algn="just"/>
            <a:r>
              <a:rPr lang="uk-UA" dirty="0">
                <a:effectLst>
                  <a:outerShdw blurRad="38100" dist="38100" dir="2700000" algn="tl">
                    <a:srgbClr val="000000">
                      <a:alpha val="43137"/>
                    </a:srgbClr>
                  </a:outerShdw>
                </a:effectLst>
                <a:latin typeface="Georgia" panose="02040502050405020303" pitchFamily="18" charset="0"/>
              </a:rPr>
              <a:t>Асистент учителя в інклюзивному класі має не тільки допомагати педагогу, а й вести документацію. Багато документації! Отож, якщо ви вчитель, асистент учителя або керівник освітнього закладу і вас цікавить, що саме ви маєте робити, розбираймося з нюансами разом.</a:t>
            </a:r>
          </a:p>
          <a:p>
            <a:pPr algn="ctr"/>
            <a:r>
              <a:rPr lang="uk-UA" b="1" dirty="0">
                <a:effectLst>
                  <a:outerShdw blurRad="38100" dist="38100" dir="2700000" algn="tl">
                    <a:srgbClr val="000000">
                      <a:alpha val="43137"/>
                    </a:srgbClr>
                  </a:outerShdw>
                </a:effectLst>
                <a:latin typeface="Georgia" panose="02040502050405020303" pitchFamily="18" charset="0"/>
              </a:rPr>
              <a:t>Що каже закон? </a:t>
            </a:r>
            <a:endParaRPr lang="uk-UA" dirty="0">
              <a:effectLst>
                <a:outerShdw blurRad="38100" dist="38100" dir="2700000" algn="tl">
                  <a:srgbClr val="000000">
                    <a:alpha val="43137"/>
                  </a:srgbClr>
                </a:outerShdw>
              </a:effectLst>
              <a:latin typeface="Georgia" panose="02040502050405020303" pitchFamily="18" charset="0"/>
            </a:endParaRPr>
          </a:p>
          <a:p>
            <a:pPr algn="just"/>
            <a:r>
              <a:rPr lang="uk-UA" dirty="0">
                <a:effectLst>
                  <a:outerShdw blurRad="38100" dist="38100" dir="2700000" algn="tl">
                    <a:srgbClr val="000000">
                      <a:alpha val="43137"/>
                    </a:srgbClr>
                  </a:outerShdw>
                </a:effectLst>
                <a:latin typeface="Georgia" panose="02040502050405020303" pitchFamily="18" charset="0"/>
              </a:rPr>
              <a:t>Наразі перелік документації асистента вчителя не є остаточно внормованим. Наказ Міністерства освіти і науки від 25 червня 2018 року №676 «Про затвердження інструкції з діловодства у закладах загальної середньої освіти» містить перелік документів, але не затверджує його як необхідний для всіх закладів освіти.</a:t>
            </a:r>
          </a:p>
          <a:p>
            <a:endParaRPr lang="uk-UA" dirty="0"/>
          </a:p>
        </p:txBody>
      </p:sp>
      <p:sp>
        <p:nvSpPr>
          <p:cNvPr id="6" name="TextBox 5"/>
          <p:cNvSpPr txBox="1"/>
          <p:nvPr/>
        </p:nvSpPr>
        <p:spPr>
          <a:xfrm>
            <a:off x="3505200" y="7125202"/>
            <a:ext cx="2994992" cy="1754326"/>
          </a:xfrm>
          <a:prstGeom prst="rect">
            <a:avLst/>
          </a:prstGeom>
          <a:noFill/>
        </p:spPr>
        <p:txBody>
          <a:bodyPr wrap="square" rtlCol="0">
            <a:spAutoFit/>
          </a:bodyPr>
          <a:lstStyle/>
          <a:p>
            <a:pPr algn="r"/>
            <a:r>
              <a:rPr lang="uk-UA" b="1" dirty="0">
                <a:solidFill>
                  <a:srgbClr val="002060"/>
                </a:solidFill>
                <a:effectLst>
                  <a:outerShdw blurRad="38100" dist="38100" dir="2700000" algn="tl">
                    <a:srgbClr val="000000">
                      <a:alpha val="43137"/>
                    </a:srgbClr>
                  </a:outerShdw>
                </a:effectLst>
                <a:latin typeface="Georgia" panose="02040502050405020303" pitchFamily="18" charset="0"/>
              </a:rPr>
              <a:t>	А оскільки кожна школа та її учні мають різні потреби, заклад освіти самостійно затверджує перелік документів. </a:t>
            </a:r>
          </a:p>
        </p:txBody>
      </p:sp>
    </p:spTree>
    <p:extLst>
      <p:ext uri="{BB962C8B-B14F-4D97-AF65-F5344CB8AC3E}">
        <p14:creationId xmlns:p14="http://schemas.microsoft.com/office/powerpoint/2010/main" val="74923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84313" y="410818"/>
            <a:ext cx="6042991" cy="1477328"/>
          </a:xfrm>
          <a:prstGeom prst="rect">
            <a:avLst/>
          </a:prstGeom>
          <a:noFill/>
        </p:spPr>
        <p:txBody>
          <a:bodyPr wrap="square" rtlCol="0">
            <a:spAutoFit/>
          </a:bodyPr>
          <a:lstStyle/>
          <a:p>
            <a:pPr algn="just"/>
            <a:r>
              <a:rPr lang="uk-UA" dirty="0">
                <a:effectLst>
                  <a:outerShdw blurRad="38100" dist="38100" dir="2700000" algn="tl">
                    <a:srgbClr val="000000">
                      <a:alpha val="43137"/>
                    </a:srgbClr>
                  </a:outerShdw>
                </a:effectLst>
                <a:latin typeface="Georgia" panose="02040502050405020303" pitchFamily="18" charset="0"/>
              </a:rPr>
              <a:t>	Такий підхід забезпечує максимальну незалежність шкіл та гнучкість роботи. Також він убезпечує освітян від надмірних вимог щодо створення та зберігання документів, які втратили актуальність.</a:t>
            </a:r>
          </a:p>
        </p:txBody>
      </p:sp>
      <p:sp>
        <p:nvSpPr>
          <p:cNvPr id="4" name="TextBox 3"/>
          <p:cNvSpPr txBox="1"/>
          <p:nvPr/>
        </p:nvSpPr>
        <p:spPr>
          <a:xfrm>
            <a:off x="384313" y="5499652"/>
            <a:ext cx="6042991" cy="4524315"/>
          </a:xfrm>
          <a:prstGeom prst="rect">
            <a:avLst/>
          </a:prstGeom>
          <a:noFill/>
        </p:spPr>
        <p:txBody>
          <a:bodyPr wrap="square" rtlCol="0">
            <a:spAutoFit/>
          </a:bodyPr>
          <a:lstStyle/>
          <a:p>
            <a:pPr algn="just"/>
            <a:r>
              <a:rPr lang="uk-UA" dirty="0">
                <a:effectLst>
                  <a:outerShdw blurRad="38100" dist="38100" dir="2700000" algn="tl">
                    <a:srgbClr val="000000">
                      <a:alpha val="43137"/>
                    </a:srgbClr>
                  </a:outerShdw>
                </a:effectLst>
                <a:latin typeface="Georgia" panose="02040502050405020303" pitchFamily="18" charset="0"/>
              </a:rPr>
              <a:t>1. Річний план роботи асистента вчителя.</a:t>
            </a:r>
          </a:p>
          <a:p>
            <a:pPr algn="just"/>
            <a:r>
              <a:rPr lang="uk-UA" dirty="0">
                <a:effectLst>
                  <a:outerShdw blurRad="38100" dist="38100" dir="2700000" algn="tl">
                    <a:srgbClr val="000000">
                      <a:alpha val="43137"/>
                    </a:srgbClr>
                  </a:outerShdw>
                </a:effectLst>
                <a:latin typeface="Georgia" panose="02040502050405020303" pitchFamily="18" charset="0"/>
              </a:rPr>
              <a:t>2. Список учнів з особливими освітніми потребами.</a:t>
            </a:r>
          </a:p>
          <a:p>
            <a:pPr algn="just"/>
            <a:r>
              <a:rPr lang="uk-UA" dirty="0">
                <a:effectLst>
                  <a:outerShdw blurRad="38100" dist="38100" dir="2700000" algn="tl">
                    <a:srgbClr val="000000">
                      <a:alpha val="43137"/>
                    </a:srgbClr>
                  </a:outerShdw>
                </a:effectLst>
                <a:latin typeface="Georgia" panose="02040502050405020303" pitchFamily="18" charset="0"/>
              </a:rPr>
              <a:t>3. Журнал обліку консультацій та просвітницьких заходів.</a:t>
            </a:r>
          </a:p>
          <a:p>
            <a:pPr algn="just"/>
            <a:r>
              <a:rPr lang="uk-UA" dirty="0">
                <a:effectLst>
                  <a:outerShdw blurRad="38100" dist="38100" dir="2700000" algn="tl">
                    <a:srgbClr val="000000">
                      <a:alpha val="43137"/>
                    </a:srgbClr>
                  </a:outerShdw>
                </a:effectLst>
                <a:latin typeface="Georgia" panose="02040502050405020303" pitchFamily="18" charset="0"/>
              </a:rPr>
              <a:t>4. Індивідуальна програма розвитку (може входити до річного плану).</a:t>
            </a:r>
          </a:p>
          <a:p>
            <a:pPr algn="just"/>
            <a:r>
              <a:rPr lang="uk-UA" dirty="0">
                <a:effectLst>
                  <a:outerShdw blurRad="38100" dist="38100" dir="2700000" algn="tl">
                    <a:srgbClr val="000000">
                      <a:alpha val="43137"/>
                    </a:srgbClr>
                  </a:outerShdw>
                </a:effectLst>
                <a:latin typeface="Georgia" panose="02040502050405020303" pitchFamily="18" charset="0"/>
              </a:rPr>
              <a:t>5. Щоденник спостережень за дитиною з ООП (може входити до ІПР).</a:t>
            </a:r>
          </a:p>
          <a:p>
            <a:pPr algn="just"/>
            <a:r>
              <a:rPr lang="uk-UA" dirty="0">
                <a:effectLst>
                  <a:outerShdw blurRad="38100" dist="38100" dir="2700000" algn="tl">
                    <a:srgbClr val="000000">
                      <a:alpha val="43137"/>
                    </a:srgbClr>
                  </a:outerShdw>
                </a:effectLst>
                <a:latin typeface="Georgia" panose="02040502050405020303" pitchFamily="18" charset="0"/>
              </a:rPr>
              <a:t>6. Зведена таблиця (розклад уроків / вид діяльності).</a:t>
            </a:r>
          </a:p>
          <a:p>
            <a:pPr algn="just"/>
            <a:r>
              <a:rPr lang="uk-UA" dirty="0">
                <a:effectLst>
                  <a:outerShdw blurRad="38100" dist="38100" dir="2700000" algn="tl">
                    <a:srgbClr val="000000">
                      <a:alpha val="43137"/>
                    </a:srgbClr>
                  </a:outerShdw>
                </a:effectLst>
                <a:latin typeface="Georgia" panose="02040502050405020303" pitchFamily="18" charset="0"/>
              </a:rPr>
              <a:t>7. Графік роботи асистента вчителя (залежно від робочого навантаження).</a:t>
            </a:r>
          </a:p>
          <a:p>
            <a:pPr algn="just"/>
            <a:r>
              <a:rPr lang="uk-UA" dirty="0">
                <a:effectLst>
                  <a:outerShdw blurRad="38100" dist="38100" dir="2700000" algn="tl">
                    <a:srgbClr val="000000">
                      <a:alpha val="43137"/>
                    </a:srgbClr>
                  </a:outerShdw>
                </a:effectLst>
                <a:latin typeface="Georgia" panose="02040502050405020303" pitchFamily="18" charset="0"/>
              </a:rPr>
              <a:t>8. Портфоліо дитини.</a:t>
            </a:r>
          </a:p>
          <a:p>
            <a:pPr algn="just"/>
            <a:r>
              <a:rPr lang="uk-UA" dirty="0">
                <a:effectLst>
                  <a:outerShdw blurRad="38100" dist="38100" dir="2700000" algn="tl">
                    <a:srgbClr val="000000">
                      <a:alpha val="43137"/>
                    </a:srgbClr>
                  </a:outerShdw>
                </a:effectLst>
                <a:latin typeface="Georgia" panose="02040502050405020303" pitchFamily="18" charset="0"/>
              </a:rPr>
              <a:t>9. Журнал обліку робочого часу.</a:t>
            </a:r>
          </a:p>
          <a:p>
            <a:pPr algn="just"/>
            <a:r>
              <a:rPr lang="uk-UA" dirty="0">
                <a:effectLst>
                  <a:outerShdw blurRad="38100" dist="38100" dir="2700000" algn="tl">
                    <a:srgbClr val="000000">
                      <a:alpha val="43137"/>
                    </a:srgbClr>
                  </a:outerShdw>
                </a:effectLst>
                <a:latin typeface="Georgia" panose="02040502050405020303" pitchFamily="18" charset="0"/>
              </a:rPr>
              <a:t>10. Щоденний план роботи асистента вчителя.</a:t>
            </a:r>
          </a:p>
          <a:p>
            <a:pPr algn="just"/>
            <a:r>
              <a:rPr lang="uk-UA" dirty="0">
                <a:effectLst>
                  <a:outerShdw blurRad="38100" dist="38100" dir="2700000" algn="tl">
                    <a:srgbClr val="000000">
                      <a:alpha val="43137"/>
                    </a:srgbClr>
                  </a:outerShdw>
                </a:effectLst>
                <a:latin typeface="Georgia" panose="02040502050405020303" pitchFamily="18" charset="0"/>
              </a:rPr>
              <a:t>11. Журнал обліку методичної роботи.</a:t>
            </a:r>
          </a:p>
          <a:p>
            <a:endParaRPr lang="uk-UA" dirty="0"/>
          </a:p>
        </p:txBody>
      </p:sp>
      <p:pic>
        <p:nvPicPr>
          <p:cNvPr id="5" name="Рисунок 4" descr="Документы дизайнера. Разработка дизайн-проекта"/>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2626" y="1724592"/>
            <a:ext cx="2888975" cy="1973344"/>
          </a:xfrm>
          <a:prstGeom prst="rect">
            <a:avLst/>
          </a:prstGeom>
        </p:spPr>
      </p:pic>
      <p:sp>
        <p:nvSpPr>
          <p:cNvPr id="6" name="TextBox 5"/>
          <p:cNvSpPr txBox="1"/>
          <p:nvPr/>
        </p:nvSpPr>
        <p:spPr>
          <a:xfrm>
            <a:off x="384313" y="3722124"/>
            <a:ext cx="6042991" cy="2031325"/>
          </a:xfrm>
          <a:prstGeom prst="rect">
            <a:avLst/>
          </a:prstGeom>
          <a:noFill/>
        </p:spPr>
        <p:txBody>
          <a:bodyPr wrap="square" rtlCol="0">
            <a:spAutoFit/>
          </a:bodyPr>
          <a:lstStyle/>
          <a:p>
            <a:pPr algn="ctr"/>
            <a:r>
              <a:rPr lang="uk-UA" b="1" dirty="0">
                <a:effectLst>
                  <a:outerShdw blurRad="38100" dist="38100" dir="2700000" algn="tl">
                    <a:srgbClr val="000000">
                      <a:alpha val="43137"/>
                    </a:srgbClr>
                  </a:outerShdw>
                </a:effectLst>
                <a:latin typeface="Georgia" panose="02040502050405020303" pitchFamily="18" charset="0"/>
              </a:rPr>
              <a:t>Перелік документів, необхідних для роботи асистента вчителя</a:t>
            </a:r>
          </a:p>
          <a:p>
            <a:pPr algn="just"/>
            <a:r>
              <a:rPr lang="uk-UA" dirty="0">
                <a:effectLst>
                  <a:outerShdw blurRad="38100" dist="38100" dir="2700000" algn="tl">
                    <a:srgbClr val="000000">
                      <a:alpha val="43137"/>
                    </a:srgbClr>
                  </a:outerShdw>
                </a:effectLst>
                <a:latin typeface="Georgia" panose="02040502050405020303" pitchFamily="18" charset="0"/>
              </a:rPr>
              <a:t>	Ми розібралися, що перелік документації не є сталим та визначається кожним закладом окремо. Тепер поглянемо на повний перелік документів, ведення яких входить в обов’язки асистента вчителя:</a:t>
            </a:r>
          </a:p>
          <a:p>
            <a:endParaRPr lang="uk-UA" dirty="0"/>
          </a:p>
        </p:txBody>
      </p:sp>
    </p:spTree>
    <p:extLst>
      <p:ext uri="{BB962C8B-B14F-4D97-AF65-F5344CB8AC3E}">
        <p14:creationId xmlns:p14="http://schemas.microsoft.com/office/powerpoint/2010/main" val="405475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8870" y="344557"/>
            <a:ext cx="5579165" cy="646331"/>
          </a:xfrm>
          <a:prstGeom prst="rect">
            <a:avLst/>
          </a:prstGeom>
          <a:noFill/>
        </p:spPr>
        <p:txBody>
          <a:bodyPr wrap="square" rtlCol="0">
            <a:spAutoFit/>
          </a:bodyPr>
          <a:lstStyle/>
          <a:p>
            <a:pPr algn="ct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Що покласти в валізу асистенту вчителя?</a:t>
            </a:r>
          </a:p>
          <a:p>
            <a:endParaRPr lang="uk-UA" dirty="0"/>
          </a:p>
        </p:txBody>
      </p:sp>
      <p:sp>
        <p:nvSpPr>
          <p:cNvPr id="3" name="TextBox 2"/>
          <p:cNvSpPr txBox="1"/>
          <p:nvPr/>
        </p:nvSpPr>
        <p:spPr>
          <a:xfrm>
            <a:off x="443947" y="711080"/>
            <a:ext cx="5870714" cy="1477328"/>
          </a:xfrm>
          <a:prstGeom prst="rect">
            <a:avLst/>
          </a:prstGeom>
          <a:noFill/>
        </p:spPr>
        <p:txBody>
          <a:bodyPr wrap="square" rtlCol="0">
            <a:spAutoFit/>
          </a:bodyPr>
          <a:lstStyle/>
          <a:p>
            <a:pPr algn="just"/>
            <a:r>
              <a:rPr lang="uk-UA" dirty="0">
                <a:effectLst>
                  <a:outerShdw blurRad="38100" dist="38100" dir="2700000" algn="tl">
                    <a:srgbClr val="000000">
                      <a:alpha val="43137"/>
                    </a:srgbClr>
                  </a:outerShdw>
                </a:effectLst>
                <a:latin typeface="Georgia" panose="02040502050405020303" pitchFamily="18" charset="0"/>
              </a:rPr>
              <a:t>	Ми вже розглянули, що таке інклюзивне навчання. Які нормативно – правові документи регламентують роботу асистента вчителя і навіть з якими йому доведеться працювати! Але найголовніше буде зараз!</a:t>
            </a:r>
          </a:p>
        </p:txBody>
      </p:sp>
      <p:sp>
        <p:nvSpPr>
          <p:cNvPr id="4" name="TextBox 3"/>
          <p:cNvSpPr txBox="1"/>
          <p:nvPr/>
        </p:nvSpPr>
        <p:spPr>
          <a:xfrm>
            <a:off x="437321" y="2188408"/>
            <a:ext cx="5877340" cy="5078313"/>
          </a:xfrm>
          <a:prstGeom prst="rect">
            <a:avLst/>
          </a:prstGeom>
          <a:noFill/>
        </p:spPr>
        <p:txBody>
          <a:bodyPr wrap="square" rtlCol="0">
            <a:spAutoFit/>
          </a:bodyPr>
          <a:lstStyle/>
          <a:p>
            <a:pPr algn="ctr" fontAlgn="base"/>
            <a:r>
              <a:rPr lang="uk-UA" sz="1700" b="1" dirty="0">
                <a:latin typeface="Georgia" panose="02040502050405020303" pitchFamily="18" charset="0"/>
              </a:rPr>
              <a:t>Хто такі діти з особливими потребами?</a:t>
            </a:r>
            <a:endParaRPr lang="uk-UA" sz="1700" dirty="0">
              <a:latin typeface="Georgia" panose="02040502050405020303" pitchFamily="18" charset="0"/>
            </a:endParaRPr>
          </a:p>
          <a:p>
            <a:pPr algn="just" fontAlgn="base"/>
            <a:r>
              <a:rPr lang="uk-UA" sz="1700" dirty="0">
                <a:latin typeface="Georgia" panose="02040502050405020303" pitchFamily="18" charset="0"/>
              </a:rPr>
              <a:t>    Деякі дослідники трактують це поняття досить широко і розглядають у даному контексті не лише дітей з особливостями розвитку, а й обдарованих малюків, дітей, позбавлених батьківської опіки, а також тих, хто пережив війну чи переїхав з іншої країни (регіону).</a:t>
            </a:r>
          </a:p>
          <a:p>
            <a:pPr algn="just" fontAlgn="base"/>
            <a:r>
              <a:rPr lang="uk-UA" sz="1700" dirty="0">
                <a:latin typeface="Georgia" panose="02040502050405020303" pitchFamily="18" charset="0"/>
              </a:rPr>
              <a:t>   Варто зазначити, що в Україні основною категорією дітей з особливими освітніми потребами прийнято вважати осіб з особливостями психофізичного розвитку:</a:t>
            </a:r>
          </a:p>
          <a:p>
            <a:pPr algn="just" fontAlgn="base"/>
            <a:r>
              <a:rPr lang="uk-UA" sz="1700" dirty="0">
                <a:latin typeface="Georgia" panose="02040502050405020303" pitchFamily="18" charset="0"/>
              </a:rPr>
              <a:t>з порушеннями зору (сліпі, зі зниженим зором);</a:t>
            </a:r>
          </a:p>
          <a:p>
            <a:pPr algn="just" fontAlgn="base"/>
            <a:r>
              <a:rPr lang="uk-UA" sz="1700" dirty="0">
                <a:latin typeface="Georgia" panose="02040502050405020303" pitchFamily="18" charset="0"/>
              </a:rPr>
              <a:t>із порушеннями слуху (глухі, зі зниженим слухом);</a:t>
            </a:r>
          </a:p>
          <a:p>
            <a:pPr algn="just" fontAlgn="base"/>
            <a:r>
              <a:rPr lang="uk-UA" sz="1700" dirty="0">
                <a:latin typeface="Georgia" panose="02040502050405020303" pitchFamily="18" charset="0"/>
              </a:rPr>
              <a:t>з порушеннями мовлення;</a:t>
            </a:r>
          </a:p>
          <a:p>
            <a:pPr algn="just" fontAlgn="base"/>
            <a:r>
              <a:rPr lang="uk-UA" sz="1700" dirty="0">
                <a:latin typeface="Georgia" panose="02040502050405020303" pitchFamily="18" charset="0"/>
              </a:rPr>
              <a:t>із затримкою психічного розвитку;</a:t>
            </a:r>
          </a:p>
          <a:p>
            <a:pPr algn="just" fontAlgn="base"/>
            <a:r>
              <a:rPr lang="uk-UA" sz="1700" dirty="0">
                <a:latin typeface="Georgia" panose="02040502050405020303" pitchFamily="18" charset="0"/>
              </a:rPr>
              <a:t>з порушеннями опорно-рухового апарату;</a:t>
            </a:r>
          </a:p>
          <a:p>
            <a:pPr algn="just" fontAlgn="base"/>
            <a:r>
              <a:rPr lang="uk-UA" sz="1700" dirty="0">
                <a:latin typeface="Georgia" panose="02040502050405020303" pitchFamily="18" charset="0"/>
              </a:rPr>
              <a:t>із розумовою відсталістю;</a:t>
            </a:r>
          </a:p>
          <a:p>
            <a:pPr algn="just" fontAlgn="base"/>
            <a:r>
              <a:rPr lang="uk-UA" sz="1700" dirty="0">
                <a:latin typeface="Georgia" panose="02040502050405020303" pitchFamily="18" charset="0"/>
              </a:rPr>
              <a:t>зі складними вадами розвитку (у тому числі з розладами </a:t>
            </a:r>
            <a:r>
              <a:rPr lang="uk-UA" sz="1700" dirty="0" err="1">
                <a:latin typeface="Georgia" panose="02040502050405020303" pitchFamily="18" charset="0"/>
              </a:rPr>
              <a:t>аутичного</a:t>
            </a:r>
            <a:r>
              <a:rPr lang="uk-UA" sz="1700" dirty="0">
                <a:latin typeface="Georgia" panose="02040502050405020303" pitchFamily="18" charset="0"/>
              </a:rPr>
              <a:t> спектру).</a:t>
            </a:r>
          </a:p>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617" y="6580570"/>
            <a:ext cx="4558748" cy="3509305"/>
          </a:xfrm>
          <a:prstGeom prst="rect">
            <a:avLst/>
          </a:prstGeom>
        </p:spPr>
      </p:pic>
    </p:spTree>
    <p:extLst>
      <p:ext uri="{BB962C8B-B14F-4D97-AF65-F5344CB8AC3E}">
        <p14:creationId xmlns:p14="http://schemas.microsoft.com/office/powerpoint/2010/main" val="424795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97565" y="331304"/>
            <a:ext cx="5870713" cy="923330"/>
          </a:xfrm>
          <a:prstGeom prst="rect">
            <a:avLst/>
          </a:prstGeom>
          <a:noFill/>
        </p:spPr>
        <p:txBody>
          <a:bodyPr wrap="square" rtlCol="0">
            <a:spAutoFit/>
          </a:bodyPr>
          <a:lstStyle/>
          <a:p>
            <a:pPr algn="just"/>
            <a:r>
              <a:rPr lang="ru-RU" dirty="0"/>
              <a:t>	</a:t>
            </a:r>
            <a:r>
              <a:rPr lang="uk-UA" dirty="0">
                <a:effectLst>
                  <a:outerShdw blurRad="38100" dist="38100" dir="2700000" algn="tl">
                    <a:srgbClr val="000000">
                      <a:alpha val="43137"/>
                    </a:srgbClr>
                  </a:outerShdw>
                </a:effectLst>
                <a:latin typeface="Georgia" panose="02040502050405020303" pitchFamily="18" charset="0"/>
              </a:rPr>
              <a:t>Аби краще зрозуміти </a:t>
            </a:r>
            <a:r>
              <a:rPr lang="uk-UA" b="1" dirty="0">
                <a:effectLst>
                  <a:outerShdw blurRad="38100" dist="38100" dir="2700000" algn="tl">
                    <a:srgbClr val="000000">
                      <a:alpha val="43137"/>
                    </a:srgbClr>
                  </a:outerShdw>
                </a:effectLst>
                <a:latin typeface="Georgia" panose="02040502050405020303" pitchFamily="18" charset="0"/>
              </a:rPr>
              <a:t>особливості інклюзивної системи освіти</a:t>
            </a:r>
            <a:r>
              <a:rPr lang="uk-UA" dirty="0">
                <a:effectLst>
                  <a:outerShdw blurRad="38100" dist="38100" dir="2700000" algn="tl">
                    <a:srgbClr val="000000">
                      <a:alpha val="43137"/>
                    </a:srgbClr>
                  </a:outerShdw>
                </a:effectLst>
                <a:latin typeface="Georgia" panose="02040502050405020303" pitchFamily="18" charset="0"/>
              </a:rPr>
              <a:t>, варто розглянути процес її становлення за кордоном.</a:t>
            </a:r>
          </a:p>
        </p:txBody>
      </p:sp>
      <p:sp>
        <p:nvSpPr>
          <p:cNvPr id="3" name="TextBox 2"/>
          <p:cNvSpPr txBox="1"/>
          <p:nvPr/>
        </p:nvSpPr>
        <p:spPr>
          <a:xfrm>
            <a:off x="397564" y="1254634"/>
            <a:ext cx="5870713" cy="923330"/>
          </a:xfrm>
          <a:prstGeom prst="rect">
            <a:avLst/>
          </a:prstGeom>
          <a:noFill/>
        </p:spPr>
        <p:txBody>
          <a:bodyPr wrap="square" rtlCol="0">
            <a:spAutoFit/>
          </a:bodyPr>
          <a:lstStyle/>
          <a:p>
            <a:pPr algn="just"/>
            <a:r>
              <a:rPr lang="uk-UA" dirty="0">
                <a:effectLst>
                  <a:outerShdw blurRad="38100" dist="38100" dir="2700000" algn="tl">
                    <a:srgbClr val="000000">
                      <a:alpha val="43137"/>
                    </a:srgbClr>
                  </a:outerShdw>
                </a:effectLst>
                <a:latin typeface="Georgia" panose="02040502050405020303" pitchFamily="18" charset="0"/>
              </a:rPr>
              <a:t>	Тому пропоную перейти до пункту </a:t>
            </a:r>
            <a:r>
              <a:rPr lang="uk-UA" b="1" dirty="0">
                <a:solidFill>
                  <a:srgbClr val="002060"/>
                </a:solidFill>
                <a:effectLst>
                  <a:outerShdw blurRad="38100" dist="38100" dir="2700000" algn="tl">
                    <a:srgbClr val="000000">
                      <a:alpha val="43137"/>
                    </a:srgbClr>
                  </a:outerShdw>
                </a:effectLst>
                <a:latin typeface="Georgia" panose="02040502050405020303" pitchFamily="18" charset="0"/>
              </a:rPr>
              <a:t>«Хто надихнув на мандрівку»</a:t>
            </a:r>
          </a:p>
          <a:p>
            <a:endParaRPr lang="uk-UA" dirty="0"/>
          </a:p>
        </p:txBody>
      </p:sp>
      <p:sp>
        <p:nvSpPr>
          <p:cNvPr id="4" name="TextBox 3"/>
          <p:cNvSpPr txBox="1"/>
          <p:nvPr/>
        </p:nvSpPr>
        <p:spPr>
          <a:xfrm>
            <a:off x="397564" y="1947132"/>
            <a:ext cx="6016488" cy="2585323"/>
          </a:xfrm>
          <a:prstGeom prst="rect">
            <a:avLst/>
          </a:prstGeom>
          <a:noFill/>
        </p:spPr>
        <p:txBody>
          <a:bodyPr wrap="square" rtlCol="0">
            <a:spAutoFit/>
          </a:bodyPr>
          <a:lstStyle/>
          <a:p>
            <a:pPr algn="just"/>
            <a:r>
              <a:rPr lang="uk-UA" b="1" dirty="0">
                <a:effectLst>
                  <a:outerShdw blurRad="38100" dist="38100" dir="2700000" algn="tl">
                    <a:srgbClr val="000000">
                      <a:alpha val="43137"/>
                    </a:srgbClr>
                  </a:outerShdw>
                </a:effectLst>
                <a:latin typeface="Georgia" panose="02040502050405020303" pitchFamily="18" charset="0"/>
              </a:rPr>
              <a:t>	В Ізраїлі</a:t>
            </a:r>
            <a:r>
              <a:rPr lang="uk-UA" dirty="0">
                <a:effectLst>
                  <a:outerShdw blurRad="38100" dist="38100" dir="2700000" algn="tl">
                    <a:srgbClr val="000000">
                      <a:alpha val="43137"/>
                    </a:srgbClr>
                  </a:outerShdw>
                </a:effectLst>
                <a:latin typeface="Georgia" panose="02040502050405020303" pitchFamily="18" charset="0"/>
              </a:rPr>
              <a:t> більшість дітей з особливими потребами навчається у звичайних школах. Проте включення таких дітей до освітнього процесу може відрізнятися. Так, дехто вчиться з допомогою асистента, хтось навчається півдня з класом, півдня – окремо. Крім того, держава оплачує «особливим дітям» необхідні лікувальні процедури тричі на тиждень (від консультацій психолога до катання на конях).</a:t>
            </a:r>
          </a:p>
        </p:txBody>
      </p:sp>
      <p:sp>
        <p:nvSpPr>
          <p:cNvPr id="5" name="TextBox 4"/>
          <p:cNvSpPr txBox="1"/>
          <p:nvPr/>
        </p:nvSpPr>
        <p:spPr>
          <a:xfrm>
            <a:off x="397565" y="4532455"/>
            <a:ext cx="6016488" cy="3416320"/>
          </a:xfrm>
          <a:prstGeom prst="rect">
            <a:avLst/>
          </a:prstGeom>
          <a:noFill/>
        </p:spPr>
        <p:txBody>
          <a:bodyPr wrap="square" rtlCol="0">
            <a:spAutoFit/>
          </a:bodyPr>
          <a:lstStyle/>
          <a:p>
            <a:pPr algn="just" fontAlgn="base"/>
            <a:r>
              <a:rPr lang="uk-UA" dirty="0">
                <a:latin typeface="Georgia" panose="02040502050405020303" pitchFamily="18" charset="0"/>
              </a:rPr>
              <a:t>	Навчальні заклади </a:t>
            </a:r>
            <a:r>
              <a:rPr lang="uk-UA" b="1" dirty="0">
                <a:latin typeface="Georgia" panose="02040502050405020303" pitchFamily="18" charset="0"/>
              </a:rPr>
              <a:t>Франції</a:t>
            </a:r>
            <a:r>
              <a:rPr lang="uk-UA" dirty="0">
                <a:latin typeface="Georgia" panose="02040502050405020303" pitchFamily="18" charset="0"/>
              </a:rPr>
              <a:t> впроваджують інклюзивну модель освіти у двох формах:</a:t>
            </a:r>
          </a:p>
          <a:p>
            <a:pPr marL="285750" indent="-285750" algn="just" fontAlgn="base">
              <a:buFont typeface="Arial" panose="020B0604020202020204" pitchFamily="34" charset="0"/>
              <a:buChar char="•"/>
            </a:pPr>
            <a:r>
              <a:rPr lang="uk-UA" b="1" dirty="0">
                <a:latin typeface="Georgia" panose="02040502050405020303" pitchFamily="18" charset="0"/>
              </a:rPr>
              <a:t>класи «шкільної інклюзії»</a:t>
            </a:r>
            <a:r>
              <a:rPr lang="uk-UA" dirty="0">
                <a:latin typeface="Georgia" panose="02040502050405020303" pitchFamily="18" charset="0"/>
              </a:rPr>
              <a:t>, у яких діти з особливими потребами навчаються разом з іншими під керівництвом неспеціалізованого вчителя. Такі класи називають відкритими, тому що дитина протягом дня може залишати його для індивідуальної чи групової роботи з педагогом;</a:t>
            </a:r>
          </a:p>
          <a:p>
            <a:pPr marL="285750" indent="-285750" algn="just" fontAlgn="base">
              <a:buFont typeface="Arial" panose="020B0604020202020204" pitchFamily="34" charset="0"/>
              <a:buChar char="•"/>
            </a:pPr>
            <a:r>
              <a:rPr lang="uk-UA" b="1" dirty="0">
                <a:latin typeface="Georgia" panose="02040502050405020303" pitchFamily="18" charset="0"/>
              </a:rPr>
              <a:t>класи педагогічної інтеграції</a:t>
            </a:r>
            <a:r>
              <a:rPr lang="uk-UA" dirty="0">
                <a:latin typeface="Georgia" panose="02040502050405020303" pitchFamily="18" charset="0"/>
              </a:rPr>
              <a:t>, де навчаються лише діти з особливими потребами під керівництвом фахового спеціаліста.</a:t>
            </a:r>
          </a:p>
          <a:p>
            <a:endParaRPr lang="uk-UA" dirty="0"/>
          </a:p>
        </p:txBody>
      </p:sp>
      <p:sp>
        <p:nvSpPr>
          <p:cNvPr id="6" name="TextBox 5"/>
          <p:cNvSpPr txBox="1"/>
          <p:nvPr/>
        </p:nvSpPr>
        <p:spPr>
          <a:xfrm>
            <a:off x="457199" y="7659756"/>
            <a:ext cx="5897217" cy="2031325"/>
          </a:xfrm>
          <a:prstGeom prst="rect">
            <a:avLst/>
          </a:prstGeom>
          <a:noFill/>
        </p:spPr>
        <p:txBody>
          <a:bodyPr wrap="square" rtlCol="0">
            <a:spAutoFit/>
          </a:bodyPr>
          <a:lstStyle/>
          <a:p>
            <a:pPr algn="just"/>
            <a:r>
              <a:rPr lang="uk-UA" dirty="0">
                <a:effectLst>
                  <a:outerShdw blurRad="38100" dist="38100" dir="2700000" algn="tl">
                    <a:srgbClr val="000000">
                      <a:alpha val="43137"/>
                    </a:srgbClr>
                  </a:outerShdw>
                </a:effectLst>
                <a:latin typeface="Georgia" panose="02040502050405020303" pitchFamily="18" charset="0"/>
              </a:rPr>
              <a:t>	Французькі педагоги наголошують, що класи шкільної інклюзії (з поступовим переходом до індивідуальної) є найбільш ефективними для дітей з порушеннями зору і опорно-</a:t>
            </a:r>
            <a:r>
              <a:rPr lang="uk-UA" dirty="0" err="1">
                <a:effectLst>
                  <a:outerShdw blurRad="38100" dist="38100" dir="2700000" algn="tl">
                    <a:srgbClr val="000000">
                      <a:alpha val="43137"/>
                    </a:srgbClr>
                  </a:outerShdw>
                </a:effectLst>
                <a:latin typeface="Georgia" panose="02040502050405020303" pitchFamily="18" charset="0"/>
              </a:rPr>
              <a:t>руховового</a:t>
            </a:r>
            <a:r>
              <a:rPr lang="uk-UA" dirty="0">
                <a:effectLst>
                  <a:outerShdw blurRad="38100" dist="38100" dir="2700000" algn="tl">
                    <a:srgbClr val="000000">
                      <a:alpha val="43137"/>
                    </a:srgbClr>
                  </a:outerShdw>
                </a:effectLst>
                <a:latin typeface="Georgia" panose="02040502050405020303" pitchFamily="18" charset="0"/>
              </a:rPr>
              <a:t> апарату. Діти з порушеннями слуху й розумовою відсталістю почуваються більш </a:t>
            </a:r>
            <a:r>
              <a:rPr lang="uk-UA" dirty="0" err="1">
                <a:effectLst>
                  <a:outerShdw blurRad="38100" dist="38100" dir="2700000" algn="tl">
                    <a:srgbClr val="000000">
                      <a:alpha val="43137"/>
                    </a:srgbClr>
                  </a:outerShdw>
                </a:effectLst>
                <a:latin typeface="Georgia" panose="02040502050405020303" pitchFamily="18" charset="0"/>
              </a:rPr>
              <a:t>комфортно</a:t>
            </a:r>
            <a:r>
              <a:rPr lang="uk-UA" dirty="0">
                <a:effectLst>
                  <a:outerShdw blurRad="38100" dist="38100" dir="2700000" algn="tl">
                    <a:srgbClr val="000000">
                      <a:alpha val="43137"/>
                    </a:srgbClr>
                  </a:outerShdw>
                </a:effectLst>
                <a:latin typeface="Georgia" panose="02040502050405020303" pitchFamily="18" charset="0"/>
              </a:rPr>
              <a:t> у класах педагогічної інтеграції.</a:t>
            </a:r>
          </a:p>
        </p:txBody>
      </p:sp>
    </p:spTree>
    <p:extLst>
      <p:ext uri="{BB962C8B-B14F-4D97-AF65-F5344CB8AC3E}">
        <p14:creationId xmlns:p14="http://schemas.microsoft.com/office/powerpoint/2010/main" val="189634566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1298</Words>
  <Application>Microsoft Office PowerPoint</Application>
  <PresentationFormat>Лист A4 (210x297 мм)</PresentationFormat>
  <Paragraphs>74</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Zabawa</dc:creator>
  <cp:lastModifiedBy>Максим Куринной</cp:lastModifiedBy>
  <cp:revision>25</cp:revision>
  <dcterms:created xsi:type="dcterms:W3CDTF">2022-02-02T08:20:24Z</dcterms:created>
  <dcterms:modified xsi:type="dcterms:W3CDTF">2022-02-07T22:13:21Z</dcterms:modified>
</cp:coreProperties>
</file>