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098B41-FB6D-4108-AF03-311C752762BD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282CFD-57BE-4B48-8DD3-5BBE492E21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307183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Роль психолога в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процесі закладу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освіти. Командна взаємодія в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785794"/>
            <a:ext cx="8062912" cy="2214578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</a:p>
          <a:p>
            <a:endParaRPr lang="uk-UA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Основні</a:t>
            </a:r>
            <a:r>
              <a:rPr lang="ru-RU" sz="2800" b="1" dirty="0" smtClean="0">
                <a:solidFill>
                  <a:srgbClr val="7030A0"/>
                </a:solidFill>
              </a:rPr>
              <a:t> напрямки </a:t>
            </a:r>
            <a:r>
              <a:rPr lang="ru-RU" sz="2800" b="1" dirty="0" err="1" smtClean="0">
                <a:solidFill>
                  <a:srgbClr val="7030A0"/>
                </a:solidFill>
              </a:rPr>
              <a:t>діяльності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b="1" dirty="0" err="1" smtClean="0"/>
              <a:t>Консультування</a:t>
            </a:r>
            <a:r>
              <a:rPr lang="ru-RU" b="1" dirty="0" smtClean="0"/>
              <a:t> педагогів</a:t>
            </a:r>
            <a:endParaRPr lang="ru-RU" sz="2800" dirty="0" smtClean="0"/>
          </a:p>
          <a:p>
            <a:pPr lvl="1"/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диференційованого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до навчання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1"/>
            <a:r>
              <a:rPr lang="ru-RU" dirty="0" err="1" smtClean="0"/>
              <a:t>Поради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роботи з </a:t>
            </a:r>
            <a:r>
              <a:rPr lang="ru-RU" dirty="0" err="1" smtClean="0"/>
              <a:t>конфліктними</a:t>
            </a:r>
            <a:r>
              <a:rPr lang="ru-RU" dirty="0" smtClean="0"/>
              <a:t> </a:t>
            </a:r>
            <a:r>
              <a:rPr lang="ru-RU" dirty="0" err="1" smtClean="0"/>
              <a:t>ситуаціями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0">
              <a:buNone/>
            </a:pPr>
            <a:r>
              <a:rPr lang="ru-RU" b="1" dirty="0" err="1" smtClean="0"/>
              <a:t>Консультування</a:t>
            </a:r>
            <a:r>
              <a:rPr lang="ru-RU" b="1" dirty="0" smtClean="0"/>
              <a:t> батьків</a:t>
            </a:r>
            <a:endParaRPr lang="ru-RU" sz="2800" dirty="0" smtClean="0"/>
          </a:p>
          <a:p>
            <a:pPr lvl="1"/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дитини вдома.</a:t>
            </a:r>
            <a:endParaRPr lang="ru-RU" sz="2400" dirty="0" smtClean="0"/>
          </a:p>
          <a:p>
            <a:pPr lvl="1"/>
            <a:r>
              <a:rPr lang="ru-RU" dirty="0" err="1" smtClean="0"/>
              <a:t>Формування</a:t>
            </a:r>
            <a:r>
              <a:rPr lang="ru-RU" dirty="0" smtClean="0"/>
              <a:t> партнерства між родиною та закладом освіти.</a:t>
            </a:r>
            <a:endParaRPr lang="ru-RU" sz="2400" dirty="0" smtClean="0"/>
          </a:p>
          <a:p>
            <a:pPr lvl="0">
              <a:buNone/>
            </a:pPr>
            <a:r>
              <a:rPr lang="ru-RU" b="1" dirty="0" err="1" smtClean="0"/>
              <a:t>Міждисциплінарна</a:t>
            </a:r>
            <a:r>
              <a:rPr lang="ru-RU" b="1" dirty="0" smtClean="0"/>
              <a:t> взаємодія</a:t>
            </a:r>
            <a:endParaRPr lang="ru-RU" sz="2800" dirty="0" smtClean="0"/>
          </a:p>
          <a:p>
            <a:pPr lvl="1"/>
            <a:r>
              <a:rPr lang="ru-RU" dirty="0" err="1" smtClean="0"/>
              <a:t>Співпраця</a:t>
            </a:r>
            <a:r>
              <a:rPr lang="ru-RU" dirty="0" smtClean="0"/>
              <a:t> з логопедами, дефектологами, </a:t>
            </a:r>
            <a:r>
              <a:rPr lang="ru-RU" dirty="0" err="1" smtClean="0"/>
              <a:t>соціальними</a:t>
            </a:r>
            <a:r>
              <a:rPr lang="ru-RU" dirty="0" smtClean="0"/>
              <a:t> педагогами, </a:t>
            </a:r>
            <a:r>
              <a:rPr lang="ru-RU" dirty="0" err="1" smtClean="0"/>
              <a:t>медичними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1"/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програм розвитку (ІПР).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Основні</a:t>
            </a:r>
            <a:r>
              <a:rPr lang="ru-RU" sz="2800" b="1" dirty="0" smtClean="0">
                <a:solidFill>
                  <a:srgbClr val="7030A0"/>
                </a:solidFill>
              </a:rPr>
              <a:t> напрямки </a:t>
            </a:r>
            <a:r>
              <a:rPr lang="ru-RU" sz="2800" b="1" dirty="0" err="1" smtClean="0">
                <a:solidFill>
                  <a:srgbClr val="7030A0"/>
                </a:solidFill>
              </a:rPr>
              <a:t>діяльності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err="1" smtClean="0"/>
              <a:t>Приклади</a:t>
            </a:r>
            <a:r>
              <a:rPr lang="ru-RU" b="1" dirty="0" smtClean="0"/>
              <a:t> психологічного супроводу</a:t>
            </a:r>
            <a:endParaRPr lang="ru-RU" dirty="0" smtClean="0"/>
          </a:p>
          <a:p>
            <a:pPr lvl="0"/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підлітка</a:t>
            </a:r>
            <a:r>
              <a:rPr lang="ru-RU" dirty="0" smtClean="0"/>
              <a:t> з </a:t>
            </a:r>
            <a:r>
              <a:rPr lang="ru-RU" dirty="0" err="1" smtClean="0"/>
              <a:t>труднощами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та проведення </a:t>
            </a:r>
            <a:r>
              <a:rPr lang="ru-RU" dirty="0" err="1" smtClean="0"/>
              <a:t>групових</a:t>
            </a:r>
            <a:r>
              <a:rPr lang="ru-RU" dirty="0" smtClean="0"/>
              <a:t> </a:t>
            </a:r>
            <a:r>
              <a:rPr lang="ru-RU" dirty="0" err="1" smtClean="0"/>
              <a:t>тренінгів</a:t>
            </a:r>
            <a:r>
              <a:rPr lang="ru-RU" dirty="0" smtClean="0"/>
              <a:t>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комунікативних </a:t>
            </a:r>
            <a:r>
              <a:rPr lang="ru-RU" dirty="0" err="1" smtClean="0"/>
              <a:t>навичок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Консультації</a:t>
            </a:r>
            <a:r>
              <a:rPr lang="ru-RU" dirty="0" smtClean="0"/>
              <a:t> </a:t>
            </a:r>
            <a:r>
              <a:rPr lang="ru-RU" dirty="0" err="1" smtClean="0"/>
              <a:t>вчителів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альтернативних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навчання для дітей із </a:t>
            </a:r>
            <a:r>
              <a:rPr lang="ru-RU" dirty="0" err="1" smtClean="0"/>
              <a:t>сенсорними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Робота з батьками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smtClean="0"/>
              <a:t>зниження </a:t>
            </a:r>
            <a:r>
              <a:rPr lang="ru-RU" dirty="0" err="1" smtClean="0"/>
              <a:t>тривожності</a:t>
            </a:r>
            <a:r>
              <a:rPr lang="ru-RU" dirty="0" smtClean="0"/>
              <a:t> та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вдома.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1497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b="1" i="1" dirty="0" smtClean="0"/>
              <a:t>Інклюзивна </a:t>
            </a:r>
            <a:r>
              <a:rPr lang="ru-RU" b="1" i="1" dirty="0" err="1" smtClean="0"/>
              <a:t>освіта</a:t>
            </a:r>
            <a:r>
              <a:rPr lang="ru-RU" b="1" i="1" dirty="0" smtClean="0"/>
              <a:t> 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система, яка </a:t>
            </a:r>
            <a:r>
              <a:rPr lang="ru-RU" dirty="0" err="1" smtClean="0"/>
              <a:t>забезпечує</a:t>
            </a:r>
            <a:endParaRPr lang="ru-RU" dirty="0" smtClean="0"/>
          </a:p>
          <a:p>
            <a:pPr algn="just">
              <a:buNone/>
            </a:pPr>
            <a:r>
              <a:rPr lang="ru-RU" dirty="0" err="1" smtClean="0"/>
              <a:t>рівний</a:t>
            </a:r>
            <a:r>
              <a:rPr lang="ru-RU" dirty="0" smtClean="0"/>
              <a:t> </a:t>
            </a:r>
            <a:r>
              <a:rPr lang="ru-RU" dirty="0" smtClean="0"/>
              <a:t>доступ до </a:t>
            </a:r>
            <a:r>
              <a:rPr lang="ru-RU" dirty="0" err="1" smtClean="0"/>
              <a:t>якісного</a:t>
            </a:r>
            <a:r>
              <a:rPr lang="ru-RU" dirty="0" smtClean="0"/>
              <a:t> навчання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дітям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собливостей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	</a:t>
            </a:r>
            <a:r>
              <a:rPr lang="ru-RU" b="1" i="1" dirty="0" smtClean="0"/>
              <a:t>Роль </a:t>
            </a:r>
            <a:r>
              <a:rPr lang="ru-RU" b="1" i="1" dirty="0" smtClean="0"/>
              <a:t>психолога в </a:t>
            </a:r>
            <a:r>
              <a:rPr lang="ru-RU" b="1" i="1" dirty="0" err="1" smtClean="0"/>
              <a:t>інклюзивному</a:t>
            </a:r>
            <a:r>
              <a:rPr lang="ru-RU" b="1" i="1" dirty="0" smtClean="0"/>
              <a:t> процесі </a:t>
            </a:r>
            <a:r>
              <a:rPr lang="ru-RU" dirty="0" err="1" smtClean="0"/>
              <a:t>є</a:t>
            </a:r>
            <a:endParaRPr lang="ru-RU" dirty="0" smtClean="0"/>
          </a:p>
          <a:p>
            <a:pPr algn="just">
              <a:buNone/>
            </a:pPr>
            <a:r>
              <a:rPr lang="ru-RU" dirty="0" err="1" smtClean="0"/>
              <a:t>ключовою</a:t>
            </a:r>
            <a:r>
              <a:rPr lang="ru-RU" dirty="0" smtClean="0"/>
              <a:t>: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</a:t>
            </a:r>
            <a:r>
              <a:rPr lang="ru-RU" dirty="0" err="1" smtClean="0"/>
              <a:t>гармонійного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дитини та </a:t>
            </a:r>
            <a:r>
              <a:rPr lang="ru-RU" dirty="0" err="1" smtClean="0"/>
              <a:t>підтримує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педагогів </a:t>
            </a:r>
            <a:r>
              <a:rPr lang="ru-RU" dirty="0" smtClean="0"/>
              <a:t>і </a:t>
            </a:r>
            <a:r>
              <a:rPr lang="ru-RU" dirty="0" smtClean="0"/>
              <a:t>батьків.</a:t>
            </a:r>
          </a:p>
          <a:p>
            <a:pPr algn="just">
              <a:buNone/>
            </a:pPr>
            <a:r>
              <a:rPr lang="ru-RU" dirty="0" smtClean="0"/>
              <a:t>	</a:t>
            </a:r>
            <a:r>
              <a:rPr lang="ru-RU" b="1" i="1" dirty="0" smtClean="0"/>
              <a:t>Методи</a:t>
            </a:r>
            <a:r>
              <a:rPr lang="ru-RU" b="1" i="1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користується</a:t>
            </a:r>
            <a:r>
              <a:rPr lang="ru-RU" dirty="0" smtClean="0"/>
              <a:t> психолог, </a:t>
            </a:r>
            <a:r>
              <a:rPr lang="ru-RU" dirty="0" smtClean="0"/>
              <a:t>мають</a:t>
            </a:r>
          </a:p>
          <a:p>
            <a:pPr algn="just">
              <a:buNone/>
            </a:pP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smtClean="0"/>
              <a:t>різноманітність потреб дітей, у </a:t>
            </a:r>
            <a:r>
              <a:rPr lang="ru-RU" dirty="0" smtClean="0"/>
              <a:t>тому</a:t>
            </a:r>
          </a:p>
          <a:p>
            <a:pPr algn="just">
              <a:buNone/>
            </a:pP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психофізичними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sz="3400" b="1" dirty="0" err="1" smtClean="0"/>
              <a:t>Діагностичні</a:t>
            </a:r>
            <a:r>
              <a:rPr lang="ru-RU" sz="3400" b="1" dirty="0" smtClean="0"/>
              <a:t> методи</a:t>
            </a:r>
            <a:endParaRPr lang="ru-RU" sz="3400" dirty="0" smtClean="0"/>
          </a:p>
          <a:p>
            <a:r>
              <a:rPr lang="ru-RU" sz="3400" dirty="0" smtClean="0"/>
              <a:t>Використовуються для </a:t>
            </a:r>
            <a:r>
              <a:rPr lang="ru-RU" sz="3400" dirty="0" err="1" smtClean="0"/>
              <a:t>вивчення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особливостей</a:t>
            </a:r>
            <a:r>
              <a:rPr lang="ru-RU" sz="3400" dirty="0" smtClean="0"/>
              <a:t> розвитку, навчання </a:t>
            </a:r>
            <a:r>
              <a:rPr lang="ru-RU" sz="3400" dirty="0" smtClean="0"/>
              <a:t>й </a:t>
            </a:r>
            <a:r>
              <a:rPr lang="ru-RU" sz="3400" dirty="0" err="1" smtClean="0"/>
              <a:t>соціалізації</a:t>
            </a:r>
            <a:r>
              <a:rPr lang="ru-RU" sz="3400" dirty="0" smtClean="0"/>
              <a:t> дитини.</a:t>
            </a:r>
          </a:p>
          <a:p>
            <a:pPr lvl="0"/>
            <a:r>
              <a:rPr lang="ru-RU" sz="3400" b="1" dirty="0" err="1" smtClean="0"/>
              <a:t>Психодіагностика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когнітивного</a:t>
            </a:r>
            <a:r>
              <a:rPr lang="ru-RU" sz="3400" b="1" dirty="0" smtClean="0"/>
              <a:t> розвитку</a:t>
            </a:r>
            <a:r>
              <a:rPr lang="ru-RU" sz="3400" dirty="0" smtClean="0"/>
              <a:t>: тести </a:t>
            </a:r>
            <a:r>
              <a:rPr lang="ru-RU" sz="3400" dirty="0" err="1" smtClean="0"/>
              <a:t>інтелекту</a:t>
            </a:r>
            <a:r>
              <a:rPr lang="ru-RU" sz="3400" dirty="0" smtClean="0"/>
              <a:t>, </a:t>
            </a:r>
            <a:r>
              <a:rPr lang="ru-RU" sz="3400" dirty="0" err="1" smtClean="0"/>
              <a:t>уваги</a:t>
            </a:r>
            <a:r>
              <a:rPr lang="ru-RU" sz="3400" dirty="0" smtClean="0"/>
              <a:t>, </a:t>
            </a:r>
            <a:r>
              <a:rPr lang="ru-RU" sz="3400" dirty="0" err="1" smtClean="0"/>
              <a:t>пам’яті</a:t>
            </a:r>
            <a:r>
              <a:rPr lang="ru-RU" sz="3400" dirty="0" smtClean="0"/>
              <a:t>.</a:t>
            </a:r>
            <a:endParaRPr lang="ru-RU" sz="3400" dirty="0" smtClean="0"/>
          </a:p>
          <a:p>
            <a:pPr lvl="0"/>
            <a:r>
              <a:rPr lang="ru-RU" sz="3400" b="1" dirty="0" err="1" smtClean="0"/>
              <a:t>Діагностика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емоційної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сфери</a:t>
            </a:r>
            <a:r>
              <a:rPr lang="ru-RU" sz="3400" dirty="0" smtClean="0"/>
              <a:t>: </a:t>
            </a:r>
            <a:r>
              <a:rPr lang="ru-RU" sz="3400" dirty="0" err="1" smtClean="0"/>
              <a:t>малюнкові</a:t>
            </a:r>
            <a:r>
              <a:rPr lang="ru-RU" sz="3400" dirty="0" smtClean="0"/>
              <a:t> методики («</a:t>
            </a:r>
            <a:r>
              <a:rPr lang="ru-RU" sz="3400" dirty="0" err="1" smtClean="0"/>
              <a:t>Будинок-Дерево-Людина</a:t>
            </a:r>
            <a:r>
              <a:rPr lang="ru-RU" sz="3400" dirty="0" smtClean="0"/>
              <a:t>», «</a:t>
            </a:r>
            <a:r>
              <a:rPr lang="ru-RU" sz="3400" dirty="0" err="1" smtClean="0"/>
              <a:t>Неіснуюча</a:t>
            </a:r>
            <a:r>
              <a:rPr lang="ru-RU" sz="3400" dirty="0" smtClean="0"/>
              <a:t> </a:t>
            </a:r>
            <a:r>
              <a:rPr lang="ru-RU" sz="3400" dirty="0" err="1" smtClean="0"/>
              <a:t>тварина</a:t>
            </a:r>
            <a:r>
              <a:rPr lang="ru-RU" sz="3400" dirty="0" smtClean="0"/>
              <a:t>»), </a:t>
            </a:r>
            <a:r>
              <a:rPr lang="ru-RU" sz="3400" dirty="0" err="1" smtClean="0"/>
              <a:t>опитувальники</a:t>
            </a:r>
            <a:r>
              <a:rPr lang="ru-RU" sz="3400" dirty="0" smtClean="0"/>
              <a:t> </a:t>
            </a:r>
            <a:r>
              <a:rPr lang="ru-RU" sz="3400" dirty="0" err="1" smtClean="0"/>
              <a:t>тривожності</a:t>
            </a:r>
            <a:r>
              <a:rPr lang="ru-RU" sz="3400" dirty="0" smtClean="0"/>
              <a:t>.</a:t>
            </a:r>
          </a:p>
          <a:p>
            <a:pPr lvl="0"/>
            <a:r>
              <a:rPr lang="ru-RU" sz="3400" b="1" dirty="0" err="1" smtClean="0"/>
              <a:t>Соціометричні</a:t>
            </a:r>
            <a:r>
              <a:rPr lang="ru-RU" sz="3400" b="1" dirty="0" smtClean="0"/>
              <a:t> методи</a:t>
            </a:r>
            <a:r>
              <a:rPr lang="ru-RU" sz="3400" dirty="0" smtClean="0"/>
              <a:t>: </a:t>
            </a:r>
            <a:r>
              <a:rPr lang="ru-RU" sz="3400" dirty="0" err="1" smtClean="0"/>
              <a:t>визначення</a:t>
            </a:r>
            <a:r>
              <a:rPr lang="ru-RU" sz="3400" dirty="0" smtClean="0"/>
              <a:t> статусу дитини в </a:t>
            </a:r>
            <a:r>
              <a:rPr lang="ru-RU" sz="3400" dirty="0" err="1" smtClean="0"/>
              <a:t>групі</a:t>
            </a:r>
            <a:r>
              <a:rPr lang="ru-RU" sz="3400" dirty="0" smtClean="0"/>
              <a:t>/</a:t>
            </a:r>
            <a:r>
              <a:rPr lang="ru-RU" sz="3400" dirty="0" err="1" smtClean="0"/>
              <a:t>класі</a:t>
            </a:r>
            <a:r>
              <a:rPr lang="ru-RU" sz="3400" dirty="0" smtClean="0"/>
              <a:t>, </a:t>
            </a:r>
            <a:r>
              <a:rPr lang="ru-RU" sz="3400" dirty="0" smtClean="0"/>
              <a:t>рівня прийняття </a:t>
            </a:r>
            <a:r>
              <a:rPr lang="ru-RU" sz="3400" dirty="0" err="1" smtClean="0"/>
              <a:t>однолітками</a:t>
            </a:r>
            <a:r>
              <a:rPr lang="ru-RU" sz="3400" dirty="0" smtClean="0"/>
              <a:t>.</a:t>
            </a:r>
          </a:p>
          <a:p>
            <a:pPr lvl="0"/>
            <a:r>
              <a:rPr lang="ru-RU" sz="3400" b="1" dirty="0" err="1" smtClean="0"/>
              <a:t>Спостереження</a:t>
            </a:r>
            <a:r>
              <a:rPr lang="ru-RU" sz="3400" dirty="0" smtClean="0"/>
              <a:t>: у </a:t>
            </a:r>
            <a:r>
              <a:rPr lang="ru-RU" sz="3400" dirty="0" err="1" smtClean="0"/>
              <a:t>класі</a:t>
            </a:r>
            <a:r>
              <a:rPr lang="uk-UA" sz="3400" dirty="0" smtClean="0"/>
              <a:t>/групі</a:t>
            </a:r>
            <a:r>
              <a:rPr lang="ru-RU" sz="3400" dirty="0" smtClean="0"/>
              <a:t> </a:t>
            </a:r>
            <a:r>
              <a:rPr lang="ru-RU" sz="3400" dirty="0" err="1" smtClean="0"/>
              <a:t>під</a:t>
            </a:r>
            <a:r>
              <a:rPr lang="ru-RU" sz="3400" dirty="0" smtClean="0"/>
              <a:t> час </a:t>
            </a:r>
            <a:r>
              <a:rPr lang="ru-RU" sz="3400" dirty="0" err="1" smtClean="0"/>
              <a:t>гри</a:t>
            </a:r>
            <a:r>
              <a:rPr lang="ru-RU" sz="3400" dirty="0" smtClean="0"/>
              <a:t>, на </a:t>
            </a:r>
            <a:r>
              <a:rPr lang="ru-RU" sz="3400" dirty="0" err="1" smtClean="0"/>
              <a:t>перерві</a:t>
            </a:r>
            <a:r>
              <a:rPr lang="ru-RU" sz="3400" dirty="0" smtClean="0"/>
              <a:t>.</a:t>
            </a:r>
          </a:p>
          <a:p>
            <a:r>
              <a:rPr lang="ru-RU" sz="3400" dirty="0" smtClean="0"/>
              <a:t> </a:t>
            </a:r>
            <a:r>
              <a:rPr lang="ru-RU" sz="3400" dirty="0" err="1" smtClean="0"/>
              <a:t>Діагностика</a:t>
            </a:r>
            <a:r>
              <a:rPr lang="ru-RU" sz="3400" dirty="0" smtClean="0"/>
              <a:t> </a:t>
            </a:r>
            <a:r>
              <a:rPr lang="ru-RU" sz="3400" dirty="0" err="1" smtClean="0"/>
              <a:t>дозволяє</a:t>
            </a:r>
            <a:r>
              <a:rPr lang="ru-RU" sz="3400" dirty="0" smtClean="0"/>
              <a:t> </a:t>
            </a:r>
            <a:r>
              <a:rPr lang="ru-RU" sz="3400" dirty="0" err="1" smtClean="0"/>
              <a:t>зрозуміти</a:t>
            </a:r>
            <a:r>
              <a:rPr lang="ru-RU" sz="3400" dirty="0" smtClean="0"/>
              <a:t> </a:t>
            </a:r>
            <a:r>
              <a:rPr lang="ru-RU" sz="3400" dirty="0" err="1" smtClean="0"/>
              <a:t>сильні</a:t>
            </a:r>
            <a:r>
              <a:rPr lang="ru-RU" sz="3400" dirty="0" smtClean="0"/>
              <a:t> та </a:t>
            </a:r>
            <a:r>
              <a:rPr lang="ru-RU" sz="3400" dirty="0" err="1" smtClean="0"/>
              <a:t>слабкі</a:t>
            </a:r>
            <a:r>
              <a:rPr lang="ru-RU" sz="3400" dirty="0" smtClean="0"/>
              <a:t> </a:t>
            </a:r>
            <a:r>
              <a:rPr lang="ru-RU" sz="3400" dirty="0" err="1" smtClean="0"/>
              <a:t>сторони</a:t>
            </a:r>
            <a:r>
              <a:rPr lang="ru-RU" sz="3400" dirty="0" smtClean="0"/>
              <a:t> розвитку й </a:t>
            </a:r>
            <a:r>
              <a:rPr lang="uk-UA" sz="3400" dirty="0" smtClean="0"/>
              <a:t>скласти </a:t>
            </a:r>
            <a:r>
              <a:rPr lang="ru-RU" sz="3400" dirty="0" err="1" smtClean="0"/>
              <a:t>індивідуальну</a:t>
            </a:r>
            <a:r>
              <a:rPr lang="ru-RU" sz="3400" dirty="0" smtClean="0"/>
              <a:t> </a:t>
            </a:r>
            <a:r>
              <a:rPr lang="ru-RU" sz="3400" dirty="0" err="1" smtClean="0"/>
              <a:t>програму</a:t>
            </a:r>
            <a:r>
              <a:rPr lang="ru-RU" sz="3400" dirty="0" smtClean="0"/>
              <a:t> </a:t>
            </a:r>
            <a:r>
              <a:rPr lang="uk-UA" sz="3400" dirty="0" smtClean="0"/>
              <a:t>розвитку</a:t>
            </a:r>
            <a:r>
              <a:rPr lang="ru-RU" sz="3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28641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800" b="1" dirty="0" err="1" smtClean="0"/>
              <a:t>Корекційно-розви</a:t>
            </a:r>
            <a:r>
              <a:rPr lang="uk-UA" sz="3800" b="1" dirty="0" err="1" smtClean="0"/>
              <a:t>ткові</a:t>
            </a:r>
            <a:r>
              <a:rPr lang="ru-RU" sz="3800" b="1" dirty="0" smtClean="0"/>
              <a:t> методи</a:t>
            </a:r>
            <a:endParaRPr lang="ru-RU" sz="3800" dirty="0" smtClean="0"/>
          </a:p>
          <a:p>
            <a:pPr algn="just"/>
            <a:r>
              <a:rPr lang="ru-RU" sz="3800" dirty="0" err="1" smtClean="0"/>
              <a:t>Спрямовані</a:t>
            </a:r>
            <a:r>
              <a:rPr lang="ru-RU" sz="3800" dirty="0" smtClean="0"/>
              <a:t> на розвиток </a:t>
            </a:r>
            <a:r>
              <a:rPr lang="ru-RU" sz="3800" dirty="0" err="1" smtClean="0"/>
              <a:t>психічних</a:t>
            </a:r>
            <a:r>
              <a:rPr lang="ru-RU" sz="3800" dirty="0" smtClean="0"/>
              <a:t> </a:t>
            </a:r>
            <a:r>
              <a:rPr lang="ru-RU" sz="3800" dirty="0" err="1" smtClean="0"/>
              <a:t>процесів</a:t>
            </a:r>
            <a:r>
              <a:rPr lang="ru-RU" sz="3800" dirty="0" smtClean="0"/>
              <a:t> і </a:t>
            </a:r>
            <a:r>
              <a:rPr lang="ru-RU" sz="3800" dirty="0" err="1" smtClean="0"/>
              <a:t>формування</a:t>
            </a:r>
            <a:r>
              <a:rPr lang="ru-RU" sz="3800" dirty="0" smtClean="0"/>
              <a:t> </a:t>
            </a:r>
            <a:r>
              <a:rPr lang="ru-RU" sz="3800" dirty="0" err="1" smtClean="0"/>
              <a:t>навичок</a:t>
            </a:r>
            <a:r>
              <a:rPr lang="ru-RU" sz="3800" dirty="0" smtClean="0"/>
              <a:t>, </a:t>
            </a:r>
            <a:r>
              <a:rPr lang="ru-RU" sz="3800" dirty="0" err="1" smtClean="0"/>
              <a:t>необхідних</a:t>
            </a:r>
            <a:r>
              <a:rPr lang="ru-RU" sz="3800" dirty="0" smtClean="0"/>
              <a:t> для навчання та </a:t>
            </a:r>
            <a:r>
              <a:rPr lang="ru-RU" sz="3800" dirty="0" err="1" smtClean="0"/>
              <a:t>соціальної</a:t>
            </a:r>
            <a:r>
              <a:rPr lang="ru-RU" sz="3800" dirty="0" smtClean="0"/>
              <a:t> </a:t>
            </a:r>
            <a:r>
              <a:rPr lang="ru-RU" sz="3800" dirty="0" err="1" smtClean="0"/>
              <a:t>адаптації</a:t>
            </a:r>
            <a:r>
              <a:rPr lang="ru-RU" sz="3800" dirty="0" smtClean="0"/>
              <a:t>.</a:t>
            </a:r>
          </a:p>
          <a:p>
            <a:pPr lvl="0" algn="just"/>
            <a:r>
              <a:rPr lang="ru-RU" sz="3800" b="1" dirty="0" err="1" smtClean="0"/>
              <a:t>Арттерапія</a:t>
            </a:r>
            <a:r>
              <a:rPr lang="ru-RU" sz="3800" dirty="0" smtClean="0"/>
              <a:t> (</a:t>
            </a:r>
            <a:r>
              <a:rPr lang="ru-RU" sz="3800" dirty="0" err="1" smtClean="0"/>
              <a:t>малювання</a:t>
            </a:r>
            <a:r>
              <a:rPr lang="ru-RU" sz="3800" dirty="0" smtClean="0"/>
              <a:t>, </a:t>
            </a:r>
            <a:r>
              <a:rPr lang="ru-RU" sz="3800" dirty="0" err="1" smtClean="0"/>
              <a:t>ліплення</a:t>
            </a:r>
            <a:r>
              <a:rPr lang="ru-RU" sz="3800" dirty="0" smtClean="0"/>
              <a:t>, </a:t>
            </a:r>
            <a:r>
              <a:rPr lang="ru-RU" sz="3800" dirty="0" err="1" smtClean="0"/>
              <a:t>музика</a:t>
            </a:r>
            <a:r>
              <a:rPr lang="ru-RU" sz="3800" dirty="0" smtClean="0"/>
              <a:t>, </a:t>
            </a:r>
            <a:r>
              <a:rPr lang="ru-RU" sz="3800" dirty="0" err="1" smtClean="0"/>
              <a:t>казкотерапія</a:t>
            </a:r>
            <a:r>
              <a:rPr lang="ru-RU" sz="3800" dirty="0" smtClean="0"/>
              <a:t>): </a:t>
            </a:r>
            <a:r>
              <a:rPr lang="ru-RU" sz="3800" dirty="0" err="1" smtClean="0"/>
              <a:t>допомагає</a:t>
            </a:r>
            <a:r>
              <a:rPr lang="ru-RU" sz="3800" dirty="0" smtClean="0"/>
              <a:t> </a:t>
            </a:r>
            <a:r>
              <a:rPr lang="ru-RU" sz="3800" dirty="0" err="1" smtClean="0"/>
              <a:t>виражати</a:t>
            </a:r>
            <a:r>
              <a:rPr lang="ru-RU" sz="3800" dirty="0" smtClean="0"/>
              <a:t> </a:t>
            </a:r>
            <a:r>
              <a:rPr lang="ru-RU" sz="3800" dirty="0" err="1" smtClean="0"/>
              <a:t>емоції</a:t>
            </a:r>
            <a:r>
              <a:rPr lang="ru-RU" sz="3800" dirty="0" smtClean="0"/>
              <a:t>, </a:t>
            </a:r>
            <a:r>
              <a:rPr lang="ru-RU" sz="3800" dirty="0" err="1" smtClean="0"/>
              <a:t>знижує</a:t>
            </a:r>
            <a:r>
              <a:rPr lang="ru-RU" sz="3800" dirty="0" smtClean="0"/>
              <a:t> </a:t>
            </a:r>
            <a:r>
              <a:rPr lang="ru-RU" sz="3800" dirty="0" err="1" smtClean="0"/>
              <a:t>тривожність</a:t>
            </a:r>
            <a:r>
              <a:rPr lang="ru-RU" sz="3800" dirty="0" smtClean="0"/>
              <a:t>.</a:t>
            </a:r>
          </a:p>
          <a:p>
            <a:pPr lvl="0" algn="just"/>
            <a:r>
              <a:rPr lang="ru-RU" sz="3800" b="1" dirty="0" err="1" smtClean="0"/>
              <a:t>Ігрова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терапія</a:t>
            </a:r>
            <a:r>
              <a:rPr lang="ru-RU" sz="3800" dirty="0" smtClean="0"/>
              <a:t>: </a:t>
            </a:r>
            <a:r>
              <a:rPr lang="ru-RU" sz="3800" dirty="0" err="1" smtClean="0"/>
              <a:t>моделювання</a:t>
            </a:r>
            <a:r>
              <a:rPr lang="ru-RU" sz="3800" dirty="0" smtClean="0"/>
              <a:t> соціальних </a:t>
            </a:r>
            <a:r>
              <a:rPr lang="ru-RU" sz="3800" dirty="0" err="1" smtClean="0"/>
              <a:t>ситуацій</a:t>
            </a:r>
            <a:r>
              <a:rPr lang="ru-RU" sz="3800" dirty="0" smtClean="0"/>
              <a:t>, </a:t>
            </a:r>
            <a:r>
              <a:rPr lang="ru-RU" sz="3800" dirty="0" err="1" smtClean="0"/>
              <a:t>формування</a:t>
            </a:r>
            <a:r>
              <a:rPr lang="ru-RU" sz="3800" dirty="0" smtClean="0"/>
              <a:t> комунікативних </a:t>
            </a:r>
            <a:r>
              <a:rPr lang="ru-RU" sz="3800" dirty="0" err="1" smtClean="0"/>
              <a:t>навичок</a:t>
            </a:r>
            <a:r>
              <a:rPr lang="ru-RU" sz="3800" dirty="0" smtClean="0"/>
              <a:t>.</a:t>
            </a:r>
          </a:p>
          <a:p>
            <a:pPr lvl="0" algn="just"/>
            <a:r>
              <a:rPr lang="ru-RU" sz="3800" b="1" dirty="0" err="1" smtClean="0"/>
              <a:t>Когнітивно-поведінкова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терапія</a:t>
            </a:r>
            <a:r>
              <a:rPr lang="ru-RU" sz="3800" dirty="0" smtClean="0"/>
              <a:t> (</a:t>
            </a:r>
            <a:r>
              <a:rPr lang="ru-RU" sz="3800" dirty="0" err="1" smtClean="0"/>
              <a:t>модифіковані</a:t>
            </a:r>
            <a:r>
              <a:rPr lang="ru-RU" sz="3800" dirty="0" smtClean="0"/>
              <a:t>/</a:t>
            </a:r>
            <a:r>
              <a:rPr lang="ru-RU" sz="3800" dirty="0" err="1" smtClean="0"/>
              <a:t>адаптовані</a:t>
            </a:r>
            <a:r>
              <a:rPr lang="ru-RU" sz="3800" dirty="0" smtClean="0"/>
              <a:t> </a:t>
            </a:r>
            <a:r>
              <a:rPr lang="ru-RU" sz="3800" dirty="0" smtClean="0"/>
              <a:t>методики для </a:t>
            </a:r>
            <a:r>
              <a:rPr lang="ru-RU" sz="3800" dirty="0" smtClean="0"/>
              <a:t>дітей та </a:t>
            </a:r>
            <a:r>
              <a:rPr lang="ru-RU" sz="3800" dirty="0" err="1" smtClean="0"/>
              <a:t>підлітків</a:t>
            </a:r>
            <a:r>
              <a:rPr lang="ru-RU" sz="3800" dirty="0" smtClean="0"/>
              <a:t>): </a:t>
            </a:r>
            <a:r>
              <a:rPr lang="ru-RU" sz="3800" dirty="0" smtClean="0"/>
              <a:t>розвиток самоконтролю, </a:t>
            </a:r>
            <a:r>
              <a:rPr lang="ru-RU" sz="3800" dirty="0" err="1" smtClean="0"/>
              <a:t>формування</a:t>
            </a:r>
            <a:r>
              <a:rPr lang="ru-RU" sz="3800" dirty="0" smtClean="0"/>
              <a:t> позитивної </a:t>
            </a:r>
            <a:r>
              <a:rPr lang="ru-RU" sz="3800" dirty="0" err="1" smtClean="0"/>
              <a:t>поведінки</a:t>
            </a:r>
            <a:r>
              <a:rPr lang="ru-RU" sz="3800" dirty="0" smtClean="0"/>
              <a:t>.</a:t>
            </a:r>
          </a:p>
          <a:p>
            <a:pPr lvl="0" algn="just"/>
            <a:r>
              <a:rPr lang="ru-RU" sz="3800" b="1" dirty="0" smtClean="0"/>
              <a:t>Метод </a:t>
            </a:r>
            <a:r>
              <a:rPr lang="ru-RU" sz="3800" b="1" dirty="0" err="1" smtClean="0"/>
              <a:t>сенсорної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інтеграції</a:t>
            </a:r>
            <a:r>
              <a:rPr lang="ru-RU" sz="3800" dirty="0" smtClean="0"/>
              <a:t>: робота з </a:t>
            </a:r>
            <a:r>
              <a:rPr lang="ru-RU" sz="3800" dirty="0" err="1" smtClean="0"/>
              <a:t>дітьми</a:t>
            </a:r>
            <a:r>
              <a:rPr lang="ru-RU" sz="3800" dirty="0" smtClean="0"/>
              <a:t>, які мають </a:t>
            </a:r>
            <a:r>
              <a:rPr lang="ru-RU" sz="3800" dirty="0" err="1" smtClean="0"/>
              <a:t>труднощі</a:t>
            </a:r>
            <a:r>
              <a:rPr lang="ru-RU" sz="3800" dirty="0" smtClean="0"/>
              <a:t> у </a:t>
            </a:r>
            <a:r>
              <a:rPr lang="ru-RU" sz="3800" dirty="0" err="1" smtClean="0"/>
              <a:t>сприйнятті</a:t>
            </a:r>
            <a:r>
              <a:rPr lang="ru-RU" sz="3800" dirty="0" smtClean="0"/>
              <a:t> </a:t>
            </a:r>
            <a:r>
              <a:rPr lang="ru-RU" sz="3800" dirty="0" err="1" smtClean="0"/>
              <a:t>сенсорних</a:t>
            </a:r>
            <a:r>
              <a:rPr lang="ru-RU" sz="3800" dirty="0" smtClean="0"/>
              <a:t> </a:t>
            </a:r>
            <a:r>
              <a:rPr lang="ru-RU" sz="3800" dirty="0" err="1" smtClean="0"/>
              <a:t>стимулів</a:t>
            </a:r>
            <a:r>
              <a:rPr lang="ru-RU" sz="3800" dirty="0" smtClean="0"/>
              <a:t>.</a:t>
            </a:r>
          </a:p>
          <a:p>
            <a:pPr lvl="0" algn="just"/>
            <a:r>
              <a:rPr lang="ru-RU" sz="3800" b="1" dirty="0" smtClean="0"/>
              <a:t>Розвиток </a:t>
            </a:r>
            <a:r>
              <a:rPr lang="ru-RU" sz="3800" b="1" dirty="0" err="1" smtClean="0"/>
              <a:t>мовлення</a:t>
            </a:r>
            <a:r>
              <a:rPr lang="ru-RU" sz="3800" dirty="0" smtClean="0"/>
              <a:t>: </a:t>
            </a:r>
            <a:r>
              <a:rPr lang="ru-RU" sz="3800" dirty="0" err="1" smtClean="0"/>
              <a:t>логопсихологічні</a:t>
            </a:r>
            <a:r>
              <a:rPr lang="ru-RU" sz="3800" dirty="0" smtClean="0"/>
              <a:t> </a:t>
            </a:r>
            <a:r>
              <a:rPr lang="ru-RU" sz="3800" dirty="0" err="1" smtClean="0"/>
              <a:t>ігри</a:t>
            </a:r>
            <a:r>
              <a:rPr lang="ru-RU" sz="3800" dirty="0" smtClean="0"/>
              <a:t>, </a:t>
            </a:r>
            <a:r>
              <a:rPr lang="ru-RU" sz="3800" dirty="0" err="1" smtClean="0"/>
              <a:t>вправи</a:t>
            </a:r>
            <a:r>
              <a:rPr lang="ru-RU" sz="3800" dirty="0" smtClean="0"/>
              <a:t> для </a:t>
            </a:r>
            <a:r>
              <a:rPr lang="ru-RU" sz="3800" dirty="0" err="1" smtClean="0"/>
              <a:t>стимуляції</a:t>
            </a:r>
            <a:r>
              <a:rPr lang="ru-RU" sz="3800" dirty="0" smtClean="0"/>
              <a:t> </a:t>
            </a:r>
            <a:r>
              <a:rPr lang="ru-RU" sz="3800" dirty="0" err="1" smtClean="0"/>
              <a:t>комунікації</a:t>
            </a:r>
            <a:r>
              <a:rPr lang="ru-RU" sz="3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err="1" smtClean="0"/>
              <a:t>Консультативні</a:t>
            </a:r>
            <a:r>
              <a:rPr lang="ru-RU" b="1" dirty="0" smtClean="0"/>
              <a:t> методи</a:t>
            </a:r>
            <a:endParaRPr lang="ru-RU" dirty="0" smtClean="0"/>
          </a:p>
          <a:p>
            <a:pPr algn="just"/>
            <a:r>
              <a:rPr lang="ru-RU" dirty="0" err="1" smtClean="0"/>
              <a:t>Застосовуються</a:t>
            </a:r>
            <a:r>
              <a:rPr lang="ru-RU" dirty="0" smtClean="0"/>
              <a:t> у </a:t>
            </a:r>
            <a:r>
              <a:rPr lang="ru-RU" dirty="0" err="1" smtClean="0"/>
              <a:t>роботі</a:t>
            </a:r>
            <a:r>
              <a:rPr lang="ru-RU" dirty="0" smtClean="0"/>
              <a:t> з педагогами, батьками та </a:t>
            </a:r>
            <a:r>
              <a:rPr lang="ru-RU" dirty="0" err="1" smtClean="0"/>
              <a:t>однолітками</a:t>
            </a:r>
            <a:r>
              <a:rPr lang="ru-RU" dirty="0" smtClean="0"/>
              <a:t>.</a:t>
            </a:r>
          </a:p>
          <a:p>
            <a:pPr lvl="0" algn="just"/>
            <a:r>
              <a:rPr lang="ru-RU" b="1" dirty="0" err="1" smtClean="0"/>
              <a:t>Індивідуальне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консультування</a:t>
            </a:r>
            <a:r>
              <a:rPr lang="ru-RU" b="1" dirty="0" smtClean="0"/>
              <a:t> батьків</a:t>
            </a:r>
            <a:r>
              <a:rPr lang="ru-RU" dirty="0" smtClean="0"/>
              <a:t>: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розвитку дитини,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вдома.</a:t>
            </a:r>
          </a:p>
          <a:p>
            <a:pPr lvl="0" algn="just"/>
            <a:r>
              <a:rPr lang="ru-RU" b="1" dirty="0" err="1" smtClean="0"/>
              <a:t>Групові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консультації</a:t>
            </a:r>
            <a:r>
              <a:rPr lang="ru-RU" b="1" dirty="0" smtClean="0"/>
              <a:t> для педагогів</a:t>
            </a:r>
            <a:r>
              <a:rPr lang="ru-RU" dirty="0" smtClean="0"/>
              <a:t>: </a:t>
            </a:r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програм,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оцінювання</a:t>
            </a:r>
            <a:r>
              <a:rPr lang="ru-RU" dirty="0" smtClean="0"/>
              <a:t> та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дитиною</a:t>
            </a:r>
            <a:r>
              <a:rPr lang="ru-RU" dirty="0" smtClean="0"/>
              <a:t>.</a:t>
            </a:r>
          </a:p>
          <a:p>
            <a:pPr lvl="0" algn="just"/>
            <a:r>
              <a:rPr lang="ru-RU" b="1" dirty="0" err="1" smtClean="0"/>
              <a:t>Медіація</a:t>
            </a:r>
            <a:r>
              <a:rPr lang="ru-RU" b="1" dirty="0" smtClean="0"/>
              <a:t> та </a:t>
            </a:r>
            <a:r>
              <a:rPr lang="ru-RU" b="1" dirty="0" err="1" smtClean="0"/>
              <a:t>фасилітація</a:t>
            </a:r>
            <a:r>
              <a:rPr lang="ru-RU" dirty="0" smtClean="0"/>
              <a:t>: </a:t>
            </a:r>
            <a:r>
              <a:rPr lang="ru-RU" dirty="0" err="1" smtClean="0"/>
              <a:t>допомога</a:t>
            </a:r>
            <a:r>
              <a:rPr lang="ru-RU" dirty="0" smtClean="0"/>
              <a:t> в </a:t>
            </a:r>
            <a:r>
              <a:rPr lang="ru-RU" dirty="0" err="1" smtClean="0"/>
              <a:t>налагодженні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між </a:t>
            </a:r>
            <a:r>
              <a:rPr lang="ru-RU" dirty="0" err="1" smtClean="0"/>
              <a:t>учасниками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процесу.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 smtClean="0"/>
              <a:t>Психопросвітницькі</a:t>
            </a:r>
            <a:r>
              <a:rPr lang="ru-RU" b="1" dirty="0" smtClean="0"/>
              <a:t> методи</a:t>
            </a:r>
            <a:endParaRPr lang="ru-RU" dirty="0" smtClean="0"/>
          </a:p>
          <a:p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smtClean="0"/>
              <a:t>толерантного та емпатійного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Проведення </a:t>
            </a:r>
            <a:r>
              <a:rPr lang="ru-RU" dirty="0" err="1" smtClean="0"/>
              <a:t>тренінгів</a:t>
            </a:r>
            <a:r>
              <a:rPr lang="ru-RU" dirty="0" smtClean="0"/>
              <a:t> для </a:t>
            </a:r>
            <a:r>
              <a:rPr lang="ru-RU" dirty="0" err="1" smtClean="0"/>
              <a:t>однолітків</a:t>
            </a:r>
            <a:r>
              <a:rPr lang="ru-RU" dirty="0" smtClean="0"/>
              <a:t>: розвиток емпатії,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позитивного ставлення до дітей з особливими освітніми потребами.</a:t>
            </a:r>
          </a:p>
          <a:p>
            <a:pPr lvl="0"/>
            <a:r>
              <a:rPr lang="ru-RU" dirty="0" err="1" smtClean="0"/>
              <a:t>Лекції</a:t>
            </a:r>
            <a:r>
              <a:rPr lang="ru-RU" dirty="0" smtClean="0"/>
              <a:t> та </a:t>
            </a:r>
            <a:r>
              <a:rPr lang="ru-RU" dirty="0" err="1" smtClean="0"/>
              <a:t>семінари</a:t>
            </a:r>
            <a:r>
              <a:rPr lang="ru-RU" dirty="0" smtClean="0"/>
              <a:t> для педагогів і батьків: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інклюзивного</a:t>
            </a:r>
            <a:r>
              <a:rPr lang="ru-RU" dirty="0" smtClean="0"/>
              <a:t> навчання, </a:t>
            </a:r>
            <a:r>
              <a:rPr lang="ru-RU" dirty="0" err="1" smtClean="0"/>
              <a:t>принципи</a:t>
            </a:r>
            <a:r>
              <a:rPr lang="ru-RU" dirty="0" smtClean="0"/>
              <a:t> та </a:t>
            </a:r>
            <a:r>
              <a:rPr lang="ru-RU" dirty="0" err="1" smtClean="0"/>
              <a:t>осбливості</a:t>
            </a:r>
            <a:r>
              <a:rPr lang="ru-RU" dirty="0" smtClean="0"/>
              <a:t> </a:t>
            </a:r>
            <a:r>
              <a:rPr lang="ru-RU" dirty="0" err="1" smtClean="0"/>
              <a:t>безбар’єрного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інтерактивних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(</a:t>
            </a:r>
            <a:r>
              <a:rPr lang="ru-RU" dirty="0" err="1" smtClean="0"/>
              <a:t>кейс-стаді</a:t>
            </a:r>
            <a:r>
              <a:rPr lang="ru-RU" dirty="0" smtClean="0"/>
              <a:t>, </a:t>
            </a:r>
            <a:r>
              <a:rPr lang="ru-RU" dirty="0" err="1" smtClean="0"/>
              <a:t>рольові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)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Метод </a:t>
            </a:r>
            <a:r>
              <a:rPr lang="ru-RU" b="1" dirty="0" err="1" smtClean="0"/>
              <a:t>командної</a:t>
            </a:r>
            <a:r>
              <a:rPr lang="ru-RU" b="1" dirty="0" smtClean="0"/>
              <a:t> </a:t>
            </a:r>
            <a:r>
              <a:rPr lang="ru-RU" b="1" dirty="0" err="1" smtClean="0"/>
              <a:t>взаємодії</a:t>
            </a:r>
            <a:endParaRPr lang="ru-RU" dirty="0" smtClean="0"/>
          </a:p>
          <a:p>
            <a:pPr lvl="0"/>
            <a:r>
              <a:rPr lang="ru-RU" b="1" dirty="0" smtClean="0"/>
              <a:t>Робота в </a:t>
            </a:r>
            <a:r>
              <a:rPr lang="ru-RU" b="1" dirty="0" err="1" smtClean="0"/>
              <a:t>мультидисциплінарній</a:t>
            </a:r>
            <a:r>
              <a:rPr lang="ru-RU" b="1" dirty="0" smtClean="0"/>
              <a:t> </a:t>
            </a:r>
            <a:r>
              <a:rPr lang="ru-RU" b="1" dirty="0" err="1" smtClean="0"/>
              <a:t>команді</a:t>
            </a:r>
            <a:r>
              <a:rPr lang="ru-RU" dirty="0" smtClean="0"/>
              <a:t> (психолог, </a:t>
            </a:r>
            <a:r>
              <a:rPr lang="ru-RU" dirty="0" err="1" smtClean="0"/>
              <a:t>вчитель</a:t>
            </a:r>
            <a:r>
              <a:rPr lang="ru-RU" dirty="0" smtClean="0"/>
              <a:t>, логопед, дефектолог, </a:t>
            </a:r>
            <a:r>
              <a:rPr lang="ru-RU" dirty="0" err="1" smtClean="0"/>
              <a:t>асистент</a:t>
            </a:r>
            <a:r>
              <a:rPr lang="ru-RU" dirty="0" smtClean="0"/>
              <a:t> </a:t>
            </a:r>
            <a:r>
              <a:rPr lang="ru-RU" dirty="0" err="1" smtClean="0"/>
              <a:t>вчителя</a:t>
            </a:r>
            <a:r>
              <a:rPr lang="ru-RU" dirty="0" smtClean="0"/>
              <a:t>, батьки).</a:t>
            </a:r>
          </a:p>
          <a:p>
            <a:pPr lvl="0"/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b="1" dirty="0" err="1" smtClean="0"/>
              <a:t>індивідуальної</a:t>
            </a:r>
            <a:r>
              <a:rPr lang="ru-RU" b="1" dirty="0" smtClean="0"/>
              <a:t> програми розвитку (ІПР)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Регулярні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r>
              <a:rPr lang="ru-RU" dirty="0" smtClean="0"/>
              <a:t> для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і </a:t>
            </a:r>
            <a:r>
              <a:rPr lang="ru-RU" dirty="0" err="1" smtClean="0"/>
              <a:t>корекції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/>
              <a:t>Приклади</a:t>
            </a:r>
            <a:r>
              <a:rPr lang="ru-RU" b="1" dirty="0" smtClean="0"/>
              <a:t> з практики</a:t>
            </a:r>
            <a:endParaRPr lang="ru-RU" dirty="0" smtClean="0"/>
          </a:p>
          <a:p>
            <a:pPr lvl="0"/>
            <a:r>
              <a:rPr lang="ru-RU" dirty="0" err="1" smtClean="0"/>
              <a:t>Дитина</a:t>
            </a:r>
            <a:r>
              <a:rPr lang="ru-RU" dirty="0" smtClean="0"/>
              <a:t> з РАС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 у </a:t>
            </a:r>
            <a:r>
              <a:rPr lang="ru-RU" dirty="0" err="1" smtClean="0"/>
              <a:t>спілкуванні</a:t>
            </a:r>
            <a:r>
              <a:rPr lang="ru-RU" dirty="0" smtClean="0"/>
              <a:t> → психолог </a:t>
            </a:r>
            <a:r>
              <a:rPr lang="ru-RU" dirty="0" err="1" smtClean="0"/>
              <a:t>застосовує</a:t>
            </a:r>
            <a:r>
              <a:rPr lang="ru-RU" dirty="0" smtClean="0"/>
              <a:t> </a:t>
            </a:r>
            <a:r>
              <a:rPr lang="ru-RU" dirty="0" err="1" smtClean="0"/>
              <a:t>ігрову</a:t>
            </a:r>
            <a:r>
              <a:rPr lang="ru-RU" dirty="0" smtClean="0"/>
              <a:t> </a:t>
            </a:r>
            <a:r>
              <a:rPr lang="ru-RU" dirty="0" err="1" smtClean="0"/>
              <a:t>терапію</a:t>
            </a:r>
            <a:r>
              <a:rPr lang="ru-RU" dirty="0" smtClean="0"/>
              <a:t> та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Здобувач</a:t>
            </a:r>
            <a:r>
              <a:rPr lang="ru-RU" dirty="0" smtClean="0"/>
              <a:t> із </a:t>
            </a:r>
            <a:r>
              <a:rPr lang="ru-RU" dirty="0" err="1" smtClean="0"/>
              <a:t>порушенням</a:t>
            </a:r>
            <a:r>
              <a:rPr lang="ru-RU" dirty="0" smtClean="0"/>
              <a:t> слуху → використовуються методи </a:t>
            </a:r>
            <a:r>
              <a:rPr lang="ru-RU" dirty="0" err="1" smtClean="0"/>
              <a:t>невербальної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та </a:t>
            </a:r>
            <a:r>
              <a:rPr lang="ru-RU" dirty="0" err="1" smtClean="0"/>
              <a:t>інтерактивні</a:t>
            </a:r>
            <a:r>
              <a:rPr lang="ru-RU" dirty="0" smtClean="0"/>
              <a:t> </a:t>
            </a:r>
            <a:r>
              <a:rPr lang="ru-RU" dirty="0" err="1" smtClean="0"/>
              <a:t>візуальні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Дитина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тривожності</a:t>
            </a:r>
            <a:r>
              <a:rPr lang="ru-RU" dirty="0" smtClean="0"/>
              <a:t> →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арттерапевтичні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+ робота з батьками </a:t>
            </a:r>
            <a:r>
              <a:rPr lang="ru-RU" dirty="0" err="1" smtClean="0"/>
              <a:t>щодо</a:t>
            </a:r>
            <a:r>
              <a:rPr lang="ru-RU" dirty="0" smtClean="0"/>
              <a:t> зниження </a:t>
            </a:r>
            <a:r>
              <a:rPr lang="ru-RU" dirty="0" err="1" smtClean="0"/>
              <a:t>тиску</a:t>
            </a:r>
            <a:r>
              <a:rPr lang="ru-RU" dirty="0" smtClean="0"/>
              <a:t> вдома.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 роботи психолога в 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uk-UA" sz="4500" b="1" dirty="0" smtClean="0"/>
              <a:t>ОТЖЕ:</a:t>
            </a:r>
            <a:endParaRPr lang="ru-RU" sz="4500" b="1" dirty="0" smtClean="0"/>
          </a:p>
          <a:p>
            <a:pPr lvl="0"/>
            <a:r>
              <a:rPr lang="ru-RU" dirty="0" smtClean="0"/>
              <a:t>Методи роботи психолога в інклюзії </a:t>
            </a:r>
            <a:r>
              <a:rPr lang="ru-RU" dirty="0" err="1" smtClean="0"/>
              <a:t>різноманітні</a:t>
            </a:r>
            <a:r>
              <a:rPr lang="ru-RU" dirty="0" smtClean="0"/>
              <a:t> та </a:t>
            </a:r>
            <a:r>
              <a:rPr lang="ru-RU" dirty="0" err="1" smtClean="0"/>
              <a:t>комплексні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Вони </a:t>
            </a:r>
            <a:r>
              <a:rPr lang="ru-RU" dirty="0" err="1" smtClean="0"/>
              <a:t>спрямовані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дитину</a:t>
            </a:r>
            <a:r>
              <a:rPr lang="ru-RU" dirty="0" smtClean="0"/>
              <a:t>, а й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smtClean="0"/>
              <a:t>родину, </a:t>
            </a:r>
            <a:r>
              <a:rPr lang="ru-RU" dirty="0" smtClean="0"/>
              <a:t>педагогів та </a:t>
            </a:r>
            <a:r>
              <a:rPr lang="ru-RU" dirty="0" err="1" smtClean="0"/>
              <a:t>однолітків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Ефективність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індивідуальним</a:t>
            </a:r>
            <a:r>
              <a:rPr lang="ru-RU" dirty="0" smtClean="0"/>
              <a:t> </a:t>
            </a:r>
            <a:r>
              <a:rPr lang="ru-RU" dirty="0" err="1" smtClean="0"/>
              <a:t>підходом</a:t>
            </a:r>
            <a:r>
              <a:rPr lang="ru-RU" dirty="0" smtClean="0"/>
              <a:t>, </a:t>
            </a:r>
            <a:r>
              <a:rPr lang="ru-RU" dirty="0" err="1" smtClean="0"/>
              <a:t>мультидисциплінарною</a:t>
            </a:r>
            <a:r>
              <a:rPr lang="ru-RU" dirty="0" smtClean="0"/>
              <a:t> </a:t>
            </a:r>
            <a:r>
              <a:rPr lang="ru-RU" dirty="0" err="1" smtClean="0"/>
              <a:t>взаємодією</a:t>
            </a:r>
            <a:r>
              <a:rPr lang="ru-RU" dirty="0" smtClean="0"/>
              <a:t> та </a:t>
            </a:r>
            <a:r>
              <a:rPr lang="ru-RU" dirty="0" err="1" smtClean="0"/>
              <a:t>врахуванням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гуманізму</a:t>
            </a:r>
            <a:r>
              <a:rPr lang="ru-RU" dirty="0" smtClean="0"/>
              <a:t> й </a:t>
            </a:r>
            <a:r>
              <a:rPr lang="ru-RU" dirty="0" err="1" smtClean="0"/>
              <a:t>недискримінації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Спостереження</a:t>
            </a:r>
            <a:r>
              <a:rPr lang="ru-RU" dirty="0" smtClean="0"/>
              <a:t> та </a:t>
            </a:r>
            <a:r>
              <a:rPr lang="ru-RU" dirty="0" err="1" smtClean="0"/>
              <a:t>тестування</a:t>
            </a:r>
            <a:r>
              <a:rPr lang="ru-RU" dirty="0" smtClean="0"/>
              <a:t> розвитку (</a:t>
            </a:r>
            <a:r>
              <a:rPr lang="ru-RU" dirty="0" err="1" smtClean="0"/>
              <a:t>когнітивного</a:t>
            </a:r>
            <a:r>
              <a:rPr lang="ru-RU" dirty="0" smtClean="0"/>
              <a:t>, </a:t>
            </a:r>
            <a:r>
              <a:rPr lang="ru-RU" dirty="0" err="1" smtClean="0"/>
              <a:t>емоційного</a:t>
            </a:r>
            <a:r>
              <a:rPr lang="ru-RU" dirty="0" smtClean="0"/>
              <a:t>, </a:t>
            </a:r>
            <a:r>
              <a:rPr lang="ru-RU" dirty="0" err="1" smtClean="0"/>
              <a:t>соціального</a:t>
            </a:r>
            <a:r>
              <a:rPr lang="ru-RU" dirty="0" smtClean="0"/>
              <a:t>).</a:t>
            </a:r>
          </a:p>
          <a:p>
            <a:pPr lvl="0"/>
            <a:r>
              <a:rPr lang="ru-RU" dirty="0" err="1" smtClean="0"/>
              <a:t>Корекційні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та </a:t>
            </a:r>
            <a:r>
              <a:rPr lang="ru-RU" dirty="0" err="1" smtClean="0"/>
              <a:t>психотерапевтичні</a:t>
            </a:r>
            <a:r>
              <a:rPr lang="ru-RU" dirty="0" smtClean="0"/>
              <a:t> методи (</a:t>
            </a:r>
            <a:r>
              <a:rPr lang="ru-RU" dirty="0" err="1" smtClean="0"/>
              <a:t>ігрові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, </a:t>
            </a:r>
            <a:r>
              <a:rPr lang="ru-RU" dirty="0" err="1" smtClean="0"/>
              <a:t>арттерапія</a:t>
            </a:r>
            <a:r>
              <a:rPr lang="ru-RU" dirty="0" smtClean="0"/>
              <a:t>, </a:t>
            </a:r>
            <a:r>
              <a:rPr lang="ru-RU" dirty="0" err="1" smtClean="0"/>
              <a:t>сенсорна</a:t>
            </a:r>
            <a:r>
              <a:rPr lang="ru-RU" dirty="0" smtClean="0"/>
              <a:t> </a:t>
            </a:r>
            <a:r>
              <a:rPr lang="ru-RU" dirty="0" err="1" smtClean="0"/>
              <a:t>інтеграція</a:t>
            </a:r>
            <a:r>
              <a:rPr lang="ru-RU" dirty="0" smtClean="0"/>
              <a:t>).</a:t>
            </a:r>
          </a:p>
          <a:p>
            <a:pPr lvl="0"/>
            <a:r>
              <a:rPr lang="ru-RU" dirty="0" err="1" smtClean="0"/>
              <a:t>Тренінги</a:t>
            </a:r>
            <a:r>
              <a:rPr lang="ru-RU" dirty="0" smtClean="0"/>
              <a:t> для груп </a:t>
            </a:r>
            <a:r>
              <a:rPr lang="ru-RU" dirty="0" err="1" smtClean="0"/>
              <a:t>однолітків</a:t>
            </a:r>
            <a:r>
              <a:rPr lang="ru-RU" dirty="0" smtClean="0"/>
              <a:t> (розвиток емпатії</a:t>
            </a:r>
            <a:r>
              <a:rPr lang="ru-RU" dirty="0" smtClean="0"/>
              <a:t>, толерантності </a:t>
            </a:r>
            <a:r>
              <a:rPr lang="ru-RU" dirty="0" err="1" smtClean="0"/>
              <a:t>командної</a:t>
            </a:r>
            <a:r>
              <a:rPr lang="ru-RU" dirty="0" smtClean="0"/>
              <a:t> роботи).</a:t>
            </a:r>
          </a:p>
          <a:p>
            <a:pPr lvl="0"/>
            <a:r>
              <a:rPr lang="ru-RU" dirty="0" err="1" smtClean="0"/>
              <a:t>Консультативна</a:t>
            </a:r>
            <a:r>
              <a:rPr lang="ru-RU" dirty="0" smtClean="0"/>
              <a:t> робота та </a:t>
            </a:r>
            <a:r>
              <a:rPr lang="ru-RU" dirty="0" err="1" smtClean="0"/>
              <a:t>коучинг</a:t>
            </a:r>
            <a:r>
              <a:rPr lang="ru-RU" dirty="0" smtClean="0"/>
              <a:t> для педагогів </a:t>
            </a:r>
            <a:r>
              <a:rPr lang="uk-UA" dirty="0" smtClean="0"/>
              <a:t>і</a:t>
            </a:r>
            <a:r>
              <a:rPr lang="ru-RU" dirty="0" smtClean="0"/>
              <a:t> батьків.</a:t>
            </a:r>
          </a:p>
          <a:p>
            <a:pPr lvl="0"/>
            <a:r>
              <a:rPr lang="uk-UA" dirty="0" smtClean="0"/>
              <a:t>Консультативна робота з підлітками з ООП за їхніми  запитом і враховуючи його можливості.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розкрити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роль психолога в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для забезпечення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розвитку дітей із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особливими освітніми потребами.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100" b="1" i="1" dirty="0" smtClean="0"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pPr lvl="0" algn="just"/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Розкрити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психолога у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освіти з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інклюзивною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практикою.</a:t>
            </a:r>
          </a:p>
          <a:p>
            <a:pPr lvl="0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Показати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психолога з педагогами, батьками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спеціалістами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навички розробки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психологічного супроводу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процесу.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ЗАГАЛЬНІ </a:t>
            </a:r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науковості</a:t>
            </a:r>
            <a:endParaRPr lang="ru-RU" b="1" dirty="0" smtClean="0"/>
          </a:p>
          <a:p>
            <a:pPr lvl="0"/>
            <a:r>
              <a:rPr lang="ru-RU" dirty="0" smtClean="0"/>
              <a:t>Психолог </a:t>
            </a:r>
            <a:r>
              <a:rPr lang="ru-RU" dirty="0" err="1" smtClean="0"/>
              <a:t>спирається</a:t>
            </a:r>
            <a:r>
              <a:rPr lang="ru-RU" dirty="0" smtClean="0"/>
              <a:t> на </a:t>
            </a:r>
            <a:r>
              <a:rPr lang="ru-RU" dirty="0" err="1" smtClean="0"/>
              <a:t>перевірені</a:t>
            </a:r>
            <a:r>
              <a:rPr lang="ru-RU" dirty="0" smtClean="0"/>
              <a:t>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та методики.</a:t>
            </a:r>
          </a:p>
          <a:p>
            <a:pPr lvl="0"/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валідних</a:t>
            </a:r>
            <a:r>
              <a:rPr lang="ru-RU" dirty="0" smtClean="0"/>
              <a:t> і </a:t>
            </a:r>
            <a:r>
              <a:rPr lang="ru-RU" dirty="0" err="1" smtClean="0"/>
              <a:t>надійних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діагностики</a:t>
            </a:r>
            <a:r>
              <a:rPr lang="ru-RU" dirty="0" smtClean="0"/>
              <a:t> й </a:t>
            </a:r>
            <a:r>
              <a:rPr lang="ru-RU" dirty="0" err="1" smtClean="0"/>
              <a:t>корекції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неперевірених</a:t>
            </a:r>
            <a:r>
              <a:rPr lang="ru-RU" dirty="0" smtClean="0"/>
              <a:t> практик і «</a:t>
            </a:r>
            <a:r>
              <a:rPr lang="ru-RU" dirty="0" err="1" smtClean="0"/>
              <a:t>псевдонауки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професійної</a:t>
            </a:r>
            <a:r>
              <a:rPr lang="ru-RU" b="1" dirty="0" smtClean="0"/>
              <a:t> </a:t>
            </a:r>
            <a:r>
              <a:rPr lang="ru-RU" b="1" dirty="0" err="1" smtClean="0"/>
              <a:t>компетентності</a:t>
            </a:r>
            <a:endParaRPr lang="ru-RU" b="1" dirty="0" smtClean="0"/>
          </a:p>
          <a:p>
            <a:pPr lvl="0"/>
            <a:r>
              <a:rPr lang="ru-RU" dirty="0" smtClean="0"/>
              <a:t>Психолог повинен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достатній</a:t>
            </a:r>
            <a:r>
              <a:rPr lang="ru-RU" dirty="0" smtClean="0"/>
              <a:t> рівень освіти,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підвищувати</a:t>
            </a:r>
            <a:r>
              <a:rPr lang="ru-RU" dirty="0" smtClean="0"/>
              <a:t> </a:t>
            </a:r>
            <a:r>
              <a:rPr lang="ru-RU" dirty="0" err="1" smtClean="0"/>
              <a:t>кваліфікацію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Усвідомлювати</a:t>
            </a:r>
            <a:r>
              <a:rPr lang="ru-RU" dirty="0" smtClean="0"/>
              <a:t>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компетенції</a:t>
            </a:r>
            <a:r>
              <a:rPr lang="ru-RU" dirty="0" smtClean="0"/>
              <a:t> та не </a:t>
            </a:r>
            <a:r>
              <a:rPr lang="ru-RU" dirty="0" err="1" smtClean="0"/>
              <a:t>братися</a:t>
            </a:r>
            <a:r>
              <a:rPr lang="ru-RU" dirty="0" smtClean="0"/>
              <a:t> за </a:t>
            </a:r>
            <a:r>
              <a:rPr lang="ru-RU" dirty="0" err="1" smtClean="0"/>
              <a:t>завдання</a:t>
            </a:r>
            <a:r>
              <a:rPr lang="ru-RU" dirty="0" smtClean="0"/>
              <a:t>, які </a:t>
            </a:r>
            <a:r>
              <a:rPr lang="ru-RU" dirty="0" err="1" smtClean="0"/>
              <a:t>виходять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ЗАГАЛЬНІ </a:t>
            </a:r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конфіденційності</a:t>
            </a:r>
            <a:endParaRPr lang="ru-RU" b="1" dirty="0" smtClean="0"/>
          </a:p>
          <a:p>
            <a:pPr lvl="0"/>
            <a:r>
              <a:rPr lang="ru-RU" dirty="0" err="1" smtClean="0"/>
              <a:t>Будь-яка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, </a:t>
            </a:r>
            <a:r>
              <a:rPr lang="ru-RU" dirty="0" err="1" smtClean="0"/>
              <a:t>отримана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таємницею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Виключення</a:t>
            </a:r>
            <a:r>
              <a:rPr lang="ru-RU" dirty="0" smtClean="0"/>
              <a:t>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у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загрози</a:t>
            </a:r>
            <a:r>
              <a:rPr lang="ru-RU" dirty="0" smtClean="0"/>
              <a:t> </a:t>
            </a:r>
            <a:r>
              <a:rPr lang="ru-RU" dirty="0" err="1" smtClean="0"/>
              <a:t>життю</a:t>
            </a:r>
            <a:r>
              <a:rPr lang="ru-RU" dirty="0" smtClean="0"/>
              <a:t> та </a:t>
            </a:r>
            <a:r>
              <a:rPr lang="ru-RU" dirty="0" err="1" smtClean="0"/>
              <a:t>здоров’ю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людей.</a:t>
            </a:r>
          </a:p>
          <a:p>
            <a:pPr lvl="0"/>
            <a:r>
              <a:rPr lang="ru-RU" dirty="0" err="1" smtClean="0"/>
              <a:t>Конфіденційність</a:t>
            </a:r>
            <a:r>
              <a:rPr lang="ru-RU" dirty="0" smtClean="0"/>
              <a:t>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між психологом і </a:t>
            </a:r>
            <a:r>
              <a:rPr lang="ru-RU" dirty="0" err="1" smtClean="0"/>
              <a:t>клієнтом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недопущення</a:t>
            </a:r>
            <a:r>
              <a:rPr lang="ru-RU" b="1" dirty="0" smtClean="0"/>
              <a:t> </a:t>
            </a:r>
            <a:r>
              <a:rPr lang="ru-RU" b="1" dirty="0" err="1" smtClean="0"/>
              <a:t>шкоди</a:t>
            </a:r>
            <a:endParaRPr lang="ru-RU" b="1" dirty="0" smtClean="0"/>
          </a:p>
          <a:p>
            <a:pPr lvl="0"/>
            <a:r>
              <a:rPr lang="ru-RU" dirty="0" err="1" smtClean="0"/>
              <a:t>Основне</a:t>
            </a:r>
            <a:r>
              <a:rPr lang="ru-RU" dirty="0" smtClean="0"/>
              <a:t> правило: «Не </a:t>
            </a:r>
            <a:r>
              <a:rPr lang="ru-RU" dirty="0" err="1" smtClean="0"/>
              <a:t>зашкодь</a:t>
            </a:r>
            <a:r>
              <a:rPr lang="ru-RU" dirty="0" smtClean="0"/>
              <a:t>».</a:t>
            </a:r>
          </a:p>
          <a:p>
            <a:pPr lvl="0"/>
            <a:r>
              <a:rPr lang="ru-RU" dirty="0" smtClean="0"/>
              <a:t>Психолог не повинен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інтервенцій</a:t>
            </a:r>
            <a:r>
              <a:rPr lang="ru-RU" dirty="0" smtClean="0"/>
              <a:t>, які можуть </a:t>
            </a:r>
            <a:r>
              <a:rPr lang="ru-RU" dirty="0" err="1" smtClean="0"/>
              <a:t>погіршити</a:t>
            </a:r>
            <a:r>
              <a:rPr lang="ru-RU" dirty="0" smtClean="0"/>
              <a:t> стан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ЗАГАЛЬНІ </a:t>
            </a:r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гуманізму</a:t>
            </a:r>
            <a:endParaRPr lang="ru-RU" b="1" dirty="0" smtClean="0"/>
          </a:p>
          <a:p>
            <a:pPr lvl="0"/>
            <a:r>
              <a:rPr lang="ru-RU" dirty="0" err="1" smtClean="0"/>
              <a:t>Повага</a:t>
            </a:r>
            <a:r>
              <a:rPr lang="ru-RU" dirty="0" smtClean="0"/>
              <a:t> до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унікальності</a:t>
            </a:r>
            <a:r>
              <a:rPr lang="ru-RU" dirty="0" smtClean="0"/>
              <a:t>, </a:t>
            </a:r>
            <a:r>
              <a:rPr lang="ru-RU" dirty="0" err="1" smtClean="0"/>
              <a:t>гідності</a:t>
            </a:r>
            <a:r>
              <a:rPr lang="ru-RU" dirty="0" smtClean="0"/>
              <a:t> та права на </a:t>
            </a:r>
            <a:r>
              <a:rPr lang="ru-RU" dirty="0" err="1" smtClean="0"/>
              <a:t>вибір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стану, </a:t>
            </a:r>
            <a:r>
              <a:rPr lang="ru-RU" dirty="0" err="1" smtClean="0"/>
              <a:t>соціального</a:t>
            </a:r>
            <a:r>
              <a:rPr lang="ru-RU" dirty="0" smtClean="0"/>
              <a:t> статусу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переконань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добровільності</a:t>
            </a:r>
            <a:endParaRPr lang="ru-RU" b="1" dirty="0" smtClean="0"/>
          </a:p>
          <a:p>
            <a:pPr lvl="0"/>
            <a:r>
              <a:rPr lang="ru-RU" dirty="0" err="1" smtClean="0"/>
              <a:t>Психологічна</a:t>
            </a:r>
            <a:r>
              <a:rPr lang="ru-RU" dirty="0" smtClean="0"/>
              <a:t> </a:t>
            </a:r>
            <a:r>
              <a:rPr lang="ru-RU" dirty="0" err="1" smtClean="0"/>
              <a:t>допомога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за </a:t>
            </a:r>
            <a:r>
              <a:rPr lang="ru-RU" dirty="0" err="1" smtClean="0"/>
              <a:t>бажанням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Примус </a:t>
            </a:r>
            <a:r>
              <a:rPr lang="ru-RU" dirty="0" err="1" smtClean="0"/>
              <a:t>суперечить</a:t>
            </a:r>
            <a:r>
              <a:rPr lang="ru-RU" dirty="0" smtClean="0"/>
              <a:t> </a:t>
            </a:r>
            <a:r>
              <a:rPr lang="ru-RU" dirty="0" err="1" smtClean="0"/>
              <a:t>етиці</a:t>
            </a:r>
            <a:r>
              <a:rPr lang="ru-RU" dirty="0" smtClean="0"/>
              <a:t> психолога та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знизити</a:t>
            </a:r>
            <a:r>
              <a:rPr lang="ru-RU" dirty="0" smtClean="0"/>
              <a:t> ефективність роботи.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рівності</a:t>
            </a:r>
            <a:r>
              <a:rPr lang="ru-RU" b="1" dirty="0" smtClean="0"/>
              <a:t> та </a:t>
            </a:r>
            <a:r>
              <a:rPr lang="ru-RU" b="1" dirty="0" err="1" smtClean="0"/>
              <a:t>безоцінності</a:t>
            </a:r>
            <a:endParaRPr lang="ru-RU" b="1" dirty="0" smtClean="0"/>
          </a:p>
          <a:p>
            <a:pPr lvl="0"/>
            <a:r>
              <a:rPr lang="ru-RU" dirty="0" smtClean="0"/>
              <a:t>Психолог не </a:t>
            </a:r>
            <a:r>
              <a:rPr lang="ru-RU" dirty="0" err="1" smtClean="0"/>
              <a:t>має</a:t>
            </a:r>
            <a:r>
              <a:rPr lang="ru-RU" dirty="0" smtClean="0"/>
              <a:t> права </a:t>
            </a:r>
            <a:r>
              <a:rPr lang="ru-RU" dirty="0" err="1" smtClean="0"/>
              <a:t>засуджувати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нав’язувати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нейтральність</a:t>
            </a:r>
            <a:r>
              <a:rPr lang="ru-RU" dirty="0" smtClean="0"/>
              <a:t> та </a:t>
            </a:r>
            <a:r>
              <a:rPr lang="ru-RU" dirty="0" err="1" smtClean="0"/>
              <a:t>підтримувати</a:t>
            </a:r>
            <a:r>
              <a:rPr lang="ru-RU" dirty="0" smtClean="0"/>
              <a:t> атмосферу </a:t>
            </a:r>
            <a:r>
              <a:rPr lang="ru-RU" dirty="0" err="1" smtClean="0"/>
              <a:t>довіри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ЗАГАЛЬНІ </a:t>
            </a:r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системності</a:t>
            </a:r>
            <a:r>
              <a:rPr lang="ru-RU" b="1" dirty="0" smtClean="0"/>
              <a:t> та </a:t>
            </a:r>
            <a:r>
              <a:rPr lang="ru-RU" b="1" dirty="0" err="1" smtClean="0"/>
              <a:t>комплексності</a:t>
            </a:r>
            <a:endParaRPr lang="ru-RU" b="1" dirty="0" smtClean="0"/>
          </a:p>
          <a:p>
            <a:pPr lvl="0"/>
            <a:r>
              <a:rPr lang="ru-RU" dirty="0" smtClean="0"/>
              <a:t>Психолог </a:t>
            </a:r>
            <a:r>
              <a:rPr lang="ru-RU" dirty="0" err="1" smtClean="0"/>
              <a:t>розглядає</a:t>
            </a:r>
            <a:r>
              <a:rPr lang="ru-RU" dirty="0" smtClean="0"/>
              <a:t> проблему </a:t>
            </a:r>
            <a:r>
              <a:rPr lang="ru-RU" dirty="0" err="1" smtClean="0"/>
              <a:t>клієнта</a:t>
            </a:r>
            <a:r>
              <a:rPr lang="ru-RU" dirty="0" smtClean="0"/>
              <a:t> не </a:t>
            </a:r>
            <a:r>
              <a:rPr lang="ru-RU" dirty="0" err="1" smtClean="0"/>
              <a:t>ізольовано</a:t>
            </a:r>
            <a:r>
              <a:rPr lang="ru-RU" dirty="0" smtClean="0"/>
              <a:t>, а в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соціальних </a:t>
            </a:r>
            <a:r>
              <a:rPr lang="ru-RU" dirty="0" err="1" smtClean="0"/>
              <a:t>зв’язків</a:t>
            </a:r>
            <a:r>
              <a:rPr lang="ru-RU" dirty="0" smtClean="0"/>
              <a:t>, умов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Робота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психологічні</a:t>
            </a:r>
            <a:r>
              <a:rPr lang="ru-RU" dirty="0" smtClean="0"/>
              <a:t>, </a:t>
            </a:r>
            <a:r>
              <a:rPr lang="ru-RU" dirty="0" err="1" smtClean="0"/>
              <a:t>соціальні</a:t>
            </a:r>
            <a:r>
              <a:rPr lang="ru-RU" dirty="0" smtClean="0"/>
              <a:t> й </a:t>
            </a:r>
            <a:r>
              <a:rPr lang="ru-RU" dirty="0" err="1" smtClean="0"/>
              <a:t>біологічні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розвитку й </a:t>
            </a:r>
            <a:r>
              <a:rPr lang="ru-RU" b="1" dirty="0" err="1" smtClean="0"/>
              <a:t>підтримки</a:t>
            </a:r>
            <a:r>
              <a:rPr lang="ru-RU" b="1" dirty="0" smtClean="0"/>
              <a:t> </a:t>
            </a:r>
            <a:r>
              <a:rPr lang="ru-RU" b="1" dirty="0" err="1" smtClean="0"/>
              <a:t>автономії</a:t>
            </a:r>
            <a:endParaRPr lang="ru-RU" b="1" dirty="0" smtClean="0"/>
          </a:p>
          <a:p>
            <a:pPr lvl="0"/>
            <a:r>
              <a:rPr lang="ru-RU" dirty="0" err="1" smtClean="0"/>
              <a:t>Завдання</a:t>
            </a:r>
            <a:r>
              <a:rPr lang="ru-RU" dirty="0" smtClean="0"/>
              <a:t> психолога —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розвинути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, а не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спеціаліста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Психолог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формуванню</a:t>
            </a:r>
            <a:r>
              <a:rPr lang="ru-RU" dirty="0" smtClean="0"/>
              <a:t> у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впевненості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силах.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етичної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відповідальності</a:t>
            </a:r>
            <a:endParaRPr lang="ru-RU" b="1" dirty="0" smtClean="0"/>
          </a:p>
          <a:p>
            <a:pPr lvl="0"/>
            <a:r>
              <a:rPr lang="ru-RU" dirty="0" err="1" smtClean="0"/>
              <a:t>Кожен</a:t>
            </a:r>
            <a:r>
              <a:rPr lang="ru-RU" dirty="0" smtClean="0"/>
              <a:t> психолог </a:t>
            </a:r>
            <a:r>
              <a:rPr lang="ru-RU" dirty="0" err="1" smtClean="0"/>
              <a:t>відповідає</a:t>
            </a:r>
            <a:r>
              <a:rPr lang="ru-RU" dirty="0" smtClean="0"/>
              <a:t> за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перед </a:t>
            </a:r>
            <a:r>
              <a:rPr lang="ru-RU" dirty="0" err="1" smtClean="0"/>
              <a:t>клієнтом</a:t>
            </a:r>
            <a:r>
              <a:rPr lang="ru-RU" dirty="0" smtClean="0"/>
              <a:t>, </a:t>
            </a:r>
            <a:r>
              <a:rPr lang="ru-RU" dirty="0" err="1" smtClean="0"/>
              <a:t>суспільством</a:t>
            </a:r>
            <a:r>
              <a:rPr lang="ru-RU" dirty="0" smtClean="0"/>
              <a:t> та </a:t>
            </a:r>
            <a:r>
              <a:rPr lang="ru-RU" dirty="0" err="1" smtClean="0"/>
              <a:t>професійною</a:t>
            </a:r>
            <a:r>
              <a:rPr lang="ru-RU" dirty="0" smtClean="0"/>
              <a:t> </a:t>
            </a:r>
            <a:r>
              <a:rPr lang="ru-RU" dirty="0" err="1" smtClean="0"/>
              <a:t>спільнотою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b="1" dirty="0" err="1" smtClean="0"/>
              <a:t>Етичного</a:t>
            </a:r>
            <a:r>
              <a:rPr lang="ru-RU" b="1" dirty="0" smtClean="0"/>
              <a:t> кодексу психолога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обов’язковим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b="1" i="1" dirty="0" smtClean="0">
                <a:solidFill>
                  <a:srgbClr val="7030A0"/>
                </a:solidFill>
              </a:rPr>
              <a:t>Принципи роботи психолога закладу освіти</a:t>
            </a:r>
            <a:endParaRPr lang="ru-RU" i="1" dirty="0" smtClean="0">
              <a:solidFill>
                <a:srgbClr val="7030A0"/>
              </a:solidFill>
            </a:endParaRPr>
          </a:p>
          <a:p>
            <a:pPr lvl="0"/>
            <a:r>
              <a:rPr lang="ru-RU" b="1" dirty="0" err="1" smtClean="0"/>
              <a:t>Індивідуальний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dirty="0" smtClean="0"/>
              <a:t> –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унікальних</a:t>
            </a:r>
            <a:r>
              <a:rPr lang="ru-RU" dirty="0" smtClean="0"/>
              <a:t> потреб кожного </a:t>
            </a:r>
            <a:r>
              <a:rPr lang="ru-RU" dirty="0" err="1" smtClean="0"/>
              <a:t>здобувача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Комплексність</a:t>
            </a:r>
            <a:r>
              <a:rPr lang="ru-RU" dirty="0" smtClean="0"/>
              <a:t> – робота з </a:t>
            </a:r>
            <a:r>
              <a:rPr lang="ru-RU" dirty="0" err="1" smtClean="0"/>
              <a:t>дитиною</a:t>
            </a:r>
            <a:r>
              <a:rPr lang="ru-RU" dirty="0" smtClean="0"/>
              <a:t>, педагогами та родиною.</a:t>
            </a:r>
          </a:p>
          <a:p>
            <a:pPr lvl="0"/>
            <a:r>
              <a:rPr lang="ru-RU" b="1" dirty="0" err="1" smtClean="0"/>
              <a:t>Превентивність</a:t>
            </a:r>
            <a:r>
              <a:rPr lang="ru-RU" dirty="0" smtClean="0"/>
              <a:t> –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uk-UA" dirty="0" smtClean="0"/>
              <a:t>та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можливи</a:t>
            </a:r>
            <a:r>
              <a:rPr lang="uk-UA" dirty="0" smtClean="0"/>
              <a:t>м психологічним труднощам</a:t>
            </a:r>
            <a:r>
              <a:rPr lang="ru-RU" dirty="0" smtClean="0"/>
              <a:t> у розвитку, </a:t>
            </a:r>
            <a:r>
              <a:rPr lang="ru-RU" dirty="0" err="1" smtClean="0"/>
              <a:t>навчанні</a:t>
            </a:r>
            <a:r>
              <a:rPr lang="ru-RU" dirty="0" smtClean="0"/>
              <a:t> та </a:t>
            </a:r>
            <a:r>
              <a:rPr lang="ru-RU" dirty="0" err="1" smtClean="0"/>
              <a:t>поведінці</a:t>
            </a:r>
            <a:r>
              <a:rPr lang="ru-RU" dirty="0" smtClean="0"/>
              <a:t> дітей </a:t>
            </a:r>
          </a:p>
          <a:p>
            <a:pPr lvl="0"/>
            <a:r>
              <a:rPr lang="ru-RU" b="1" dirty="0" smtClean="0"/>
              <a:t>Партнерство</a:t>
            </a:r>
            <a:r>
              <a:rPr lang="ru-RU" dirty="0" smtClean="0"/>
              <a:t> – взаємодія </a:t>
            </a:r>
            <a:r>
              <a:rPr lang="ru-RU" dirty="0" err="1" smtClean="0"/>
              <a:t>всіх</a:t>
            </a:r>
            <a:r>
              <a:rPr lang="ru-RU" dirty="0" smtClean="0"/>
              <a:t> учасників </a:t>
            </a:r>
            <a:r>
              <a:rPr lang="ru-RU" dirty="0" err="1" smtClean="0"/>
              <a:t>освітнього</a:t>
            </a:r>
            <a:r>
              <a:rPr lang="ru-RU" dirty="0" smtClean="0"/>
              <a:t> процесу.</a:t>
            </a:r>
          </a:p>
          <a:p>
            <a:pPr lvl="0"/>
            <a:r>
              <a:rPr lang="ru-RU" b="1" dirty="0" err="1" smtClean="0"/>
              <a:t>Повага</a:t>
            </a:r>
            <a:r>
              <a:rPr lang="ru-RU" b="1" dirty="0" smtClean="0"/>
              <a:t> та толерантність</a:t>
            </a:r>
            <a:r>
              <a:rPr lang="ru-RU" dirty="0" smtClean="0"/>
              <a:t> –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безпечного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для дітей із різними </a:t>
            </a:r>
            <a:r>
              <a:rPr lang="ru-RU" dirty="0" err="1" smtClean="0"/>
              <a:t>можливостями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err="1" smtClean="0"/>
              <a:t>Приклади</a:t>
            </a:r>
            <a:r>
              <a:rPr lang="ru-RU" b="1" dirty="0" smtClean="0"/>
              <a:t> практичного </a:t>
            </a:r>
            <a:r>
              <a:rPr lang="ru-RU" b="1" dirty="0" err="1" smtClean="0"/>
              <a:t>застосування</a:t>
            </a:r>
            <a:r>
              <a:rPr lang="ru-RU" b="1" dirty="0" smtClean="0"/>
              <a:t> </a:t>
            </a:r>
            <a:r>
              <a:rPr lang="ru-RU" b="1" dirty="0" err="1" smtClean="0"/>
              <a:t>принципів</a:t>
            </a:r>
            <a:endParaRPr lang="ru-RU" b="1" dirty="0" smtClean="0"/>
          </a:p>
          <a:p>
            <a:pPr lvl="0"/>
            <a:r>
              <a:rPr lang="ru-RU" b="1" dirty="0" err="1" smtClean="0"/>
              <a:t>Конфіденційність</a:t>
            </a:r>
            <a:r>
              <a:rPr lang="ru-RU" b="1" dirty="0" smtClean="0"/>
              <a:t>:</a:t>
            </a:r>
            <a:r>
              <a:rPr lang="ru-RU" dirty="0" smtClean="0"/>
              <a:t> студентка </a:t>
            </a:r>
            <a:r>
              <a:rPr lang="ru-RU" dirty="0" err="1" smtClean="0"/>
              <a:t>ділиться</a:t>
            </a:r>
            <a:r>
              <a:rPr lang="ru-RU" dirty="0" smtClean="0"/>
              <a:t> </a:t>
            </a:r>
            <a:r>
              <a:rPr lang="ru-RU" dirty="0" err="1" smtClean="0"/>
              <a:t>переживаннями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 — психолог не </a:t>
            </a:r>
            <a:r>
              <a:rPr lang="ru-RU" dirty="0" err="1" smtClean="0"/>
              <a:t>має</a:t>
            </a:r>
            <a:r>
              <a:rPr lang="ru-RU" dirty="0" smtClean="0"/>
              <a:t> права </a:t>
            </a:r>
            <a:r>
              <a:rPr lang="ru-RU" dirty="0" err="1" smtClean="0"/>
              <a:t>обговорювати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викладачами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одногрупниками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Добровільність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підлітка</a:t>
            </a:r>
            <a:r>
              <a:rPr lang="ru-RU" dirty="0" smtClean="0"/>
              <a:t> не можна </a:t>
            </a:r>
            <a:r>
              <a:rPr lang="ru-RU" dirty="0" err="1" smtClean="0"/>
              <a:t>змусити</a:t>
            </a:r>
            <a:r>
              <a:rPr lang="ru-RU" dirty="0" smtClean="0"/>
              <a:t> </a:t>
            </a:r>
            <a:r>
              <a:rPr lang="ru-RU" dirty="0" err="1" smtClean="0"/>
              <a:t>відвідувати</a:t>
            </a:r>
            <a:r>
              <a:rPr lang="ru-RU" dirty="0" smtClean="0"/>
              <a:t> </a:t>
            </a:r>
            <a:r>
              <a:rPr lang="ru-RU" dirty="0" err="1" smtClean="0"/>
              <a:t>консультацію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категорично </a:t>
            </a:r>
            <a:r>
              <a:rPr lang="ru-RU" dirty="0" err="1" smtClean="0"/>
              <a:t>відмовляється</a:t>
            </a:r>
            <a:r>
              <a:rPr lang="ru-RU" dirty="0" smtClean="0"/>
              <a:t>; </a:t>
            </a:r>
            <a:r>
              <a:rPr lang="ru-RU" dirty="0" err="1" smtClean="0"/>
              <a:t>спершу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мотивувати</a:t>
            </a:r>
            <a:r>
              <a:rPr lang="ru-RU" dirty="0" smtClean="0"/>
              <a:t> й </a:t>
            </a:r>
            <a:r>
              <a:rPr lang="ru-RU" dirty="0" err="1" smtClean="0"/>
              <a:t>пояснити</a:t>
            </a:r>
            <a:r>
              <a:rPr lang="ru-RU" dirty="0" smtClean="0"/>
              <a:t> </a:t>
            </a:r>
            <a:r>
              <a:rPr lang="ru-RU" dirty="0" err="1" smtClean="0"/>
              <a:t>користь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Недопущення</a:t>
            </a:r>
            <a:r>
              <a:rPr lang="ru-RU" b="1" dirty="0" smtClean="0"/>
              <a:t> </a:t>
            </a:r>
            <a:r>
              <a:rPr lang="ru-RU" b="1" dirty="0" err="1" smtClean="0"/>
              <a:t>шкоди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тестування</a:t>
            </a:r>
            <a:r>
              <a:rPr lang="ru-RU" dirty="0" smtClean="0"/>
              <a:t> не можна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методики, які можуть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 smtClean="0"/>
              <a:t>стрес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</a:rPr>
              <a:t>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 smtClean="0"/>
              <a:t>Отже:</a:t>
            </a:r>
            <a:endParaRPr lang="ru-RU" b="1" dirty="0" smtClean="0"/>
          </a:p>
          <a:p>
            <a:pPr lvl="0"/>
            <a:r>
              <a:rPr lang="uk-UA" dirty="0" smtClean="0"/>
              <a:t>Принципи роботи психолога — це орієнтири, що допомагають забезпечити професіоналізм, етичність </a:t>
            </a:r>
            <a:r>
              <a:rPr lang="uk-UA" dirty="0" smtClean="0"/>
              <a:t>та </a:t>
            </a:r>
            <a:r>
              <a:rPr lang="uk-UA" dirty="0" smtClean="0"/>
              <a:t>ефективність діяльності.</a:t>
            </a:r>
            <a:endParaRPr lang="ru-RU" dirty="0" smtClean="0"/>
          </a:p>
          <a:p>
            <a:pPr lvl="0"/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сприяє</a:t>
            </a:r>
            <a:r>
              <a:rPr lang="ru-RU" dirty="0" smtClean="0"/>
              <a:t> розвитку позитивного </a:t>
            </a:r>
            <a:r>
              <a:rPr lang="ru-RU" dirty="0" err="1" smtClean="0"/>
              <a:t>іміджу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як науки </a:t>
            </a:r>
            <a:r>
              <a:rPr lang="ru-RU" dirty="0" smtClean="0"/>
              <a:t>та </a:t>
            </a:r>
            <a:r>
              <a:rPr lang="ru-RU" dirty="0" smtClean="0"/>
              <a:t>практики.</a:t>
            </a:r>
          </a:p>
          <a:p>
            <a:pPr lvl="0"/>
            <a:r>
              <a:rPr lang="ru-RU" b="1" i="1" dirty="0" err="1" smtClean="0"/>
              <a:t>Майбутнім</a:t>
            </a:r>
            <a:r>
              <a:rPr lang="ru-RU" b="1" i="1" dirty="0" smtClean="0"/>
              <a:t> </a:t>
            </a:r>
            <a:r>
              <a:rPr lang="ru-RU" b="1" i="1" dirty="0" err="1" smtClean="0"/>
              <a:t>фахівцям</a:t>
            </a:r>
            <a:r>
              <a:rPr lang="ru-RU" b="1" i="1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усвідомлювати</a:t>
            </a:r>
            <a:r>
              <a:rPr lang="ru-RU" dirty="0" smtClean="0"/>
              <a:t>: психолог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, а й </a:t>
            </a:r>
            <a:r>
              <a:rPr lang="ru-RU" dirty="0" err="1" smtClean="0"/>
              <a:t>несе</a:t>
            </a:r>
            <a:r>
              <a:rPr lang="ru-RU" dirty="0" smtClean="0"/>
              <a:t> </a:t>
            </a:r>
            <a:r>
              <a:rPr lang="ru-RU" dirty="0" err="1" smtClean="0"/>
              <a:t>моральну</a:t>
            </a:r>
            <a:r>
              <a:rPr lang="ru-RU" dirty="0" smtClean="0"/>
              <a:t> та </a:t>
            </a:r>
            <a:r>
              <a:rPr lang="ru-RU" dirty="0" err="1" smtClean="0"/>
              <a:t>соціальну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свою роботу.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результати роботи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Підвищення рівня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із ООП до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Формування</a:t>
            </a:r>
            <a:r>
              <a:rPr lang="ru-RU" dirty="0" smtClean="0"/>
              <a:t> позитивного «</a:t>
            </a:r>
            <a:r>
              <a:rPr lang="ru-RU" dirty="0" err="1" smtClean="0"/>
              <a:t>Я-образу</a:t>
            </a:r>
            <a:r>
              <a:rPr lang="ru-RU" dirty="0" smtClean="0"/>
              <a:t>» та соціальних </a:t>
            </a:r>
            <a:r>
              <a:rPr lang="ru-RU" dirty="0" err="1" smtClean="0"/>
              <a:t>навичок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компетентності</a:t>
            </a:r>
            <a:r>
              <a:rPr lang="ru-RU" dirty="0" smtClean="0"/>
              <a:t> педагогів в </a:t>
            </a:r>
            <a:r>
              <a:rPr lang="ru-RU" dirty="0" err="1" smtClean="0"/>
              <a:t>інклюзивному</a:t>
            </a:r>
            <a:r>
              <a:rPr lang="ru-RU" dirty="0" smtClean="0"/>
              <a:t> процесі.</a:t>
            </a:r>
          </a:p>
          <a:p>
            <a:pPr lvl="0"/>
            <a:r>
              <a:rPr lang="ru-RU" dirty="0" err="1" smtClean="0"/>
              <a:t>Партнерська</a:t>
            </a:r>
            <a:r>
              <a:rPr lang="ru-RU" dirty="0" smtClean="0"/>
              <a:t> взаємодія </a:t>
            </a:r>
            <a:r>
              <a:rPr lang="ru-RU" dirty="0" err="1" smtClean="0"/>
              <a:t>родини</a:t>
            </a:r>
            <a:r>
              <a:rPr lang="ru-RU" dirty="0" smtClean="0"/>
              <a:t> та закладу освіти.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результати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sz="3400" dirty="0" smtClean="0"/>
              <a:t>Слід звернути</a:t>
            </a:r>
            <a:r>
              <a:rPr lang="ru-RU" sz="3400" dirty="0" smtClean="0"/>
              <a:t> </a:t>
            </a:r>
            <a:r>
              <a:rPr lang="ru-RU" sz="3400" dirty="0" err="1" smtClean="0"/>
              <a:t>увагу</a:t>
            </a:r>
            <a:r>
              <a:rPr lang="ru-RU" sz="3400" dirty="0" smtClean="0"/>
              <a:t>, що перед </a:t>
            </a:r>
            <a:r>
              <a:rPr lang="ru-RU" sz="3400" dirty="0" err="1" smtClean="0"/>
              <a:t>фахівцем</a:t>
            </a:r>
            <a:r>
              <a:rPr lang="ru-RU" sz="3400" dirty="0" smtClean="0"/>
              <a:t> у </a:t>
            </a:r>
            <a:r>
              <a:rPr lang="ru-RU" sz="3400" dirty="0" err="1" smtClean="0"/>
              <a:t>галузі</a:t>
            </a:r>
            <a:r>
              <a:rPr lang="ru-RU" sz="3400" dirty="0" smtClean="0"/>
              <a:t> </a:t>
            </a:r>
            <a:r>
              <a:rPr lang="ru-RU" sz="3400" dirty="0" err="1" smtClean="0"/>
              <a:t>психології</a:t>
            </a:r>
            <a:r>
              <a:rPr lang="ru-RU" sz="3400" dirty="0" smtClean="0"/>
              <a:t>,</a:t>
            </a:r>
          </a:p>
          <a:p>
            <a:pPr>
              <a:buNone/>
            </a:pPr>
            <a:r>
              <a:rPr lang="ru-RU" sz="3400" dirty="0" err="1" smtClean="0"/>
              <a:t>задіяним</a:t>
            </a:r>
            <a:r>
              <a:rPr lang="ru-RU" sz="3400" dirty="0" smtClean="0"/>
              <a:t> у </a:t>
            </a:r>
            <a:r>
              <a:rPr lang="ru-RU" sz="3400" dirty="0" err="1" smtClean="0"/>
              <a:t>психологічному</a:t>
            </a:r>
            <a:r>
              <a:rPr lang="ru-RU" sz="3400" dirty="0" smtClean="0"/>
              <a:t> </a:t>
            </a:r>
            <a:r>
              <a:rPr lang="ru-RU" sz="3400" dirty="0" err="1" smtClean="0"/>
              <a:t>супроводі</a:t>
            </a:r>
            <a:r>
              <a:rPr lang="ru-RU" sz="3400" dirty="0" smtClean="0"/>
              <a:t> дітей із ООП, </a:t>
            </a:r>
            <a:r>
              <a:rPr lang="ru-RU" sz="3400" dirty="0" err="1" smtClean="0"/>
              <a:t>постають</a:t>
            </a:r>
            <a:endParaRPr lang="ru-RU" sz="3400" dirty="0" smtClean="0"/>
          </a:p>
          <a:p>
            <a:pPr>
              <a:buNone/>
            </a:pPr>
            <a:r>
              <a:rPr lang="ru-RU" sz="3400" dirty="0" err="1" smtClean="0"/>
              <a:t>завдання</a:t>
            </a:r>
            <a:r>
              <a:rPr lang="ru-RU" sz="3400" dirty="0" smtClean="0"/>
              <a:t>, що </a:t>
            </a:r>
            <a:r>
              <a:rPr lang="ru-RU" sz="3400" dirty="0" err="1" smtClean="0"/>
              <a:t>формують</a:t>
            </a:r>
            <a:r>
              <a:rPr lang="ru-RU" sz="3400" dirty="0" smtClean="0"/>
              <a:t> суть </a:t>
            </a:r>
            <a:r>
              <a:rPr lang="ru-RU" sz="3400" dirty="0" err="1" smtClean="0"/>
              <a:t>цього</a:t>
            </a:r>
            <a:r>
              <a:rPr lang="ru-RU" sz="3400" dirty="0" smtClean="0"/>
              <a:t> супроводу, а </a:t>
            </a:r>
            <a:r>
              <a:rPr lang="ru-RU" sz="3400" dirty="0" err="1" smtClean="0"/>
              <a:t>саме</a:t>
            </a:r>
            <a:r>
              <a:rPr lang="ru-RU" sz="3400" dirty="0" smtClean="0"/>
              <a:t>:</a:t>
            </a:r>
          </a:p>
          <a:p>
            <a:r>
              <a:rPr lang="uk-UA" sz="3400" dirty="0" smtClean="0"/>
              <a:t>відбір діагностичного інструментарію, який підходить для роботи з різними групами дітей відповідно до унікальних особливостей їхнього розвитку; розробка репозиторію діагностичних засобів для аналізу індивідуальних характеристик дітей, стану їхніх пізнавальних функцій, адаптації до умов освітнього середовища, стилів взаємодії батьків і педагогів із дітьми;</a:t>
            </a:r>
            <a:endParaRPr lang="ru-RU" sz="3400" dirty="0" smtClean="0"/>
          </a:p>
          <a:p>
            <a:r>
              <a:rPr lang="uk-UA" sz="3400" dirty="0" smtClean="0"/>
              <a:t>ідентифікація дітей із труднощами в навчанні, спілкуванні та взаємодії з навколишнім середовищем; встановлення причин цих труднощів за допомогою психологічного оцінювання та спостережень;</a:t>
            </a:r>
            <a:endParaRPr lang="ru-RU" sz="3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результати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надання психологічної підтримки дітям із ООП </a:t>
            </a:r>
            <a:r>
              <a:rPr lang="uk-UA" dirty="0" smtClean="0"/>
              <a:t>шляхом проведення консультацій та здійснення емоційної підтримки;</a:t>
            </a:r>
            <a:endParaRPr lang="ru-RU" dirty="0" smtClean="0"/>
          </a:p>
          <a:p>
            <a:r>
              <a:rPr lang="uk-UA" dirty="0" smtClean="0"/>
              <a:t>здійснення моніторингу медичного, психологічного й педагогічного стану дитини з часом для відстеження її психічного розвитку;</a:t>
            </a:r>
            <a:endParaRPr lang="ru-RU" dirty="0" smtClean="0"/>
          </a:p>
          <a:p>
            <a:r>
              <a:rPr lang="uk-UA" dirty="0" smtClean="0"/>
              <a:t>надання рекомендацій батькам;</a:t>
            </a:r>
            <a:endParaRPr lang="ru-RU" dirty="0" smtClean="0"/>
          </a:p>
          <a:p>
            <a:r>
              <a:rPr lang="uk-UA" dirty="0" smtClean="0"/>
              <a:t>сприяння розвитку </a:t>
            </a:r>
            <a:r>
              <a:rPr lang="uk-UA" dirty="0" smtClean="0"/>
              <a:t>терпимості </a:t>
            </a:r>
            <a:r>
              <a:rPr lang="uk-UA" dirty="0" smtClean="0"/>
              <a:t>до дітей із ООП серед </a:t>
            </a:r>
            <a:r>
              <a:rPr lang="uk-UA" dirty="0" smtClean="0"/>
              <a:t>однолітків, </a:t>
            </a:r>
            <a:r>
              <a:rPr lang="uk-UA" dirty="0" smtClean="0"/>
              <a:t>батьків, педагогів через освітню діяльність.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Функції</a:t>
            </a:r>
            <a:r>
              <a:rPr lang="ru-RU" b="1" dirty="0"/>
              <a:t> психолога в </a:t>
            </a:r>
            <a:r>
              <a:rPr lang="ru-RU" b="1" dirty="0" err="1"/>
              <a:t>інклюзивному</a:t>
            </a:r>
            <a:r>
              <a:rPr lang="ru-RU" b="1" dirty="0"/>
              <a:t> </a:t>
            </a:r>
            <a:r>
              <a:rPr lang="ru-RU" b="1" dirty="0" err="1"/>
              <a:t>закладі</a:t>
            </a:r>
            <a:r>
              <a:rPr lang="ru-RU" b="1" dirty="0"/>
              <a:t> освіти</a:t>
            </a:r>
            <a:endParaRPr lang="ru-RU" dirty="0"/>
          </a:p>
          <a:p>
            <a:r>
              <a:rPr lang="ru-RU" b="1" dirty="0" err="1"/>
              <a:t>Основні</a:t>
            </a:r>
            <a:r>
              <a:rPr lang="ru-RU" b="1" dirty="0"/>
              <a:t> напрямки </a:t>
            </a:r>
            <a:r>
              <a:rPr lang="ru-RU" b="1" dirty="0" err="1"/>
              <a:t>діяльності</a:t>
            </a:r>
            <a:r>
              <a:rPr lang="ru-RU" b="1" dirty="0"/>
              <a:t> психолога</a:t>
            </a:r>
            <a:endParaRPr lang="ru-RU" dirty="0"/>
          </a:p>
          <a:p>
            <a:r>
              <a:rPr lang="ru-RU" b="1" dirty="0"/>
              <a:t>Методи роботи психолога в </a:t>
            </a:r>
            <a:r>
              <a:rPr lang="ru-RU" b="1" dirty="0" smtClean="0"/>
              <a:t>інклюзії</a:t>
            </a:r>
          </a:p>
          <a:p>
            <a:r>
              <a:rPr lang="ru-RU" b="1" dirty="0" err="1"/>
              <a:t>Принципи</a:t>
            </a:r>
            <a:r>
              <a:rPr lang="ru-RU" b="1" dirty="0"/>
              <a:t> роботи </a:t>
            </a:r>
            <a:r>
              <a:rPr lang="ru-RU" b="1" dirty="0" smtClean="0"/>
              <a:t>психолога</a:t>
            </a:r>
          </a:p>
          <a:p>
            <a:r>
              <a:rPr lang="ru-RU" b="1" dirty="0"/>
              <a:t>Командна взаємодія в </a:t>
            </a:r>
            <a:r>
              <a:rPr lang="ru-RU" b="1" dirty="0" err="1"/>
              <a:t>інклюзивній</a:t>
            </a:r>
            <a:r>
              <a:rPr lang="ru-RU" b="1" dirty="0"/>
              <a:t> </a:t>
            </a:r>
            <a:r>
              <a:rPr lang="ru-RU" b="1" dirty="0" err="1"/>
              <a:t>освіті</a:t>
            </a:r>
            <a:endParaRPr lang="ru-RU" dirty="0"/>
          </a:p>
          <a:p>
            <a:r>
              <a:rPr lang="ru-RU" b="1" dirty="0" err="1"/>
              <a:t>Ролі</a:t>
            </a:r>
            <a:r>
              <a:rPr lang="ru-RU" b="1" dirty="0"/>
              <a:t> </a:t>
            </a:r>
            <a:r>
              <a:rPr lang="ru-RU" b="1" dirty="0" err="1"/>
              <a:t>членів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b="1" dirty="0"/>
              <a:t> в </a:t>
            </a:r>
            <a:r>
              <a:rPr lang="ru-RU" b="1" dirty="0" err="1"/>
              <a:t>інклюзивній</a:t>
            </a:r>
            <a:r>
              <a:rPr lang="ru-RU" b="1" dirty="0"/>
              <a:t> </a:t>
            </a:r>
            <a:r>
              <a:rPr lang="ru-RU" b="1" dirty="0" err="1"/>
              <a:t>освіті</a:t>
            </a:r>
            <a:endParaRPr lang="ru-RU" dirty="0"/>
          </a:p>
          <a:p>
            <a:r>
              <a:rPr lang="ru-RU" b="1" dirty="0" err="1"/>
              <a:t>Принципи</a:t>
            </a:r>
            <a:r>
              <a:rPr lang="ru-RU" b="1" dirty="0"/>
              <a:t> </a:t>
            </a:r>
            <a:r>
              <a:rPr lang="ru-RU" b="1" dirty="0" err="1"/>
              <a:t>ефективної</a:t>
            </a:r>
            <a:r>
              <a:rPr lang="ru-RU" b="1" dirty="0"/>
              <a:t> </a:t>
            </a:r>
            <a:r>
              <a:rPr lang="ru-RU" b="1" dirty="0" err="1"/>
              <a:t>командної</a:t>
            </a:r>
            <a:r>
              <a:rPr lang="ru-RU" b="1" dirty="0"/>
              <a:t> </a:t>
            </a:r>
            <a:r>
              <a:rPr lang="ru-RU" b="1" dirty="0" err="1"/>
              <a:t>взаємодії</a:t>
            </a:r>
            <a:endParaRPr lang="ru-RU" dirty="0"/>
          </a:p>
          <a:p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командної</a:t>
            </a:r>
            <a:r>
              <a:rPr lang="ru-RU" b="1" dirty="0"/>
              <a:t> </a:t>
            </a:r>
            <a:r>
              <a:rPr lang="ru-RU" b="1" dirty="0" err="1"/>
              <a:t>взаємодії</a:t>
            </a:r>
            <a:endParaRPr lang="ru-RU" dirty="0"/>
          </a:p>
          <a:p>
            <a:r>
              <a:rPr lang="ru-RU" b="1" dirty="0"/>
              <a:t>Методи </a:t>
            </a:r>
            <a:r>
              <a:rPr lang="ru-RU" b="1" dirty="0" err="1"/>
              <a:t>командної</a:t>
            </a:r>
            <a:r>
              <a:rPr lang="ru-RU" b="1" dirty="0"/>
              <a:t> роботи</a:t>
            </a:r>
            <a:endParaRPr lang="ru-RU" dirty="0"/>
          </a:p>
          <a:p>
            <a:r>
              <a:rPr lang="ru-RU" b="1" dirty="0"/>
              <a:t>Роль психолога у </a:t>
            </a:r>
            <a:r>
              <a:rPr lang="ru-RU" b="1" dirty="0" err="1"/>
              <a:t>команді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результати роботи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До </a:t>
            </a:r>
            <a:r>
              <a:rPr lang="uk-UA" dirty="0" smtClean="0"/>
              <a:t>професійної діяльності </a:t>
            </a:r>
            <a:r>
              <a:rPr lang="ru-RU" dirty="0" smtClean="0"/>
              <a:t>психолога в межах </a:t>
            </a:r>
            <a:r>
              <a:rPr lang="ru-RU" dirty="0" err="1" smtClean="0"/>
              <a:t>реалізації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психологічного супроводу можна </a:t>
            </a:r>
            <a:r>
              <a:rPr lang="ru-RU" dirty="0" err="1" smtClean="0"/>
              <a:t>віднести</a:t>
            </a:r>
            <a:r>
              <a:rPr lang="ru-RU" dirty="0" smtClean="0"/>
              <a:t>:</a:t>
            </a:r>
            <a:endParaRPr lang="ru-RU" dirty="0" smtClean="0"/>
          </a:p>
          <a:p>
            <a:r>
              <a:rPr lang="uk-UA" dirty="0" smtClean="0"/>
              <a:t>раннє виявлення </a:t>
            </a:r>
            <a:r>
              <a:rPr lang="uk-UA" dirty="0" err="1" smtClean="0"/>
              <a:t>доклінічних</a:t>
            </a:r>
            <a:r>
              <a:rPr lang="uk-UA" dirty="0" smtClean="0"/>
              <a:t> проявів як факторів ризику виникнення нервово-психічних розладів (тривожність, зниження працездатності, страхи);</a:t>
            </a:r>
            <a:endParaRPr lang="ru-RU" dirty="0" smtClean="0"/>
          </a:p>
          <a:p>
            <a:r>
              <a:rPr lang="uk-UA" dirty="0" smtClean="0"/>
              <a:t>встановлення психологічної структури порушень їхніх причин, аналіз;</a:t>
            </a:r>
            <a:endParaRPr lang="ru-RU" dirty="0" smtClean="0"/>
          </a:p>
          <a:p>
            <a:r>
              <a:rPr lang="uk-UA" dirty="0" smtClean="0"/>
              <a:t>виявлення зони найближчого розвитку: чого не вміє сам, але чому може навчитися за допомогою дорослого;</a:t>
            </a:r>
            <a:endParaRPr lang="ru-RU" dirty="0" smtClean="0"/>
          </a:p>
          <a:p>
            <a:r>
              <a:rPr lang="uk-UA" dirty="0" smtClean="0"/>
              <a:t>здійснення профілактичної та </a:t>
            </a:r>
            <a:r>
              <a:rPr lang="uk-UA" dirty="0" err="1" smtClean="0"/>
              <a:t>корекційно–розвиткової</a:t>
            </a:r>
            <a:r>
              <a:rPr lang="uk-UA" dirty="0" smtClean="0"/>
              <a:t> роботи;</a:t>
            </a:r>
            <a:endParaRPr lang="ru-RU" dirty="0" smtClean="0"/>
          </a:p>
          <a:p>
            <a:r>
              <a:rPr lang="uk-UA" dirty="0" smtClean="0"/>
              <a:t>розвиток міжособистісних зв’язків: дитина з ООП – однолітки – педагоги.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7030A0"/>
                </a:solidFill>
              </a:rPr>
              <a:t>Командна взаємодія в </a:t>
            </a:r>
            <a:r>
              <a:rPr lang="ru-RU" sz="3100" b="1" dirty="0" err="1" smtClean="0">
                <a:solidFill>
                  <a:srgbClr val="7030A0"/>
                </a:solidFill>
              </a:rPr>
              <a:t>інклюзивній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освіті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поняття</a:t>
            </a:r>
            <a:endParaRPr lang="ru-RU" dirty="0" smtClean="0"/>
          </a:p>
          <a:p>
            <a:pPr lvl="0"/>
            <a:r>
              <a:rPr lang="ru-RU" b="1" dirty="0" smtClean="0"/>
              <a:t>Командна взаємодія</a:t>
            </a:r>
            <a:r>
              <a:rPr lang="ru-RU" dirty="0" smtClean="0"/>
              <a:t> – </a:t>
            </a:r>
            <a:r>
              <a:rPr lang="ru-RU" dirty="0" err="1" smtClean="0"/>
              <a:t>координація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групи </a:t>
            </a:r>
            <a:r>
              <a:rPr lang="ru-RU" dirty="0" err="1" smtClean="0"/>
              <a:t>фахівців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спільної</a:t>
            </a:r>
            <a:r>
              <a:rPr lang="ru-RU" dirty="0" smtClean="0"/>
              <a:t> мети.</a:t>
            </a:r>
          </a:p>
          <a:p>
            <a:pPr lvl="0"/>
            <a:r>
              <a:rPr lang="ru-RU" b="1" dirty="0" err="1" smtClean="0"/>
              <a:t>Мультидисциплінарна</a:t>
            </a:r>
            <a:r>
              <a:rPr lang="ru-RU" b="1" dirty="0" smtClean="0"/>
              <a:t> </a:t>
            </a:r>
            <a:r>
              <a:rPr lang="ru-RU" b="1" dirty="0" smtClean="0"/>
              <a:t>команда (КППС)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r>
              <a:rPr lang="ru-RU" dirty="0" smtClean="0"/>
              <a:t> різних </a:t>
            </a:r>
            <a:r>
              <a:rPr lang="ru-RU" dirty="0" err="1" smtClean="0"/>
              <a:t>напрямів</a:t>
            </a:r>
            <a:r>
              <a:rPr lang="ru-RU" dirty="0" smtClean="0"/>
              <a:t>, що </a:t>
            </a:r>
            <a:r>
              <a:rPr lang="ru-RU" dirty="0" err="1" smtClean="0"/>
              <a:t>спільно</a:t>
            </a:r>
            <a:r>
              <a:rPr lang="ru-RU" dirty="0" smtClean="0"/>
              <a:t> </a:t>
            </a:r>
            <a:r>
              <a:rPr lang="ru-RU" dirty="0" err="1" smtClean="0"/>
              <a:t>розробляють</a:t>
            </a:r>
            <a:r>
              <a:rPr lang="ru-RU" dirty="0" smtClean="0"/>
              <a:t> та </a:t>
            </a:r>
            <a:r>
              <a:rPr lang="ru-RU" dirty="0" err="1" smtClean="0"/>
              <a:t>реалізують</a:t>
            </a:r>
            <a:r>
              <a:rPr lang="ru-RU" dirty="0" smtClean="0"/>
              <a:t> </a:t>
            </a:r>
            <a:r>
              <a:rPr lang="uk-UA" dirty="0" smtClean="0"/>
              <a:t>ІПР</a:t>
            </a:r>
            <a:r>
              <a:rPr lang="ru-RU" dirty="0" smtClean="0"/>
              <a:t>.</a:t>
            </a:r>
          </a:p>
          <a:p>
            <a:pPr lvl="0"/>
            <a:r>
              <a:rPr lang="ru-RU" b="1" dirty="0" smtClean="0"/>
              <a:t>Інклюзивна </a:t>
            </a:r>
            <a:r>
              <a:rPr lang="ru-RU" b="1" dirty="0" err="1" smtClean="0"/>
              <a:t>освіта</a:t>
            </a:r>
            <a:r>
              <a:rPr lang="ru-RU" dirty="0" smtClean="0"/>
              <a:t> – </a:t>
            </a:r>
            <a:r>
              <a:rPr lang="ru-RU" dirty="0" err="1" smtClean="0"/>
              <a:t>процес</a:t>
            </a:r>
            <a:r>
              <a:rPr lang="ru-RU" dirty="0" smtClean="0"/>
              <a:t> навчання, що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рівний</a:t>
            </a:r>
            <a:r>
              <a:rPr lang="ru-RU" dirty="0" smtClean="0"/>
              <a:t> доступ до освіти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здобувачів</a:t>
            </a:r>
            <a:r>
              <a:rPr lang="ru-RU" dirty="0" smtClean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Командна взаємодія в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err="1" smtClean="0"/>
              <a:t>Ефективна</a:t>
            </a:r>
            <a:r>
              <a:rPr lang="ru-RU" dirty="0" smtClean="0"/>
              <a:t> </a:t>
            </a:r>
            <a:r>
              <a:rPr lang="ru-RU" dirty="0" err="1" smtClean="0"/>
              <a:t>командна</a:t>
            </a:r>
            <a:r>
              <a:rPr lang="ru-RU" dirty="0" smtClean="0"/>
              <a:t> взаємодія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об’єднати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та навички різних </a:t>
            </a:r>
            <a:r>
              <a:rPr lang="ru-RU" dirty="0" err="1" smtClean="0"/>
              <a:t>фахівців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психологічно-комфортного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Психолог, педагог, дефектолог, логопед, </a:t>
            </a:r>
            <a:r>
              <a:rPr lang="ru-RU" dirty="0" err="1" smtClean="0"/>
              <a:t>соціальний</a:t>
            </a:r>
            <a:r>
              <a:rPr lang="ru-RU" dirty="0" smtClean="0"/>
              <a:t> педагог,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і батьки мають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спільно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розвиток, </a:t>
            </a:r>
            <a:r>
              <a:rPr lang="ru-RU" dirty="0" err="1" smtClean="0"/>
              <a:t>безпеку</a:t>
            </a:r>
            <a:r>
              <a:rPr lang="ru-RU" dirty="0" smtClean="0"/>
              <a:t> та комфорт </a:t>
            </a:r>
            <a:r>
              <a:rPr lang="ru-RU" dirty="0" err="1" smtClean="0"/>
              <a:t>здобувача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Ролі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членів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команди</a:t>
            </a:r>
            <a:r>
              <a:rPr lang="ru-RU" sz="2800" b="1" dirty="0" smtClean="0">
                <a:solidFill>
                  <a:srgbClr val="7030A0"/>
                </a:solidFill>
              </a:rPr>
              <a:t> в </a:t>
            </a:r>
            <a:r>
              <a:rPr lang="ru-RU" sz="2800" b="1" dirty="0" err="1" smtClean="0">
                <a:solidFill>
                  <a:srgbClr val="7030A0"/>
                </a:solidFill>
              </a:rPr>
              <a:t>інклюзивній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освіті</a:t>
            </a: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635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812"/>
                <a:gridCol w="627698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Член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команди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функції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Психолог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Діагностика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корекційна робота,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консультування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педагогів і батьків,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соціально-емоційна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здобувача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Вчитель</a:t>
                      </a: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Асистент вчителя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Планування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проведення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навчання,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адаптація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методів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матеріалів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під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потреби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здобувача</a:t>
                      </a: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Адаптація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методів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потреби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здобувача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Дефектолог / Логопед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Робота 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мовними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когнітивними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сенсорними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корекція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Соціальний педагог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Вирішення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соціальних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і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питань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включення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колектив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Батьки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Надання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інформації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 потреби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дитини,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освітніх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цілей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Медичні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працівники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Надання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даних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 стан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здоров’я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рекомендації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щодо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фізичного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психічного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командна</a:t>
            </a:r>
            <a:r>
              <a:rPr lang="ru-RU" dirty="0" smtClean="0"/>
              <a:t> робота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ключовим</a:t>
            </a:r>
            <a:r>
              <a:rPr lang="ru-RU" dirty="0" smtClean="0"/>
              <a:t> </a:t>
            </a:r>
            <a:r>
              <a:rPr lang="ru-RU" dirty="0" err="1" smtClean="0"/>
              <a:t>чинником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у </a:t>
            </a:r>
            <a:r>
              <a:rPr lang="ru-RU" dirty="0" err="1" smtClean="0"/>
              <a:t>бізнесі</a:t>
            </a:r>
            <a:r>
              <a:rPr lang="ru-RU" dirty="0" smtClean="0"/>
              <a:t>, </a:t>
            </a:r>
            <a:r>
              <a:rPr lang="ru-RU" dirty="0" err="1" smtClean="0"/>
              <a:t>освіті</a:t>
            </a:r>
            <a:r>
              <a:rPr lang="ru-RU" dirty="0" smtClean="0"/>
              <a:t>, </a:t>
            </a:r>
            <a:r>
              <a:rPr lang="ru-RU" dirty="0" err="1" smtClean="0"/>
              <a:t>медицині</a:t>
            </a:r>
            <a:r>
              <a:rPr lang="ru-RU" dirty="0" smtClean="0"/>
              <a:t>, </a:t>
            </a:r>
            <a:r>
              <a:rPr lang="ru-RU" dirty="0" err="1" smtClean="0"/>
              <a:t>науці</a:t>
            </a:r>
            <a:r>
              <a:rPr lang="ru-RU" dirty="0" smtClean="0"/>
              <a:t> та </a:t>
            </a:r>
            <a:r>
              <a:rPr lang="ru-RU" dirty="0" err="1" smtClean="0"/>
              <a:t>інклюзивних</a:t>
            </a:r>
            <a:r>
              <a:rPr lang="ru-RU" dirty="0" smtClean="0"/>
              <a:t> практиках.</a:t>
            </a:r>
          </a:p>
          <a:p>
            <a:r>
              <a:rPr lang="ru-RU" dirty="0" smtClean="0"/>
              <a:t>Команда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простої</a:t>
            </a:r>
            <a:r>
              <a:rPr lang="ru-RU" dirty="0" smtClean="0"/>
              <a:t> групи </a:t>
            </a:r>
            <a:r>
              <a:rPr lang="ru-RU" dirty="0" err="1" smtClean="0"/>
              <a:t>тим</a:t>
            </a:r>
            <a:r>
              <a:rPr lang="ru-RU" dirty="0" smtClean="0"/>
              <a:t>, що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взаємопов’язані</a:t>
            </a:r>
            <a:r>
              <a:rPr lang="ru-RU" dirty="0" smtClean="0"/>
              <a:t>, мають </a:t>
            </a:r>
            <a:r>
              <a:rPr lang="ru-RU" dirty="0" err="1" smtClean="0"/>
              <a:t>спільну</a:t>
            </a:r>
            <a:r>
              <a:rPr lang="ru-RU" dirty="0" smtClean="0"/>
              <a:t> мету та </a:t>
            </a:r>
            <a:r>
              <a:rPr lang="ru-RU" dirty="0" err="1" smtClean="0"/>
              <a:t>спільну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Ефективна</a:t>
            </a:r>
            <a:r>
              <a:rPr lang="ru-RU" dirty="0" smtClean="0"/>
              <a:t> взаємодія в </a:t>
            </a:r>
            <a:r>
              <a:rPr lang="ru-RU" dirty="0" err="1" smtClean="0"/>
              <a:t>команді</a:t>
            </a:r>
            <a:r>
              <a:rPr lang="ru-RU" dirty="0" smtClean="0"/>
              <a:t>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,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і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завдань.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характеристики </a:t>
            </a:r>
            <a:r>
              <a:rPr lang="ru-RU" b="1" dirty="0" err="1" smtClean="0"/>
              <a:t>ефективної</a:t>
            </a:r>
            <a:r>
              <a:rPr lang="ru-RU" b="1" dirty="0" smtClean="0"/>
              <a:t> </a:t>
            </a:r>
            <a:r>
              <a:rPr lang="ru-RU" b="1" dirty="0" err="1" smtClean="0"/>
              <a:t>команди</a:t>
            </a:r>
            <a:endParaRPr lang="ru-RU" b="1" dirty="0" smtClean="0"/>
          </a:p>
          <a:p>
            <a:r>
              <a:rPr lang="ru-RU" dirty="0" err="1" smtClean="0"/>
              <a:t>Спільна</a:t>
            </a:r>
            <a:r>
              <a:rPr lang="ru-RU" dirty="0" smtClean="0"/>
              <a:t> мета та </a:t>
            </a:r>
            <a:r>
              <a:rPr lang="ru-RU" dirty="0" err="1" smtClean="0"/>
              <a:t>бачення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та </a:t>
            </a:r>
            <a:r>
              <a:rPr lang="ru-RU" dirty="0" err="1" smtClean="0"/>
              <a:t>функції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Взаємоповага</a:t>
            </a:r>
            <a:r>
              <a:rPr lang="ru-RU" dirty="0" smtClean="0"/>
              <a:t>, </a:t>
            </a:r>
            <a:r>
              <a:rPr lang="ru-RU" dirty="0" err="1" smtClean="0"/>
              <a:t>довіра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Відкрита</a:t>
            </a:r>
            <a:r>
              <a:rPr lang="ru-RU" dirty="0" smtClean="0"/>
              <a:t> та </a:t>
            </a:r>
            <a:r>
              <a:rPr lang="ru-RU" dirty="0" err="1" smtClean="0"/>
              <a:t>прозора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конфлікти</a:t>
            </a:r>
            <a:r>
              <a:rPr lang="ru-RU" dirty="0" smtClean="0"/>
              <a:t> конструктивно.</a:t>
            </a:r>
          </a:p>
          <a:p>
            <a:r>
              <a:rPr lang="ru-RU" dirty="0" err="1" smtClean="0"/>
              <a:t>Гнучкість</a:t>
            </a:r>
            <a:r>
              <a:rPr lang="ru-RU" dirty="0" smtClean="0"/>
              <a:t> і </a:t>
            </a:r>
            <a:r>
              <a:rPr lang="ru-RU" dirty="0" err="1" smtClean="0"/>
              <a:t>готовність</a:t>
            </a:r>
            <a:r>
              <a:rPr lang="ru-RU" dirty="0" smtClean="0"/>
              <a:t> до </a:t>
            </a:r>
            <a:r>
              <a:rPr lang="ru-RU" dirty="0" err="1" smtClean="0"/>
              <a:t>змін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Відповідальність</a:t>
            </a:r>
            <a:r>
              <a:rPr lang="ru-RU" dirty="0" smtClean="0"/>
              <a:t> кожного за результат.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спільної</a:t>
            </a:r>
            <a:r>
              <a:rPr lang="ru-RU" b="1" dirty="0" smtClean="0"/>
              <a:t> мети</a:t>
            </a:r>
          </a:p>
          <a:p>
            <a:r>
              <a:rPr lang="ru-RU" dirty="0" smtClean="0"/>
              <a:t>Команда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, коли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одну мету.</a:t>
            </a:r>
          </a:p>
          <a:p>
            <a:r>
              <a:rPr lang="ru-RU" b="1" dirty="0" smtClean="0"/>
              <a:t>Приклад:</a:t>
            </a:r>
            <a:r>
              <a:rPr lang="ru-RU" dirty="0" smtClean="0"/>
              <a:t> у </a:t>
            </a:r>
            <a:r>
              <a:rPr lang="ru-RU" dirty="0" err="1" smtClean="0"/>
              <a:t>навчальному</a:t>
            </a:r>
            <a:r>
              <a:rPr lang="ru-RU" dirty="0" smtClean="0"/>
              <a:t> </a:t>
            </a:r>
            <a:r>
              <a:rPr lang="ru-RU" dirty="0" err="1" smtClean="0"/>
              <a:t>проєкті</a:t>
            </a:r>
            <a:r>
              <a:rPr lang="ru-RU" dirty="0" smtClean="0"/>
              <a:t> </a:t>
            </a:r>
            <a:r>
              <a:rPr lang="ru-RU" dirty="0" err="1" smtClean="0"/>
              <a:t>здобувачі</a:t>
            </a:r>
            <a:r>
              <a:rPr lang="ru-RU" dirty="0" smtClean="0"/>
              <a:t> мають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підготувати</a:t>
            </a:r>
            <a:r>
              <a:rPr lang="ru-RU" dirty="0" smtClean="0"/>
              <a:t> </a:t>
            </a:r>
            <a:r>
              <a:rPr lang="ru-RU" dirty="0" err="1" smtClean="0"/>
              <a:t>презентацію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один </a:t>
            </a:r>
            <a:r>
              <a:rPr lang="ru-RU" dirty="0" err="1" smtClean="0"/>
              <a:t>зосереджується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дизайні</a:t>
            </a:r>
            <a:r>
              <a:rPr lang="ru-RU" dirty="0" smtClean="0"/>
              <a:t>, а </a:t>
            </a:r>
            <a:r>
              <a:rPr lang="ru-RU" dirty="0" err="1" smtClean="0"/>
              <a:t>інший</a:t>
            </a:r>
            <a:r>
              <a:rPr lang="ru-RU" dirty="0" smtClean="0"/>
              <a:t> –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змісті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єдиної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, результат буде </a:t>
            </a:r>
            <a:r>
              <a:rPr lang="ru-RU" dirty="0" err="1" smtClean="0"/>
              <a:t>слабким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чітких</a:t>
            </a:r>
            <a:r>
              <a:rPr lang="ru-RU" b="1" dirty="0" smtClean="0"/>
              <a:t> ролей</a:t>
            </a:r>
          </a:p>
          <a:p>
            <a:r>
              <a:rPr lang="ru-RU" dirty="0" err="1" smtClean="0"/>
              <a:t>Кожен</a:t>
            </a:r>
            <a:r>
              <a:rPr lang="ru-RU" dirty="0" smtClean="0"/>
              <a:t> член </a:t>
            </a:r>
            <a:r>
              <a:rPr lang="ru-RU" dirty="0" err="1" smtClean="0"/>
              <a:t>команди</a:t>
            </a:r>
            <a:r>
              <a:rPr lang="ru-RU" dirty="0" smtClean="0"/>
              <a:t> повинен знати свою зону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Белбіна</a:t>
            </a:r>
            <a:r>
              <a:rPr lang="ru-RU" dirty="0" smtClean="0"/>
              <a:t> («</a:t>
            </a:r>
            <a:r>
              <a:rPr lang="ru-RU" dirty="0" err="1" smtClean="0"/>
              <a:t>ролі</a:t>
            </a:r>
            <a:r>
              <a:rPr lang="ru-RU" dirty="0" smtClean="0"/>
              <a:t> в </a:t>
            </a:r>
            <a:r>
              <a:rPr lang="ru-RU" dirty="0" err="1" smtClean="0"/>
              <a:t>команді</a:t>
            </a:r>
            <a:r>
              <a:rPr lang="ru-RU" dirty="0" smtClean="0"/>
              <a:t>»): координатор, генератор </a:t>
            </a:r>
            <a:r>
              <a:rPr lang="ru-RU" dirty="0" err="1" smtClean="0"/>
              <a:t>ідей</a:t>
            </a:r>
            <a:r>
              <a:rPr lang="ru-RU" dirty="0" smtClean="0"/>
              <a:t>, </a:t>
            </a:r>
            <a:r>
              <a:rPr lang="ru-RU" dirty="0" err="1" smtClean="0"/>
              <a:t>виконавець</a:t>
            </a:r>
            <a:r>
              <a:rPr lang="ru-RU" dirty="0" smtClean="0"/>
              <a:t>, </a:t>
            </a:r>
            <a:r>
              <a:rPr lang="ru-RU" dirty="0" err="1" smtClean="0"/>
              <a:t>аналітик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472282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довіри</a:t>
            </a:r>
            <a:endParaRPr lang="ru-RU" b="1" dirty="0" smtClean="0"/>
          </a:p>
          <a:p>
            <a:r>
              <a:rPr lang="ru-RU" dirty="0" err="1" smtClean="0"/>
              <a:t>Довіра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фундамент </a:t>
            </a:r>
            <a:r>
              <a:rPr lang="ru-RU" dirty="0" err="1" smtClean="0"/>
              <a:t>командної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 Вона </a:t>
            </a:r>
            <a:r>
              <a:rPr lang="ru-RU" dirty="0" err="1" smtClean="0"/>
              <a:t>зменшує</a:t>
            </a:r>
            <a:r>
              <a:rPr lang="ru-RU" dirty="0" smtClean="0"/>
              <a:t> потребу в </a:t>
            </a:r>
            <a:r>
              <a:rPr lang="ru-RU" dirty="0" err="1" smtClean="0"/>
              <a:t>контролі</a:t>
            </a:r>
            <a:r>
              <a:rPr lang="ru-RU" dirty="0" smtClean="0"/>
              <a:t>,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вільно</a:t>
            </a:r>
            <a:r>
              <a:rPr lang="ru-RU" dirty="0" smtClean="0"/>
              <a:t> </a:t>
            </a:r>
            <a:r>
              <a:rPr lang="ru-RU" dirty="0" err="1" smtClean="0"/>
              <a:t>обмінюватися</a:t>
            </a:r>
            <a:r>
              <a:rPr lang="ru-RU" dirty="0" smtClean="0"/>
              <a:t> думками.</a:t>
            </a:r>
          </a:p>
          <a:p>
            <a:r>
              <a:rPr lang="ru-RU" b="1" dirty="0" smtClean="0"/>
              <a:t>Принцип </a:t>
            </a:r>
            <a:r>
              <a:rPr lang="ru-RU" b="1" dirty="0" err="1" smtClean="0"/>
              <a:t>відкритої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комунікації</a:t>
            </a:r>
            <a:endParaRPr lang="ru-RU" b="1" dirty="0" smtClean="0"/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r>
              <a:rPr lang="ru-RU" dirty="0" err="1" smtClean="0"/>
              <a:t>слухати</a:t>
            </a:r>
            <a:r>
              <a:rPr lang="ru-RU" dirty="0" smtClean="0"/>
              <a:t> і </a:t>
            </a:r>
            <a:r>
              <a:rPr lang="ru-RU" dirty="0" err="1" smtClean="0"/>
              <a:t>висловлювати</a:t>
            </a:r>
            <a:r>
              <a:rPr lang="ru-RU" dirty="0" smtClean="0"/>
              <a:t> думки ясно, без </a:t>
            </a:r>
            <a:r>
              <a:rPr lang="ru-RU" dirty="0" err="1" smtClean="0"/>
              <a:t>прихованих</a:t>
            </a:r>
            <a:r>
              <a:rPr lang="ru-RU" dirty="0" smtClean="0"/>
              <a:t> </a:t>
            </a:r>
            <a:r>
              <a:rPr lang="ru-RU" dirty="0" err="1" smtClean="0"/>
              <a:t>мотивів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технік</a:t>
            </a:r>
            <a:r>
              <a:rPr lang="ru-RU" dirty="0" smtClean="0"/>
              <a:t> активного </a:t>
            </a:r>
            <a:r>
              <a:rPr lang="ru-RU" dirty="0" err="1" smtClean="0"/>
              <a:t>слухання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конструктивного </a:t>
            </a:r>
            <a:r>
              <a:rPr lang="ru-RU" b="1" dirty="0" err="1" smtClean="0"/>
              <a:t>вирішення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конфліктів</a:t>
            </a:r>
            <a:endParaRPr lang="ru-RU" b="1" dirty="0" smtClean="0"/>
          </a:p>
          <a:p>
            <a:r>
              <a:rPr lang="ru-RU" dirty="0" err="1" smtClean="0"/>
              <a:t>Конфлікти</a:t>
            </a:r>
            <a:r>
              <a:rPr lang="ru-RU" dirty="0" smtClean="0"/>
              <a:t> в </a:t>
            </a:r>
            <a:r>
              <a:rPr lang="ru-RU" dirty="0" err="1" smtClean="0"/>
              <a:t>команді</a:t>
            </a:r>
            <a:r>
              <a:rPr lang="ru-RU" dirty="0" smtClean="0"/>
              <a:t> </a:t>
            </a:r>
            <a:r>
              <a:rPr lang="ru-RU" dirty="0" err="1" smtClean="0"/>
              <a:t>неминучі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вони можуть бути </a:t>
            </a:r>
            <a:r>
              <a:rPr lang="ru-RU" dirty="0" err="1" smtClean="0"/>
              <a:t>продуктивними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Алгоритм: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→ </a:t>
            </a:r>
            <a:r>
              <a:rPr lang="ru-RU" dirty="0" err="1" smtClean="0"/>
              <a:t>вислуховування</a:t>
            </a:r>
            <a:r>
              <a:rPr lang="ru-RU" dirty="0" smtClean="0"/>
              <a:t> </a:t>
            </a:r>
            <a:r>
              <a:rPr lang="ru-RU" dirty="0" err="1" smtClean="0"/>
              <a:t>позицій</a:t>
            </a:r>
            <a:r>
              <a:rPr lang="ru-RU" dirty="0" smtClean="0"/>
              <a:t> →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→ контроль виконання.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Принцип </a:t>
            </a:r>
            <a:r>
              <a:rPr lang="ru-RU" b="1" dirty="0" err="1" smtClean="0"/>
              <a:t>гнучкості</a:t>
            </a:r>
            <a:endParaRPr lang="ru-RU" b="1" dirty="0" smtClean="0"/>
          </a:p>
          <a:p>
            <a:r>
              <a:rPr lang="ru-RU" dirty="0" err="1" smtClean="0"/>
              <a:t>Команди</a:t>
            </a:r>
            <a:r>
              <a:rPr lang="ru-RU" dirty="0" smtClean="0"/>
              <a:t> мають </a:t>
            </a:r>
            <a:r>
              <a:rPr lang="ru-RU" dirty="0" err="1" smtClean="0"/>
              <a:t>адаптуватися</a:t>
            </a:r>
            <a:r>
              <a:rPr lang="ru-RU" dirty="0" smtClean="0"/>
              <a:t> до </a:t>
            </a:r>
            <a:r>
              <a:rPr lang="ru-RU" dirty="0" err="1" smtClean="0"/>
              <a:t>нових</a:t>
            </a:r>
            <a:r>
              <a:rPr lang="ru-RU" dirty="0" smtClean="0"/>
              <a:t> умов,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планів</a:t>
            </a:r>
            <a:r>
              <a:rPr lang="ru-RU" dirty="0" smtClean="0"/>
              <a:t>, </a:t>
            </a:r>
            <a:r>
              <a:rPr lang="ru-RU" dirty="0" err="1" smtClean="0"/>
              <a:t>появи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учасників.</a:t>
            </a:r>
          </a:p>
          <a:p>
            <a:r>
              <a:rPr lang="ru-RU" dirty="0" err="1" smtClean="0"/>
              <a:t>Гнучкість</a:t>
            </a:r>
            <a:r>
              <a:rPr lang="ru-RU" dirty="0" smtClean="0"/>
              <a:t>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«застою» та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інноваційність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 Принцип </a:t>
            </a:r>
            <a:r>
              <a:rPr lang="ru-RU" b="1" dirty="0" err="1" smtClean="0"/>
              <a:t>колективної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відповідальності</a:t>
            </a:r>
            <a:endParaRPr lang="ru-RU" b="1" dirty="0" smtClean="0"/>
          </a:p>
          <a:p>
            <a:r>
              <a:rPr lang="ru-RU" dirty="0" smtClean="0"/>
              <a:t>Результат </a:t>
            </a:r>
            <a:r>
              <a:rPr lang="ru-RU" dirty="0" err="1" smtClean="0"/>
              <a:t>команди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внеску</a:t>
            </a:r>
            <a:r>
              <a:rPr lang="ru-RU" dirty="0" smtClean="0"/>
              <a:t> кожного.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одна </a:t>
            </a:r>
            <a:r>
              <a:rPr lang="ru-RU" dirty="0" err="1" smtClean="0"/>
              <a:t>людина</a:t>
            </a:r>
            <a:r>
              <a:rPr lang="ru-RU" dirty="0" smtClean="0"/>
              <a:t> не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обов’язки</a:t>
            </a:r>
            <a:r>
              <a:rPr lang="ru-RU" dirty="0" smtClean="0"/>
              <a:t>, </a:t>
            </a:r>
            <a:r>
              <a:rPr lang="ru-RU" dirty="0" err="1" smtClean="0"/>
              <a:t>страждає</a:t>
            </a:r>
            <a:r>
              <a:rPr lang="ru-RU" dirty="0" smtClean="0"/>
              <a:t> вся </a:t>
            </a:r>
            <a:r>
              <a:rPr lang="ru-RU" dirty="0" err="1" smtClean="0"/>
              <a:t>група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підвищують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Лідерство</a:t>
            </a:r>
            <a:r>
              <a:rPr lang="ru-RU" dirty="0" smtClean="0"/>
              <a:t> та </a:t>
            </a:r>
            <a:r>
              <a:rPr lang="ru-RU" dirty="0" err="1" smtClean="0"/>
              <a:t>підтримка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Спільні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та правила.</a:t>
            </a:r>
          </a:p>
          <a:p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успіхів</a:t>
            </a:r>
            <a:r>
              <a:rPr lang="ru-RU" dirty="0" smtClean="0"/>
              <a:t> і </a:t>
            </a:r>
            <a:r>
              <a:rPr lang="ru-RU" dirty="0" err="1" smtClean="0"/>
              <a:t>досягнень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Навчання і розвиток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14446"/>
          </a:xfrm>
        </p:spPr>
        <p:txBody>
          <a:bodyPr>
            <a:normAutofit/>
          </a:bodyPr>
          <a:lstStyle/>
          <a:p>
            <a:pPr lvl="0" algn="ctr"/>
            <a:r>
              <a:rPr lang="ru-RU" sz="3100" b="1" dirty="0" err="1" smtClean="0">
                <a:solidFill>
                  <a:srgbClr val="7030A0"/>
                </a:solidFill>
                <a:latin typeface="+mn-lt"/>
              </a:rPr>
              <a:t>Функції</a:t>
            </a:r>
            <a:r>
              <a:rPr lang="ru-RU" sz="3100" b="1" dirty="0" smtClean="0">
                <a:solidFill>
                  <a:srgbClr val="7030A0"/>
                </a:solidFill>
                <a:latin typeface="+mn-lt"/>
              </a:rPr>
              <a:t> психолога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Професія психолога в сучасному суспільстві набуває особливого значення, оскільки психологічна підтримка потрібна як окремим особам, так і групам, організаціям, освітнім та медичним закладам.</a:t>
            </a:r>
          </a:p>
          <a:p>
            <a:pPr algn="just"/>
            <a:r>
              <a:rPr lang="ru-RU" dirty="0" smtClean="0"/>
              <a:t>Робота психолога ґрунтується на </a:t>
            </a:r>
            <a:r>
              <a:rPr lang="ru-RU" dirty="0" err="1" smtClean="0"/>
              <a:t>наукових</a:t>
            </a:r>
            <a:r>
              <a:rPr lang="ru-RU" dirty="0" smtClean="0"/>
              <a:t> знаннях</a:t>
            </a:r>
            <a:r>
              <a:rPr lang="ru-RU" dirty="0" smtClean="0"/>
              <a:t>, професійних етичних нормах і принципах, які визначають ефективність й безпечність психологічної допомоги.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бар’єри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командній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Недостатня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Домінування</a:t>
            </a:r>
            <a:r>
              <a:rPr lang="ru-RU" dirty="0" smtClean="0"/>
              <a:t> одного </a:t>
            </a:r>
            <a:r>
              <a:rPr lang="ru-RU" dirty="0" err="1" smtClean="0"/>
              <a:t>учасника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Низький</a:t>
            </a:r>
            <a:r>
              <a:rPr lang="ru-RU" dirty="0" smtClean="0"/>
              <a:t> рівень </a:t>
            </a:r>
            <a:r>
              <a:rPr lang="ru-RU" dirty="0" err="1" smtClean="0"/>
              <a:t>мотивації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Конкуренція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/>
              <a:t>Отже:</a:t>
            </a:r>
            <a:endParaRPr lang="ru-RU" b="1" dirty="0" smtClean="0"/>
          </a:p>
          <a:p>
            <a:r>
              <a:rPr lang="ru-RU" dirty="0" err="1" smtClean="0"/>
              <a:t>Ефективна</a:t>
            </a:r>
            <a:r>
              <a:rPr lang="ru-RU" dirty="0" smtClean="0"/>
              <a:t> </a:t>
            </a:r>
            <a:r>
              <a:rPr lang="ru-RU" dirty="0" err="1" smtClean="0"/>
              <a:t>командна</a:t>
            </a:r>
            <a:r>
              <a:rPr lang="ru-RU" dirty="0" smtClean="0"/>
              <a:t> взаємодія ґрунтується на </a:t>
            </a:r>
            <a:r>
              <a:rPr lang="ru-RU" dirty="0" err="1" smtClean="0"/>
              <a:t>чітких</a:t>
            </a:r>
            <a:r>
              <a:rPr lang="ru-RU" dirty="0" smtClean="0"/>
              <a:t> принципах: </a:t>
            </a:r>
            <a:r>
              <a:rPr lang="ru-RU" dirty="0" err="1" smtClean="0"/>
              <a:t>спільна</a:t>
            </a:r>
            <a:r>
              <a:rPr lang="ru-RU" dirty="0" smtClean="0"/>
              <a:t> мета, </a:t>
            </a:r>
            <a:r>
              <a:rPr lang="ru-RU" dirty="0" err="1" smtClean="0"/>
              <a:t>довіра</a:t>
            </a:r>
            <a:r>
              <a:rPr lang="ru-RU" dirty="0" smtClean="0"/>
              <a:t>, </a:t>
            </a:r>
            <a:r>
              <a:rPr lang="ru-RU" dirty="0" err="1" smtClean="0"/>
              <a:t>комунікація</a:t>
            </a:r>
            <a:r>
              <a:rPr lang="ru-RU" dirty="0" smtClean="0"/>
              <a:t>, </a:t>
            </a:r>
            <a:r>
              <a:rPr lang="ru-RU" dirty="0" err="1" smtClean="0"/>
              <a:t>ролі</a:t>
            </a:r>
            <a:r>
              <a:rPr lang="ru-RU" dirty="0" smtClean="0"/>
              <a:t>,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Команда – </a:t>
            </a:r>
            <a:r>
              <a:rPr lang="ru-RU" dirty="0" err="1" smtClean="0"/>
              <a:t>це</a:t>
            </a:r>
            <a:r>
              <a:rPr lang="ru-RU" dirty="0" smtClean="0"/>
              <a:t> не сума </a:t>
            </a:r>
            <a:r>
              <a:rPr lang="ru-RU" dirty="0" err="1" smtClean="0"/>
              <a:t>окремих</a:t>
            </a:r>
            <a:r>
              <a:rPr lang="ru-RU" dirty="0" smtClean="0"/>
              <a:t> людей, а </a:t>
            </a:r>
            <a:r>
              <a:rPr lang="ru-RU" dirty="0" err="1" smtClean="0"/>
              <a:t>цілісний</a:t>
            </a:r>
            <a:r>
              <a:rPr lang="ru-RU" dirty="0" smtClean="0"/>
              <a:t> </a:t>
            </a:r>
            <a:r>
              <a:rPr lang="ru-RU" dirty="0" err="1" smtClean="0"/>
              <a:t>організм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команді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ключовою</a:t>
            </a:r>
            <a:r>
              <a:rPr lang="ru-RU" dirty="0" smtClean="0"/>
              <a:t> </a:t>
            </a:r>
            <a:r>
              <a:rPr lang="ru-RU" dirty="0" err="1" smtClean="0"/>
              <a:t>компетентністю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фахівця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b="1" dirty="0" smtClean="0">
                <a:solidFill>
                  <a:srgbClr val="7030A0"/>
                </a:solidFill>
                <a:latin typeface="+mn-lt"/>
              </a:rPr>
              <a:t>РЕКОМЕНДОВАНА ЛІТЕРАТУРА</a:t>
            </a:r>
            <a:r>
              <a:rPr lang="uk-UA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ru-RU" dirty="0" smtClean="0"/>
              <a:t>Бондар, Т. І., &amp; </a:t>
            </a:r>
            <a:r>
              <a:rPr lang="ru-RU" dirty="0" err="1" smtClean="0"/>
              <a:t>Колупаєва</a:t>
            </a:r>
            <a:r>
              <a:rPr lang="ru-RU" dirty="0" smtClean="0"/>
              <a:t>, А. А. (2020). </a:t>
            </a:r>
            <a:r>
              <a:rPr lang="ru-RU" i="1" dirty="0" err="1" smtClean="0"/>
              <a:t>Інклюзивна</a:t>
            </a:r>
            <a:r>
              <a:rPr lang="ru-RU" i="1" dirty="0" smtClean="0"/>
              <a:t> </a:t>
            </a:r>
            <a:r>
              <a:rPr lang="ru-RU" i="1" dirty="0" err="1" smtClean="0"/>
              <a:t>освіта</a:t>
            </a:r>
            <a:r>
              <a:rPr lang="ru-RU" i="1" dirty="0" smtClean="0"/>
              <a:t>: </a:t>
            </a:r>
            <a:r>
              <a:rPr lang="ru-RU" i="1" dirty="0" err="1" smtClean="0"/>
              <a:t>методологія</a:t>
            </a:r>
            <a:r>
              <a:rPr lang="ru-RU" i="1" dirty="0" smtClean="0"/>
              <a:t>, практика, </a:t>
            </a:r>
            <a:r>
              <a:rPr lang="ru-RU" i="1" dirty="0" err="1" smtClean="0"/>
              <a:t>технології</a:t>
            </a:r>
            <a:r>
              <a:rPr lang="ru-RU" dirty="0" smtClean="0"/>
              <a:t>. </a:t>
            </a:r>
            <a:r>
              <a:rPr lang="ru-RU" dirty="0" err="1" smtClean="0"/>
              <a:t>Київ</a:t>
            </a:r>
            <a:r>
              <a:rPr lang="ru-RU" dirty="0" smtClean="0"/>
              <a:t>: Логос.</a:t>
            </a:r>
          </a:p>
          <a:p>
            <a:pPr lvl="0" algn="just"/>
            <a:r>
              <a:rPr lang="ru-RU" dirty="0" smtClean="0"/>
              <a:t>Ворон, О. В. (2021). </a:t>
            </a:r>
            <a:r>
              <a:rPr lang="ru-RU" dirty="0" err="1" smtClean="0"/>
              <a:t>Командна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</a:t>
            </a:r>
            <a:r>
              <a:rPr lang="ru-RU" dirty="0" err="1" smtClean="0"/>
              <a:t>фахівців</a:t>
            </a:r>
            <a:r>
              <a:rPr lang="ru-RU" dirty="0" smtClean="0"/>
              <a:t> у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інклюзивної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. </a:t>
            </a:r>
            <a:r>
              <a:rPr lang="ru-RU" i="1" dirty="0" err="1" smtClean="0"/>
              <a:t>Актуальні</a:t>
            </a:r>
            <a:r>
              <a:rPr lang="ru-RU" i="1" dirty="0" smtClean="0"/>
              <a:t> </a:t>
            </a:r>
            <a:r>
              <a:rPr lang="ru-RU" i="1" dirty="0" err="1" smtClean="0"/>
              <a:t>питання</a:t>
            </a:r>
            <a:r>
              <a:rPr lang="ru-RU" i="1" dirty="0" smtClean="0"/>
              <a:t> </a:t>
            </a:r>
            <a:r>
              <a:rPr lang="ru-RU" i="1" dirty="0" err="1" smtClean="0"/>
              <a:t>корекційної</a:t>
            </a:r>
            <a:r>
              <a:rPr lang="ru-RU" i="1" dirty="0" smtClean="0"/>
              <a:t> </a:t>
            </a:r>
            <a:r>
              <a:rPr lang="ru-RU" i="1" dirty="0" err="1" smtClean="0"/>
              <a:t>освіти</a:t>
            </a:r>
            <a:r>
              <a:rPr lang="ru-RU" i="1" dirty="0" smtClean="0"/>
              <a:t> (</a:t>
            </a:r>
            <a:r>
              <a:rPr lang="ru-RU" i="1" dirty="0" err="1" smtClean="0"/>
              <a:t>педагогічні</a:t>
            </a:r>
            <a:r>
              <a:rPr lang="ru-RU" i="1" dirty="0" smtClean="0"/>
              <a:t> науки)</a:t>
            </a:r>
            <a:r>
              <a:rPr lang="ru-RU" dirty="0" smtClean="0"/>
              <a:t>, (17), 45–53.</a:t>
            </a:r>
          </a:p>
          <a:p>
            <a:pPr lvl="0" algn="just"/>
            <a:r>
              <a:rPr lang="ru-RU" dirty="0" err="1" smtClean="0"/>
              <a:t>Кононко</a:t>
            </a:r>
            <a:r>
              <a:rPr lang="ru-RU" dirty="0" smtClean="0"/>
              <a:t>, О. Л. (2019). </a:t>
            </a:r>
            <a:r>
              <a:rPr lang="ru-RU" dirty="0" err="1" smtClean="0"/>
              <a:t>Психологічний</a:t>
            </a:r>
            <a:r>
              <a:rPr lang="ru-RU" dirty="0" smtClean="0"/>
              <a:t> </a:t>
            </a:r>
            <a:r>
              <a:rPr lang="ru-RU" dirty="0" err="1" smtClean="0"/>
              <a:t>супровід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особливими</a:t>
            </a:r>
            <a:r>
              <a:rPr lang="ru-RU" dirty="0" smtClean="0"/>
              <a:t> </a:t>
            </a:r>
            <a:r>
              <a:rPr lang="ru-RU" dirty="0" err="1" smtClean="0"/>
              <a:t>освітніми</a:t>
            </a:r>
            <a:r>
              <a:rPr lang="ru-RU" dirty="0" smtClean="0"/>
              <a:t> потребами: </a:t>
            </a:r>
            <a:r>
              <a:rPr lang="ru-RU" dirty="0" err="1" smtClean="0"/>
              <a:t>методичний</a:t>
            </a:r>
            <a:r>
              <a:rPr lang="ru-RU" dirty="0" smtClean="0"/>
              <a:t> аспект. </a:t>
            </a:r>
            <a:r>
              <a:rPr lang="ru-RU" i="1" dirty="0" err="1" smtClean="0"/>
              <a:t>Освіта</a:t>
            </a:r>
            <a:r>
              <a:rPr lang="ru-RU" i="1" dirty="0" smtClean="0"/>
              <a:t> </a:t>
            </a:r>
            <a:r>
              <a:rPr lang="ru-RU" i="1" dirty="0" err="1" smtClean="0"/>
              <a:t>України</a:t>
            </a:r>
            <a:r>
              <a:rPr lang="ru-RU" dirty="0" smtClean="0"/>
              <a:t>, (12), 14–19.</a:t>
            </a:r>
          </a:p>
          <a:p>
            <a:pPr lvl="0" algn="just"/>
            <a:r>
              <a:rPr lang="ru-RU" dirty="0" smtClean="0"/>
              <a:t>Савченко, О. Я. (2022). </a:t>
            </a:r>
            <a:r>
              <a:rPr lang="ru-RU" dirty="0" err="1" smtClean="0"/>
              <a:t>Педагогічна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в </a:t>
            </a:r>
            <a:r>
              <a:rPr lang="ru-RU" dirty="0" err="1" smtClean="0"/>
              <a:t>інклюзивному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: </a:t>
            </a:r>
            <a:r>
              <a:rPr lang="ru-RU" dirty="0" err="1" smtClean="0"/>
              <a:t>принципи</a:t>
            </a:r>
            <a:r>
              <a:rPr lang="ru-RU" dirty="0" smtClean="0"/>
              <a:t>, </a:t>
            </a:r>
            <a:r>
              <a:rPr lang="ru-RU" dirty="0" err="1" smtClean="0"/>
              <a:t>методи</a:t>
            </a:r>
            <a:r>
              <a:rPr lang="ru-RU" dirty="0" smtClean="0"/>
              <a:t> та </a:t>
            </a:r>
            <a:r>
              <a:rPr lang="ru-RU" dirty="0" err="1" smtClean="0"/>
              <a:t>технології</a:t>
            </a:r>
            <a:r>
              <a:rPr lang="ru-RU" dirty="0" smtClean="0"/>
              <a:t>. </a:t>
            </a:r>
            <a:r>
              <a:rPr lang="ru-RU" dirty="0" err="1" smtClean="0"/>
              <a:t>Київ</a:t>
            </a:r>
            <a:r>
              <a:rPr lang="ru-RU" dirty="0" smtClean="0"/>
              <a:t>: </a:t>
            </a:r>
            <a:r>
              <a:rPr lang="ru-RU" dirty="0" err="1" smtClean="0"/>
              <a:t>Педагогічна</a:t>
            </a:r>
            <a:r>
              <a:rPr lang="ru-RU" dirty="0" smtClean="0"/>
              <a:t> думка.</a:t>
            </a:r>
          </a:p>
          <a:p>
            <a:pPr lvl="0" algn="just"/>
            <a:r>
              <a:rPr lang="ru-RU" dirty="0" err="1" smtClean="0"/>
              <a:t>Хоружа</a:t>
            </a:r>
            <a:r>
              <a:rPr lang="ru-RU" dirty="0" smtClean="0"/>
              <a:t>, Л. Л., &amp; Бондаренко, І. М. (2023). </a:t>
            </a:r>
            <a:r>
              <a:rPr lang="ru-RU" dirty="0" err="1" smtClean="0"/>
              <a:t>Мультидисциплінарна</a:t>
            </a:r>
            <a:r>
              <a:rPr lang="ru-RU" dirty="0" smtClean="0"/>
              <a:t> команда в </a:t>
            </a:r>
            <a:r>
              <a:rPr lang="ru-RU" dirty="0" err="1" smtClean="0"/>
              <a:t>інклюзивній</a:t>
            </a:r>
            <a:r>
              <a:rPr lang="ru-RU" dirty="0" smtClean="0"/>
              <a:t> </a:t>
            </a:r>
            <a:r>
              <a:rPr lang="ru-RU" dirty="0" err="1" smtClean="0"/>
              <a:t>освіті</a:t>
            </a:r>
            <a:r>
              <a:rPr lang="ru-RU" dirty="0" smtClean="0"/>
              <a:t>: </a:t>
            </a:r>
            <a:r>
              <a:rPr lang="ru-RU" dirty="0" err="1" smtClean="0"/>
              <a:t>психологічні</a:t>
            </a:r>
            <a:r>
              <a:rPr lang="ru-RU" dirty="0" smtClean="0"/>
              <a:t> та </a:t>
            </a:r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. </a:t>
            </a:r>
            <a:r>
              <a:rPr lang="ru-RU" i="1" dirty="0" err="1" smtClean="0"/>
              <a:t>Інклюзивна</a:t>
            </a:r>
            <a:r>
              <a:rPr lang="ru-RU" i="1" dirty="0" smtClean="0"/>
              <a:t> </a:t>
            </a:r>
            <a:r>
              <a:rPr lang="ru-RU" i="1" dirty="0" err="1" smtClean="0"/>
              <a:t>освіта</a:t>
            </a:r>
            <a:r>
              <a:rPr lang="ru-RU" i="1" dirty="0" smtClean="0"/>
              <a:t> в </a:t>
            </a:r>
            <a:r>
              <a:rPr lang="ru-RU" i="1" dirty="0" err="1" smtClean="0"/>
              <a:t>Україні</a:t>
            </a:r>
            <a:r>
              <a:rPr lang="ru-RU" i="1" dirty="0" smtClean="0"/>
              <a:t>: </a:t>
            </a:r>
            <a:r>
              <a:rPr lang="ru-RU" i="1" dirty="0" err="1" smtClean="0"/>
              <a:t>теорія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практика</a:t>
            </a:r>
            <a:r>
              <a:rPr lang="ru-RU" dirty="0" smtClean="0"/>
              <a:t>, 9(2), 101–110.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РЕКОМЕНДОВАНА ЛІТЕРАТУРА</a:t>
            </a:r>
            <a:r>
              <a:rPr lang="uk-UA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en-US" dirty="0" err="1" smtClean="0"/>
              <a:t>Ainscow</a:t>
            </a:r>
            <a:r>
              <a:rPr lang="en-US" dirty="0" smtClean="0"/>
              <a:t>, M., &amp; </a:t>
            </a:r>
            <a:r>
              <a:rPr lang="en-US" dirty="0" err="1" smtClean="0"/>
              <a:t>Messiou</a:t>
            </a:r>
            <a:r>
              <a:rPr lang="en-US" dirty="0" smtClean="0"/>
              <a:t>, K. (2020). </a:t>
            </a:r>
            <a:r>
              <a:rPr lang="en-US" i="1" dirty="0" smtClean="0"/>
              <a:t>Engaging with inclusive education: A critical perspective</a:t>
            </a:r>
            <a:r>
              <a:rPr lang="en-US" dirty="0" smtClean="0"/>
              <a:t>. </a:t>
            </a:r>
            <a:r>
              <a:rPr lang="en-US" dirty="0" err="1" smtClean="0"/>
              <a:t>Routledge</a:t>
            </a:r>
            <a:r>
              <a:rPr lang="en-US" dirty="0" smtClean="0"/>
              <a:t>.</a:t>
            </a:r>
            <a:endParaRPr lang="ru-RU" dirty="0" smtClean="0"/>
          </a:p>
          <a:p>
            <a:pPr lvl="0" algn="just"/>
            <a:r>
              <a:rPr lang="en-US" dirty="0" smtClean="0"/>
              <a:t>Friend, M., &amp; Cook, L. (2021). </a:t>
            </a:r>
            <a:r>
              <a:rPr lang="en-US" i="1" dirty="0" smtClean="0"/>
              <a:t>Interactions: Collaboration skills for school professionals</a:t>
            </a:r>
            <a:r>
              <a:rPr lang="en-US" dirty="0" smtClean="0"/>
              <a:t> (9th ed.). Pearson.</a:t>
            </a:r>
            <a:endParaRPr lang="ru-RU" dirty="0" smtClean="0"/>
          </a:p>
          <a:p>
            <a:pPr lvl="0" algn="just"/>
            <a:r>
              <a:rPr lang="en-US" dirty="0" smtClean="0"/>
              <a:t>Hargreaves, A., &amp; </a:t>
            </a:r>
            <a:r>
              <a:rPr lang="en-US" dirty="0" err="1" smtClean="0"/>
              <a:t>Fullan</a:t>
            </a:r>
            <a:r>
              <a:rPr lang="en-US" dirty="0" smtClean="0"/>
              <a:t>, M. (2020). </a:t>
            </a:r>
            <a:r>
              <a:rPr lang="en-US" i="1" dirty="0" smtClean="0"/>
              <a:t>Professional capital: Transforming teaching in every school</a:t>
            </a:r>
            <a:r>
              <a:rPr lang="en-US" dirty="0" smtClean="0"/>
              <a:t>. </a:t>
            </a:r>
            <a:r>
              <a:rPr lang="ru-RU" dirty="0" err="1" smtClean="0"/>
              <a:t>Teachers</a:t>
            </a:r>
            <a:r>
              <a:rPr lang="ru-RU" dirty="0" smtClean="0"/>
              <a:t> </a:t>
            </a:r>
            <a:r>
              <a:rPr lang="ru-RU" dirty="0" err="1" smtClean="0"/>
              <a:t>College</a:t>
            </a:r>
            <a:r>
              <a:rPr lang="ru-RU" dirty="0" smtClean="0"/>
              <a:t> </a:t>
            </a:r>
            <a:r>
              <a:rPr lang="ru-RU" dirty="0" err="1" smtClean="0"/>
              <a:t>Press</a:t>
            </a:r>
            <a:r>
              <a:rPr lang="ru-RU" dirty="0" smtClean="0"/>
              <a:t>.</a:t>
            </a:r>
          </a:p>
          <a:p>
            <a:pPr lvl="0" algn="just"/>
            <a:r>
              <a:rPr lang="en-US" dirty="0" err="1" smtClean="0"/>
              <a:t>Loreman</a:t>
            </a:r>
            <a:r>
              <a:rPr lang="en-US" dirty="0" smtClean="0"/>
              <a:t>, T. (2021). Inclusive education in schools: Perspectives on professional learning and teamwork. </a:t>
            </a:r>
            <a:r>
              <a:rPr lang="ru-RU" i="1" dirty="0" err="1" smtClean="0"/>
              <a:t>International</a:t>
            </a:r>
            <a:r>
              <a:rPr lang="ru-RU" i="1" dirty="0" smtClean="0"/>
              <a:t> </a:t>
            </a:r>
            <a:r>
              <a:rPr lang="ru-RU" i="1" dirty="0" err="1" smtClean="0"/>
              <a:t>Journal</a:t>
            </a:r>
            <a:r>
              <a:rPr lang="ru-RU" i="1" dirty="0" smtClean="0"/>
              <a:t> </a:t>
            </a:r>
            <a:r>
              <a:rPr lang="ru-RU" i="1" dirty="0" err="1" smtClean="0"/>
              <a:t>of</a:t>
            </a:r>
            <a:r>
              <a:rPr lang="ru-RU" i="1" dirty="0" smtClean="0"/>
              <a:t> </a:t>
            </a:r>
            <a:r>
              <a:rPr lang="ru-RU" i="1" dirty="0" err="1" smtClean="0"/>
              <a:t>Inclusive</a:t>
            </a:r>
            <a:r>
              <a:rPr lang="ru-RU" i="1" dirty="0" smtClean="0"/>
              <a:t> </a:t>
            </a:r>
            <a:r>
              <a:rPr lang="ru-RU" i="1" dirty="0" err="1" smtClean="0"/>
              <a:t>Education</a:t>
            </a:r>
            <a:r>
              <a:rPr lang="ru-RU" dirty="0" smtClean="0"/>
              <a:t>, 25(6), 653–667.</a:t>
            </a:r>
          </a:p>
          <a:p>
            <a:pPr lvl="0" algn="just"/>
            <a:r>
              <a:rPr lang="en-US" dirty="0" smtClean="0"/>
              <a:t>Villa, R. A., Thousand, J. S., &amp; </a:t>
            </a:r>
            <a:r>
              <a:rPr lang="en-US" dirty="0" err="1" smtClean="0"/>
              <a:t>Nevin</a:t>
            </a:r>
            <a:r>
              <a:rPr lang="en-US" dirty="0" smtClean="0"/>
              <a:t>, A. I. (2019). </a:t>
            </a:r>
            <a:r>
              <a:rPr lang="en-US" i="1" dirty="0" smtClean="0"/>
              <a:t>Collaborative teaming: Teachers' guide to inclusive practices</a:t>
            </a:r>
            <a:r>
              <a:rPr lang="en-US" dirty="0" smtClean="0"/>
              <a:t> (3rd ed.). </a:t>
            </a:r>
            <a:r>
              <a:rPr lang="ru-RU" dirty="0" err="1" smtClean="0"/>
              <a:t>Paul</a:t>
            </a:r>
            <a:r>
              <a:rPr lang="ru-RU" dirty="0" smtClean="0"/>
              <a:t> H. </a:t>
            </a:r>
            <a:r>
              <a:rPr lang="ru-RU" dirty="0" err="1" smtClean="0"/>
              <a:t>Brookes</a:t>
            </a:r>
            <a:r>
              <a:rPr lang="ru-RU" dirty="0" smtClean="0"/>
              <a:t> </a:t>
            </a:r>
            <a:r>
              <a:rPr lang="ru-RU" dirty="0" err="1" smtClean="0"/>
              <a:t>Publishing</a:t>
            </a:r>
            <a:r>
              <a:rPr lang="ru-RU" dirty="0" smtClean="0"/>
              <a:t>.</a:t>
            </a:r>
          </a:p>
          <a:p>
            <a:pPr lvl="0" algn="just"/>
            <a:r>
              <a:rPr lang="en-US" dirty="0" smtClean="0"/>
              <a:t>Westwood, P. (2022). </a:t>
            </a:r>
            <a:r>
              <a:rPr lang="en-US" i="1" dirty="0" smtClean="0"/>
              <a:t>Inclusive and adaptive teaching: Meeting the challenge of diversity in classrooms</a:t>
            </a:r>
            <a:r>
              <a:rPr lang="en-US" dirty="0" smtClean="0"/>
              <a:t>. </a:t>
            </a:r>
            <a:r>
              <a:rPr lang="ru-RU" dirty="0" err="1" smtClean="0"/>
              <a:t>Routledge</a:t>
            </a:r>
            <a:r>
              <a:rPr lang="ru-RU" dirty="0" smtClean="0"/>
              <a:t>.</a:t>
            </a:r>
          </a:p>
          <a:p>
            <a:pPr algn="just"/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Функції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777320" cy="543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6"/>
                <a:gridCol w="6419864"/>
              </a:tblGrid>
              <a:tr h="682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latin typeface="+mn-lt"/>
                          <a:ea typeface="Times New Roman"/>
                          <a:cs typeface="Times New Roman"/>
                        </a:rPr>
                        <a:t>Функція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+mn-lt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2000" b="1" dirty="0">
                          <a:latin typeface="+mn-lt"/>
                          <a:ea typeface="Times New Roman"/>
                          <a:cs typeface="Times New Roman"/>
                        </a:rPr>
                        <a:t> психолога</a:t>
                      </a:r>
                      <a:endParaRPr lang="ru-RU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5185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+mn-lt"/>
                          <a:ea typeface="Times New Roman"/>
                          <a:cs typeface="Times New Roman"/>
                        </a:rPr>
                        <a:t>Діагностична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Виявлення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особливих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потреб дітей,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оцінка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розвитку,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визначення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рівня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освітнього</a:t>
                      </a: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середовища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сихологічна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діагностика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пізнавальних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процесів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увага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пам'ять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мислення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оцінка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емоційно-особистісної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сфери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дослідження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соціометричного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статусу в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класі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моніторинг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динаміки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розвитку дитини.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Результати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діагностики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основою для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складання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індивідуальної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програми розвитку (ІПР).</a:t>
                      </a:r>
                    </a:p>
                  </a:txBody>
                  <a:tcPr marL="9525" marR="9525" marT="9525" marB="9525" anchor="ctr"/>
                </a:tc>
              </a:tr>
              <a:tr h="22282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Корекційна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Проведення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індивідуальної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групової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корекційної роботи </a:t>
                      </a:r>
                      <a:r>
                        <a:rPr lang="uk-UA" sz="1600" dirty="0">
                          <a:latin typeface="+mn-lt"/>
                          <a:ea typeface="Times New Roman"/>
                          <a:cs typeface="Times New Roman"/>
                        </a:rPr>
                        <a:t>з метою п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одолання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зменшення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труднощів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у розвитку,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життєвих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навичок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групові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заняття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з розвитку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пізнавальних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функцій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арттерапія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ігротерапія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казкотерапія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розвиток комунікативних і соціальних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навичок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самооцінки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 позитивного «</a:t>
                      </a:r>
                      <a:r>
                        <a:rPr lang="ru-RU" sz="1600" dirty="0" err="1">
                          <a:latin typeface="+mn-lt"/>
                          <a:ea typeface="Times New Roman"/>
                          <a:cs typeface="Times New Roman"/>
                        </a:rPr>
                        <a:t>Я-образу</a:t>
                      </a:r>
                      <a:r>
                        <a:rPr lang="ru-RU" sz="1600" dirty="0">
                          <a:latin typeface="+mn-lt"/>
                          <a:ea typeface="Times New Roman"/>
                          <a:cs typeface="Times New Roman"/>
                        </a:rPr>
                        <a:t>».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Функції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732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498"/>
                <a:gridCol w="6491302"/>
              </a:tblGrid>
              <a:tr h="416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Функція</a:t>
                      </a: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психолога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855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+mn-lt"/>
                          <a:ea typeface="Times New Roman"/>
                          <a:cs typeface="Times New Roman"/>
                        </a:rPr>
                        <a:t>Консультативна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Психологічна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педагогів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і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батьків,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рекомендації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щодо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роботи з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дітьми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ООП.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для батьків (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виховання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, зниження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стресу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позитивної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мотивації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для педагогів (методи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матеріалу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поведінкові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стратегії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допомога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дітям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вирішенні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особистісних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міжособистісних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труднощів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730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ea typeface="Times New Roman"/>
                          <a:cs typeface="Times New Roman"/>
                        </a:rPr>
                        <a:t>Профілактична</a:t>
                      </a:r>
                      <a:endParaRPr lang="ru-RU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толерантного та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безпечного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середовища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всіх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здобувачів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запобігання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конфліктам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730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+mn-lt"/>
                          <a:ea typeface="Times New Roman"/>
                          <a:cs typeface="Times New Roman"/>
                        </a:rPr>
                        <a:t>Організаційна</a:t>
                      </a:r>
                      <a:endParaRPr lang="ru-RU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Участь у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плануванні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інклюзивного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навчання,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розробка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ІПР,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координація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 між </a:t>
                      </a:r>
                      <a:r>
                        <a:rPr lang="ru-RU" sz="1800" dirty="0" err="1">
                          <a:latin typeface="+mn-lt"/>
                          <a:ea typeface="Times New Roman"/>
                          <a:cs typeface="Times New Roman"/>
                        </a:rPr>
                        <a:t>фахівцями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Функції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 smtClean="0"/>
              <a:t>Приклади</a:t>
            </a:r>
            <a:r>
              <a:rPr lang="ru-RU" b="1" dirty="0" smtClean="0"/>
              <a:t> </a:t>
            </a:r>
            <a:r>
              <a:rPr lang="ru-RU" b="1" dirty="0" err="1" smtClean="0"/>
              <a:t>практичної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uk-UA" b="1" dirty="0" smtClean="0"/>
              <a:t>:</a:t>
            </a:r>
            <a:endParaRPr lang="ru-RU" dirty="0" smtClean="0"/>
          </a:p>
          <a:p>
            <a:pPr lvl="0"/>
            <a:r>
              <a:rPr lang="ru-RU" dirty="0" smtClean="0"/>
              <a:t>Проведення </a:t>
            </a:r>
            <a:r>
              <a:rPr lang="ru-RU" dirty="0" err="1" smtClean="0"/>
              <a:t>діагностики</a:t>
            </a:r>
            <a:r>
              <a:rPr lang="ru-RU" dirty="0" smtClean="0"/>
              <a:t> рівня </a:t>
            </a:r>
            <a:r>
              <a:rPr lang="ru-RU" dirty="0" err="1" smtClean="0"/>
              <a:t>тривожності</a:t>
            </a:r>
            <a:r>
              <a:rPr lang="ru-RU" dirty="0" smtClean="0"/>
              <a:t> у </a:t>
            </a:r>
            <a:r>
              <a:rPr lang="ru-RU" dirty="0" err="1" smtClean="0"/>
              <a:t>першокласників</a:t>
            </a:r>
            <a:r>
              <a:rPr lang="ru-RU" dirty="0" smtClean="0"/>
              <a:t> із </a:t>
            </a:r>
            <a:r>
              <a:rPr lang="ru-RU" dirty="0" err="1" smtClean="0"/>
              <a:t>подальшими</a:t>
            </a:r>
            <a:r>
              <a:rPr lang="ru-RU" dirty="0" smtClean="0"/>
              <a:t> </a:t>
            </a:r>
            <a:r>
              <a:rPr lang="ru-RU" dirty="0" err="1" smtClean="0"/>
              <a:t>ігровими</a:t>
            </a:r>
            <a:r>
              <a:rPr lang="ru-RU" dirty="0" smtClean="0"/>
              <a:t> корекційними заняттями.</a:t>
            </a:r>
          </a:p>
          <a:p>
            <a:pPr lvl="0"/>
            <a:r>
              <a:rPr lang="ru-RU" dirty="0" smtClean="0"/>
              <a:t>Тренінг для педагогів «Толерантність як </a:t>
            </a:r>
            <a:r>
              <a:rPr lang="ru-RU" dirty="0" smtClean="0"/>
              <a:t>шлях до успішної інклюзії</a:t>
            </a:r>
            <a:r>
              <a:rPr lang="ru-RU" dirty="0" smtClean="0"/>
              <a:t>».</a:t>
            </a:r>
          </a:p>
          <a:p>
            <a:pPr lvl="0"/>
            <a:r>
              <a:rPr lang="ru-RU" dirty="0" smtClean="0"/>
              <a:t>Робота з батьками дитини з РАС: навчання способам розвитку комунікативних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smtClean="0"/>
              <a:t>вдома.</a:t>
            </a:r>
          </a:p>
          <a:p>
            <a:pPr lvl="0"/>
            <a:r>
              <a:rPr lang="ru-RU" dirty="0" smtClean="0"/>
              <a:t>Впровадження програми «Антибулінг» у класному колективі.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Функції</a:t>
            </a:r>
            <a:r>
              <a:rPr lang="ru-RU" sz="2800" b="1" dirty="0" smtClean="0">
                <a:solidFill>
                  <a:srgbClr val="7030A0"/>
                </a:solidFill>
              </a:rPr>
              <a:t> психолога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smtClean="0"/>
              <a:t>Отже:</a:t>
            </a:r>
            <a:endParaRPr lang="ru-RU" dirty="0" smtClean="0"/>
          </a:p>
          <a:p>
            <a:pPr lvl="0"/>
            <a:r>
              <a:rPr lang="uk-UA" dirty="0" smtClean="0"/>
              <a:t>Діяльність психолога в інклюзивному процесі є багатогранною й охоплює діагностичний, </a:t>
            </a:r>
            <a:r>
              <a:rPr lang="uk-UA" dirty="0" err="1" smtClean="0"/>
              <a:t>корекційний</a:t>
            </a:r>
            <a:r>
              <a:rPr lang="uk-UA" dirty="0" smtClean="0"/>
              <a:t>, консультативний, просвітницький, профілактичний, організаційний напрями.</a:t>
            </a:r>
            <a:endParaRPr lang="ru-RU" dirty="0" smtClean="0"/>
          </a:p>
          <a:p>
            <a:pPr lvl="0"/>
            <a:r>
              <a:rPr lang="ru-RU" dirty="0" err="1" smtClean="0"/>
              <a:t>Ключем</a:t>
            </a:r>
            <a:r>
              <a:rPr lang="ru-RU" dirty="0" smtClean="0"/>
              <a:t> до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b="1" dirty="0" err="1" smtClean="0"/>
              <a:t>індивідуальний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b="1" dirty="0" smtClean="0"/>
              <a:t>, </a:t>
            </a:r>
            <a:r>
              <a:rPr lang="ru-RU" b="1" dirty="0" err="1" smtClean="0"/>
              <a:t>командна</a:t>
            </a:r>
            <a:r>
              <a:rPr lang="ru-RU" b="1" dirty="0" smtClean="0"/>
              <a:t> взаємодія та </a:t>
            </a:r>
            <a:r>
              <a:rPr lang="ru-RU" b="1" dirty="0" err="1" smtClean="0"/>
              <a:t>системність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 психолога </a:t>
            </a:r>
            <a:r>
              <a:rPr lang="ru-RU" dirty="0" err="1" smtClean="0"/>
              <a:t>створюється</a:t>
            </a:r>
            <a:r>
              <a:rPr lang="ru-RU" dirty="0" smtClean="0"/>
              <a:t> </a:t>
            </a:r>
            <a:r>
              <a:rPr lang="ru-RU" dirty="0" err="1" smtClean="0"/>
              <a:t>освітнє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дитина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розвиватися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85725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100" b="1" dirty="0" err="1" smtClean="0">
                <a:solidFill>
                  <a:srgbClr val="7030A0"/>
                </a:solidFill>
              </a:rPr>
              <a:t>Основні</a:t>
            </a:r>
            <a:r>
              <a:rPr lang="ru-RU" sz="3100" b="1" dirty="0" smtClean="0">
                <a:solidFill>
                  <a:srgbClr val="7030A0"/>
                </a:solidFill>
              </a:rPr>
              <a:t> напрямки </a:t>
            </a:r>
            <a:r>
              <a:rPr lang="ru-RU" sz="3100" b="1" dirty="0" err="1" smtClean="0">
                <a:solidFill>
                  <a:srgbClr val="7030A0"/>
                </a:solidFill>
              </a:rPr>
              <a:t>діяльності</a:t>
            </a:r>
            <a:r>
              <a:rPr lang="ru-RU" sz="3100" b="1" dirty="0" smtClean="0">
                <a:solidFill>
                  <a:srgbClr val="7030A0"/>
                </a:solidFill>
              </a:rPr>
              <a:t>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Провідну</a:t>
            </a:r>
            <a:r>
              <a:rPr lang="ru-RU" dirty="0" smtClean="0"/>
              <a:t> роль у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сприятливого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відведено</a:t>
            </a:r>
            <a:r>
              <a:rPr lang="ru-RU" dirty="0" smtClean="0"/>
              <a:t> </a:t>
            </a:r>
            <a:r>
              <a:rPr lang="ru-RU" b="1" dirty="0" smtClean="0"/>
              <a:t>практичному психологу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психологічний</a:t>
            </a:r>
            <a:r>
              <a:rPr lang="ru-RU" dirty="0" smtClean="0"/>
              <a:t> </a:t>
            </a:r>
            <a:r>
              <a:rPr lang="ru-RU" dirty="0" err="1" smtClean="0"/>
              <a:t>супровід</a:t>
            </a:r>
            <a:r>
              <a:rPr lang="ru-RU" dirty="0" smtClean="0"/>
              <a:t>  </a:t>
            </a:r>
            <a:r>
              <a:rPr lang="ru-RU" dirty="0" smtClean="0"/>
              <a:t>учасників </a:t>
            </a:r>
            <a:r>
              <a:rPr lang="ru-RU" dirty="0" err="1" smtClean="0"/>
              <a:t>освітнього</a:t>
            </a:r>
            <a:r>
              <a:rPr lang="ru-RU" dirty="0" smtClean="0"/>
              <a:t> процесу (дітей, батьків і педагогів).</a:t>
            </a:r>
            <a:endParaRPr lang="ru-RU" sz="2800" dirty="0" smtClean="0"/>
          </a:p>
          <a:p>
            <a:endParaRPr lang="ru-RU" sz="2800" dirty="0" smtClean="0"/>
          </a:p>
          <a:p>
            <a:pPr lvl="0"/>
            <a:r>
              <a:rPr lang="ru-RU" b="1" dirty="0" err="1" smtClean="0"/>
              <a:t>Індивідуальна</a:t>
            </a:r>
            <a:r>
              <a:rPr lang="ru-RU" b="1" dirty="0" smtClean="0"/>
              <a:t> робота з </a:t>
            </a:r>
            <a:r>
              <a:rPr lang="ru-RU" b="1" dirty="0" err="1" smtClean="0"/>
              <a:t>дітьми</a:t>
            </a:r>
            <a:endParaRPr lang="ru-RU" sz="2800" dirty="0" smtClean="0"/>
          </a:p>
          <a:p>
            <a:pPr lvl="1"/>
            <a:r>
              <a:rPr lang="ru-RU" dirty="0" err="1" smtClean="0"/>
              <a:t>Психологічна</a:t>
            </a:r>
            <a:r>
              <a:rPr lang="ru-RU" dirty="0" smtClean="0"/>
              <a:t> </a:t>
            </a:r>
            <a:r>
              <a:rPr lang="ru-RU" dirty="0" err="1" smtClean="0"/>
              <a:t>діагностика</a:t>
            </a:r>
            <a:r>
              <a:rPr lang="ru-RU" dirty="0" smtClean="0"/>
              <a:t> розвитку </a:t>
            </a:r>
            <a:r>
              <a:rPr lang="ru-RU" dirty="0" smtClean="0"/>
              <a:t>й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1"/>
            <a:r>
              <a:rPr lang="ru-RU" dirty="0" smtClean="0"/>
              <a:t>Корекційно-розвиткові </a:t>
            </a:r>
            <a:r>
              <a:rPr lang="ru-RU" dirty="0" err="1" smtClean="0"/>
              <a:t>заняття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1"/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 та </a:t>
            </a:r>
            <a:r>
              <a:rPr lang="ru-RU" dirty="0" err="1" smtClean="0"/>
              <a:t>самосвідомості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0"/>
            <a:r>
              <a:rPr lang="ru-RU" b="1" dirty="0" err="1" smtClean="0"/>
              <a:t>Групова</a:t>
            </a:r>
            <a:r>
              <a:rPr lang="ru-RU" b="1" dirty="0" smtClean="0"/>
              <a:t> робота</a:t>
            </a:r>
            <a:endParaRPr lang="ru-RU" sz="2800" dirty="0" smtClean="0"/>
          </a:p>
          <a:p>
            <a:pPr lvl="1"/>
            <a:r>
              <a:rPr lang="ru-RU" dirty="0" err="1" smtClean="0"/>
              <a:t>Тренінги</a:t>
            </a:r>
            <a:r>
              <a:rPr lang="ru-RU" dirty="0" smtClean="0"/>
              <a:t> соціальних </a:t>
            </a:r>
            <a:r>
              <a:rPr lang="ru-RU" dirty="0" err="1" smtClean="0"/>
              <a:t>навичок</a:t>
            </a:r>
            <a:r>
              <a:rPr lang="ru-RU" dirty="0" smtClean="0"/>
              <a:t>.</a:t>
            </a:r>
            <a:endParaRPr lang="ru-RU" sz="2400" dirty="0" smtClean="0"/>
          </a:p>
          <a:p>
            <a:pPr lvl="1"/>
            <a:r>
              <a:rPr lang="ru-RU" dirty="0" smtClean="0"/>
              <a:t>Робота з </a:t>
            </a:r>
            <a:r>
              <a:rPr lang="ru-RU" dirty="0" err="1" smtClean="0"/>
              <a:t>групами</a:t>
            </a:r>
            <a:r>
              <a:rPr lang="ru-RU" dirty="0" smtClean="0"/>
              <a:t> </a:t>
            </a:r>
            <a:r>
              <a:rPr lang="ru-RU" dirty="0" err="1" smtClean="0"/>
              <a:t>однолітків</a:t>
            </a:r>
            <a:r>
              <a:rPr lang="ru-RU" dirty="0" smtClean="0"/>
              <a:t>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емпатії й толерантності.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137</TotalTime>
  <Words>2828</Words>
  <Application>Microsoft Office PowerPoint</Application>
  <PresentationFormat>Экран (4:3)</PresentationFormat>
  <Paragraphs>316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Трек</vt:lpstr>
      <vt:lpstr>Роль психолога в інклюзивному процесі закладу освіти. Командна взаємодія в інклюзивній освіті </vt:lpstr>
      <vt:lpstr>Мета та завдання лекції </vt:lpstr>
      <vt:lpstr>ЗМІСТ</vt:lpstr>
      <vt:lpstr>Функції психолога  </vt:lpstr>
      <vt:lpstr>Функції психолога</vt:lpstr>
      <vt:lpstr>Функції психолога</vt:lpstr>
      <vt:lpstr>Функції психолога</vt:lpstr>
      <vt:lpstr>Функції психолога</vt:lpstr>
      <vt:lpstr>Основні напрямки діяльності психолога </vt:lpstr>
      <vt:lpstr>Основні напрямки діяльності психолога</vt:lpstr>
      <vt:lpstr>Основні напрямки діяльності психолога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Методи роботи психолога в інклюзії</vt:lpstr>
      <vt:lpstr>ЗАГАЛЬНІ Принципи роботи психолога </vt:lpstr>
      <vt:lpstr>ЗАГАЛЬНІ Принципи роботи психолога</vt:lpstr>
      <vt:lpstr>ЗАГАЛЬНІ Принципи роботи психолога</vt:lpstr>
      <vt:lpstr>ЗАГАЛЬНІ Принципи роботи психолога</vt:lpstr>
      <vt:lpstr>Принципи роботи психолога</vt:lpstr>
      <vt:lpstr>Принципи роботи психолога</vt:lpstr>
      <vt:lpstr>Принципи роботи психолога</vt:lpstr>
      <vt:lpstr>Очікувані результати роботи психолога </vt:lpstr>
      <vt:lpstr>Очікувані результати роботи психолога</vt:lpstr>
      <vt:lpstr>Очікувані результати роботи психолога</vt:lpstr>
      <vt:lpstr>Очікувані результати роботи психолога</vt:lpstr>
      <vt:lpstr>Командна взаємодія в інклюзивній освіті </vt:lpstr>
      <vt:lpstr>Командна взаємодія в інклюзивній освіті</vt:lpstr>
      <vt:lpstr>Ролі членів команди в інклюзивній освіті</vt:lpstr>
      <vt:lpstr>Принципи ефективної командної взаємодії</vt:lpstr>
      <vt:lpstr>Принципи ефективної командної взаємодії</vt:lpstr>
      <vt:lpstr>Принципи ефективної командної взаємодії</vt:lpstr>
      <vt:lpstr>Принципи ефективної командної взаємодії</vt:lpstr>
      <vt:lpstr>Принципи ефективної командної взаємодії</vt:lpstr>
      <vt:lpstr>Фактори, що підвищують ефективність команди </vt:lpstr>
      <vt:lpstr>Типові бар’єри у командній взаємодії </vt:lpstr>
      <vt:lpstr>Слайд 41</vt:lpstr>
      <vt:lpstr>РЕКОМЕНДОВАНА ЛІТЕРАТУРА: </vt:lpstr>
      <vt:lpstr>РЕКОМЕНДОВАНА ЛІТЕРАТУРА: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психолога в інклюзивному процесі закладу освіти. Командна взаємодія в інклюзивній освіті</dc:title>
  <dc:creator>Пользователь</dc:creator>
  <cp:lastModifiedBy>Пользователь</cp:lastModifiedBy>
  <cp:revision>16</cp:revision>
  <dcterms:created xsi:type="dcterms:W3CDTF">2025-09-13T16:42:42Z</dcterms:created>
  <dcterms:modified xsi:type="dcterms:W3CDTF">2025-10-09T17:59:25Z</dcterms:modified>
</cp:coreProperties>
</file>