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8"/>
  </p:notesMasterIdLst>
  <p:sldIdLst>
    <p:sldId id="256" r:id="rId2"/>
    <p:sldId id="273" r:id="rId3"/>
    <p:sldId id="274" r:id="rId4"/>
    <p:sldId id="275" r:id="rId5"/>
    <p:sldId id="303" r:id="rId6"/>
    <p:sldId id="304" r:id="rId7"/>
    <p:sldId id="263" r:id="rId8"/>
    <p:sldId id="264" r:id="rId9"/>
    <p:sldId id="292" r:id="rId10"/>
    <p:sldId id="295" r:id="rId11"/>
    <p:sldId id="297" r:id="rId12"/>
    <p:sldId id="293" r:id="rId13"/>
    <p:sldId id="298" r:id="rId14"/>
    <p:sldId id="299" r:id="rId15"/>
    <p:sldId id="300" r:id="rId16"/>
    <p:sldId id="302" r:id="rId17"/>
    <p:sldId id="301" r:id="rId18"/>
    <p:sldId id="272" r:id="rId19"/>
    <p:sldId id="265" r:id="rId20"/>
    <p:sldId id="266" r:id="rId21"/>
    <p:sldId id="267" r:id="rId22"/>
    <p:sldId id="285" r:id="rId23"/>
    <p:sldId id="277" r:id="rId24"/>
    <p:sldId id="276" r:id="rId25"/>
    <p:sldId id="278" r:id="rId26"/>
    <p:sldId id="279" r:id="rId27"/>
    <p:sldId id="280" r:id="rId28"/>
    <p:sldId id="281" r:id="rId29"/>
    <p:sldId id="282" r:id="rId30"/>
    <p:sldId id="283" r:id="rId31"/>
    <p:sldId id="286" r:id="rId32"/>
    <p:sldId id="287" r:id="rId33"/>
    <p:sldId id="288" r:id="rId34"/>
    <p:sldId id="289" r:id="rId35"/>
    <p:sldId id="290" r:id="rId36"/>
    <p:sldId id="291" r:id="rId3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6DCB2-59C2-4767-995F-CAE64330A272}" type="datetimeFigureOut">
              <a:rPr lang="uk-UA" smtClean="0"/>
              <a:t>18.04.2023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EA3FE-DDE6-4153-A450-4BCB43B91EB8}" type="slidenum">
              <a:rPr lang="uk-UA" smtClean="0"/>
              <a:t>‹#›</a:t>
            </a:fld>
            <a:endParaRPr lang="uk-UA"/>
          </a:p>
        </p:txBody>
      </p:sp>
    </p:spTree>
    <p:extLst>
      <p:ext uri="{BB962C8B-B14F-4D97-AF65-F5344CB8AC3E}">
        <p14:creationId xmlns:p14="http://schemas.microsoft.com/office/powerpoint/2010/main" val="325838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DEEA3FE-DDE6-4153-A450-4BCB43B91EB8}" type="slidenum">
              <a:rPr lang="uk-UA" smtClean="0"/>
              <a:t>1</a:t>
            </a:fld>
            <a:endParaRPr lang="uk-UA"/>
          </a:p>
        </p:txBody>
      </p:sp>
    </p:spTree>
    <p:extLst>
      <p:ext uri="{BB962C8B-B14F-4D97-AF65-F5344CB8AC3E}">
        <p14:creationId xmlns:p14="http://schemas.microsoft.com/office/powerpoint/2010/main" val="2049029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5869A8E-78CF-4845-BAFB-245646AD4F0B}" type="datetimeFigureOut">
              <a:rPr lang="uk-UA" smtClean="0"/>
              <a:t>18.04.2023</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176332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869A8E-78CF-4845-BAFB-245646AD4F0B}" type="datetimeFigureOut">
              <a:rPr lang="uk-UA" smtClean="0"/>
              <a:t>18.04.2023</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428179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869A8E-78CF-4845-BAFB-245646AD4F0B}" type="datetimeFigureOut">
              <a:rPr lang="uk-UA" smtClean="0"/>
              <a:t>18.04.2023</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FCDF16-810D-4632-A39E-2ECC7FAFBB2C}"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978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5869A8E-78CF-4845-BAFB-245646AD4F0B}" type="datetimeFigureOut">
              <a:rPr lang="uk-UA" smtClean="0"/>
              <a:t>18.04.2023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1790182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5869A8E-78CF-4845-BAFB-245646AD4F0B}" type="datetimeFigureOut">
              <a:rPr lang="uk-UA" smtClean="0"/>
              <a:t>18.04.2023</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CDF16-810D-4632-A39E-2ECC7FAFBB2C}"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0162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5869A8E-78CF-4845-BAFB-245646AD4F0B}" type="datetimeFigureOut">
              <a:rPr lang="uk-UA" smtClean="0"/>
              <a:t>18.04.2023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3150963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869A8E-78CF-4845-BAFB-245646AD4F0B}" type="datetimeFigureOut">
              <a:rPr lang="uk-UA" smtClean="0"/>
              <a:t>18.04.2023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265945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869A8E-78CF-4845-BAFB-245646AD4F0B}" type="datetimeFigureOut">
              <a:rPr lang="uk-UA" smtClean="0"/>
              <a:t>18.04.2023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138835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869A8E-78CF-4845-BAFB-245646AD4F0B}" type="datetimeFigureOut">
              <a:rPr lang="uk-UA" smtClean="0"/>
              <a:t>18.04.2023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289839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869A8E-78CF-4845-BAFB-245646AD4F0B}" type="datetimeFigureOut">
              <a:rPr lang="uk-UA" smtClean="0"/>
              <a:t>18.04.2023</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114791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5869A8E-78CF-4845-BAFB-245646AD4F0B}" type="datetimeFigureOut">
              <a:rPr lang="uk-UA" smtClean="0"/>
              <a:t>18.04.2023</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95379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5869A8E-78CF-4845-BAFB-245646AD4F0B}" type="datetimeFigureOut">
              <a:rPr lang="uk-UA" smtClean="0"/>
              <a:t>18.04.2023</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216231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5869A8E-78CF-4845-BAFB-245646AD4F0B}" type="datetimeFigureOut">
              <a:rPr lang="uk-UA" smtClean="0"/>
              <a:t>18.04.2023</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297175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69A8E-78CF-4845-BAFB-245646AD4F0B}" type="datetimeFigureOut">
              <a:rPr lang="uk-UA" smtClean="0"/>
              <a:t>18.04.2023</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1363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869A8E-78CF-4845-BAFB-245646AD4F0B}" type="datetimeFigureOut">
              <a:rPr lang="uk-UA" smtClean="0"/>
              <a:t>18.04.2023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310677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869A8E-78CF-4845-BAFB-245646AD4F0B}" type="datetimeFigureOut">
              <a:rPr lang="uk-UA" smtClean="0"/>
              <a:t>18.04.2023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CDF16-810D-4632-A39E-2ECC7FAFBB2C}" type="slidenum">
              <a:rPr lang="uk-UA" smtClean="0"/>
              <a:t>‹#›</a:t>
            </a:fld>
            <a:endParaRPr lang="uk-UA"/>
          </a:p>
        </p:txBody>
      </p:sp>
    </p:spTree>
    <p:extLst>
      <p:ext uri="{BB962C8B-B14F-4D97-AF65-F5344CB8AC3E}">
        <p14:creationId xmlns:p14="http://schemas.microsoft.com/office/powerpoint/2010/main" val="391536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5869A8E-78CF-4845-BAFB-245646AD4F0B}" type="datetimeFigureOut">
              <a:rPr lang="uk-UA" smtClean="0"/>
              <a:t>18.04.2023</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FFCDF16-810D-4632-A39E-2ECC7FAFBB2C}" type="slidenum">
              <a:rPr lang="uk-UA" smtClean="0"/>
              <a:t>‹#›</a:t>
            </a:fld>
            <a:endParaRPr lang="uk-UA"/>
          </a:p>
        </p:txBody>
      </p:sp>
    </p:spTree>
    <p:extLst>
      <p:ext uri="{BB962C8B-B14F-4D97-AF65-F5344CB8AC3E}">
        <p14:creationId xmlns:p14="http://schemas.microsoft.com/office/powerpoint/2010/main" val="13684268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velbub.school.org.ua/news/11-20-38-14-04-2020/" TargetMode="External"/><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kimo.univ.kiev.ua/MVZP/10.ht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uk.wikipedia.org/wiki/%D0%A1%D0%BE%D1%86%D1%96%D0%BE%D0%BB%D0%BE%D0%B3" TargetMode="External"/><Relationship Id="rId13" Type="http://schemas.openxmlformats.org/officeDocument/2006/relationships/hyperlink" Target="https://uk.wikipedia.org/wiki/%D0%A1%D0%B0%D0%BC%D1%83%D0%B5%D0%BB%D1%8C_%D0%93%D0%B0%D0%BD%D1%82%D1%96%D0%BD%D0%B3%D1%82%D0%BE%D0%BD" TargetMode="External"/><Relationship Id="rId3" Type="http://schemas.openxmlformats.org/officeDocument/2006/relationships/image" Target="../media/image9.tmp"/><Relationship Id="rId7" Type="http://schemas.openxmlformats.org/officeDocument/2006/relationships/hyperlink" Target="https://uk.wikipedia.org/wiki/%D0%9F%D0%BE%D0%BB%D1%96%D1%82%D0%BE%D0%BB%D0%BE%D0%B3" TargetMode="External"/><Relationship Id="rId12" Type="http://schemas.openxmlformats.org/officeDocument/2006/relationships/hyperlink" Target="https://uk.wikipedia.org/wiki/%D0%93%D0%B5%D0%BD%D1%80%D1%96_%D0%9A%D1%96%D1%81%D1%81%D1%96%D0%BD%D0%B4%D0%B6%D0%B5%D1%80" TargetMode="External"/><Relationship Id="rId2" Type="http://schemas.openxmlformats.org/officeDocument/2006/relationships/image" Target="../media/image8.tmp"/><Relationship Id="rId16" Type="http://schemas.openxmlformats.org/officeDocument/2006/relationships/image" Target="../media/image13.tmp"/><Relationship Id="rId1" Type="http://schemas.openxmlformats.org/officeDocument/2006/relationships/slideLayout" Target="../slideLayouts/slideLayout7.xml"/><Relationship Id="rId6" Type="http://schemas.openxmlformats.org/officeDocument/2006/relationships/image" Target="../media/image12.tmp"/><Relationship Id="rId11" Type="http://schemas.openxmlformats.org/officeDocument/2006/relationships/hyperlink" Target="https://uk.wikipedia.org/wiki/%D0%94%D0%B6%D0%B8%D0%BC%D0%BC%D1%96_%D0%9A%D0%B0%D1%80%D1%82%D0%B5%D1%80" TargetMode="External"/><Relationship Id="rId5" Type="http://schemas.openxmlformats.org/officeDocument/2006/relationships/image" Target="../media/image11.tmp"/><Relationship Id="rId15" Type="http://schemas.openxmlformats.org/officeDocument/2006/relationships/hyperlink" Target="https://uk.wikipedia.org/wiki/%D0%A1%D0%BF%D0%BE%D0%BB%D1%83%D1%87%D0%B5%D0%BD%D1%96_%D0%A8%D1%82%D0%B0%D1%82%D0%B8_%D0%90%D0%BC%D0%B5%D1%80%D0%B8%D0%BA%D0%B8" TargetMode="External"/><Relationship Id="rId10" Type="http://schemas.openxmlformats.org/officeDocument/2006/relationships/hyperlink" Target="https://uk.wikipedia.org/wiki/%D0%9F%D1%80%D0%B5%D0%B7%D0%B8%D0%B4%D0%B5%D0%BD%D1%82_%D0%A1%D0%A8%D0%90" TargetMode="External"/><Relationship Id="rId4" Type="http://schemas.openxmlformats.org/officeDocument/2006/relationships/image" Target="../media/image10.tmp"/><Relationship Id="rId9" Type="http://schemas.openxmlformats.org/officeDocument/2006/relationships/hyperlink" Target="https://uk.wikipedia.org/wiki/%D0%A0%D0%B0%D0%B4%D0%BD%D0%B8%D0%BA_%D0%BF%D1%80%D0%B5%D0%B7%D0%B8%D0%B4%D0%B5%D0%BD%D1%82%D0%B0_%D0%A1%D0%A8%D0%90_%D0%B7_%D0%BD%D0%B0%D1%86%D1%96%D0%BE%D0%BD%D0%B0%D0%BB%D1%8C%D0%BD%D0%BE%D1%97_%D0%B1%D0%B5%D0%B7%D0%BF%D0%B5%D0%BA%D0%B8" TargetMode="External"/><Relationship Id="rId14" Type="http://schemas.openxmlformats.org/officeDocument/2006/relationships/hyperlink" Target="https://uk.wikipedia.org/wiki/%D0%93%D0%B5%D0%BE%D0%BF%D0%BE%D0%BB%D1%96%D1%82%D0%B8%D0%BA%D0%B0"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 Id="rId4" Type="http://schemas.openxmlformats.org/officeDocument/2006/relationships/image" Target="../media/image24.tmp"/></Relationships>
</file>

<file path=ppt/slides/_rels/slide3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7.xml"/><Relationship Id="rId4" Type="http://schemas.openxmlformats.org/officeDocument/2006/relationships/image" Target="../media/image27.tmp"/></Relationships>
</file>

<file path=ppt/slides/_rels/slide3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8182" y="204725"/>
            <a:ext cx="8437418" cy="2726900"/>
          </a:xfrm>
          <a:prstGeom prst="rect">
            <a:avLst/>
          </a:prstGeom>
        </p:spPr>
        <p:txBody>
          <a:bodyPr wrap="square">
            <a:spAutoFit/>
          </a:bodyPr>
          <a:lstStyle/>
          <a:p>
            <a:pPr indent="450215" algn="just">
              <a:lnSpc>
                <a:spcPct val="107000"/>
              </a:lnSpc>
              <a:spcAft>
                <a:spcPts val="0"/>
              </a:spcAft>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Тема 10. Формування нового світоустрою та проблеми </a:t>
            </a:r>
            <a:r>
              <a:rPr lang="uk-UA" sz="3200" dirty="0" smtClean="0">
                <a:latin typeface="Times New Roman" panose="02020603050405020304" pitchFamily="18" charset="0"/>
                <a:ea typeface="Times New Roman" panose="02020603050405020304" pitchFamily="18" charset="0"/>
                <a:cs typeface="Times New Roman" panose="02020603050405020304" pitchFamily="18" charset="0"/>
              </a:rPr>
              <a:t>безпеки</a:t>
            </a:r>
          </a:p>
          <a:p>
            <a:pPr indent="450215" algn="just">
              <a:lnSpc>
                <a:spcPct val="107000"/>
              </a:lnSpc>
              <a:spcAft>
                <a:spcPts val="0"/>
              </a:spcAft>
            </a:pPr>
            <a:r>
              <a:rPr lang="uk-UA" sz="2400" dirty="0" smtClean="0">
                <a:effectLst/>
                <a:latin typeface="Times New Roman" panose="02020603050405020304" pitchFamily="18" charset="0"/>
                <a:ea typeface="Calibri" panose="020F0502020204030204" pitchFamily="34" charset="0"/>
                <a:cs typeface="Times New Roman" panose="02020603050405020304" pitchFamily="18" charset="0"/>
              </a:rPr>
              <a:t>1. Світовий та міжнародний порядок: визначення понять.</a:t>
            </a:r>
          </a:p>
          <a:p>
            <a:pPr indent="450215" algn="just">
              <a:lnSpc>
                <a:spcPct val="107000"/>
              </a:lnSpc>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2. Зміни світового порядку в ХХ та ХХІ столітті.</a:t>
            </a:r>
          </a:p>
          <a:p>
            <a:pPr indent="450215" algn="just">
              <a:lnSpc>
                <a:spcPct val="107000"/>
              </a:lnSpc>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3. </a:t>
            </a:r>
            <a:r>
              <a:rPr lang="uk-UA" sz="2400" dirty="0">
                <a:latin typeface="Times New Roman" panose="02020603050405020304" pitchFamily="18" charset="0"/>
                <a:ea typeface="Calibri" panose="020F0502020204030204" pitchFamily="34" charset="0"/>
                <a:cs typeface="Times New Roman" panose="02020603050405020304" pitchFamily="18" charset="0"/>
              </a:rPr>
              <a:t>З</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бігнев </a:t>
            </a:r>
            <a:r>
              <a:rPr lang="uk-UA" sz="2400" dirty="0" err="1" smtClean="0">
                <a:latin typeface="Times New Roman" panose="02020603050405020304" pitchFamily="18" charset="0"/>
                <a:ea typeface="Calibri" panose="020F0502020204030204" pitchFamily="34" charset="0"/>
                <a:cs typeface="Times New Roman" panose="02020603050405020304" pitchFamily="18" charset="0"/>
              </a:rPr>
              <a:t>Бжезинський</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«Велика шахівниця»</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938" y="2931625"/>
            <a:ext cx="3886742" cy="3419952"/>
          </a:xfrm>
          <a:prstGeom prst="rect">
            <a:avLst/>
          </a:prstGeom>
        </p:spPr>
      </p:pic>
    </p:spTree>
    <p:extLst>
      <p:ext uri="{BB962C8B-B14F-4D97-AF65-F5344CB8AC3E}">
        <p14:creationId xmlns:p14="http://schemas.microsoft.com/office/powerpoint/2010/main" val="3744043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2263" y="1338822"/>
            <a:ext cx="11419911" cy="3139321"/>
          </a:xfrm>
          <a:prstGeom prst="rect">
            <a:avLst/>
          </a:prstGeom>
          <a:solidFill>
            <a:schemeClr val="accent4">
              <a:lumMod val="40000"/>
              <a:lumOff val="60000"/>
            </a:schemeClr>
          </a:solidFill>
        </p:spPr>
        <p:txBody>
          <a:bodyPr wrap="square">
            <a:spAutoFit/>
          </a:bodyPr>
          <a:lstStyle/>
          <a:p>
            <a:pPr algn="just"/>
            <a:r>
              <a:rPr lang="ru-RU" dirty="0">
                <a:solidFill>
                  <a:srgbClr val="333333"/>
                </a:solidFill>
                <a:latin typeface="Times New Roman" panose="02020603050405020304" pitchFamily="18" charset="0"/>
                <a:cs typeface="Times New Roman" panose="02020603050405020304" pitchFamily="18" charset="0"/>
              </a:rPr>
              <a:t>У</a:t>
            </a:r>
            <a:r>
              <a:rPr lang="ru-RU" dirty="0" smtClean="0">
                <a:solidFill>
                  <a:srgbClr val="333333"/>
                </a:solidFill>
                <a:latin typeface="Times New Roman" panose="02020603050405020304" pitchFamily="18" charset="0"/>
                <a:cs typeface="Times New Roman" panose="02020603050405020304" pitchFamily="18" charset="0"/>
              </a:rPr>
              <a:t> </a:t>
            </a:r>
            <a:r>
              <a:rPr lang="ru-RU" dirty="0">
                <a:solidFill>
                  <a:srgbClr val="333333"/>
                </a:solidFill>
                <a:latin typeface="Times New Roman" panose="02020603050405020304" pitchFamily="18" charset="0"/>
                <a:cs typeface="Times New Roman" panose="02020603050405020304" pitchFamily="18" charset="0"/>
              </a:rPr>
              <a:t>1950-і роки в </a:t>
            </a:r>
            <a:r>
              <a:rPr lang="ru-RU" dirty="0" err="1">
                <a:solidFill>
                  <a:srgbClr val="333333"/>
                </a:solidFill>
                <a:latin typeface="Times New Roman" panose="02020603050405020304" pitchFamily="18" charset="0"/>
                <a:cs typeface="Times New Roman" panose="02020603050405020304" pitchFamily="18" charset="0"/>
              </a:rPr>
              <a:t>країнах</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Східної</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Європи</a:t>
            </a:r>
            <a:r>
              <a:rPr lang="ru-RU" dirty="0">
                <a:solidFill>
                  <a:srgbClr val="333333"/>
                </a:solidFill>
                <a:latin typeface="Times New Roman" panose="02020603050405020304" pitchFamily="18" charset="0"/>
                <a:cs typeface="Times New Roman" panose="02020603050405020304" pitchFamily="18" charset="0"/>
              </a:rPr>
              <a:t> почала </a:t>
            </a:r>
            <a:r>
              <a:rPr lang="ru-RU" dirty="0" err="1">
                <a:solidFill>
                  <a:srgbClr val="333333"/>
                </a:solidFill>
                <a:latin typeface="Times New Roman" panose="02020603050405020304" pitchFamily="18" charset="0"/>
                <a:cs typeface="Times New Roman" panose="02020603050405020304" pitchFamily="18" charset="0"/>
              </a:rPr>
              <a:t>наростати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нестабільність</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зумовлена</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погіршенням</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економічної</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ситуації</a:t>
            </a:r>
            <a:r>
              <a:rPr lang="ru-RU" dirty="0">
                <a:solidFill>
                  <a:srgbClr val="333333"/>
                </a:solidFill>
                <a:latin typeface="Times New Roman" panose="02020603050405020304" pitchFamily="18" charset="0"/>
                <a:cs typeface="Times New Roman" panose="02020603050405020304" pitchFamily="18" charset="0"/>
              </a:rPr>
              <a:t>, та «</a:t>
            </a:r>
            <a:r>
              <a:rPr lang="ru-RU" dirty="0" err="1">
                <a:solidFill>
                  <a:srgbClr val="333333"/>
                </a:solidFill>
                <a:latin typeface="Times New Roman" panose="02020603050405020304" pitchFamily="18" charset="0"/>
                <a:cs typeface="Times New Roman" panose="02020603050405020304" pitchFamily="18" charset="0"/>
              </a:rPr>
              <a:t>відлигою</a:t>
            </a:r>
            <a:r>
              <a:rPr lang="ru-RU" dirty="0">
                <a:solidFill>
                  <a:srgbClr val="333333"/>
                </a:solidFill>
                <a:latin typeface="Times New Roman" panose="02020603050405020304" pitchFamily="18" charset="0"/>
                <a:cs typeface="Times New Roman" panose="02020603050405020304" pitchFamily="18" charset="0"/>
              </a:rPr>
              <a:t>» в СРСР, </a:t>
            </a:r>
            <a:r>
              <a:rPr lang="ru-RU" dirty="0" err="1">
                <a:solidFill>
                  <a:srgbClr val="333333"/>
                </a:solidFill>
                <a:latin typeface="Times New Roman" panose="02020603050405020304" pitchFamily="18" charset="0"/>
                <a:cs typeface="Times New Roman" panose="02020603050405020304" pitchFamily="18" charset="0"/>
              </a:rPr>
              <a:t>важливим</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дестабілізуючим</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чинником</a:t>
            </a:r>
            <a:r>
              <a:rPr lang="ru-RU" dirty="0">
                <a:solidFill>
                  <a:srgbClr val="333333"/>
                </a:solidFill>
                <a:latin typeface="Times New Roman" panose="02020603050405020304" pitchFamily="18" charset="0"/>
                <a:cs typeface="Times New Roman" panose="02020603050405020304" pitchFamily="18" charset="0"/>
              </a:rPr>
              <a:t> в </a:t>
            </a:r>
            <a:r>
              <a:rPr lang="ru-RU" dirty="0" err="1">
                <a:solidFill>
                  <a:srgbClr val="333333"/>
                </a:solidFill>
                <a:latin typeface="Times New Roman" panose="02020603050405020304" pitchFamily="18" charset="0"/>
                <a:cs typeface="Times New Roman" panose="02020603050405020304" pitchFamily="18" charset="0"/>
              </a:rPr>
              <a:t>країнах</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соцтабору</a:t>
            </a:r>
            <a:r>
              <a:rPr lang="ru-RU" dirty="0">
                <a:solidFill>
                  <a:srgbClr val="333333"/>
                </a:solidFill>
                <a:latin typeface="Times New Roman" panose="02020603050405020304" pitchFamily="18" charset="0"/>
                <a:cs typeface="Times New Roman" panose="02020603050405020304" pitchFamily="18" charset="0"/>
              </a:rPr>
              <a:t> стали </a:t>
            </a:r>
            <a:r>
              <a:rPr lang="ru-RU" dirty="0" err="1">
                <a:solidFill>
                  <a:srgbClr val="333333"/>
                </a:solidFill>
                <a:latin typeface="Times New Roman" panose="02020603050405020304" pitchFamily="18" charset="0"/>
                <a:cs typeface="Times New Roman" panose="02020603050405020304" pitchFamily="18" charset="0"/>
              </a:rPr>
              <a:t>економічні</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успіхи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країн</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Західної</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Європи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Найсуттєвіше</a:t>
            </a:r>
            <a:r>
              <a:rPr lang="ru-RU" dirty="0">
                <a:solidFill>
                  <a:srgbClr val="333333"/>
                </a:solidFill>
                <a:latin typeface="Times New Roman" panose="02020603050405020304" pitchFamily="18" charset="0"/>
                <a:cs typeface="Times New Roman" panose="02020603050405020304" pitchFamily="18" charset="0"/>
              </a:rPr>
              <a:t> криза проявлялась в </a:t>
            </a:r>
            <a:r>
              <a:rPr lang="ru-RU" dirty="0" err="1">
                <a:solidFill>
                  <a:srgbClr val="333333"/>
                </a:solidFill>
                <a:latin typeface="Times New Roman" panose="02020603050405020304" pitchFamily="18" charset="0"/>
                <a:cs typeface="Times New Roman" panose="02020603050405020304" pitchFamily="18" charset="0"/>
              </a:rPr>
              <a:t>Польщі</a:t>
            </a:r>
            <a:r>
              <a:rPr lang="ru-RU" dirty="0">
                <a:solidFill>
                  <a:srgbClr val="333333"/>
                </a:solidFill>
                <a:latin typeface="Times New Roman" panose="02020603050405020304" pitchFamily="18" charset="0"/>
                <a:cs typeface="Times New Roman" panose="02020603050405020304" pitchFamily="18" charset="0"/>
              </a:rPr>
              <a:t> та </a:t>
            </a:r>
            <a:r>
              <a:rPr lang="ru-RU" dirty="0" err="1">
                <a:solidFill>
                  <a:srgbClr val="333333"/>
                </a:solidFill>
                <a:latin typeface="Times New Roman" panose="02020603050405020304" pitchFamily="18" charset="0"/>
                <a:cs typeface="Times New Roman" panose="02020603050405020304" pitchFamily="18" charset="0"/>
              </a:rPr>
              <a:t>Угорщині</a:t>
            </a:r>
            <a:r>
              <a:rPr lang="ru-RU" dirty="0">
                <a:solidFill>
                  <a:srgbClr val="333333"/>
                </a:solidFill>
                <a:latin typeface="Times New Roman" panose="02020603050405020304" pitchFamily="18" charset="0"/>
                <a:cs typeface="Times New Roman" panose="02020603050405020304" pitchFamily="18" charset="0"/>
              </a:rPr>
              <a:t>. В </a:t>
            </a:r>
            <a:r>
              <a:rPr lang="ru-RU" dirty="0" err="1">
                <a:solidFill>
                  <a:srgbClr val="333333"/>
                </a:solidFill>
                <a:latin typeface="Times New Roman" panose="02020603050405020304" pitchFamily="18" charset="0"/>
                <a:cs typeface="Times New Roman" panose="02020603050405020304" pitchFamily="18" charset="0"/>
              </a:rPr>
              <a:t>Угорщині</a:t>
            </a:r>
            <a:r>
              <a:rPr lang="ru-RU" dirty="0">
                <a:solidFill>
                  <a:srgbClr val="333333"/>
                </a:solidFill>
                <a:latin typeface="Times New Roman" panose="02020603050405020304" pitchFamily="18" charset="0"/>
                <a:cs typeface="Times New Roman" panose="02020603050405020304" pitchFamily="18" charset="0"/>
              </a:rPr>
              <a:t> справа </a:t>
            </a:r>
            <a:r>
              <a:rPr lang="ru-RU" dirty="0" err="1">
                <a:solidFill>
                  <a:srgbClr val="333333"/>
                </a:solidFill>
                <a:latin typeface="Times New Roman" panose="02020603050405020304" pitchFamily="18" charset="0"/>
                <a:cs typeface="Times New Roman" panose="02020603050405020304" pitchFamily="18" charset="0"/>
              </a:rPr>
              <a:t>дійшла</a:t>
            </a:r>
            <a:r>
              <a:rPr lang="ru-RU" dirty="0">
                <a:solidFill>
                  <a:srgbClr val="333333"/>
                </a:solidFill>
                <a:latin typeface="Times New Roman" panose="02020603050405020304" pitchFamily="18" charset="0"/>
                <a:cs typeface="Times New Roman" panose="02020603050405020304" pitchFamily="18" charset="0"/>
              </a:rPr>
              <a:t> до </a:t>
            </a:r>
            <a:r>
              <a:rPr lang="ru-RU" dirty="0" err="1">
                <a:solidFill>
                  <a:srgbClr val="333333"/>
                </a:solidFill>
                <a:latin typeface="Times New Roman" panose="02020603050405020304" pitchFamily="18" charset="0"/>
                <a:cs typeface="Times New Roman" panose="02020603050405020304" pitchFamily="18" charset="0"/>
              </a:rPr>
              <a:t>антикомуністичної</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революції</a:t>
            </a:r>
            <a:r>
              <a:rPr lang="ru-RU" dirty="0">
                <a:solidFill>
                  <a:srgbClr val="333333"/>
                </a:solidFill>
                <a:latin typeface="Times New Roman" panose="02020603050405020304" pitchFamily="18" charset="0"/>
                <a:cs typeface="Times New Roman" panose="02020603050405020304" pitchFamily="18" charset="0"/>
              </a:rPr>
              <a:t>.</a:t>
            </a:r>
          </a:p>
          <a:p>
            <a:pPr algn="just"/>
            <a:r>
              <a:rPr lang="ru-RU" b="1" dirty="0">
                <a:solidFill>
                  <a:srgbClr val="333333"/>
                </a:solidFill>
                <a:latin typeface="Times New Roman" panose="02020603050405020304" pitchFamily="18" charset="0"/>
                <a:cs typeface="Times New Roman" panose="02020603050405020304" pitchFamily="18" charset="0"/>
              </a:rPr>
              <a:t>1 листопада 1956 р.</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лідер</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революції</a:t>
            </a:r>
            <a:r>
              <a:rPr lang="ru-RU" dirty="0">
                <a:solidFill>
                  <a:srgbClr val="333333"/>
                </a:solidFill>
                <a:latin typeface="Times New Roman" panose="02020603050405020304" pitchFamily="18" charset="0"/>
                <a:cs typeface="Times New Roman" panose="02020603050405020304" pitchFamily="18" charset="0"/>
              </a:rPr>
              <a:t> </a:t>
            </a:r>
            <a:r>
              <a:rPr lang="ru-RU" b="1" dirty="0">
                <a:solidFill>
                  <a:srgbClr val="333333"/>
                </a:solidFill>
                <a:latin typeface="Times New Roman" panose="02020603050405020304" pitchFamily="18" charset="0"/>
                <a:cs typeface="Times New Roman" panose="02020603050405020304" pitchFamily="18" charset="0"/>
              </a:rPr>
              <a:t>І. Надь</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сформував</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коаліційний</a:t>
            </a:r>
            <a:r>
              <a:rPr lang="ru-RU" dirty="0">
                <a:solidFill>
                  <a:srgbClr val="333333"/>
                </a:solidFill>
                <a:latin typeface="Times New Roman" panose="02020603050405020304" pitchFamily="18" charset="0"/>
                <a:cs typeface="Times New Roman" panose="02020603050405020304" pitchFamily="18" charset="0"/>
              </a:rPr>
              <a:t> уряд, </a:t>
            </a:r>
            <a:r>
              <a:rPr lang="ru-RU" dirty="0" err="1">
                <a:solidFill>
                  <a:srgbClr val="333333"/>
                </a:solidFill>
                <a:latin typeface="Times New Roman" panose="02020603050405020304" pitchFamily="18" charset="0"/>
                <a:cs typeface="Times New Roman" panose="02020603050405020304" pitchFamily="18" charset="0"/>
              </a:rPr>
              <a:t>який</a:t>
            </a:r>
            <a:r>
              <a:rPr lang="ru-RU" dirty="0">
                <a:solidFill>
                  <a:srgbClr val="333333"/>
                </a:solidFill>
                <a:latin typeface="Times New Roman" panose="02020603050405020304" pitchFamily="18" charset="0"/>
                <a:cs typeface="Times New Roman" panose="02020603050405020304" pitchFamily="18" charset="0"/>
              </a:rPr>
              <a:t> проголосив </a:t>
            </a:r>
            <a:r>
              <a:rPr lang="ru-RU" dirty="0" err="1">
                <a:solidFill>
                  <a:srgbClr val="333333"/>
                </a:solidFill>
                <a:latin typeface="Times New Roman" panose="02020603050405020304" pitchFamily="18" charset="0"/>
                <a:cs typeface="Times New Roman" panose="02020603050405020304" pitchFamily="18" charset="0"/>
              </a:rPr>
              <a:t>нейтралітет</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Угорщини</a:t>
            </a:r>
            <a:r>
              <a:rPr lang="ru-RU" dirty="0">
                <a:solidFill>
                  <a:srgbClr val="333333"/>
                </a:solidFill>
                <a:latin typeface="Times New Roman" panose="02020603050405020304" pitchFamily="18" charset="0"/>
                <a:cs typeface="Times New Roman" panose="02020603050405020304" pitchFamily="18" charset="0"/>
              </a:rPr>
              <a:t> та </a:t>
            </a:r>
            <a:r>
              <a:rPr lang="ru-RU" dirty="0" err="1">
                <a:solidFill>
                  <a:srgbClr val="333333"/>
                </a:solidFill>
                <a:latin typeface="Times New Roman" panose="02020603050405020304" pitchFamily="18" charset="0"/>
                <a:cs typeface="Times New Roman" panose="02020603050405020304" pitchFamily="18" charset="0"/>
              </a:rPr>
              <a:t>її</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вихід</a:t>
            </a:r>
            <a:r>
              <a:rPr lang="ru-RU" dirty="0">
                <a:solidFill>
                  <a:srgbClr val="333333"/>
                </a:solidFill>
                <a:latin typeface="Times New Roman" panose="02020603050405020304" pitchFamily="18" charset="0"/>
                <a:cs typeface="Times New Roman" panose="02020603050405020304" pitchFamily="18" charset="0"/>
              </a:rPr>
              <a:t> з ОВД і </a:t>
            </a:r>
            <a:r>
              <a:rPr lang="ru-RU" dirty="0" err="1">
                <a:solidFill>
                  <a:srgbClr val="333333"/>
                </a:solidFill>
                <a:latin typeface="Times New Roman" panose="02020603050405020304" pitchFamily="18" charset="0"/>
                <a:cs typeface="Times New Roman" panose="02020603050405020304" pitchFamily="18" charset="0"/>
              </a:rPr>
              <a:t>оголосив</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прозахідний</a:t>
            </a:r>
            <a:r>
              <a:rPr lang="ru-RU" dirty="0">
                <a:solidFill>
                  <a:srgbClr val="333333"/>
                </a:solidFill>
                <a:latin typeface="Times New Roman" panose="02020603050405020304" pitchFamily="18" charset="0"/>
                <a:cs typeface="Times New Roman" panose="02020603050405020304" pitchFamily="18" charset="0"/>
              </a:rPr>
              <a:t> курс. </a:t>
            </a:r>
            <a:r>
              <a:rPr lang="ru-RU" i="1" dirty="0">
                <a:solidFill>
                  <a:srgbClr val="333333"/>
                </a:solidFill>
                <a:latin typeface="Times New Roman" panose="02020603050405020304" pitchFamily="18" charset="0"/>
                <a:cs typeface="Times New Roman" panose="02020603050405020304" pitchFamily="18" charset="0"/>
              </a:rPr>
              <a:t>У </a:t>
            </a:r>
            <a:r>
              <a:rPr lang="ru-RU" i="1" dirty="0" err="1">
                <a:solidFill>
                  <a:srgbClr val="333333"/>
                </a:solidFill>
                <a:latin typeface="Times New Roman" panose="02020603050405020304" pitchFamily="18" charset="0"/>
                <a:cs typeface="Times New Roman" panose="02020603050405020304" pitchFamily="18" charset="0"/>
              </a:rPr>
              <a:t>відповідь</a:t>
            </a:r>
            <a:r>
              <a:rPr lang="ru-RU" i="1" dirty="0">
                <a:solidFill>
                  <a:srgbClr val="333333"/>
                </a:solidFill>
                <a:latin typeface="Times New Roman" panose="02020603050405020304" pitchFamily="18" charset="0"/>
                <a:cs typeface="Times New Roman" panose="02020603050405020304" pitchFamily="18" charset="0"/>
              </a:rPr>
              <a:t> СРСР </a:t>
            </a:r>
            <a:r>
              <a:rPr lang="ru-RU" i="1" dirty="0" err="1">
                <a:solidFill>
                  <a:srgbClr val="333333"/>
                </a:solidFill>
                <a:latin typeface="Times New Roman" panose="02020603050405020304" pitchFamily="18" charset="0"/>
                <a:cs typeface="Times New Roman" panose="02020603050405020304" pitchFamily="18" charset="0"/>
              </a:rPr>
              <a:t>увів</a:t>
            </a:r>
            <a:r>
              <a:rPr lang="ru-RU" i="1" dirty="0">
                <a:solidFill>
                  <a:srgbClr val="333333"/>
                </a:solidFill>
                <a:latin typeface="Times New Roman" panose="02020603050405020304" pitchFamily="18" charset="0"/>
                <a:cs typeface="Times New Roman" panose="02020603050405020304" pitchFamily="18" charset="0"/>
              </a:rPr>
              <a:t> </a:t>
            </a:r>
            <a:r>
              <a:rPr lang="ru-RU" i="1" dirty="0" err="1">
                <a:solidFill>
                  <a:srgbClr val="333333"/>
                </a:solidFill>
                <a:latin typeface="Times New Roman" panose="02020603050405020304" pitchFamily="18" charset="0"/>
                <a:cs typeface="Times New Roman" panose="02020603050405020304" pitchFamily="18" charset="0"/>
              </a:rPr>
              <a:t>війська</a:t>
            </a:r>
            <a:r>
              <a:rPr lang="ru-RU" i="1" dirty="0">
                <a:solidFill>
                  <a:srgbClr val="333333"/>
                </a:solidFill>
                <a:latin typeface="Times New Roman" panose="02020603050405020304" pitchFamily="18" charset="0"/>
                <a:cs typeface="Times New Roman" panose="02020603050405020304" pitchFamily="18" charset="0"/>
              </a:rPr>
              <a:t> в Будапешт та </a:t>
            </a:r>
            <a:r>
              <a:rPr lang="ru-RU" i="1" dirty="0" err="1">
                <a:solidFill>
                  <a:srgbClr val="333333"/>
                </a:solidFill>
                <a:latin typeface="Times New Roman" panose="02020603050405020304" pitchFamily="18" charset="0"/>
                <a:cs typeface="Times New Roman" panose="02020603050405020304" pitchFamily="18" charset="0"/>
              </a:rPr>
              <a:t>жорстоко</a:t>
            </a:r>
            <a:r>
              <a:rPr lang="ru-RU" i="1" dirty="0">
                <a:solidFill>
                  <a:srgbClr val="333333"/>
                </a:solidFill>
                <a:latin typeface="Times New Roman" panose="02020603050405020304" pitchFamily="18" charset="0"/>
                <a:cs typeface="Times New Roman" panose="02020603050405020304" pitchFamily="18" charset="0"/>
              </a:rPr>
              <a:t> придушив </a:t>
            </a:r>
            <a:r>
              <a:rPr lang="ru-RU" i="1" dirty="0" err="1">
                <a:solidFill>
                  <a:srgbClr val="333333"/>
                </a:solidFill>
                <a:latin typeface="Times New Roman" panose="02020603050405020304" pitchFamily="18" charset="0"/>
                <a:cs typeface="Times New Roman" panose="02020603050405020304" pitchFamily="18" charset="0"/>
              </a:rPr>
              <a:t>угорців</a:t>
            </a:r>
            <a:r>
              <a:rPr lang="ru-RU" i="1" dirty="0">
                <a:solidFill>
                  <a:srgbClr val="333333"/>
                </a:solidFill>
                <a:latin typeface="Times New Roman" panose="02020603050405020304" pitchFamily="18" charset="0"/>
                <a:cs typeface="Times New Roman" panose="02020603050405020304" pitchFamily="18" charset="0"/>
              </a:rPr>
              <a:t>, жертвами </a:t>
            </a:r>
            <a:r>
              <a:rPr lang="ru-RU" i="1" dirty="0" err="1">
                <a:solidFill>
                  <a:srgbClr val="333333"/>
                </a:solidFill>
                <a:latin typeface="Times New Roman" panose="02020603050405020304" pitchFamily="18" charset="0"/>
                <a:cs typeface="Times New Roman" panose="02020603050405020304" pitchFamily="18" charset="0"/>
              </a:rPr>
              <a:t>радянської</a:t>
            </a:r>
            <a:r>
              <a:rPr lang="ru-RU" i="1" dirty="0">
                <a:solidFill>
                  <a:srgbClr val="333333"/>
                </a:solidFill>
                <a:latin typeface="Times New Roman" panose="02020603050405020304" pitchFamily="18" charset="0"/>
                <a:cs typeface="Times New Roman" panose="02020603050405020304" pitchFamily="18" charset="0"/>
              </a:rPr>
              <a:t> </a:t>
            </a:r>
            <a:r>
              <a:rPr lang="ru-RU" i="1" dirty="0" err="1">
                <a:solidFill>
                  <a:srgbClr val="333333"/>
                </a:solidFill>
                <a:latin typeface="Times New Roman" panose="02020603050405020304" pitchFamily="18" charset="0"/>
                <a:cs typeface="Times New Roman" panose="02020603050405020304" pitchFamily="18" charset="0"/>
              </a:rPr>
              <a:t>агресії</a:t>
            </a:r>
            <a:r>
              <a:rPr lang="ru-RU" i="1" dirty="0">
                <a:solidFill>
                  <a:srgbClr val="333333"/>
                </a:solidFill>
                <a:latin typeface="Times New Roman" panose="02020603050405020304" pitchFamily="18" charset="0"/>
                <a:cs typeface="Times New Roman" panose="02020603050405020304" pitchFamily="18" charset="0"/>
              </a:rPr>
              <a:t> стало </a:t>
            </a:r>
            <a:r>
              <a:rPr lang="ru-RU" i="1" dirty="0" err="1">
                <a:solidFill>
                  <a:srgbClr val="333333"/>
                </a:solidFill>
                <a:latin typeface="Times New Roman" panose="02020603050405020304" pitchFamily="18" charset="0"/>
                <a:cs typeface="Times New Roman" panose="02020603050405020304" pitchFamily="18" charset="0"/>
              </a:rPr>
              <a:t>близько</a:t>
            </a:r>
            <a:r>
              <a:rPr lang="ru-RU" i="1" dirty="0">
                <a:solidFill>
                  <a:srgbClr val="333333"/>
                </a:solidFill>
                <a:latin typeface="Times New Roman" panose="02020603050405020304" pitchFamily="18" charset="0"/>
                <a:cs typeface="Times New Roman" panose="02020603050405020304" pitchFamily="18" charset="0"/>
              </a:rPr>
              <a:t> 50 </a:t>
            </a:r>
            <a:r>
              <a:rPr lang="ru-RU" i="1" dirty="0" err="1">
                <a:solidFill>
                  <a:srgbClr val="333333"/>
                </a:solidFill>
                <a:latin typeface="Times New Roman" panose="02020603050405020304" pitchFamily="18" charset="0"/>
                <a:cs typeface="Times New Roman" panose="02020603050405020304" pitchFamily="18" charset="0"/>
              </a:rPr>
              <a:t>тисяч</a:t>
            </a:r>
            <a:r>
              <a:rPr lang="ru-RU" i="1" dirty="0">
                <a:solidFill>
                  <a:srgbClr val="333333"/>
                </a:solidFill>
                <a:latin typeface="Times New Roman" panose="02020603050405020304" pitchFamily="18" charset="0"/>
                <a:cs typeface="Times New Roman" panose="02020603050405020304" pitchFamily="18" charset="0"/>
              </a:rPr>
              <a:t>.</a:t>
            </a:r>
          </a:p>
          <a:p>
            <a:pPr algn="just"/>
            <a:r>
              <a:rPr lang="ru-RU" dirty="0" err="1">
                <a:solidFill>
                  <a:srgbClr val="333333"/>
                </a:solidFill>
                <a:latin typeface="Times New Roman" panose="02020603050405020304" pitchFamily="18" charset="0"/>
                <a:cs typeface="Times New Roman" panose="02020603050405020304" pitchFamily="18" charset="0"/>
              </a:rPr>
              <a:t>Революція</a:t>
            </a:r>
            <a:r>
              <a:rPr lang="ru-RU" dirty="0">
                <a:solidFill>
                  <a:srgbClr val="333333"/>
                </a:solidFill>
                <a:latin typeface="Times New Roman" panose="02020603050405020304" pitchFamily="18" charset="0"/>
                <a:cs typeface="Times New Roman" panose="02020603050405020304" pitchFamily="18" charset="0"/>
              </a:rPr>
              <a:t> в </a:t>
            </a:r>
            <a:r>
              <a:rPr lang="ru-RU" dirty="0" err="1">
                <a:solidFill>
                  <a:srgbClr val="333333"/>
                </a:solidFill>
                <a:latin typeface="Times New Roman" panose="02020603050405020304" pitchFamily="18" charset="0"/>
                <a:cs typeface="Times New Roman" panose="02020603050405020304" pitchFamily="18" charset="0"/>
              </a:rPr>
              <a:t>Угорщині</a:t>
            </a:r>
            <a:r>
              <a:rPr lang="ru-RU" dirty="0">
                <a:solidFill>
                  <a:srgbClr val="333333"/>
                </a:solidFill>
                <a:latin typeface="Times New Roman" panose="02020603050405020304" pitchFamily="18" charset="0"/>
                <a:cs typeface="Times New Roman" panose="02020603050405020304" pitchFamily="18" charset="0"/>
              </a:rPr>
              <a:t> стала </a:t>
            </a:r>
            <a:r>
              <a:rPr lang="ru-RU" dirty="0" err="1">
                <a:solidFill>
                  <a:srgbClr val="333333"/>
                </a:solidFill>
                <a:latin typeface="Times New Roman" panose="02020603050405020304" pitchFamily="18" charset="0"/>
                <a:cs typeface="Times New Roman" panose="02020603050405020304" pitchFamily="18" charset="0"/>
              </a:rPr>
              <a:t>серйозним</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викликом</a:t>
            </a:r>
            <a:r>
              <a:rPr lang="ru-RU" dirty="0">
                <a:solidFill>
                  <a:srgbClr val="333333"/>
                </a:solidFill>
                <a:latin typeface="Times New Roman" panose="02020603050405020304" pitchFamily="18" charset="0"/>
                <a:cs typeface="Times New Roman" panose="02020603050405020304" pitchFamily="18" charset="0"/>
              </a:rPr>
              <a:t> для </a:t>
            </a:r>
            <a:r>
              <a:rPr lang="ru-RU" dirty="0" err="1">
                <a:solidFill>
                  <a:srgbClr val="333333"/>
                </a:solidFill>
                <a:latin typeface="Times New Roman" panose="02020603050405020304" pitchFamily="18" charset="0"/>
                <a:cs typeface="Times New Roman" panose="02020603050405020304" pitchFamily="18" charset="0"/>
              </a:rPr>
              <a:t>усіх</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країн</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соцтабору</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адже</a:t>
            </a:r>
            <a:r>
              <a:rPr lang="ru-RU" dirty="0">
                <a:solidFill>
                  <a:srgbClr val="333333"/>
                </a:solidFill>
                <a:latin typeface="Times New Roman" panose="02020603050405020304" pitchFamily="18" charset="0"/>
                <a:cs typeface="Times New Roman" panose="02020603050405020304" pitchFamily="18" charset="0"/>
              </a:rPr>
              <a:t> вони </a:t>
            </a:r>
            <a:r>
              <a:rPr lang="ru-RU" dirty="0" err="1">
                <a:solidFill>
                  <a:srgbClr val="333333"/>
                </a:solidFill>
                <a:latin typeface="Times New Roman" panose="02020603050405020304" pitchFamily="18" charset="0"/>
                <a:cs typeface="Times New Roman" panose="02020603050405020304" pitchFamily="18" charset="0"/>
              </a:rPr>
              <a:t>також</a:t>
            </a:r>
            <a:r>
              <a:rPr lang="ru-RU" dirty="0">
                <a:solidFill>
                  <a:srgbClr val="333333"/>
                </a:solidFill>
                <a:latin typeface="Times New Roman" panose="02020603050405020304" pitchFamily="18" charset="0"/>
                <a:cs typeface="Times New Roman" panose="02020603050405020304" pitchFamily="18" charset="0"/>
              </a:rPr>
              <a:t> могли </a:t>
            </a:r>
            <a:r>
              <a:rPr lang="ru-RU" dirty="0" err="1">
                <a:solidFill>
                  <a:srgbClr val="333333"/>
                </a:solidFill>
                <a:latin typeface="Times New Roman" panose="02020603050405020304" pitchFamily="18" charset="0"/>
                <a:cs typeface="Times New Roman" panose="02020603050405020304" pitchFamily="18" charset="0"/>
              </a:rPr>
              <a:t>зазнати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агресії</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зі</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сторони</a:t>
            </a:r>
            <a:r>
              <a:rPr lang="ru-RU" dirty="0">
                <a:solidFill>
                  <a:srgbClr val="333333"/>
                </a:solidFill>
                <a:latin typeface="Times New Roman" panose="02020603050405020304" pitchFamily="18" charset="0"/>
                <a:cs typeface="Times New Roman" panose="02020603050405020304" pitchFamily="18" charset="0"/>
              </a:rPr>
              <a:t> СРСР, тому уряди </a:t>
            </a:r>
            <a:r>
              <a:rPr lang="ru-RU" dirty="0" err="1">
                <a:solidFill>
                  <a:srgbClr val="333333"/>
                </a:solidFill>
                <a:latin typeface="Times New Roman" panose="02020603050405020304" pitchFamily="18" charset="0"/>
                <a:cs typeface="Times New Roman" panose="02020603050405020304" pitchFamily="18" charset="0"/>
              </a:rPr>
              <a:t>цих</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країн</a:t>
            </a:r>
            <a:r>
              <a:rPr lang="ru-RU" dirty="0">
                <a:solidFill>
                  <a:srgbClr val="333333"/>
                </a:solidFill>
                <a:latin typeface="Times New Roman" panose="02020603050405020304" pitchFamily="18" charset="0"/>
                <a:cs typeface="Times New Roman" panose="02020603050405020304" pitchFamily="18" charset="0"/>
              </a:rPr>
              <a:t> </a:t>
            </a:r>
            <a:r>
              <a:rPr lang="ru-RU" dirty="0" err="1" smtClean="0">
                <a:solidFill>
                  <a:srgbClr val="333333"/>
                </a:solidFill>
                <a:latin typeface="Times New Roman" panose="02020603050405020304" pitchFamily="18" charset="0"/>
                <a:cs typeface="Times New Roman" panose="02020603050405020304" pitchFamily="18" charset="0"/>
              </a:rPr>
              <a:t>мусили</a:t>
            </a:r>
            <a:r>
              <a:rPr lang="ru-RU" dirty="0" smtClean="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проводити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досить</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обережно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політику</a:t>
            </a:r>
            <a:r>
              <a:rPr lang="ru-RU" dirty="0">
                <a:solidFill>
                  <a:srgbClr val="333333"/>
                </a:solidFill>
                <a:latin typeface="Times New Roman" panose="02020603050405020304" pitchFamily="18" charset="0"/>
                <a:cs typeface="Times New Roman" panose="02020603050405020304" pitchFamily="18" charset="0"/>
              </a:rPr>
              <a:t>, яка </a:t>
            </a:r>
            <a:r>
              <a:rPr lang="ru-RU" dirty="0" err="1">
                <a:solidFill>
                  <a:srgbClr val="333333"/>
                </a:solidFill>
                <a:latin typeface="Times New Roman" panose="02020603050405020304" pitchFamily="18" charset="0"/>
                <a:cs typeface="Times New Roman" panose="02020603050405020304" pitchFamily="18" charset="0"/>
              </a:rPr>
              <a:t>була</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спрямована</a:t>
            </a:r>
            <a:r>
              <a:rPr lang="ru-RU" dirty="0">
                <a:solidFill>
                  <a:srgbClr val="333333"/>
                </a:solidFill>
                <a:latin typeface="Times New Roman" panose="02020603050405020304" pitchFamily="18" charset="0"/>
                <a:cs typeface="Times New Roman" panose="02020603050405020304" pitchFamily="18" charset="0"/>
              </a:rPr>
              <a:t> на </a:t>
            </a:r>
            <a:r>
              <a:rPr lang="ru-RU" dirty="0" err="1">
                <a:solidFill>
                  <a:srgbClr val="333333"/>
                </a:solidFill>
                <a:latin typeface="Times New Roman" panose="02020603050405020304" pitchFamily="18" charset="0"/>
                <a:cs typeface="Times New Roman" panose="02020603050405020304" pitchFamily="18" charset="0"/>
              </a:rPr>
              <a:t>консервування</a:t>
            </a:r>
            <a:r>
              <a:rPr lang="ru-RU" dirty="0">
                <a:solidFill>
                  <a:srgbClr val="333333"/>
                </a:solidFill>
                <a:latin typeface="Times New Roman" panose="02020603050405020304" pitchFamily="18" charset="0"/>
                <a:cs typeface="Times New Roman" panose="02020603050405020304" pitchFamily="18" charset="0"/>
              </a:rPr>
              <a:t> режиму</a:t>
            </a:r>
            <a:r>
              <a:rPr lang="ru-RU" dirty="0" smtClean="0">
                <a:solidFill>
                  <a:srgbClr val="333333"/>
                </a:solidFill>
                <a:latin typeface="Times New Roman" panose="02020603050405020304" pitchFamily="18" charset="0"/>
                <a:cs typeface="Times New Roman" panose="02020603050405020304" pitchFamily="18" charset="0"/>
              </a:rPr>
              <a:t>.</a:t>
            </a:r>
          </a:p>
          <a:p>
            <a:pPr algn="just"/>
            <a:endParaRPr lang="ru-RU"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16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ырезка экрана"/>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2909" y="286603"/>
            <a:ext cx="11377937" cy="5895883"/>
          </a:xfrm>
          <a:prstGeom prst="rect">
            <a:avLst/>
          </a:prstGeom>
        </p:spPr>
      </p:pic>
    </p:spTree>
    <p:extLst>
      <p:ext uri="{BB962C8B-B14F-4D97-AF65-F5344CB8AC3E}">
        <p14:creationId xmlns:p14="http://schemas.microsoft.com/office/powerpoint/2010/main" val="3826186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60812" y="111584"/>
            <a:ext cx="9116705" cy="646331"/>
          </a:xfrm>
          <a:prstGeom prst="rect">
            <a:avLst/>
          </a:prstGeom>
        </p:spPr>
        <p:txBody>
          <a:bodyPr wrap="square">
            <a:spAutoFit/>
          </a:bodyPr>
          <a:lstStyle/>
          <a:p>
            <a:r>
              <a:rPr lang="ru-RU" dirty="0"/>
              <a:t> </a:t>
            </a:r>
            <a:r>
              <a:rPr lang="ru-RU" dirty="0" smtClean="0"/>
              <a:t>У </a:t>
            </a:r>
            <a:r>
              <a:rPr lang="ru-RU" dirty="0" err="1" smtClean="0"/>
              <a:t>радянсько-афганській</a:t>
            </a:r>
            <a:r>
              <a:rPr lang="ru-RU" dirty="0" smtClean="0"/>
              <a:t> </a:t>
            </a:r>
            <a:r>
              <a:rPr lang="ru-RU" dirty="0" err="1" smtClean="0"/>
              <a:t>війні</a:t>
            </a:r>
            <a:r>
              <a:rPr lang="ru-RU" dirty="0" smtClean="0"/>
              <a:t> (1979-1988 </a:t>
            </a:r>
            <a:r>
              <a:rPr lang="ru-RU" dirty="0" err="1" smtClean="0"/>
              <a:t>рр</a:t>
            </a:r>
            <a:r>
              <a:rPr lang="ru-RU" dirty="0" smtClean="0"/>
              <a:t>.) США </a:t>
            </a:r>
            <a:r>
              <a:rPr lang="ru-RU" dirty="0" err="1"/>
              <a:t>таємно</a:t>
            </a:r>
            <a:r>
              <a:rPr lang="ru-RU" dirty="0"/>
              <a:t> </a:t>
            </a:r>
            <a:r>
              <a:rPr lang="ru-RU" dirty="0" err="1"/>
              <a:t>допомагали</a:t>
            </a:r>
            <a:r>
              <a:rPr lang="ru-RU" dirty="0"/>
              <a:t> </a:t>
            </a:r>
            <a:r>
              <a:rPr lang="ru-RU" dirty="0" smtClean="0"/>
              <a:t>моджахедам </a:t>
            </a:r>
            <a:r>
              <a:rPr lang="ru-RU" dirty="0"/>
              <a:t>в </a:t>
            </a:r>
            <a:r>
              <a:rPr lang="ru-RU" dirty="0" err="1"/>
              <a:t>боротьбі</a:t>
            </a:r>
            <a:r>
              <a:rPr lang="ru-RU" dirty="0"/>
              <a:t> </a:t>
            </a:r>
            <a:r>
              <a:rPr lang="ru-RU" dirty="0" err="1"/>
              <a:t>проти</a:t>
            </a:r>
            <a:r>
              <a:rPr lang="ru-RU" dirty="0"/>
              <a:t> СРСР</a:t>
            </a: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843" y="1003069"/>
            <a:ext cx="3083396" cy="4382339"/>
          </a:xfrm>
          <a:prstGeom prst="rect">
            <a:avLst/>
          </a:prstGeom>
        </p:spPr>
      </p:pic>
      <p:sp>
        <p:nvSpPr>
          <p:cNvPr id="4" name="Прямоугольник 3"/>
          <p:cNvSpPr/>
          <p:nvPr/>
        </p:nvSpPr>
        <p:spPr>
          <a:xfrm>
            <a:off x="5081517" y="1003069"/>
            <a:ext cx="6096000" cy="5078313"/>
          </a:xfrm>
          <a:prstGeom prst="rect">
            <a:avLst/>
          </a:prstGeom>
        </p:spPr>
        <p:txBody>
          <a:bodyPr>
            <a:spAutoFit/>
          </a:bodyPr>
          <a:lstStyle/>
          <a:p>
            <a:pPr algn="just"/>
            <a:r>
              <a:rPr lang="ru-RU" dirty="0" err="1">
                <a:latin typeface="Times New Roman" panose="02020603050405020304" pitchFamily="18" charset="0"/>
                <a:cs typeface="Times New Roman" panose="02020603050405020304" pitchFamily="18" charset="0"/>
              </a:rPr>
              <a:t>Війна</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В'єтнамі</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умовна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назва</a:t>
            </a:r>
            <a:r>
              <a:rPr lang="ru-RU" dirty="0">
                <a:latin typeface="Times New Roman" panose="02020603050405020304" pitchFamily="18" charset="0"/>
                <a:cs typeface="Times New Roman" panose="02020603050405020304" pitchFamily="18" charset="0"/>
              </a:rPr>
              <a:t> низки </a:t>
            </a:r>
            <a:r>
              <a:rPr lang="ru-RU" dirty="0" err="1">
                <a:latin typeface="Times New Roman" panose="02020603050405020304" pitchFamily="18" charset="0"/>
                <a:cs typeface="Times New Roman" panose="02020603050405020304" pitchFamily="18" charset="0"/>
              </a:rPr>
              <a:t>конфліктів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тривали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країнах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Індокитаю</a:t>
            </a:r>
            <a:r>
              <a:rPr lang="ru-RU" dirty="0">
                <a:latin typeface="Times New Roman" panose="02020603050405020304" pitchFamily="18" charset="0"/>
                <a:cs typeface="Times New Roman" panose="02020603050405020304" pitchFamily="18" charset="0"/>
              </a:rPr>
              <a:t> в 1940—1970-ті </a:t>
            </a:r>
            <a:r>
              <a:rPr lang="ru-RU" dirty="0" err="1">
                <a:latin typeface="Times New Roman" panose="02020603050405020304" pitchFamily="18" charset="0"/>
                <a:cs typeface="Times New Roman" panose="02020603050405020304" pitchFamily="18" charset="0"/>
              </a:rPr>
              <a:t>рр</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r>
              <a:rPr lang="ru-RU" dirty="0" err="1" smtClean="0">
                <a:latin typeface="Times New Roman" panose="02020603050405020304" pitchFamily="18" charset="0"/>
                <a:cs typeface="Times New Roman" panose="02020603050405020304" pitchFamily="18" charset="0"/>
              </a:rPr>
              <a:t>Ключовим</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конфліктом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агресія</a:t>
            </a:r>
            <a:r>
              <a:rPr lang="ru-RU" dirty="0">
                <a:latin typeface="Times New Roman" panose="02020603050405020304" pitchFamily="18" charset="0"/>
                <a:cs typeface="Times New Roman" panose="02020603050405020304" pitchFamily="18" charset="0"/>
              </a:rPr>
              <a:t> США </a:t>
            </a:r>
            <a:r>
              <a:rPr lang="ru-RU" dirty="0" err="1">
                <a:latin typeface="Times New Roman" panose="02020603050405020304" pitchFamily="18" charset="0"/>
                <a:cs typeface="Times New Roman" panose="02020603050405020304" pitchFamily="18" charset="0"/>
              </a:rPr>
              <a:t>проти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В’єтнаму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Конфлікт</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Індокитаї</a:t>
            </a:r>
            <a:r>
              <a:rPr lang="ru-RU" dirty="0">
                <a:latin typeface="Times New Roman" panose="02020603050405020304" pitchFamily="18" charset="0"/>
                <a:cs typeface="Times New Roman" panose="02020603050405020304" pitchFamily="18" charset="0"/>
              </a:rPr>
              <a:t> став одним </a:t>
            </a:r>
            <a:r>
              <a:rPr lang="ru-RU" dirty="0" err="1">
                <a:latin typeface="Times New Roman" panose="02020603050405020304" pitchFamily="18" charset="0"/>
                <a:cs typeface="Times New Roman" panose="02020603050405020304" pitchFamily="18" charset="0"/>
              </a:rPr>
              <a:t>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головних</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холодній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Поразка</a:t>
            </a:r>
            <a:r>
              <a:rPr lang="ru-RU" dirty="0">
                <a:latin typeface="Times New Roman" panose="02020603050405020304" pitchFamily="18" charset="0"/>
                <a:cs typeface="Times New Roman" panose="02020603050405020304" pitchFamily="18" charset="0"/>
              </a:rPr>
              <a:t> США в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регіоні</a:t>
            </a:r>
            <a:r>
              <a:rPr lang="ru-RU" dirty="0">
                <a:latin typeface="Times New Roman" panose="02020603050405020304" pitchFamily="18" charset="0"/>
                <a:cs typeface="Times New Roman" panose="02020603050405020304" pitchFamily="18" charset="0"/>
              </a:rPr>
              <a:t> стала </a:t>
            </a:r>
            <a:r>
              <a:rPr lang="ru-RU" dirty="0" err="1">
                <a:latin typeface="Times New Roman" panose="02020603050405020304" pitchFamily="18" charset="0"/>
                <a:cs typeface="Times New Roman" panose="02020603050405020304" pitchFamily="18" charset="0"/>
              </a:rPr>
              <a:t>найбільшим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успіхом</a:t>
            </a:r>
            <a:r>
              <a:rPr lang="ru-RU" dirty="0">
                <a:latin typeface="Times New Roman" panose="02020603050405020304" pitchFamily="18" charset="0"/>
                <a:cs typeface="Times New Roman" panose="02020603050405020304" pitchFamily="18" charset="0"/>
              </a:rPr>
              <a:t> СРСР у </a:t>
            </a:r>
            <a:r>
              <a:rPr lang="ru-RU" dirty="0" err="1">
                <a:latin typeface="Times New Roman" panose="02020603050405020304" pitchFamily="18" charset="0"/>
                <a:cs typeface="Times New Roman" panose="02020603050405020304" pitchFamily="18" charset="0"/>
              </a:rPr>
              <a:t>протистоянні</a:t>
            </a:r>
            <a:r>
              <a:rPr lang="ru-RU" dirty="0">
                <a:latin typeface="Times New Roman" panose="02020603050405020304" pitchFamily="18" charset="0"/>
                <a:cs typeface="Times New Roman" panose="02020603050405020304" pitchFamily="18" charset="0"/>
              </a:rPr>
              <a:t> з ними</a:t>
            </a:r>
            <a:r>
              <a:rPr lang="ru-RU" dirty="0" smtClean="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just"/>
            <a:r>
              <a:rPr lang="ru-RU" dirty="0" err="1">
                <a:latin typeface="Times New Roman" panose="02020603050405020304" pitchFamily="18" charset="0"/>
                <a:cs typeface="Times New Roman" panose="02020603050405020304" pitchFamily="18" charset="0"/>
              </a:rPr>
              <a:t>Поразка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Франції</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колоніальній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підштовхнула</a:t>
            </a:r>
            <a:r>
              <a:rPr lang="ru-RU" dirty="0">
                <a:latin typeface="Times New Roman" panose="02020603050405020304" pitchFamily="18" charset="0"/>
                <a:cs typeface="Times New Roman" panose="02020603050405020304" pitchFamily="18" charset="0"/>
              </a:rPr>
              <a:t> США до </a:t>
            </a:r>
            <a:r>
              <a:rPr lang="ru-RU" dirty="0" err="1">
                <a:latin typeface="Times New Roman" panose="02020603050405020304" pitchFamily="18" charset="0"/>
                <a:cs typeface="Times New Roman" panose="02020603050405020304" pitchFamily="18" charset="0"/>
              </a:rPr>
              <a:t>більш</a:t>
            </a:r>
            <a:r>
              <a:rPr lang="ru-RU" dirty="0">
                <a:latin typeface="Times New Roman" panose="02020603050405020304" pitchFamily="18" charset="0"/>
                <a:cs typeface="Times New Roman" panose="02020603050405020304" pitchFamily="18" charset="0"/>
              </a:rPr>
              <a:t> активного </a:t>
            </a:r>
            <a:r>
              <a:rPr lang="ru-RU" dirty="0" err="1">
                <a:latin typeface="Times New Roman" panose="02020603050405020304" pitchFamily="18" charset="0"/>
                <a:cs typeface="Times New Roman" panose="02020603050405020304" pitchFamily="18" charset="0"/>
              </a:rPr>
              <a:t>проникнення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південь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В’єтнаму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дії</a:t>
            </a:r>
            <a:r>
              <a:rPr lang="ru-RU" dirty="0">
                <a:latin typeface="Times New Roman" panose="02020603050405020304" pitchFamily="18" charset="0"/>
                <a:cs typeface="Times New Roman" panose="02020603050405020304" pitchFamily="18" charset="0"/>
              </a:rPr>
              <a:t> США </a:t>
            </a:r>
            <a:r>
              <a:rPr lang="ru-RU" dirty="0" err="1">
                <a:latin typeface="Times New Roman" panose="02020603050405020304" pitchFamily="18" charset="0"/>
                <a:cs typeface="Times New Roman" panose="02020603050405020304" pitchFamily="18" charset="0"/>
              </a:rPr>
              <a:t>були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продиктовані</a:t>
            </a:r>
            <a:r>
              <a:rPr lang="ru-RU" dirty="0">
                <a:latin typeface="Times New Roman" panose="02020603050405020304" pitchFamily="18" charset="0"/>
                <a:cs typeface="Times New Roman" panose="02020603050405020304" pitchFamily="18" charset="0"/>
              </a:rPr>
              <a:t> страхом </a:t>
            </a:r>
            <a:r>
              <a:rPr lang="ru-RU" dirty="0" err="1">
                <a:latin typeface="Times New Roman" panose="02020603050405020304" pitchFamily="18" charset="0"/>
                <a:cs typeface="Times New Roman" panose="02020603050405020304" pitchFamily="18" charset="0"/>
              </a:rPr>
              <a:t>поширення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комунізму</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Південно-Східній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Азії</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Філіппінах</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Індонезії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Малайї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комуністи</a:t>
            </a:r>
            <a:r>
              <a:rPr lang="ru-RU" dirty="0">
                <a:latin typeface="Times New Roman" panose="02020603050405020304" pitchFamily="18" charset="0"/>
                <a:cs typeface="Times New Roman" panose="02020603050405020304" pitchFamily="18" charset="0"/>
              </a:rPr>
              <a:t> вели </a:t>
            </a:r>
            <a:r>
              <a:rPr lang="ru-RU" dirty="0" err="1">
                <a:latin typeface="Times New Roman" panose="02020603050405020304" pitchFamily="18" charset="0"/>
                <a:cs typeface="Times New Roman" panose="02020603050405020304" pitchFamily="18" charset="0"/>
              </a:rPr>
              <a:t>партизанську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війну</a:t>
            </a:r>
            <a:r>
              <a:rPr lang="ru-RU" dirty="0">
                <a:latin typeface="Times New Roman" panose="02020603050405020304" pitchFamily="18" charset="0"/>
                <a:cs typeface="Times New Roman" panose="02020603050405020304" pitchFamily="18" charset="0"/>
              </a:rPr>
              <a:t>). США </a:t>
            </a:r>
            <a:r>
              <a:rPr lang="ru-RU" dirty="0" err="1">
                <a:latin typeface="Times New Roman" panose="02020603050405020304" pitchFamily="18" charset="0"/>
                <a:cs typeface="Times New Roman" panose="02020603050405020304" pitchFamily="18" charset="0"/>
              </a:rPr>
              <a:t>поспішно</a:t>
            </a:r>
            <a:r>
              <a:rPr lang="ru-RU" dirty="0">
                <a:latin typeface="Times New Roman" panose="02020603050405020304" pitchFamily="18" charset="0"/>
                <a:cs typeface="Times New Roman" panose="02020603050405020304" pitchFamily="18" charset="0"/>
              </a:rPr>
              <a:t> створили тут блок СЕАТО у </a:t>
            </a:r>
            <a:r>
              <a:rPr lang="ru-RU" dirty="0" err="1">
                <a:latin typeface="Times New Roman" panose="02020603050405020304" pitchFamily="18" charset="0"/>
                <a:cs typeface="Times New Roman" panose="02020603050405020304" pitchFamily="18" charset="0"/>
              </a:rPr>
              <a:t>складі</a:t>
            </a:r>
            <a:r>
              <a:rPr lang="ru-RU" dirty="0">
                <a:latin typeface="Times New Roman" panose="02020603050405020304" pitchFamily="18" charset="0"/>
                <a:cs typeface="Times New Roman" panose="02020603050405020304" pitchFamily="18" charset="0"/>
              </a:rPr>
              <a:t> США, </a:t>
            </a:r>
            <a:r>
              <a:rPr lang="ru-RU" dirty="0" err="1">
                <a:latin typeface="Times New Roman" panose="02020603050405020304" pitchFamily="18" charset="0"/>
                <a:cs typeface="Times New Roman" panose="02020603050405020304" pitchFamily="18" charset="0"/>
              </a:rPr>
              <a:t>Великої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Британії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Франції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Австралії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Зеландії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Таїланду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Філіппін</a:t>
            </a:r>
            <a:r>
              <a:rPr lang="ru-RU" dirty="0">
                <a:latin typeface="Times New Roman" panose="02020603050405020304" pitchFamily="18" charset="0"/>
                <a:cs typeface="Times New Roman" panose="02020603050405020304" pitchFamily="18" charset="0"/>
              </a:rPr>
              <a:t>, Пакистану</a:t>
            </a:r>
            <a:r>
              <a:rPr lang="ru-RU" dirty="0" smtClean="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hlinkClick r:id="rId3"/>
              </a:rPr>
              <a:t>https://velbub.school.org.ua/news/11-20-38-14-04-2020</a:t>
            </a:r>
            <a:r>
              <a:rPr lang="en-GB" dirty="0" smtClean="0">
                <a:latin typeface="Times New Roman" panose="02020603050405020304" pitchFamily="18" charset="0"/>
                <a:cs typeface="Times New Roman" panose="02020603050405020304" pitchFamily="18" charset="0"/>
                <a:hlinkClick r:id="rId3"/>
              </a:rPr>
              <a:t>/</a:t>
            </a:r>
            <a:endParaRPr lang="uk-UA"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1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2262" y="993973"/>
            <a:ext cx="11068335" cy="4616648"/>
          </a:xfrm>
          <a:prstGeom prst="rect">
            <a:avLst/>
          </a:prstGeom>
          <a:solidFill>
            <a:schemeClr val="accent3">
              <a:lumMod val="40000"/>
              <a:lumOff val="60000"/>
            </a:schemeClr>
          </a:solidFill>
        </p:spPr>
        <p:txBody>
          <a:bodyPr wrap="square">
            <a:spAutoFit/>
          </a:bodyPr>
          <a:lstStyle/>
          <a:p>
            <a:pPr algn="ctr"/>
            <a:r>
              <a:rPr lang="uk-UA" sz="2000" b="1" dirty="0" smtClean="0">
                <a:latin typeface="Times New Roman" panose="02020603050405020304" pitchFamily="18" charset="0"/>
                <a:cs typeface="Times New Roman" panose="02020603050405020304" pitchFamily="18" charset="0"/>
              </a:rPr>
              <a:t>Зміни</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доктринних</a:t>
            </a:r>
            <a:r>
              <a:rPr lang="ru-RU" sz="2000" b="1" dirty="0">
                <a:latin typeface="Times New Roman" panose="02020603050405020304" pitchFamily="18" charset="0"/>
                <a:cs typeface="Times New Roman" panose="02020603050405020304" pitchFamily="18" charset="0"/>
              </a:rPr>
              <a:t> засад ЗП СРСР</a:t>
            </a:r>
            <a:r>
              <a:rPr lang="ru-RU" sz="2000" b="1" dirty="0" smtClean="0">
                <a:latin typeface="Times New Roman" panose="02020603050405020304" pitchFamily="18" charset="0"/>
                <a:cs typeface="Times New Roman" panose="02020603050405020304" pitchFamily="18" charset="0"/>
              </a:rPr>
              <a:t>.</a:t>
            </a:r>
          </a:p>
          <a:p>
            <a:pPr algn="ctr"/>
            <a:endParaRPr lang="uk-UA" sz="2000" dirty="0">
              <a:latin typeface="Times New Roman" panose="02020603050405020304" pitchFamily="18" charset="0"/>
              <a:cs typeface="Times New Roman" panose="02020603050405020304" pitchFamily="18" charset="0"/>
            </a:endParaRPr>
          </a:p>
          <a:p>
            <a:pPr algn="just"/>
            <a:r>
              <a:rPr lang="ru-RU" sz="2000" b="1" dirty="0" err="1">
                <a:latin typeface="Times New Roman" panose="02020603050405020304" pitchFamily="18" charset="0"/>
                <a:cs typeface="Times New Roman" panose="02020603050405020304" pitchFamily="18" charset="0"/>
              </a:rPr>
              <a:t>К</a:t>
            </a:r>
            <a:r>
              <a:rPr lang="ru-RU" sz="2000" b="1" dirty="0" err="1" smtClean="0">
                <a:latin typeface="Times New Roman" panose="02020603050405020304" pitchFamily="18" charset="0"/>
                <a:cs typeface="Times New Roman" panose="02020603050405020304" pitchFamily="18" charset="0"/>
              </a:rPr>
              <a:t>онцепції</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двох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таборів</a:t>
            </a:r>
            <a:r>
              <a:rPr lang="ru-RU" sz="2000" b="1" dirty="0" smtClean="0">
                <a:latin typeface="Times New Roman" panose="02020603050405020304" pitchFamily="18" charset="0"/>
                <a:cs typeface="Times New Roman" panose="02020603050405020304" pitchFamily="18" charset="0"/>
              </a:rPr>
              <a:t>» 1947 р.</a:t>
            </a:r>
            <a:r>
              <a:rPr lang="ru-RU" sz="2000" b="1" dirty="0" smtClean="0"/>
              <a:t> </a:t>
            </a:r>
            <a:r>
              <a:rPr lang="ru-RU" sz="2000" b="1" dirty="0"/>
              <a:t>«Доктрина Жданова» </a:t>
            </a:r>
            <a:r>
              <a:rPr lang="ru-RU" sz="2000" b="1" dirty="0" err="1"/>
              <a:t>базувалася</a:t>
            </a:r>
            <a:r>
              <a:rPr lang="ru-RU" sz="2000" b="1" dirty="0"/>
              <a:t> на </a:t>
            </a:r>
            <a:r>
              <a:rPr lang="ru-RU" sz="2000" b="1" dirty="0" err="1"/>
              <a:t>концепції</a:t>
            </a:r>
            <a:r>
              <a:rPr lang="ru-RU" sz="2000" b="1" dirty="0"/>
              <a:t> «</a:t>
            </a:r>
            <a:r>
              <a:rPr lang="ru-RU" sz="2000" b="1" dirty="0" err="1"/>
              <a:t>двох</a:t>
            </a:r>
            <a:r>
              <a:rPr lang="ru-RU" sz="2000" b="1" dirty="0"/>
              <a:t> </a:t>
            </a:r>
            <a:r>
              <a:rPr lang="ru-RU" sz="2000" b="1" dirty="0" err="1"/>
              <a:t>таборів</a:t>
            </a:r>
            <a:r>
              <a:rPr lang="ru-RU" sz="2000" b="1" dirty="0"/>
              <a:t>»,</a:t>
            </a:r>
            <a:r>
              <a:rPr lang="ru-RU" sz="2000" dirty="0"/>
              <a:t> </a:t>
            </a:r>
            <a:r>
              <a:rPr lang="ru-RU" sz="2000" dirty="0" err="1"/>
              <a:t>які</a:t>
            </a:r>
            <a:r>
              <a:rPr lang="ru-RU" sz="2000" dirty="0"/>
              <a:t> </a:t>
            </a:r>
            <a:r>
              <a:rPr lang="ru-RU" sz="2000" dirty="0" err="1"/>
              <a:t>сформувалися</a:t>
            </a:r>
            <a:r>
              <a:rPr lang="ru-RU" sz="2000" dirty="0"/>
              <a:t> у </a:t>
            </a:r>
            <a:r>
              <a:rPr lang="ru-RU" sz="2000" dirty="0" err="1"/>
              <a:t>світі</a:t>
            </a:r>
            <a:r>
              <a:rPr lang="ru-RU" sz="2000" dirty="0"/>
              <a:t> </a:t>
            </a:r>
            <a:r>
              <a:rPr lang="ru-RU" sz="2000" dirty="0" err="1"/>
              <a:t>після</a:t>
            </a:r>
            <a:r>
              <a:rPr lang="ru-RU" sz="2000" dirty="0"/>
              <a:t> </a:t>
            </a:r>
            <a:r>
              <a:rPr lang="ru-RU" sz="2000" dirty="0" err="1"/>
              <a:t>другої</a:t>
            </a:r>
            <a:r>
              <a:rPr lang="ru-RU" sz="2000" dirty="0"/>
              <a:t> </a:t>
            </a:r>
            <a:r>
              <a:rPr lang="ru-RU" sz="2000" dirty="0" err="1"/>
              <a:t>світової</a:t>
            </a:r>
            <a:r>
              <a:rPr lang="ru-RU" sz="2000" dirty="0"/>
              <a:t> </a:t>
            </a:r>
            <a:r>
              <a:rPr lang="ru-RU" sz="2000" dirty="0" err="1"/>
              <a:t>війни</a:t>
            </a:r>
            <a:r>
              <a:rPr lang="ru-RU" sz="2000" dirty="0"/>
              <a:t>. </a:t>
            </a:r>
            <a:r>
              <a:rPr lang="ru-RU" sz="2000" dirty="0" err="1"/>
              <a:t>Згідно</a:t>
            </a:r>
            <a:r>
              <a:rPr lang="ru-RU" sz="2000" dirty="0"/>
              <a:t> з </a:t>
            </a:r>
            <a:r>
              <a:rPr lang="ru-RU" sz="2000" dirty="0" err="1" smtClean="0"/>
              <a:t>доповіддю</a:t>
            </a:r>
            <a:r>
              <a:rPr lang="ru-RU" sz="2000" dirty="0" smtClean="0"/>
              <a:t> </a:t>
            </a:r>
            <a:r>
              <a:rPr lang="ru-RU" sz="2000" dirty="0"/>
              <a:t>А. Жданова </a:t>
            </a:r>
            <a:r>
              <a:rPr lang="ru-RU" sz="2000" dirty="0" smtClean="0"/>
              <a:t> </a:t>
            </a:r>
            <a:r>
              <a:rPr lang="ru-RU" sz="2000" dirty="0"/>
              <a:t>на </a:t>
            </a:r>
            <a:r>
              <a:rPr lang="ru-RU" sz="2000" dirty="0" err="1"/>
              <a:t>нараді</a:t>
            </a:r>
            <a:r>
              <a:rPr lang="ru-RU" sz="2000" dirty="0"/>
              <a:t> </a:t>
            </a:r>
            <a:r>
              <a:rPr lang="ru-RU" sz="2000" dirty="0" err="1"/>
              <a:t>дев'яти</a:t>
            </a:r>
            <a:r>
              <a:rPr lang="ru-RU" sz="2000" dirty="0"/>
              <a:t> </a:t>
            </a:r>
            <a:r>
              <a:rPr lang="ru-RU" sz="2000" dirty="0" err="1"/>
              <a:t>комуністичних</a:t>
            </a:r>
            <a:r>
              <a:rPr lang="ru-RU" sz="2000" dirty="0"/>
              <a:t> і </a:t>
            </a:r>
            <a:r>
              <a:rPr lang="ru-RU" sz="2000" dirty="0" err="1"/>
              <a:t>робочих</a:t>
            </a:r>
            <a:r>
              <a:rPr lang="ru-RU" sz="2000" dirty="0"/>
              <a:t> </a:t>
            </a:r>
            <a:r>
              <a:rPr lang="ru-RU" sz="2000" dirty="0" err="1"/>
              <a:t>партій</a:t>
            </a:r>
            <a:r>
              <a:rPr lang="ru-RU" sz="2000" dirty="0"/>
              <a:t> </a:t>
            </a:r>
            <a:r>
              <a:rPr lang="ru-RU" sz="2000" b="1" dirty="0"/>
              <a:t>у </a:t>
            </a:r>
            <a:r>
              <a:rPr lang="ru-RU" sz="2000" b="1" dirty="0" err="1"/>
              <a:t>вересні</a:t>
            </a:r>
            <a:r>
              <a:rPr lang="ru-RU" sz="2000" b="1" dirty="0"/>
              <a:t> 1947 р</a:t>
            </a:r>
            <a:r>
              <a:rPr lang="ru-RU" sz="2000" dirty="0"/>
              <a:t>. в </a:t>
            </a:r>
            <a:r>
              <a:rPr lang="ru-RU" sz="2000" dirty="0" err="1"/>
              <a:t>Польщі</a:t>
            </a:r>
            <a:r>
              <a:rPr lang="ru-RU" sz="2000" dirty="0"/>
              <a:t> </a:t>
            </a:r>
            <a:r>
              <a:rPr lang="ru-RU" sz="2000" b="1" i="1" dirty="0" smtClean="0"/>
              <a:t>«</a:t>
            </a:r>
            <a:r>
              <a:rPr lang="ru-RU" sz="2000" b="1" i="1" dirty="0" err="1"/>
              <a:t>імперіа­лістичний</a:t>
            </a:r>
            <a:r>
              <a:rPr lang="ru-RU" sz="2000" b="1" i="1" dirty="0"/>
              <a:t> та </a:t>
            </a:r>
            <a:r>
              <a:rPr lang="ru-RU" sz="2000" b="1" i="1" dirty="0" err="1"/>
              <a:t>антидемократичний</a:t>
            </a:r>
            <a:r>
              <a:rPr lang="ru-RU" sz="2000" b="1" i="1" dirty="0"/>
              <a:t> </a:t>
            </a:r>
            <a:r>
              <a:rPr lang="ru-RU" sz="2000" b="1" i="1" dirty="0" err="1"/>
              <a:t>табір</a:t>
            </a:r>
            <a:r>
              <a:rPr lang="ru-RU" sz="2000" b="1" i="1" dirty="0"/>
              <a:t>» на </a:t>
            </a:r>
            <a:r>
              <a:rPr lang="ru-RU" sz="2000" b="1" i="1" dirty="0" err="1"/>
              <a:t>чолі</a:t>
            </a:r>
            <a:r>
              <a:rPr lang="ru-RU" sz="2000" b="1" i="1" dirty="0"/>
              <a:t> </a:t>
            </a:r>
            <a:r>
              <a:rPr lang="ru-RU" sz="2000" b="1" i="1" dirty="0" err="1"/>
              <a:t>зі</a:t>
            </a:r>
            <a:r>
              <a:rPr lang="ru-RU" sz="2000" b="1" i="1" dirty="0"/>
              <a:t> США </a:t>
            </a:r>
            <a:r>
              <a:rPr lang="ru-RU" sz="2000" dirty="0"/>
              <a:t>ставить перед собою мету </a:t>
            </a:r>
            <a:r>
              <a:rPr lang="ru-RU" sz="2000" dirty="0" err="1"/>
              <a:t>зміцнення</a:t>
            </a:r>
            <a:r>
              <a:rPr lang="ru-RU" sz="2000" dirty="0"/>
              <a:t> </a:t>
            </a:r>
            <a:r>
              <a:rPr lang="ru-RU" sz="2000" dirty="0" err="1"/>
              <a:t>імперіалізму</a:t>
            </a:r>
            <a:r>
              <a:rPr lang="ru-RU" sz="2000" dirty="0"/>
              <a:t>, </a:t>
            </a:r>
            <a:r>
              <a:rPr lang="ru-RU" sz="2000" dirty="0" err="1"/>
              <a:t>бо­ротьбу</a:t>
            </a:r>
            <a:r>
              <a:rPr lang="ru-RU" sz="2000" dirty="0"/>
              <a:t> з </a:t>
            </a:r>
            <a:r>
              <a:rPr lang="ru-RU" sz="2000" dirty="0" err="1"/>
              <a:t>соціалізмом</a:t>
            </a:r>
            <a:r>
              <a:rPr lang="ru-RU" sz="2000" dirty="0"/>
              <a:t> та </a:t>
            </a:r>
            <a:r>
              <a:rPr lang="ru-RU" sz="2000" dirty="0" err="1"/>
              <a:t>демократією</a:t>
            </a:r>
            <a:r>
              <a:rPr lang="ru-RU" sz="2000" dirty="0"/>
              <a:t>, </a:t>
            </a:r>
            <a:r>
              <a:rPr lang="ru-RU" sz="2000" dirty="0" err="1"/>
              <a:t>встановлення</a:t>
            </a:r>
            <a:r>
              <a:rPr lang="ru-RU" sz="2000" dirty="0"/>
              <a:t> </a:t>
            </a:r>
            <a:r>
              <a:rPr lang="ru-RU" sz="2000" dirty="0" err="1"/>
              <a:t>аме­риканського</a:t>
            </a:r>
            <a:r>
              <a:rPr lang="ru-RU" sz="2000" dirty="0"/>
              <a:t> </a:t>
            </a:r>
            <a:r>
              <a:rPr lang="ru-RU" sz="2000" dirty="0" err="1"/>
              <a:t>світового</a:t>
            </a:r>
            <a:r>
              <a:rPr lang="ru-RU" sz="2000" dirty="0"/>
              <a:t> </a:t>
            </a:r>
            <a:r>
              <a:rPr lang="ru-RU" sz="2000" dirty="0" err="1"/>
              <a:t>панування</a:t>
            </a:r>
            <a:r>
              <a:rPr lang="ru-RU" sz="2000" dirty="0"/>
              <a:t>; </a:t>
            </a:r>
            <a:r>
              <a:rPr lang="ru-RU" sz="2000" b="1" i="1" dirty="0"/>
              <a:t>«</a:t>
            </a:r>
            <a:r>
              <a:rPr lang="ru-RU" sz="2000" b="1" i="1" dirty="0" err="1"/>
              <a:t>антиімперіалістичний</a:t>
            </a:r>
            <a:r>
              <a:rPr lang="ru-RU" sz="2000" b="1" i="1" dirty="0"/>
              <a:t> та </a:t>
            </a:r>
            <a:r>
              <a:rPr lang="ru-RU" sz="2000" b="1" i="1" dirty="0" err="1"/>
              <a:t>демократичний</a:t>
            </a:r>
            <a:r>
              <a:rPr lang="ru-RU" sz="2000" b="1" i="1" dirty="0"/>
              <a:t> </a:t>
            </a:r>
            <a:r>
              <a:rPr lang="ru-RU" sz="2000" b="1" i="1" dirty="0" err="1"/>
              <a:t>табір</a:t>
            </a:r>
            <a:r>
              <a:rPr lang="ru-RU" sz="2000" b="1" i="1" dirty="0"/>
              <a:t>» на </a:t>
            </a:r>
            <a:r>
              <a:rPr lang="ru-RU" sz="2000" b="1" i="1" dirty="0" err="1"/>
              <a:t>чолі</a:t>
            </a:r>
            <a:r>
              <a:rPr lang="ru-RU" sz="2000" b="1" i="1" dirty="0"/>
              <a:t> з СРСР </a:t>
            </a:r>
            <a:r>
              <a:rPr lang="ru-RU" sz="2000" b="1" i="1" dirty="0" err="1"/>
              <a:t>веде</a:t>
            </a:r>
            <a:r>
              <a:rPr lang="ru-RU" sz="2000" b="1" i="1" dirty="0"/>
              <a:t> </a:t>
            </a:r>
            <a:r>
              <a:rPr lang="ru-RU" sz="2000" b="1" i="1" dirty="0" err="1"/>
              <a:t>боротьбу</a:t>
            </a:r>
            <a:r>
              <a:rPr lang="ru-RU" sz="2000" b="1" i="1" dirty="0"/>
              <a:t> </a:t>
            </a:r>
            <a:r>
              <a:rPr lang="ru-RU" sz="2000" b="1" i="1" dirty="0" err="1"/>
              <a:t>проти</a:t>
            </a:r>
            <a:r>
              <a:rPr lang="ru-RU" sz="2000" b="1" i="1" dirty="0"/>
              <a:t> </a:t>
            </a:r>
            <a:r>
              <a:rPr lang="ru-RU" sz="2000" b="1" i="1" dirty="0" err="1"/>
              <a:t>загрози</a:t>
            </a:r>
            <a:r>
              <a:rPr lang="ru-RU" sz="2000" b="1" i="1" dirty="0"/>
              <a:t> </a:t>
            </a:r>
            <a:r>
              <a:rPr lang="ru-RU" sz="2000" b="1" i="1" dirty="0" err="1"/>
              <a:t>нових</a:t>
            </a:r>
            <a:r>
              <a:rPr lang="ru-RU" sz="2000" b="1" i="1" dirty="0"/>
              <a:t> </a:t>
            </a:r>
            <a:r>
              <a:rPr lang="ru-RU" sz="2000" b="1" i="1" dirty="0" err="1"/>
              <a:t>війн</a:t>
            </a:r>
            <a:r>
              <a:rPr lang="ru-RU" sz="2000" b="1" i="1" dirty="0"/>
              <a:t> та </a:t>
            </a:r>
            <a:r>
              <a:rPr lang="ru-RU" sz="2000" b="1" i="1" dirty="0" err="1"/>
              <a:t>імперіалістичної</a:t>
            </a:r>
            <a:r>
              <a:rPr lang="ru-RU" sz="2000" b="1" i="1" dirty="0"/>
              <a:t> </a:t>
            </a:r>
            <a:r>
              <a:rPr lang="ru-RU" sz="2000" b="1" i="1" dirty="0" err="1"/>
              <a:t>експансії</a:t>
            </a:r>
            <a:r>
              <a:rPr lang="ru-RU" sz="2000" b="1" i="1" dirty="0"/>
              <a:t>, за </a:t>
            </a:r>
            <a:r>
              <a:rPr lang="ru-RU" sz="2000" b="1" i="1" dirty="0" err="1"/>
              <a:t>зміцнення</a:t>
            </a:r>
            <a:r>
              <a:rPr lang="ru-RU" sz="2000" b="1" i="1" dirty="0"/>
              <a:t> </a:t>
            </a:r>
            <a:r>
              <a:rPr lang="ru-RU" sz="2000" b="1" i="1" dirty="0" err="1"/>
              <a:t>демократії</a:t>
            </a:r>
            <a:r>
              <a:rPr lang="ru-RU" sz="2000" b="1" i="1" dirty="0"/>
              <a:t> та </a:t>
            </a:r>
            <a:r>
              <a:rPr lang="ru-RU" sz="2000" b="1" i="1" dirty="0" err="1"/>
              <a:t>викоренення</a:t>
            </a:r>
            <a:r>
              <a:rPr lang="ru-RU" sz="2000" b="1" i="1" dirty="0"/>
              <a:t> </a:t>
            </a:r>
            <a:r>
              <a:rPr lang="ru-RU" sz="2000" b="1" i="1" dirty="0" err="1"/>
              <a:t>залишків</a:t>
            </a:r>
            <a:r>
              <a:rPr lang="ru-RU" sz="2000" b="1" i="1" dirty="0"/>
              <a:t> фашизму.</a:t>
            </a:r>
            <a:r>
              <a:rPr lang="ru-RU" sz="2000" dirty="0"/>
              <a:t> Поступки </a:t>
            </a:r>
            <a:r>
              <a:rPr lang="ru-RU" sz="2000" dirty="0" err="1"/>
              <a:t>політиці</a:t>
            </a:r>
            <a:r>
              <a:rPr lang="ru-RU" sz="2000" dirty="0"/>
              <a:t> США та </a:t>
            </a:r>
            <a:r>
              <a:rPr lang="ru-RU" sz="2000" dirty="0" err="1"/>
              <a:t>імперіалізму</a:t>
            </a:r>
            <a:r>
              <a:rPr lang="ru-RU" sz="2000" dirty="0"/>
              <a:t> </a:t>
            </a:r>
            <a:r>
              <a:rPr lang="ru-RU" sz="2000" dirty="0" err="1"/>
              <a:t>прирівнювалися</a:t>
            </a:r>
            <a:r>
              <a:rPr lang="ru-RU" sz="2000" dirty="0"/>
              <a:t> до «</a:t>
            </a:r>
            <a:r>
              <a:rPr lang="ru-RU" sz="2000" dirty="0" err="1"/>
              <a:t>мюнхенської</a:t>
            </a:r>
            <a:r>
              <a:rPr lang="ru-RU" sz="2000" dirty="0"/>
              <a:t> </a:t>
            </a:r>
            <a:r>
              <a:rPr lang="ru-RU" sz="2000" dirty="0" err="1"/>
              <a:t>політики</a:t>
            </a:r>
            <a:r>
              <a:rPr lang="ru-RU" sz="2000" dirty="0"/>
              <a:t>», яка </a:t>
            </a:r>
            <a:r>
              <a:rPr lang="ru-RU" sz="2000" dirty="0" err="1"/>
              <a:t>призвела</a:t>
            </a:r>
            <a:r>
              <a:rPr lang="ru-RU" sz="2000" dirty="0"/>
              <a:t> до </a:t>
            </a:r>
            <a:r>
              <a:rPr lang="ru-RU" sz="2000" dirty="0" err="1"/>
              <a:t>заохочення</a:t>
            </a:r>
            <a:r>
              <a:rPr lang="ru-RU" sz="2000" dirty="0"/>
              <a:t> </a:t>
            </a:r>
            <a:r>
              <a:rPr lang="ru-RU" sz="2000" dirty="0" err="1"/>
              <a:t>гітлерівської</a:t>
            </a:r>
            <a:r>
              <a:rPr lang="ru-RU" sz="2000" dirty="0"/>
              <a:t> </a:t>
            </a:r>
            <a:r>
              <a:rPr lang="ru-RU" sz="2000" dirty="0" err="1"/>
              <a:t>агресії</a:t>
            </a:r>
            <a:r>
              <a:rPr lang="ru-RU" sz="2000" dirty="0"/>
              <a:t>. За </a:t>
            </a:r>
            <a:r>
              <a:rPr lang="ru-RU" sz="2000" dirty="0" err="1"/>
              <a:t>такої</a:t>
            </a:r>
            <a:r>
              <a:rPr lang="ru-RU" sz="2000" dirty="0"/>
              <a:t> постановки </a:t>
            </a:r>
            <a:r>
              <a:rPr lang="ru-RU" sz="2000" dirty="0" err="1"/>
              <a:t>питання</a:t>
            </a:r>
            <a:r>
              <a:rPr lang="ru-RU" sz="2000" dirty="0"/>
              <a:t> </a:t>
            </a:r>
            <a:r>
              <a:rPr lang="ru-RU" sz="2000" dirty="0" err="1"/>
              <a:t>місця</a:t>
            </a:r>
            <a:r>
              <a:rPr lang="ru-RU" sz="2000" dirty="0"/>
              <a:t> для </a:t>
            </a:r>
            <a:r>
              <a:rPr lang="ru-RU" sz="2000" dirty="0" err="1"/>
              <a:t>політики</a:t>
            </a:r>
            <a:r>
              <a:rPr lang="ru-RU" sz="2000" dirty="0"/>
              <a:t> «мирного </a:t>
            </a:r>
            <a:r>
              <a:rPr lang="ru-RU" sz="2000" dirty="0" err="1"/>
              <a:t>співіснування</a:t>
            </a:r>
            <a:r>
              <a:rPr lang="ru-RU" sz="2000" dirty="0"/>
              <a:t>», яка, </a:t>
            </a:r>
            <a:r>
              <a:rPr lang="ru-RU" sz="2000" dirty="0" err="1"/>
              <a:t>втім</a:t>
            </a:r>
            <a:r>
              <a:rPr lang="ru-RU" sz="2000" dirty="0"/>
              <a:t>, </a:t>
            </a:r>
            <a:r>
              <a:rPr lang="ru-RU" sz="2000" dirty="0" err="1"/>
              <a:t>традиційно</a:t>
            </a:r>
            <a:r>
              <a:rPr lang="ru-RU" sz="2000" dirty="0"/>
              <a:t> </a:t>
            </a:r>
            <a:r>
              <a:rPr lang="ru-RU" sz="2000" dirty="0" err="1"/>
              <a:t>згадувалася</a:t>
            </a:r>
            <a:r>
              <a:rPr lang="ru-RU" sz="2000" dirty="0"/>
              <a:t> в </a:t>
            </a:r>
            <a:r>
              <a:rPr lang="ru-RU" sz="2000" dirty="0" err="1"/>
              <a:t>доповіді</a:t>
            </a:r>
            <a:r>
              <a:rPr lang="ru-RU" sz="2000" dirty="0"/>
              <a:t>, практично не </a:t>
            </a:r>
            <a:r>
              <a:rPr lang="ru-RU" sz="2000" dirty="0" err="1"/>
              <a:t>залиша­лося</a:t>
            </a:r>
            <a:r>
              <a:rPr lang="ru-RU" sz="2000" dirty="0"/>
              <a:t>.</a:t>
            </a:r>
            <a:endParaRPr lang="uk-UA" sz="2000" dirty="0">
              <a:latin typeface="Times New Roman" panose="02020603050405020304" pitchFamily="18" charset="0"/>
              <a:cs typeface="Times New Roman" panose="02020603050405020304" pitchFamily="18" charset="0"/>
            </a:endParaRPr>
          </a:p>
          <a:p>
            <a:pPr algn="ctr"/>
            <a:endParaRPr lang="uk-UA"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08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125" y="272955"/>
            <a:ext cx="12041875" cy="6463308"/>
          </a:xfrm>
          <a:prstGeom prst="rect">
            <a:avLst/>
          </a:prstGeom>
          <a:solidFill>
            <a:schemeClr val="accent3">
              <a:lumMod val="40000"/>
              <a:lumOff val="60000"/>
            </a:schemeClr>
          </a:solidFill>
        </p:spPr>
        <p:txBody>
          <a:bodyPr wrap="square">
            <a:spAutoFit/>
          </a:bodyPr>
          <a:lstStyle/>
          <a:p>
            <a:pPr algn="just"/>
            <a:r>
              <a:rPr lang="ru-RU" dirty="0" err="1">
                <a:latin typeface="Times New Roman" panose="02020603050405020304" pitchFamily="18" charset="0"/>
                <a:cs typeface="Times New Roman" panose="02020603050405020304" pitchFamily="18" charset="0"/>
              </a:rPr>
              <a:t>Після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смерті</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Сталіна</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березні</a:t>
            </a:r>
            <a:r>
              <a:rPr lang="ru-RU" dirty="0">
                <a:latin typeface="Times New Roman" panose="02020603050405020304" pitchFamily="18" charset="0"/>
                <a:cs typeface="Times New Roman" panose="02020603050405020304" pitchFamily="18" charset="0"/>
              </a:rPr>
              <a:t> 1953 р. у </a:t>
            </a:r>
            <a:r>
              <a:rPr lang="ru-RU" dirty="0" err="1">
                <a:latin typeface="Times New Roman" panose="02020603050405020304" pitchFamily="18" charset="0"/>
                <a:cs typeface="Times New Roman" panose="02020603050405020304" pitchFamily="18" charset="0"/>
              </a:rPr>
              <a:t>внутрішній</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зовнішній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політиці</a:t>
            </a:r>
            <a:r>
              <a:rPr lang="ru-RU" dirty="0">
                <a:latin typeface="Times New Roman" panose="02020603050405020304" pitchFamily="18" charset="0"/>
                <a:cs typeface="Times New Roman" panose="02020603050405020304" pitchFamily="18" charset="0"/>
              </a:rPr>
              <a:t> СРСР </a:t>
            </a:r>
            <a:r>
              <a:rPr lang="ru-RU" dirty="0" err="1">
                <a:latin typeface="Times New Roman" panose="02020603050405020304" pitchFamily="18" charset="0"/>
                <a:cs typeface="Times New Roman" panose="02020603050405020304" pitchFamily="18" charset="0"/>
              </a:rPr>
              <a:t>відбулися</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зміни</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Переломним</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сенсі</a:t>
            </a:r>
            <a:r>
              <a:rPr lang="ru-RU" dirty="0">
                <a:latin typeface="Times New Roman" panose="02020603050405020304" pitchFamily="18" charset="0"/>
                <a:cs typeface="Times New Roman" panose="02020603050405020304" pitchFamily="18" charset="0"/>
              </a:rPr>
              <a:t> став </a:t>
            </a:r>
            <a:r>
              <a:rPr lang="en-GB" dirty="0">
                <a:latin typeface="Times New Roman" panose="02020603050405020304" pitchFamily="18" charset="0"/>
                <a:cs typeface="Times New Roman" panose="02020603050405020304" pitchFamily="18" charset="0"/>
              </a:rPr>
              <a:t>XX </a:t>
            </a:r>
            <a:r>
              <a:rPr lang="ru-RU" dirty="0" err="1">
                <a:latin typeface="Times New Roman" panose="02020603050405020304" pitchFamily="18" charset="0"/>
                <a:cs typeface="Times New Roman" panose="02020603050405020304" pitchFamily="18" charset="0"/>
              </a:rPr>
              <a:t>з'їзд</a:t>
            </a:r>
            <a:r>
              <a:rPr lang="ru-RU" dirty="0">
                <a:latin typeface="Times New Roman" panose="02020603050405020304" pitchFamily="18" charset="0"/>
                <a:cs typeface="Times New Roman" panose="02020603050405020304" pitchFamily="18" charset="0"/>
              </a:rPr>
              <a:t> КПРС (</a:t>
            </a:r>
            <a:r>
              <a:rPr lang="ru-RU" dirty="0" err="1">
                <a:latin typeface="Times New Roman" panose="02020603050405020304" pitchFamily="18" charset="0"/>
                <a:cs typeface="Times New Roman" panose="02020603050405020304" pitchFamily="18" charset="0"/>
              </a:rPr>
              <a:t>лютий</a:t>
            </a:r>
            <a:r>
              <a:rPr lang="ru-RU" dirty="0">
                <a:latin typeface="Times New Roman" panose="02020603050405020304" pitchFamily="18" charset="0"/>
                <a:cs typeface="Times New Roman" panose="02020603050405020304" pitchFamily="18" charset="0"/>
              </a:rPr>
              <a:t> 1956 р.), </a:t>
            </a:r>
            <a:r>
              <a:rPr lang="ru-RU" dirty="0" err="1">
                <a:latin typeface="Times New Roman" panose="02020603050405020304" pitchFamily="18" charset="0"/>
                <a:cs typeface="Times New Roman" panose="02020603050405020304" pitchFamily="18" charset="0"/>
              </a:rPr>
              <a:t>зовнішньополітичні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положення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було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розвинуто</a:t>
            </a:r>
            <a:r>
              <a:rPr lang="ru-RU" dirty="0">
                <a:latin typeface="Times New Roman" panose="02020603050405020304" pitchFamily="18" charset="0"/>
                <a:cs typeface="Times New Roman" panose="02020603050405020304" pitchFamily="18" charset="0"/>
              </a:rPr>
              <a:t> на </a:t>
            </a:r>
            <a:r>
              <a:rPr lang="en-GB" dirty="0">
                <a:latin typeface="Times New Roman" panose="02020603050405020304" pitchFamily="18" charset="0"/>
                <a:cs typeface="Times New Roman" panose="02020603050405020304" pitchFamily="18" charset="0"/>
              </a:rPr>
              <a:t>XXI </a:t>
            </a:r>
            <a:r>
              <a:rPr lang="ru-RU" dirty="0" err="1">
                <a:latin typeface="Times New Roman" panose="02020603050405020304" pitchFamily="18" charset="0"/>
                <a:cs typeface="Times New Roman" panose="02020603050405020304" pitchFamily="18" charset="0"/>
              </a:rPr>
              <a:t>з'їзді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партії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січень</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лютий</a:t>
            </a:r>
            <a:r>
              <a:rPr lang="ru-RU" dirty="0">
                <a:latin typeface="Times New Roman" panose="02020603050405020304" pitchFamily="18" charset="0"/>
                <a:cs typeface="Times New Roman" panose="02020603050405020304" pitchFamily="18" charset="0"/>
              </a:rPr>
              <a:t> 1959 р.) і </a:t>
            </a:r>
            <a:r>
              <a:rPr lang="ru-RU" dirty="0" err="1">
                <a:latin typeface="Times New Roman" panose="02020603050405020304" pitchFamily="18" charset="0"/>
                <a:cs typeface="Times New Roman" panose="02020603050405020304" pitchFamily="18" charset="0"/>
              </a:rPr>
              <a:t>закріплено</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новій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програмі</a:t>
            </a:r>
            <a:r>
              <a:rPr lang="ru-RU" dirty="0">
                <a:latin typeface="Times New Roman" panose="02020603050405020304" pitchFamily="18" charset="0"/>
                <a:cs typeface="Times New Roman" panose="02020603050405020304" pitchFamily="18" charset="0"/>
              </a:rPr>
              <a:t> КПРС, </a:t>
            </a:r>
            <a:r>
              <a:rPr lang="ru-RU" dirty="0" err="1">
                <a:latin typeface="Times New Roman" panose="02020603050405020304" pitchFamily="18" charset="0"/>
                <a:cs typeface="Times New Roman" panose="02020603050405020304" pitchFamily="18" charset="0"/>
              </a:rPr>
              <a:t>прийнятій</a:t>
            </a:r>
            <a:r>
              <a:rPr lang="ru-RU"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XXII </a:t>
            </a:r>
            <a:r>
              <a:rPr lang="ru-RU" dirty="0" err="1">
                <a:latin typeface="Times New Roman" panose="02020603050405020304" pitchFamily="18" charset="0"/>
                <a:cs typeface="Times New Roman" panose="02020603050405020304" pitchFamily="18" charset="0"/>
              </a:rPr>
              <a:t>з'їздом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партії</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жовтні</a:t>
            </a:r>
            <a:r>
              <a:rPr lang="ru-RU" dirty="0">
                <a:latin typeface="Times New Roman" panose="02020603050405020304" pitchFamily="18" charset="0"/>
                <a:cs typeface="Times New Roman" panose="02020603050405020304" pitchFamily="18" charset="0"/>
              </a:rPr>
              <a:t> 1961 р</a:t>
            </a:r>
            <a:r>
              <a:rPr lang="ru-RU" dirty="0" smtClean="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just"/>
            <a:r>
              <a:rPr lang="ru-RU" dirty="0" err="1">
                <a:latin typeface="Times New Roman" panose="02020603050405020304" pitchFamily="18" charset="0"/>
                <a:cs typeface="Times New Roman" panose="02020603050405020304" pitchFamily="18" charset="0"/>
              </a:rPr>
              <a:t>По-перше</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була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здійснена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ревізія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сталінської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теоретичної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схеми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згідно</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якою</a:t>
            </a:r>
            <a:r>
              <a:rPr lang="ru-RU"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світова</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війна</a:t>
            </a:r>
            <a:r>
              <a:rPr lang="ru-RU" b="1" i="1" dirty="0">
                <a:latin typeface="Times New Roman" panose="02020603050405020304" pitchFamily="18" charset="0"/>
                <a:cs typeface="Times New Roman" panose="02020603050405020304" pitchFamily="18" charset="0"/>
              </a:rPr>
              <a:t> є </a:t>
            </a:r>
            <a:r>
              <a:rPr lang="ru-RU" b="1" i="1" dirty="0" err="1">
                <a:latin typeface="Times New Roman" panose="02020603050405020304" pitchFamily="18" charset="0"/>
                <a:cs typeface="Times New Roman" panose="02020603050405020304" pitchFamily="18" charset="0"/>
              </a:rPr>
              <a:t>неминучою</a:t>
            </a:r>
            <a:r>
              <a:rPr lang="ru-RU" b="1" i="1" dirty="0">
                <a:latin typeface="Times New Roman" panose="02020603050405020304" pitchFamily="18" charset="0"/>
                <a:cs typeface="Times New Roman" panose="02020603050405020304" pitchFamily="18" charset="0"/>
              </a:rPr>
              <a:t>, доки </a:t>
            </a:r>
            <a:r>
              <a:rPr lang="ru-RU" b="1" i="1" dirty="0" err="1">
                <a:latin typeface="Times New Roman" panose="02020603050405020304" pitchFamily="18" charset="0"/>
                <a:cs typeface="Times New Roman" panose="02020603050405020304" pitchFamily="18" charset="0"/>
              </a:rPr>
              <a:t>існує</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капіталізм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Стверджуючи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єдиним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джерелом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воєнної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небезпеки</a:t>
            </a:r>
            <a:r>
              <a:rPr lang="ru-RU" dirty="0">
                <a:latin typeface="Times New Roman" panose="02020603050405020304" pitchFamily="18" charset="0"/>
                <a:cs typeface="Times New Roman" panose="02020603050405020304" pitchFamily="18" charset="0"/>
              </a:rPr>
              <a:t>, як і </a:t>
            </a:r>
            <a:r>
              <a:rPr lang="ru-RU" dirty="0" err="1">
                <a:latin typeface="Times New Roman" panose="02020603050405020304" pitchFamily="18" charset="0"/>
                <a:cs typeface="Times New Roman" panose="02020603050405020304" pitchFamily="18" charset="0"/>
              </a:rPr>
              <a:t>раніше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залишається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імперіалізм</a:t>
            </a:r>
            <a:r>
              <a:rPr lang="ru-RU" dirty="0">
                <a:latin typeface="Times New Roman" panose="02020603050405020304" pitchFamily="18" charset="0"/>
                <a:cs typeface="Times New Roman" panose="02020603050405020304" pitchFamily="18" charset="0"/>
              </a:rPr>
              <a:t>, М. </a:t>
            </a:r>
            <a:r>
              <a:rPr lang="ru-RU" dirty="0" err="1">
                <a:latin typeface="Times New Roman" panose="02020603050405020304" pitchFamily="18" charset="0"/>
                <a:cs typeface="Times New Roman" panose="02020603050405020304" pitchFamily="18" charset="0"/>
              </a:rPr>
              <a:t>Хрущов</a:t>
            </a:r>
            <a:r>
              <a:rPr lang="ru-RU" dirty="0">
                <a:latin typeface="Times New Roman" panose="02020603050405020304" pitchFamily="18" charset="0"/>
                <a:cs typeface="Times New Roman" panose="02020603050405020304" pitchFamily="18" charset="0"/>
              </a:rPr>
              <a:t> заявляв про </a:t>
            </a:r>
            <a:r>
              <a:rPr lang="ru-RU" dirty="0" err="1">
                <a:latin typeface="Times New Roman" panose="02020603050405020304" pitchFamily="18" charset="0"/>
                <a:cs typeface="Times New Roman" panose="02020603050405020304" pitchFamily="18" charset="0"/>
              </a:rPr>
              <a:t>виникнення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можливості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запобігти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світовій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виключивши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її</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життя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суспільства</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основі</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зростаючої</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переваги</a:t>
            </a:r>
            <a:r>
              <a:rPr lang="ru-RU" i="1" dirty="0">
                <a:latin typeface="Times New Roman" panose="02020603050405020304" pitchFamily="18" charset="0"/>
                <a:cs typeface="Times New Roman" panose="02020603050405020304" pitchFamily="18" charset="0"/>
              </a:rPr>
              <a:t> сил </a:t>
            </a:r>
            <a:r>
              <a:rPr lang="ru-RU" i="1" dirty="0" err="1">
                <a:latin typeface="Times New Roman" panose="02020603050405020304" pitchFamily="18" charset="0"/>
                <a:cs typeface="Times New Roman" panose="02020603050405020304" pitchFamily="18" charset="0"/>
              </a:rPr>
              <a:t>соціалізму</a:t>
            </a:r>
            <a:r>
              <a:rPr lang="ru-RU" i="1" dirty="0">
                <a:latin typeface="Times New Roman" panose="02020603050405020304" pitchFamily="18" charset="0"/>
                <a:cs typeface="Times New Roman" panose="02020603050405020304" pitchFamily="18" charset="0"/>
              </a:rPr>
              <a:t> над силами </a:t>
            </a:r>
            <a:r>
              <a:rPr lang="ru-RU" i="1" dirty="0" err="1">
                <a:latin typeface="Times New Roman" panose="02020603050405020304" pitchFamily="18" charset="0"/>
                <a:cs typeface="Times New Roman" panose="02020603050405020304" pitchFamily="18" charset="0"/>
              </a:rPr>
              <a:t>імперіалізму</a:t>
            </a:r>
            <a:r>
              <a:rPr lang="ru-RU" i="1" dirty="0">
                <a:latin typeface="Times New Roman" panose="02020603050405020304" pitchFamily="18" charset="0"/>
                <a:cs typeface="Times New Roman" panose="02020603050405020304" pitchFamily="18" charset="0"/>
              </a:rPr>
              <a:t>, сил миру над силами </a:t>
            </a:r>
            <a:r>
              <a:rPr lang="ru-RU" i="1" dirty="0" err="1">
                <a:latin typeface="Times New Roman" panose="02020603050405020304" pitchFamily="18" charset="0"/>
                <a:cs typeface="Times New Roman" panose="02020603050405020304" pitchFamily="18" charset="0"/>
              </a:rPr>
              <a:t>війни</a:t>
            </a:r>
            <a:r>
              <a:rPr lang="ru-RU" i="1" dirty="0">
                <a:latin typeface="Times New Roman" panose="02020603050405020304" pitchFamily="18" charset="0"/>
                <a:cs typeface="Times New Roman" panose="02020603050405020304" pitchFamily="18" charset="0"/>
              </a:rPr>
              <a:t> в </a:t>
            </a:r>
            <a:r>
              <a:rPr lang="ru-RU" i="1" dirty="0" err="1">
                <a:latin typeface="Times New Roman" panose="02020603050405020304" pitchFamily="18" charset="0"/>
                <a:cs typeface="Times New Roman" panose="02020603050405020304" pitchFamily="18" charset="0"/>
              </a:rPr>
              <a:t>сучасних</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умовах</a:t>
            </a:r>
            <a:r>
              <a:rPr lang="ru-RU" i="1" dirty="0">
                <a:latin typeface="Times New Roman" panose="02020603050405020304" pitchFamily="18" charset="0"/>
                <a:cs typeface="Times New Roman" panose="02020603050405020304" pitchFamily="18" charset="0"/>
              </a:rPr>
              <a:t>. </a:t>
            </a:r>
            <a:endParaRPr lang="ru-RU" i="1" dirty="0" smtClean="0">
              <a:latin typeface="Times New Roman" panose="02020603050405020304" pitchFamily="18" charset="0"/>
              <a:cs typeface="Times New Roman" panose="02020603050405020304" pitchFamily="18" charset="0"/>
            </a:endParaRPr>
          </a:p>
          <a:p>
            <a:pPr algn="just"/>
            <a:endParaRPr lang="ru-RU" i="1" dirty="0">
              <a:latin typeface="Times New Roman" panose="02020603050405020304" pitchFamily="18" charset="0"/>
              <a:cs typeface="Times New Roman" panose="02020603050405020304" pitchFamily="18" charset="0"/>
            </a:endParaRPr>
          </a:p>
          <a:p>
            <a:pPr algn="just"/>
            <a:r>
              <a:rPr lang="ru-RU" dirty="0" err="1">
                <a:latin typeface="Times New Roman" panose="02020603050405020304" pitchFamily="18" charset="0"/>
                <a:cs typeface="Times New Roman" panose="02020603050405020304" pitchFamily="18" charset="0"/>
              </a:rPr>
              <a:t>По-друге</a:t>
            </a:r>
            <a:r>
              <a:rPr lang="ru-RU" dirty="0">
                <a:latin typeface="Times New Roman" panose="02020603050405020304" pitchFamily="18" charset="0"/>
                <a:cs typeface="Times New Roman" panose="02020603050405020304" pitchFamily="18" charset="0"/>
              </a:rPr>
              <a:t>, М. </a:t>
            </a:r>
            <a:r>
              <a:rPr lang="ru-RU" dirty="0" err="1">
                <a:latin typeface="Times New Roman" panose="02020603050405020304" pitchFamily="18" charset="0"/>
                <a:cs typeface="Times New Roman" panose="02020603050405020304" pitchFamily="18" charset="0"/>
              </a:rPr>
              <a:t>Хрущов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рішуче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відійшов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сталін­ського</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трактування</a:t>
            </a:r>
            <a:r>
              <a:rPr lang="ru-RU" b="1" i="1" dirty="0">
                <a:latin typeface="Times New Roman" panose="02020603050405020304" pitchFamily="18" charset="0"/>
                <a:cs typeface="Times New Roman" panose="02020603050405020304" pitchFamily="18" charset="0"/>
              </a:rPr>
              <a:t> мирного </a:t>
            </a:r>
            <a:r>
              <a:rPr lang="ru-RU" b="1" i="1" dirty="0" err="1">
                <a:latin typeface="Times New Roman" panose="02020603050405020304" pitchFamily="18" charset="0"/>
                <a:cs typeface="Times New Roman" panose="02020603050405020304" pitchFamily="18" charset="0"/>
              </a:rPr>
              <a:t>співіснування</a:t>
            </a:r>
            <a:r>
              <a:rPr lang="ru-RU" b="1" i="1" dirty="0">
                <a:latin typeface="Times New Roman" panose="02020603050405020304" pitchFamily="18" charset="0"/>
                <a:cs typeface="Times New Roman" panose="02020603050405020304" pitchFamily="18" charset="0"/>
              </a:rPr>
              <a:t> як </a:t>
            </a:r>
            <a:r>
              <a:rPr lang="ru-RU" b="1" i="1" dirty="0" err="1">
                <a:latin typeface="Times New Roman" panose="02020603050405020304" pitchFamily="18" charset="0"/>
                <a:cs typeface="Times New Roman" panose="02020603050405020304" pitchFamily="18" charset="0"/>
              </a:rPr>
              <a:t>збройного</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перемир'я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відсутності</a:t>
            </a:r>
            <a:r>
              <a:rPr lang="ru-RU" dirty="0">
                <a:latin typeface="Times New Roman" panose="02020603050405020304" pitchFamily="18" charset="0"/>
                <a:cs typeface="Times New Roman" panose="02020603050405020304" pitchFamily="18" charset="0"/>
              </a:rPr>
              <a:t> стану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двома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непри­миренно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антагоністичними</a:t>
            </a:r>
            <a:r>
              <a:rPr lang="ru-RU" dirty="0">
                <a:latin typeface="Times New Roman" panose="02020603050405020304" pitchFamily="18" charset="0"/>
                <a:cs typeface="Times New Roman" panose="02020603050405020304" pitchFamily="18" charset="0"/>
              </a:rPr>
              <a:t> системами. </a:t>
            </a:r>
            <a:r>
              <a:rPr lang="ru-RU" b="1" i="1" dirty="0" err="1">
                <a:latin typeface="Times New Roman" panose="02020603050405020304" pitchFamily="18" charset="0"/>
                <a:cs typeface="Times New Roman" panose="02020603050405020304" pitchFamily="18" charset="0"/>
              </a:rPr>
              <a:t>Мова</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йшла</a:t>
            </a:r>
            <a:r>
              <a:rPr lang="ru-RU" b="1" i="1" dirty="0">
                <a:latin typeface="Times New Roman" panose="02020603050405020304" pitchFamily="18" charset="0"/>
                <a:cs typeface="Times New Roman" panose="02020603050405020304" pitchFamily="18" charset="0"/>
              </a:rPr>
              <a:t> не </a:t>
            </a:r>
            <a:r>
              <a:rPr lang="ru-RU" b="1" i="1" dirty="0" err="1">
                <a:latin typeface="Times New Roman" panose="02020603050405020304" pitchFamily="18" charset="0"/>
                <a:cs typeface="Times New Roman" panose="02020603050405020304" pitchFamily="18" charset="0"/>
              </a:rPr>
              <a:t>лише</a:t>
            </a:r>
            <a:r>
              <a:rPr lang="ru-RU" b="1" i="1" dirty="0">
                <a:latin typeface="Times New Roman" panose="02020603050405020304" pitchFamily="18" charset="0"/>
                <a:cs typeface="Times New Roman" panose="02020603050405020304" pitchFamily="18" charset="0"/>
              </a:rPr>
              <a:t> про </a:t>
            </a:r>
            <a:r>
              <a:rPr lang="ru-RU" b="1" i="1" dirty="0" err="1">
                <a:latin typeface="Times New Roman" panose="02020603050405020304" pitchFamily="18" charset="0"/>
                <a:cs typeface="Times New Roman" panose="02020603050405020304" pitchFamily="18" charset="0"/>
              </a:rPr>
              <a:t>їх</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співіснування</a:t>
            </a:r>
            <a:r>
              <a:rPr lang="ru-RU" b="1" i="1" dirty="0">
                <a:latin typeface="Times New Roman" panose="02020603050405020304" pitchFamily="18" charset="0"/>
                <a:cs typeface="Times New Roman" panose="02020603050405020304" pitchFamily="18" charset="0"/>
              </a:rPr>
              <a:t>, а й про </a:t>
            </a:r>
            <a:r>
              <a:rPr lang="ru-RU" b="1" i="1" dirty="0" err="1">
                <a:latin typeface="Times New Roman" panose="02020603050405020304" pitchFamily="18" charset="0"/>
                <a:cs typeface="Times New Roman" panose="02020603050405020304" pitchFamily="18" charset="0"/>
              </a:rPr>
              <a:t>необхідність</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по­ліпшення</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відносин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зміцнення</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взаємної</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довіри</a:t>
            </a:r>
            <a:r>
              <a:rPr lang="ru-RU" b="1" i="1" dirty="0">
                <a:latin typeface="Times New Roman" panose="02020603050405020304" pitchFamily="18" charset="0"/>
                <a:cs typeface="Times New Roman" panose="02020603050405020304" pitchFamily="18" charset="0"/>
              </a:rPr>
              <a:t> та </a:t>
            </a:r>
            <a:r>
              <a:rPr lang="ru-RU" b="1" i="1" dirty="0" err="1">
                <a:latin typeface="Times New Roman" panose="02020603050405020304" pitchFamily="18" charset="0"/>
                <a:cs typeface="Times New Roman" panose="02020603050405020304" pitchFamily="18" charset="0"/>
              </a:rPr>
              <a:t>спів­робітництва</a:t>
            </a:r>
            <a:r>
              <a:rPr lang="ru-RU" b="1" i="1"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новій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програмі</a:t>
            </a:r>
            <a:r>
              <a:rPr lang="ru-RU" dirty="0">
                <a:latin typeface="Times New Roman" panose="02020603050405020304" pitchFamily="18" charset="0"/>
                <a:cs typeface="Times New Roman" panose="02020603050405020304" pitchFamily="18" charset="0"/>
              </a:rPr>
              <a:t> КПРС </a:t>
            </a:r>
            <a:r>
              <a:rPr lang="ru-RU" dirty="0" smtClean="0">
                <a:latin typeface="Times New Roman" panose="02020603050405020304" pitchFamily="18" charset="0"/>
                <a:cs typeface="Times New Roman" panose="02020603050405020304" pitchFamily="18" charset="0"/>
              </a:rPr>
              <a:t>(1961 р.) </a:t>
            </a:r>
            <a:r>
              <a:rPr lang="ru-RU" dirty="0" err="1" smtClean="0">
                <a:latin typeface="Times New Roman" panose="02020603050405020304" pitchFamily="18" charset="0"/>
                <a:cs typeface="Times New Roman" panose="02020603050405020304" pitchFamily="18" charset="0"/>
              </a:rPr>
              <a:t>підкреслю­валося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мирне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співіснування</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соціалістичних</a:t>
            </a:r>
            <a:r>
              <a:rPr lang="ru-RU" i="1" dirty="0">
                <a:latin typeface="Times New Roman" panose="02020603050405020304" pitchFamily="18" charset="0"/>
                <a:cs typeface="Times New Roman" panose="02020603050405020304" pitchFamily="18" charset="0"/>
              </a:rPr>
              <a:t> і </a:t>
            </a:r>
            <a:r>
              <a:rPr lang="ru-RU" i="1" dirty="0" err="1">
                <a:latin typeface="Times New Roman" panose="02020603050405020304" pitchFamily="18" charset="0"/>
                <a:cs typeface="Times New Roman" panose="02020603050405020304" pitchFamily="18" charset="0"/>
              </a:rPr>
              <a:t>ка­піталістичних</a:t>
            </a:r>
            <a:r>
              <a:rPr lang="ru-RU" i="1" dirty="0">
                <a:latin typeface="Times New Roman" panose="02020603050405020304" pitchFamily="18" charset="0"/>
                <a:cs typeface="Times New Roman" panose="02020603050405020304" pitchFamily="18" charset="0"/>
              </a:rPr>
              <a:t> держав є </a:t>
            </a:r>
            <a:r>
              <a:rPr lang="ru-RU" i="1" dirty="0" err="1">
                <a:latin typeface="Times New Roman" panose="02020603050405020304" pitchFamily="18" charset="0"/>
                <a:cs typeface="Times New Roman" panose="02020603050405020304" pitchFamily="18" charset="0"/>
              </a:rPr>
              <a:t>об'єктивною</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необхідністю</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роз­витку</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людського</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суспільства</a:t>
            </a:r>
            <a:r>
              <a:rPr lang="ru-RU" i="1" dirty="0">
                <a:latin typeface="Times New Roman" panose="02020603050405020304" pitchFamily="18" charset="0"/>
                <a:cs typeface="Times New Roman" panose="02020603050405020304" pitchFamily="18" charset="0"/>
              </a:rPr>
              <a:t>. </a:t>
            </a:r>
            <a:endParaRPr lang="ru-RU" i="1" dirty="0" smtClean="0">
              <a:latin typeface="Times New Roman" panose="02020603050405020304" pitchFamily="18" charset="0"/>
              <a:cs typeface="Times New Roman" panose="02020603050405020304" pitchFamily="18" charset="0"/>
            </a:endParaRPr>
          </a:p>
          <a:p>
            <a:pPr algn="just"/>
            <a:r>
              <a:rPr lang="ru-RU" dirty="0" err="1" smtClean="0">
                <a:latin typeface="Times New Roman" panose="02020603050405020304" pitchFamily="18" charset="0"/>
                <a:cs typeface="Times New Roman" panose="02020603050405020304" pitchFamily="18" charset="0"/>
              </a:rPr>
              <a:t>Ця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теза </a:t>
            </a:r>
            <a:r>
              <a:rPr lang="ru-RU" dirty="0" err="1">
                <a:latin typeface="Times New Roman" panose="02020603050405020304" pitchFamily="18" charset="0"/>
                <a:cs typeface="Times New Roman" panose="02020603050405020304" pitchFamily="18" charset="0"/>
              </a:rPr>
              <a:t>стійко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повторювалася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партійно-державних</a:t>
            </a:r>
            <a:r>
              <a:rPr lang="ru-RU" dirty="0">
                <a:latin typeface="Times New Roman" panose="02020603050405020304" pitchFamily="18" charset="0"/>
                <a:cs typeface="Times New Roman" panose="02020603050405020304" pitchFamily="18" charset="0"/>
              </a:rPr>
              <a:t> документах СРСР аж до </a:t>
            </a:r>
            <a:r>
              <a:rPr lang="en-GB" dirty="0">
                <a:latin typeface="Times New Roman" panose="02020603050405020304" pitchFamily="18" charset="0"/>
                <a:cs typeface="Times New Roman" panose="02020603050405020304" pitchFamily="18" charset="0"/>
              </a:rPr>
              <a:t>XXVII </a:t>
            </a:r>
            <a:r>
              <a:rPr lang="ru-RU" dirty="0" err="1">
                <a:latin typeface="Times New Roman" panose="02020603050405020304" pitchFamily="18" charset="0"/>
                <a:cs typeface="Times New Roman" panose="02020603050405020304" pitchFamily="18" charset="0"/>
              </a:rPr>
              <a:t>з'їзду</a:t>
            </a:r>
            <a:r>
              <a:rPr lang="ru-RU" dirty="0">
                <a:latin typeface="Times New Roman" panose="02020603050405020304" pitchFamily="18" charset="0"/>
                <a:cs typeface="Times New Roman" panose="02020603050405020304" pitchFamily="18" charset="0"/>
              </a:rPr>
              <a:t> КПРС (</a:t>
            </a:r>
            <a:r>
              <a:rPr lang="ru-RU" dirty="0" err="1">
                <a:latin typeface="Times New Roman" panose="02020603050405020304" pitchFamily="18" charset="0"/>
                <a:cs typeface="Times New Roman" panose="02020603050405020304" pitchFamily="18" charset="0"/>
              </a:rPr>
              <a:t>лютий</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березень</a:t>
            </a:r>
            <a:r>
              <a:rPr lang="ru-RU" dirty="0">
                <a:latin typeface="Times New Roman" panose="02020603050405020304" pitchFamily="18" charset="0"/>
                <a:cs typeface="Times New Roman" panose="02020603050405020304" pitchFamily="18" charset="0"/>
              </a:rPr>
              <a:t> 1986 р.). </a:t>
            </a:r>
            <a:r>
              <a:rPr lang="ru-RU" dirty="0" err="1" smtClean="0">
                <a:latin typeface="Times New Roman" panose="02020603050405020304" pitchFamily="18" charset="0"/>
                <a:cs typeface="Times New Roman" panose="02020603050405020304" pitchFamily="18" charset="0"/>
              </a:rPr>
              <a:t>Ключовими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моментами </a:t>
            </a:r>
            <a:r>
              <a:rPr lang="ru-RU" dirty="0" err="1">
                <a:latin typeface="Times New Roman" panose="02020603050405020304" pitchFamily="18" charset="0"/>
                <a:cs typeface="Times New Roman" panose="02020603050405020304" pitchFamily="18" charset="0"/>
              </a:rPr>
              <a:t>виступів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радянських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лідерів</a:t>
            </a:r>
            <a:r>
              <a:rPr lang="ru-RU" dirty="0">
                <a:latin typeface="Times New Roman" panose="02020603050405020304" pitchFamily="18" charset="0"/>
                <a:cs typeface="Times New Roman" panose="02020603050405020304" pitchFamily="18" charset="0"/>
              </a:rPr>
              <a:t> того часу </a:t>
            </a:r>
            <a:r>
              <a:rPr lang="ru-RU" dirty="0" err="1">
                <a:latin typeface="Times New Roman" panose="02020603050405020304" pitchFamily="18" charset="0"/>
                <a:cs typeface="Times New Roman" panose="02020603050405020304" pitchFamily="18" charset="0"/>
              </a:rPr>
              <a:t>залишалися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ідеї</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необхідність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всебічного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зміцнення</a:t>
            </a:r>
            <a:r>
              <a:rPr lang="ru-RU" dirty="0">
                <a:latin typeface="Times New Roman" panose="02020603050405020304" pitchFamily="18" charset="0"/>
                <a:cs typeface="Times New Roman" panose="02020603050405020304" pitchFamily="18" charset="0"/>
              </a:rPr>
              <a:t> «табору </a:t>
            </a:r>
            <a:r>
              <a:rPr lang="ru-RU" dirty="0" err="1">
                <a:latin typeface="Times New Roman" panose="02020603050405020304" pitchFamily="18" charset="0"/>
                <a:cs typeface="Times New Roman" panose="02020603050405020304" pitchFamily="18" charset="0"/>
              </a:rPr>
              <a:t>соціалізму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соціалістичної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усілякої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підтримки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національно-визвольного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руху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колоніальних</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залежних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народів</a:t>
            </a:r>
            <a:r>
              <a:rPr lang="ru-RU" dirty="0">
                <a:latin typeface="Times New Roman" panose="02020603050405020304" pitchFamily="18" charset="0"/>
                <a:cs typeface="Times New Roman" panose="02020603050405020304" pitchFamily="18" charset="0"/>
              </a:rPr>
              <a:t> як «</a:t>
            </a:r>
            <a:r>
              <a:rPr lang="ru-RU" dirty="0" err="1">
                <a:latin typeface="Times New Roman" panose="02020603050405020304" pitchFamily="18" charset="0"/>
                <a:cs typeface="Times New Roman" panose="02020603050405020304" pitchFamily="18" charset="0"/>
              </a:rPr>
              <a:t>інтернаціонального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обов'язку</a:t>
            </a:r>
            <a:r>
              <a:rPr lang="ru-RU" dirty="0">
                <a:latin typeface="Times New Roman" panose="02020603050405020304" pitchFamily="18" charset="0"/>
                <a:cs typeface="Times New Roman" panose="02020603050405020304" pitchFamily="18" charset="0"/>
              </a:rPr>
              <a:t>» КПРС і СРСР</a:t>
            </a:r>
            <a:r>
              <a:rPr lang="ru-RU" dirty="0" smtClean="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just"/>
            <a:r>
              <a:rPr lang="ru-RU" dirty="0" err="1">
                <a:latin typeface="Times New Roman" panose="02020603050405020304" pitchFamily="18" charset="0"/>
                <a:cs typeface="Times New Roman" panose="02020603050405020304" pitchFamily="18" charset="0"/>
              </a:rPr>
              <a:t>По-третє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радянське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керівництво</a:t>
            </a:r>
            <a:r>
              <a:rPr lang="ru-RU" dirty="0">
                <a:latin typeface="Times New Roman" panose="02020603050405020304" pitchFamily="18" charset="0"/>
                <a:cs typeface="Times New Roman" panose="02020603050405020304" pitchFamily="18" charset="0"/>
              </a:rPr>
              <a:t> почало </a:t>
            </a:r>
            <a:r>
              <a:rPr lang="ru-RU" dirty="0" err="1">
                <a:latin typeface="Times New Roman" panose="02020603050405020304" pitchFamily="18" charset="0"/>
                <a:cs typeface="Times New Roman" panose="02020603050405020304" pitchFamily="18" charset="0"/>
              </a:rPr>
              <a:t>відходити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сталіністського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сприйняття</a:t>
            </a:r>
            <a:r>
              <a:rPr lang="ru-RU" dirty="0">
                <a:latin typeface="Times New Roman" panose="02020603050405020304" pitchFamily="18" charset="0"/>
                <a:cs typeface="Times New Roman" panose="02020603050405020304" pitchFamily="18" charset="0"/>
              </a:rPr>
              <a:t> США як «</a:t>
            </a:r>
            <a:r>
              <a:rPr lang="ru-RU" dirty="0" err="1">
                <a:latin typeface="Times New Roman" panose="02020603050405020304" pitchFamily="18" charset="0"/>
                <a:cs typeface="Times New Roman" panose="02020603050405020304" pitchFamily="18" charset="0"/>
              </a:rPr>
              <a:t>найнепримиреннішого</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найлютішого</a:t>
            </a:r>
            <a:r>
              <a:rPr lang="ru-RU" dirty="0">
                <a:latin typeface="Times New Roman" panose="02020603050405020304" pitchFamily="18" charset="0"/>
                <a:cs typeface="Times New Roman" panose="02020603050405020304" pitchFamily="18" charset="0"/>
              </a:rPr>
              <a:t> ворога». </a:t>
            </a:r>
            <a:r>
              <a:rPr lang="ru-RU" dirty="0" smtClean="0">
                <a:latin typeface="Times New Roman" panose="02020603050405020304" pitchFamily="18" charset="0"/>
                <a:cs typeface="Times New Roman" panose="02020603050405020304" pitchFamily="18" charset="0"/>
              </a:rPr>
              <a:t>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Хрущов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неодноразово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підкреслював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особливу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спільну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відповідальність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двох</a:t>
            </a:r>
            <a:r>
              <a:rPr lang="ru-RU" dirty="0">
                <a:latin typeface="Times New Roman" panose="02020603050405020304" pitchFamily="18" charset="0"/>
                <a:cs typeface="Times New Roman" panose="02020603050405020304" pitchFamily="18" charset="0"/>
              </a:rPr>
              <a:t> великих держав — СРСР і США — за </a:t>
            </a:r>
            <a:r>
              <a:rPr lang="ru-RU" dirty="0" err="1">
                <a:latin typeface="Times New Roman" panose="02020603050405020304" pitchFamily="18" charset="0"/>
                <a:cs typeface="Times New Roman" panose="02020603050405020304" pitchFamily="18" charset="0"/>
              </a:rPr>
              <a:t>запобігання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ядерній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катастрофі</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врегулювання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конфліктів</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різних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гарячих</a:t>
            </a:r>
            <a:r>
              <a:rPr lang="ru-RU" dirty="0">
                <a:latin typeface="Times New Roman" panose="02020603050405020304" pitchFamily="18" charset="0"/>
                <a:cs typeface="Times New Roman" panose="02020603050405020304" pitchFamily="18" charset="0"/>
              </a:rPr>
              <a:t> точках» </a:t>
            </a:r>
            <a:r>
              <a:rPr lang="ru-RU" dirty="0" err="1">
                <a:latin typeface="Times New Roman" panose="02020603050405020304" pitchFamily="18" charset="0"/>
                <a:cs typeface="Times New Roman" panose="02020603050405020304" pitchFamily="18" charset="0"/>
              </a:rPr>
              <a:t>Землі</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266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097" y="250926"/>
            <a:ext cx="11641539" cy="6555641"/>
          </a:xfrm>
          <a:prstGeom prst="rect">
            <a:avLst/>
          </a:prstGeom>
          <a:solidFill>
            <a:schemeClr val="accent3">
              <a:lumMod val="40000"/>
              <a:lumOff val="60000"/>
            </a:schemeClr>
          </a:solidFill>
        </p:spPr>
        <p:txBody>
          <a:bodyPr wrap="square">
            <a:spAutoFit/>
          </a:bodyPr>
          <a:lstStyle/>
          <a:p>
            <a:pPr algn="just"/>
            <a:r>
              <a:rPr lang="uk-UA" sz="2000" dirty="0">
                <a:latin typeface="Times New Roman" panose="02020603050405020304" pitchFamily="18" charset="0"/>
                <a:cs typeface="Times New Roman" panose="02020603050405020304" pitchFamily="18" charset="0"/>
              </a:rPr>
              <a:t>Прихід у жовтні 1964 р. до керівництва партією і дер­жавою </a:t>
            </a:r>
            <a:r>
              <a:rPr lang="uk-UA" sz="2000" i="1" dirty="0">
                <a:latin typeface="Times New Roman" panose="02020603050405020304" pitchFamily="18" charset="0"/>
                <a:cs typeface="Times New Roman" panose="02020603050405020304" pitchFamily="18" charset="0"/>
              </a:rPr>
              <a:t>Л. Брежнєва </a:t>
            </a:r>
            <a:r>
              <a:rPr lang="uk-UA" sz="2000" dirty="0">
                <a:latin typeface="Times New Roman" panose="02020603050405020304" pitchFamily="18" charset="0"/>
                <a:cs typeface="Times New Roman" panose="02020603050405020304" pitchFamily="18" charset="0"/>
              </a:rPr>
              <a:t>та його «команди» не </a:t>
            </a:r>
            <a:r>
              <a:rPr lang="uk-UA" sz="2000" dirty="0" err="1">
                <a:latin typeface="Times New Roman" panose="02020603050405020304" pitchFamily="18" charset="0"/>
                <a:cs typeface="Times New Roman" panose="02020603050405020304" pitchFamily="18" charset="0"/>
              </a:rPr>
              <a:t>вніс</a:t>
            </a:r>
            <a:r>
              <a:rPr lang="uk-UA" sz="2000" dirty="0">
                <a:latin typeface="Times New Roman" panose="02020603050405020304" pitchFamily="18" charset="0"/>
                <a:cs typeface="Times New Roman" panose="02020603050405020304" pitchFamily="18" charset="0"/>
              </a:rPr>
              <a:t> кардинальних змін в концептуальні основи зовнішньої політики СРСР. </a:t>
            </a:r>
            <a:endParaRPr lang="uk-UA" sz="2000" dirty="0" smtClean="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Як </a:t>
            </a:r>
            <a:r>
              <a:rPr lang="uk-UA" sz="2000" dirty="0">
                <a:latin typeface="Times New Roman" panose="02020603050405020304" pitchFamily="18" charset="0"/>
                <a:cs typeface="Times New Roman" panose="02020603050405020304" pitchFamily="18" charset="0"/>
              </a:rPr>
              <a:t>і раніше, її двома головними «китами» залишалися мирне співіснування і проле­тарський, соціалістичний інтернаціоналізм. Водночас у теоретичній інтерпретації та практичному втіленні цих принципів виявилися певні новації</a:t>
            </a:r>
            <a:r>
              <a:rPr lang="uk-UA" sz="2000" dirty="0" smtClean="0">
                <a:latin typeface="Times New Roman" panose="02020603050405020304" pitchFamily="18" charset="0"/>
                <a:cs typeface="Times New Roman" panose="02020603050405020304" pitchFamily="18" charset="0"/>
              </a:rPr>
              <a:t>.</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По-перше, на відміну від М. Хрущова, який прого­лосив мирне співіснування генеральною лінією зов­нішньої політики СРСР, Л. Брежнєв уже в доповіді 6 листопада 1964 р. продемонстрував інший підхід: на перше місце він поставив завдання </a:t>
            </a:r>
            <a:r>
              <a:rPr lang="uk-UA" sz="2000" b="1" i="1" dirty="0">
                <a:latin typeface="Times New Roman" panose="02020603050405020304" pitchFamily="18" charset="0"/>
                <a:cs typeface="Times New Roman" panose="02020603050405020304" pitchFamily="18" charset="0"/>
              </a:rPr>
              <a:t>згуртування соціаліс­тичних країн, надання підтримки національно-визволь­ній боротьбі народів Азії, Африки, Латинської Америки, і лише потім йшлося про політику мирного співіснування. </a:t>
            </a:r>
            <a:r>
              <a:rPr lang="uk-UA" sz="2000" dirty="0">
                <a:latin typeface="Times New Roman" panose="02020603050405020304" pitchFamily="18" charset="0"/>
                <a:cs typeface="Times New Roman" panose="02020603050405020304" pitchFamily="18" charset="0"/>
              </a:rPr>
              <a:t>У такій самій послідовності перелічувалися зовнішньо­політичні пріоритети Радянського Союзу у виступах Л. Брежнєва на партійних форумах до початку 80-х років</a:t>
            </a:r>
            <a:r>
              <a:rPr lang="uk-UA" sz="2000" dirty="0" smtClean="0">
                <a:latin typeface="Times New Roman" panose="02020603050405020304" pitchFamily="18" charset="0"/>
                <a:cs typeface="Times New Roman" panose="02020603050405020304" pitchFamily="18" charset="0"/>
              </a:rPr>
              <a:t>.</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По-друге, з ім'ям </a:t>
            </a:r>
            <a:r>
              <a:rPr lang="uk-UA" sz="2000" b="1" dirty="0">
                <a:latin typeface="Times New Roman" panose="02020603050405020304" pitchFamily="18" charset="0"/>
                <a:cs typeface="Times New Roman" panose="02020603050405020304" pitchFamily="18" charset="0"/>
              </a:rPr>
              <a:t>Л. Брежнєва</a:t>
            </a:r>
            <a:r>
              <a:rPr lang="uk-UA" sz="2000" dirty="0">
                <a:latin typeface="Times New Roman" panose="02020603050405020304" pitchFamily="18" charset="0"/>
                <a:cs typeface="Times New Roman" panose="02020603050405020304" pitchFamily="18" charset="0"/>
              </a:rPr>
              <a:t> пов'язана поява кон­цепції, яку на Заході назвали </a:t>
            </a:r>
            <a:r>
              <a:rPr lang="uk-UA" sz="2000" b="1" i="1" dirty="0">
                <a:latin typeface="Times New Roman" panose="02020603050405020304" pitchFamily="18" charset="0"/>
                <a:cs typeface="Times New Roman" panose="02020603050405020304" pitchFamily="18" charset="0"/>
              </a:rPr>
              <a:t>«доктриною</a:t>
            </a:r>
            <a:r>
              <a:rPr lang="uk-UA" sz="2000" i="1"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обмеженого суверенітету».</a:t>
            </a:r>
            <a:r>
              <a:rPr lang="uk-UA" sz="2000" i="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Цю доктрину, яка розвивала </a:t>
            </a:r>
            <a:r>
              <a:rPr lang="uk-UA" sz="2000" i="1" dirty="0">
                <a:latin typeface="Times New Roman" panose="02020603050405020304" pitchFamily="18" charset="0"/>
                <a:cs typeface="Times New Roman" panose="02020603050405020304" pitchFamily="18" charset="0"/>
              </a:rPr>
              <a:t>принципи «братерської взаємодопомоги» та «соціалістичного інтернаціоналізму», було сформульовано в період підготовки та здійснення в 1968 р. військового втручання СРСР та його союзників у події в Чехословаччині з метою </a:t>
            </a:r>
            <a:r>
              <a:rPr lang="uk-UA" sz="2000" i="1" dirty="0" err="1">
                <a:latin typeface="Times New Roman" panose="02020603050405020304" pitchFamily="18" charset="0"/>
                <a:cs typeface="Times New Roman" panose="02020603050405020304" pitchFamily="18" charset="0"/>
              </a:rPr>
              <a:t>обгрунтувати</a:t>
            </a:r>
            <a:r>
              <a:rPr lang="uk-UA" sz="2000" i="1" dirty="0">
                <a:latin typeface="Times New Roman" panose="02020603050405020304" pitchFamily="18" charset="0"/>
                <a:cs typeface="Times New Roman" panose="02020603050405020304" pitchFamily="18" charset="0"/>
              </a:rPr>
              <a:t> правомірність цієї акції.</a:t>
            </a:r>
            <a:r>
              <a:rPr lang="uk-UA" sz="2000" dirty="0">
                <a:latin typeface="Times New Roman" panose="02020603050405020304" pitchFamily="18" charset="0"/>
                <a:cs typeface="Times New Roman" panose="02020603050405020304" pitchFamily="18" charset="0"/>
              </a:rPr>
              <a:t> В ряді виступів влітку—восени 1968 р. Л. Брежнєв наполегливо «просував» тезу, згідно з якою </a:t>
            </a:r>
            <a:r>
              <a:rPr lang="uk-UA" sz="2000" b="1" i="1" dirty="0">
                <a:latin typeface="Times New Roman" panose="02020603050405020304" pitchFamily="18" charset="0"/>
                <a:cs typeface="Times New Roman" panose="02020603050405020304" pitchFamily="18" charset="0"/>
              </a:rPr>
              <a:t>ніхто не вправі втручатися ззовні в процеси побудови соціалізму в країнах «соціалістичної співдружності».</a:t>
            </a:r>
          </a:p>
        </p:txBody>
      </p:sp>
    </p:spTree>
    <p:extLst>
      <p:ext uri="{BB962C8B-B14F-4D97-AF65-F5344CB8AC3E}">
        <p14:creationId xmlns:p14="http://schemas.microsoft.com/office/powerpoint/2010/main" val="85004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854" y="270134"/>
            <a:ext cx="11013743" cy="2031325"/>
          </a:xfrm>
          <a:prstGeom prst="rect">
            <a:avLst/>
          </a:prstGeom>
          <a:solidFill>
            <a:schemeClr val="accent2">
              <a:lumMod val="20000"/>
              <a:lumOff val="80000"/>
            </a:schemeClr>
          </a:solidFill>
        </p:spPr>
        <p:txBody>
          <a:bodyPr wrap="square">
            <a:spAutoFit/>
          </a:bodyPr>
          <a:lstStyle/>
          <a:p>
            <a:pPr algn="just"/>
            <a:r>
              <a:rPr lang="ru-RU" dirty="0">
                <a:solidFill>
                  <a:srgbClr val="333333"/>
                </a:solidFill>
                <a:latin typeface="Times New Roman" panose="02020603050405020304" pitchFamily="18" charset="0"/>
                <a:cs typeface="Times New Roman" panose="02020603050405020304" pitchFamily="18" charset="0"/>
              </a:rPr>
              <a:t>У </a:t>
            </a:r>
            <a:r>
              <a:rPr lang="ru-RU" b="1" dirty="0">
                <a:solidFill>
                  <a:srgbClr val="333333"/>
                </a:solidFill>
                <a:latin typeface="Times New Roman" panose="02020603050405020304" pitchFamily="18" charset="0"/>
                <a:cs typeface="Times New Roman" panose="02020603050405020304" pitchFamily="18" charset="0"/>
              </a:rPr>
              <a:t>1968 р.</a:t>
            </a:r>
            <a:r>
              <a:rPr lang="ru-RU" dirty="0">
                <a:solidFill>
                  <a:srgbClr val="333333"/>
                </a:solidFill>
                <a:latin typeface="Times New Roman" panose="02020603050405020304" pitchFamily="18" charset="0"/>
                <a:cs typeface="Times New Roman" panose="02020603050405020304" pitchFamily="18" charset="0"/>
              </a:rPr>
              <a:t> у </a:t>
            </a:r>
            <a:r>
              <a:rPr lang="ru-RU" dirty="0" err="1">
                <a:solidFill>
                  <a:srgbClr val="333333"/>
                </a:solidFill>
                <a:latin typeface="Times New Roman" panose="02020603050405020304" pitchFamily="18" charset="0"/>
                <a:cs typeface="Times New Roman" panose="02020603050405020304" pitchFamily="18" charset="0"/>
              </a:rPr>
              <a:t>відставку</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було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відправлено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керівника</a:t>
            </a:r>
            <a:r>
              <a:rPr lang="ru-RU" dirty="0">
                <a:solidFill>
                  <a:srgbClr val="333333"/>
                </a:solidFill>
                <a:latin typeface="Times New Roman" panose="02020603050405020304" pitchFamily="18" charset="0"/>
                <a:cs typeface="Times New Roman" panose="02020603050405020304" pitchFamily="18" charset="0"/>
              </a:rPr>
              <a:t> ЧСР А. </a:t>
            </a:r>
            <a:r>
              <a:rPr lang="ru-RU" dirty="0" err="1">
                <a:solidFill>
                  <a:srgbClr val="333333"/>
                </a:solidFill>
                <a:latin typeface="Times New Roman" panose="02020603050405020304" pitchFamily="18" charset="0"/>
                <a:cs typeface="Times New Roman" panose="02020603050405020304" pitchFamily="18" charset="0"/>
              </a:rPr>
              <a:t>Новотного</a:t>
            </a:r>
            <a:r>
              <a:rPr lang="ru-RU" dirty="0">
                <a:solidFill>
                  <a:srgbClr val="333333"/>
                </a:solidFill>
                <a:latin typeface="Times New Roman" panose="02020603050405020304" pitchFamily="18" charset="0"/>
                <a:cs typeface="Times New Roman" panose="02020603050405020304" pitchFamily="18" charset="0"/>
              </a:rPr>
              <a:t>, до </a:t>
            </a:r>
            <a:r>
              <a:rPr lang="ru-RU" dirty="0" err="1">
                <a:solidFill>
                  <a:srgbClr val="333333"/>
                </a:solidFill>
                <a:latin typeface="Times New Roman" panose="02020603050405020304" pitchFamily="18" charset="0"/>
                <a:cs typeface="Times New Roman" panose="02020603050405020304" pitchFamily="18" charset="0"/>
              </a:rPr>
              <a:t>влади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прийшов</a:t>
            </a:r>
            <a:r>
              <a:rPr lang="ru-RU" dirty="0">
                <a:solidFill>
                  <a:srgbClr val="333333"/>
                </a:solidFill>
                <a:latin typeface="Times New Roman" panose="02020603050405020304" pitchFamily="18" charset="0"/>
                <a:cs typeface="Times New Roman" panose="02020603050405020304" pitchFamily="18" charset="0"/>
              </a:rPr>
              <a:t> демократично </a:t>
            </a:r>
            <a:r>
              <a:rPr lang="ru-RU" dirty="0" err="1">
                <a:solidFill>
                  <a:srgbClr val="333333"/>
                </a:solidFill>
                <a:latin typeface="Times New Roman" panose="02020603050405020304" pitchFamily="18" charset="0"/>
                <a:cs typeface="Times New Roman" panose="02020603050405020304" pitchFamily="18" charset="0"/>
              </a:rPr>
              <a:t>налаштований</a:t>
            </a:r>
            <a:r>
              <a:rPr lang="ru-RU" dirty="0">
                <a:solidFill>
                  <a:srgbClr val="333333"/>
                </a:solidFill>
                <a:latin typeface="Times New Roman" panose="02020603050405020304" pitchFamily="18" charset="0"/>
                <a:cs typeface="Times New Roman" panose="02020603050405020304" pitchFamily="18" charset="0"/>
              </a:rPr>
              <a:t> </a:t>
            </a:r>
            <a:r>
              <a:rPr lang="ru-RU" b="1" dirty="0">
                <a:solidFill>
                  <a:srgbClr val="333333"/>
                </a:solidFill>
                <a:latin typeface="Times New Roman" panose="02020603050405020304" pitchFamily="18" charset="0"/>
                <a:cs typeface="Times New Roman" panose="02020603050405020304" pitchFamily="18" charset="0"/>
              </a:rPr>
              <a:t>А. </a:t>
            </a:r>
            <a:r>
              <a:rPr lang="ru-RU" b="1" dirty="0" err="1">
                <a:solidFill>
                  <a:srgbClr val="333333"/>
                </a:solidFill>
                <a:latin typeface="Times New Roman" panose="02020603050405020304" pitchFamily="18" charset="0"/>
                <a:cs typeface="Times New Roman" panose="02020603050405020304" pitchFamily="18" charset="0"/>
              </a:rPr>
              <a:t>Дубчек</a:t>
            </a:r>
            <a:r>
              <a:rPr lang="ru-RU" b="1" dirty="0">
                <a:solidFill>
                  <a:srgbClr val="333333"/>
                </a:solidFill>
                <a:latin typeface="Times New Roman" panose="02020603050405020304" pitchFamily="18" charset="0"/>
                <a:cs typeface="Times New Roman" panose="02020603050405020304" pitchFamily="18" charset="0"/>
              </a:rPr>
              <a:t>.</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Нове</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керівництво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розпочало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лібералізацію</a:t>
            </a:r>
            <a:r>
              <a:rPr lang="ru-RU" dirty="0">
                <a:solidFill>
                  <a:srgbClr val="333333"/>
                </a:solidFill>
                <a:latin typeface="Times New Roman" panose="02020603050405020304" pitchFamily="18" charset="0"/>
                <a:cs typeface="Times New Roman" panose="02020603050405020304" pitchFamily="18" charset="0"/>
              </a:rPr>
              <a:t> та </a:t>
            </a:r>
            <a:r>
              <a:rPr lang="ru-RU" dirty="0" err="1">
                <a:solidFill>
                  <a:srgbClr val="333333"/>
                </a:solidFill>
                <a:latin typeface="Times New Roman" panose="02020603050405020304" pitchFamily="18" charset="0"/>
                <a:cs typeface="Times New Roman" panose="02020603050405020304" pitchFamily="18" charset="0"/>
              </a:rPr>
              <a:t>будівництво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соціалізму</a:t>
            </a:r>
            <a:r>
              <a:rPr lang="ru-RU" dirty="0">
                <a:solidFill>
                  <a:srgbClr val="333333"/>
                </a:solidFill>
                <a:latin typeface="Times New Roman" panose="02020603050405020304" pitchFamily="18" charset="0"/>
                <a:cs typeface="Times New Roman" panose="02020603050405020304" pitchFamily="18" charset="0"/>
              </a:rPr>
              <a:t> з </a:t>
            </a:r>
            <a:r>
              <a:rPr lang="ru-RU" dirty="0" err="1">
                <a:solidFill>
                  <a:srgbClr val="333333"/>
                </a:solidFill>
                <a:latin typeface="Times New Roman" panose="02020603050405020304" pitchFamily="18" charset="0"/>
                <a:cs typeface="Times New Roman" panose="02020603050405020304" pitchFamily="18" charset="0"/>
              </a:rPr>
              <a:t>людським</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обличчям</a:t>
            </a:r>
            <a:r>
              <a:rPr lang="ru-RU" dirty="0">
                <a:solidFill>
                  <a:srgbClr val="333333"/>
                </a:solidFill>
                <a:latin typeface="Times New Roman" panose="02020603050405020304" pitchFamily="18" charset="0"/>
                <a:cs typeface="Times New Roman" panose="02020603050405020304" pitchFamily="18" charset="0"/>
              </a:rPr>
              <a:t>», суть </a:t>
            </a:r>
            <a:r>
              <a:rPr lang="ru-RU" dirty="0" err="1">
                <a:solidFill>
                  <a:srgbClr val="333333"/>
                </a:solidFill>
                <a:latin typeface="Times New Roman" panose="02020603050405020304" pitchFamily="18" charset="0"/>
                <a:cs typeface="Times New Roman" panose="02020603050405020304" pitchFamily="18" charset="0"/>
              </a:rPr>
              <a:t>якого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полягала</a:t>
            </a:r>
            <a:r>
              <a:rPr lang="ru-RU" dirty="0">
                <a:solidFill>
                  <a:srgbClr val="333333"/>
                </a:solidFill>
                <a:latin typeface="Times New Roman" panose="02020603050405020304" pitchFamily="18" charset="0"/>
                <a:cs typeface="Times New Roman" panose="02020603050405020304" pitchFamily="18" charset="0"/>
              </a:rPr>
              <a:t> у </a:t>
            </a:r>
            <a:r>
              <a:rPr lang="ru-RU" dirty="0" err="1">
                <a:solidFill>
                  <a:srgbClr val="333333"/>
                </a:solidFill>
                <a:latin typeface="Times New Roman" panose="02020603050405020304" pitchFamily="18" charset="0"/>
                <a:cs typeface="Times New Roman" panose="02020603050405020304" pitchFamily="18" charset="0"/>
              </a:rPr>
              <a:t>поєднанні</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соціалістичного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суспільства</a:t>
            </a:r>
            <a:r>
              <a:rPr lang="ru-RU" dirty="0">
                <a:solidFill>
                  <a:srgbClr val="333333"/>
                </a:solidFill>
                <a:latin typeface="Times New Roman" panose="02020603050405020304" pitchFamily="18" charset="0"/>
                <a:cs typeface="Times New Roman" panose="02020603050405020304" pitchFamily="18" charset="0"/>
              </a:rPr>
              <a:t> з </a:t>
            </a:r>
            <a:r>
              <a:rPr lang="ru-RU" dirty="0" err="1">
                <a:solidFill>
                  <a:srgbClr val="333333"/>
                </a:solidFill>
                <a:latin typeface="Times New Roman" panose="02020603050405020304" pitchFamily="18" charset="0"/>
                <a:cs typeface="Times New Roman" panose="02020603050405020304" pitchFamily="18" charset="0"/>
              </a:rPr>
              <a:t>елементами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ринкової</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економіки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плюралізмом</a:t>
            </a:r>
            <a:r>
              <a:rPr lang="ru-RU" dirty="0">
                <a:solidFill>
                  <a:srgbClr val="333333"/>
                </a:solidFill>
                <a:latin typeface="Times New Roman" panose="02020603050405020304" pitchFamily="18" charset="0"/>
                <a:cs typeface="Times New Roman" panose="02020603050405020304" pitchFamily="18" charset="0"/>
              </a:rPr>
              <a:t> та </a:t>
            </a:r>
            <a:r>
              <a:rPr lang="ru-RU" dirty="0" err="1">
                <a:solidFill>
                  <a:srgbClr val="333333"/>
                </a:solidFill>
                <a:latin typeface="Times New Roman" panose="02020603050405020304" pitchFamily="18" charset="0"/>
                <a:cs typeface="Times New Roman" panose="02020603050405020304" pitchFamily="18" charset="0"/>
              </a:rPr>
              <a:t>демократичними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інститутами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Варто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зазначити</a:t>
            </a:r>
            <a:r>
              <a:rPr lang="ru-RU" dirty="0">
                <a:solidFill>
                  <a:srgbClr val="333333"/>
                </a:solidFill>
                <a:latin typeface="Times New Roman" panose="02020603050405020304" pitchFamily="18" charset="0"/>
                <a:cs typeface="Times New Roman" panose="02020603050405020304" pitchFamily="18" charset="0"/>
              </a:rPr>
              <a:t> про </a:t>
            </a:r>
            <a:r>
              <a:rPr lang="ru-RU" dirty="0" err="1">
                <a:solidFill>
                  <a:srgbClr val="333333"/>
                </a:solidFill>
                <a:latin typeface="Times New Roman" panose="02020603050405020304" pitchFamily="18" charset="0"/>
                <a:cs typeface="Times New Roman" panose="02020603050405020304" pitchFamily="18" charset="0"/>
              </a:rPr>
              <a:t>масову</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підтримку</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чехословацьким</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суспільством</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нових</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заходів</a:t>
            </a:r>
            <a:r>
              <a:rPr lang="ru-RU" dirty="0">
                <a:solidFill>
                  <a:srgbClr val="333333"/>
                </a:solidFill>
                <a:latin typeface="Times New Roman" panose="02020603050405020304" pitchFamily="18" charset="0"/>
                <a:cs typeface="Times New Roman" panose="02020603050405020304" pitchFamily="18" charset="0"/>
              </a:rPr>
              <a:t> КПЧ. </a:t>
            </a:r>
            <a:r>
              <a:rPr lang="ru-RU" dirty="0" err="1">
                <a:solidFill>
                  <a:srgbClr val="333333"/>
                </a:solidFill>
                <a:latin typeface="Times New Roman" panose="02020603050405020304" pitchFamily="18" charset="0"/>
                <a:cs typeface="Times New Roman" panose="02020603050405020304" pitchFamily="18" charset="0"/>
              </a:rPr>
              <a:t>Розпочалась</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Празька</a:t>
            </a:r>
            <a:r>
              <a:rPr lang="ru-RU" dirty="0">
                <a:solidFill>
                  <a:srgbClr val="333333"/>
                </a:solidFill>
                <a:latin typeface="Times New Roman" panose="02020603050405020304" pitchFamily="18" charset="0"/>
                <a:cs typeface="Times New Roman" panose="02020603050405020304" pitchFamily="18" charset="0"/>
              </a:rPr>
              <a:t> весна», яка не могла не </a:t>
            </a:r>
            <a:r>
              <a:rPr lang="ru-RU" dirty="0" err="1">
                <a:solidFill>
                  <a:srgbClr val="333333"/>
                </a:solidFill>
                <a:latin typeface="Times New Roman" panose="02020603050405020304" pitchFamily="18" charset="0"/>
                <a:cs typeface="Times New Roman" panose="02020603050405020304" pitchFamily="18" charset="0"/>
              </a:rPr>
              <a:t>викликати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занепокоєння</a:t>
            </a:r>
            <a:r>
              <a:rPr lang="ru-RU" dirty="0">
                <a:solidFill>
                  <a:srgbClr val="333333"/>
                </a:solidFill>
                <a:latin typeface="Times New Roman" panose="02020603050405020304" pitchFamily="18" charset="0"/>
                <a:cs typeface="Times New Roman" panose="02020603050405020304" pitchFamily="18" charset="0"/>
              </a:rPr>
              <a:t> у СРСР, </a:t>
            </a:r>
            <a:r>
              <a:rPr lang="ru-RU" dirty="0" err="1">
                <a:solidFill>
                  <a:srgbClr val="333333"/>
                </a:solidFill>
                <a:latin typeface="Times New Roman" panose="02020603050405020304" pitchFamily="18" charset="0"/>
                <a:cs typeface="Times New Roman" panose="02020603050405020304" pitchFamily="18" charset="0"/>
              </a:rPr>
              <a:t>який</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ініціював</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введення</a:t>
            </a:r>
            <a:r>
              <a:rPr lang="ru-RU" dirty="0">
                <a:solidFill>
                  <a:srgbClr val="333333"/>
                </a:solidFill>
                <a:latin typeface="Times New Roman" panose="02020603050405020304" pitchFamily="18" charset="0"/>
                <a:cs typeface="Times New Roman" panose="02020603050405020304" pitchFamily="18" charset="0"/>
              </a:rPr>
              <a:t> сил ОВД в </a:t>
            </a:r>
            <a:r>
              <a:rPr lang="ru-RU" dirty="0" err="1">
                <a:solidFill>
                  <a:srgbClr val="333333"/>
                </a:solidFill>
                <a:latin typeface="Times New Roman" panose="02020603050405020304" pitchFamily="18" charset="0"/>
                <a:cs typeface="Times New Roman" panose="02020603050405020304" pitchFamily="18" charset="0"/>
              </a:rPr>
              <a:t>Чехословаччину</a:t>
            </a:r>
            <a:r>
              <a:rPr lang="ru-RU" dirty="0">
                <a:solidFill>
                  <a:srgbClr val="333333"/>
                </a:solidFill>
                <a:latin typeface="Times New Roman" panose="02020603050405020304" pitchFamily="18" charset="0"/>
                <a:cs typeface="Times New Roman" panose="02020603050405020304" pitchFamily="18" charset="0"/>
              </a:rPr>
              <a:t> та </a:t>
            </a:r>
            <a:r>
              <a:rPr lang="ru-RU" dirty="0" err="1">
                <a:solidFill>
                  <a:srgbClr val="333333"/>
                </a:solidFill>
                <a:latin typeface="Times New Roman" panose="02020603050405020304" pitchFamily="18" charset="0"/>
                <a:cs typeface="Times New Roman" panose="02020603050405020304" pitchFamily="18" charset="0"/>
              </a:rPr>
              <a:t>усунення</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Дубчека</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від</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влади</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його</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замінили</a:t>
            </a:r>
            <a:r>
              <a:rPr lang="ru-RU" dirty="0">
                <a:solidFill>
                  <a:srgbClr val="333333"/>
                </a:solidFill>
                <a:latin typeface="Times New Roman" panose="02020603050405020304" pitchFamily="18" charset="0"/>
                <a:cs typeface="Times New Roman" panose="02020603050405020304" pitchFamily="18" charset="0"/>
              </a:rPr>
              <a:t>  Г. Гусаком, </a:t>
            </a:r>
            <a:r>
              <a:rPr lang="ru-RU" dirty="0" err="1">
                <a:solidFill>
                  <a:srgbClr val="333333"/>
                </a:solidFill>
                <a:latin typeface="Times New Roman" panose="02020603050405020304" pitchFamily="18" charset="0"/>
                <a:cs typeface="Times New Roman" panose="02020603050405020304" pitchFamily="18" charset="0"/>
              </a:rPr>
              <a:t>який</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провадив</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політику</a:t>
            </a:r>
            <a:r>
              <a:rPr lang="ru-RU" dirty="0">
                <a:solidFill>
                  <a:srgbClr val="333333"/>
                </a:solidFill>
                <a:latin typeface="Times New Roman" panose="02020603050405020304" pitchFamily="18" charset="0"/>
                <a:cs typeface="Times New Roman" panose="02020603050405020304" pitchFamily="18" charset="0"/>
              </a:rPr>
              <a:t> на </a:t>
            </a:r>
            <a:r>
              <a:rPr lang="ru-RU" dirty="0" err="1">
                <a:solidFill>
                  <a:srgbClr val="333333"/>
                </a:solidFill>
                <a:latin typeface="Times New Roman" panose="02020603050405020304" pitchFamily="18" charset="0"/>
                <a:cs typeface="Times New Roman" panose="02020603050405020304" pitchFamily="18" charset="0"/>
              </a:rPr>
              <a:t>збереження</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соціалістичного</a:t>
            </a:r>
            <a:r>
              <a:rPr lang="ru-RU" dirty="0">
                <a:solidFill>
                  <a:srgbClr val="333333"/>
                </a:solidFill>
                <a:latin typeface="Times New Roman" panose="02020603050405020304" pitchFamily="18" charset="0"/>
                <a:cs typeface="Times New Roman" panose="02020603050405020304" pitchFamily="18" charset="0"/>
              </a:rPr>
              <a:t> устрою.</a:t>
            </a: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654" y="2797791"/>
            <a:ext cx="7915701" cy="4060209"/>
          </a:xfrm>
          <a:prstGeom prst="rect">
            <a:avLst/>
          </a:prstGeom>
          <a:solidFill>
            <a:schemeClr val="accent6">
              <a:lumMod val="75000"/>
            </a:schemeClr>
          </a:solid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2323519"/>
            <a:ext cx="19573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94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967" y="361626"/>
            <a:ext cx="11245755" cy="5878532"/>
          </a:xfrm>
          <a:prstGeom prst="rect">
            <a:avLst/>
          </a:prstGeom>
          <a:solidFill>
            <a:schemeClr val="accent3">
              <a:lumMod val="40000"/>
              <a:lumOff val="60000"/>
            </a:schemeClr>
          </a:solidFill>
        </p:spPr>
        <p:txBody>
          <a:bodyPr wrap="square">
            <a:spAutoFit/>
          </a:bodyPr>
          <a:lstStyle/>
          <a:p>
            <a:pPr algn="just"/>
            <a:r>
              <a:rPr lang="ru-RU" sz="2000" dirty="0" err="1" smtClean="0">
                <a:latin typeface="Times New Roman" panose="02020603050405020304" pitchFamily="18" charset="0"/>
                <a:cs typeface="Times New Roman" panose="02020603050405020304" pitchFamily="18" charset="0"/>
              </a:rPr>
              <a:t>По-третє</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розвиваючи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прагматичні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тенденції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політики</a:t>
            </a:r>
            <a:r>
              <a:rPr lang="ru-RU" sz="2000" dirty="0" smtClean="0">
                <a:latin typeface="Times New Roman" panose="02020603050405020304" pitchFamily="18" charset="0"/>
                <a:cs typeface="Times New Roman" panose="02020603050405020304" pitchFamily="18" charset="0"/>
              </a:rPr>
              <a:t> М. </a:t>
            </a:r>
            <a:r>
              <a:rPr lang="ru-RU" sz="2000" dirty="0" err="1" smtClean="0">
                <a:latin typeface="Times New Roman" panose="02020603050405020304" pitchFamily="18" charset="0"/>
                <a:cs typeface="Times New Roman" panose="02020603050405020304" pitchFamily="18" charset="0"/>
              </a:rPr>
              <a:t>Хрущова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радянське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керівництво</a:t>
            </a:r>
            <a:r>
              <a:rPr lang="ru-RU" sz="2000" dirty="0" smtClean="0">
                <a:latin typeface="Times New Roman" panose="02020603050405020304" pitchFamily="18" charset="0"/>
                <a:cs typeface="Times New Roman" panose="02020603050405020304" pitchFamily="18" charset="0"/>
              </a:rPr>
              <a:t> в </a:t>
            </a:r>
            <a:r>
              <a:rPr lang="ru-RU" sz="2000" dirty="0" err="1" smtClean="0">
                <a:latin typeface="Times New Roman" panose="02020603050405020304" pitchFamily="18" charset="0"/>
                <a:cs typeface="Times New Roman" panose="02020603050405020304" pitchFamily="18" charset="0"/>
              </a:rPr>
              <a:t>період</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правління</a:t>
            </a:r>
            <a:r>
              <a:rPr lang="ru-RU" sz="2000" dirty="0" smtClean="0">
                <a:latin typeface="Times New Roman" panose="02020603050405020304" pitchFamily="18" charset="0"/>
                <a:cs typeface="Times New Roman" panose="02020603050405020304" pitchFamily="18" charset="0"/>
              </a:rPr>
              <a:t> Л. </a:t>
            </a:r>
            <a:r>
              <a:rPr lang="ru-RU" sz="2000" dirty="0" err="1" smtClean="0">
                <a:latin typeface="Times New Roman" panose="02020603050405020304" pitchFamily="18" charset="0"/>
                <a:cs typeface="Times New Roman" panose="02020603050405020304" pitchFamily="18" charset="0"/>
              </a:rPr>
              <a:t>Брежнєва</a:t>
            </a:r>
            <a:r>
              <a:rPr lang="ru-RU" sz="2000" dirty="0" smtClean="0">
                <a:latin typeface="Times New Roman" panose="02020603050405020304" pitchFamily="18" charset="0"/>
                <a:cs typeface="Times New Roman" panose="02020603050405020304" pitchFamily="18" charset="0"/>
              </a:rPr>
              <a:t> взяло курс на </a:t>
            </a:r>
            <a:r>
              <a:rPr lang="ru-RU" sz="2000" dirty="0" err="1" smtClean="0">
                <a:latin typeface="Times New Roman" panose="02020603050405020304" pitchFamily="18" charset="0"/>
                <a:cs typeface="Times New Roman" panose="02020603050405020304" pitchFamily="18" charset="0"/>
              </a:rPr>
              <a:t>подолання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високого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рівня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міжнародної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напруженості</a:t>
            </a:r>
            <a:r>
              <a:rPr lang="ru-RU" sz="2000" dirty="0" smtClean="0">
                <a:latin typeface="Times New Roman" panose="02020603050405020304" pitchFamily="18" charset="0"/>
                <a:cs typeface="Times New Roman" panose="02020603050405020304" pitchFamily="18" charset="0"/>
              </a:rPr>
              <a:t> та </a:t>
            </a:r>
            <a:r>
              <a:rPr lang="ru-RU" sz="2000" dirty="0" err="1" smtClean="0">
                <a:latin typeface="Times New Roman" panose="02020603050405020304" pitchFamily="18" charset="0"/>
                <a:cs typeface="Times New Roman" panose="02020603050405020304" pitchFamily="18" charset="0"/>
              </a:rPr>
              <a:t>конфронтації</a:t>
            </a:r>
            <a:r>
              <a:rPr lang="ru-RU" sz="2000" dirty="0" smtClean="0">
                <a:latin typeface="Times New Roman" panose="02020603050405020304" pitchFamily="18" charset="0"/>
                <a:cs typeface="Times New Roman" panose="02020603050405020304" pitchFamily="18" charset="0"/>
              </a:rPr>
              <a:t>, характерного для </a:t>
            </a:r>
            <a:r>
              <a:rPr lang="ru-RU" sz="2000" dirty="0" err="1" smtClean="0">
                <a:latin typeface="Times New Roman" panose="02020603050405020304" pitchFamily="18" charset="0"/>
                <a:cs typeface="Times New Roman" panose="02020603050405020304" pitchFamily="18" charset="0"/>
              </a:rPr>
              <a:t>часів</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холодної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війни</a:t>
            </a:r>
            <a:r>
              <a:rPr lang="ru-RU" sz="2000" dirty="0" smtClean="0">
                <a:latin typeface="Times New Roman" panose="02020603050405020304" pitchFamily="18" charset="0"/>
                <a:cs typeface="Times New Roman" panose="02020603050405020304" pitchFamily="18" charset="0"/>
              </a:rPr>
              <a:t>», і </a:t>
            </a:r>
            <a:r>
              <a:rPr lang="ru-RU" sz="2000" b="1" dirty="0" err="1" smtClean="0">
                <a:latin typeface="Times New Roman" panose="02020603050405020304" pitchFamily="18" charset="0"/>
                <a:cs typeface="Times New Roman" panose="02020603050405020304" pitchFamily="18" charset="0"/>
              </a:rPr>
              <a:t>політику</a:t>
            </a:r>
            <a:r>
              <a:rPr lang="ru-RU" sz="2000" b="1" dirty="0" smtClean="0">
                <a:latin typeface="Times New Roman" panose="02020603050405020304" pitchFamily="18" charset="0"/>
                <a:cs typeface="Times New Roman" panose="02020603050405020304" pitchFamily="18" charset="0"/>
              </a:rPr>
              <a:t> </a:t>
            </a:r>
            <a:r>
              <a:rPr lang="ru-RU" sz="2000" b="1" i="1" dirty="0" err="1" smtClean="0">
                <a:latin typeface="Times New Roman" panose="02020603050405020304" pitchFamily="18" charset="0"/>
                <a:cs typeface="Times New Roman" panose="02020603050405020304" pitchFamily="18" charset="0"/>
              </a:rPr>
              <a:t>розрядки</a:t>
            </a:r>
            <a:r>
              <a:rPr lang="ru-RU" sz="2000" b="1" i="1" dirty="0" smtClean="0">
                <a:latin typeface="Times New Roman" panose="02020603050405020304" pitchFamily="18" charset="0"/>
                <a:cs typeface="Times New Roman" panose="02020603050405020304" pitchFamily="18" charset="0"/>
              </a:rPr>
              <a:t> </a:t>
            </a:r>
            <a:r>
              <a:rPr lang="ru-RU" sz="2000" b="1" i="1" dirty="0" err="1" smtClean="0">
                <a:latin typeface="Times New Roman" panose="02020603050405020304" pitchFamily="18" charset="0"/>
                <a:cs typeface="Times New Roman" panose="02020603050405020304" pitchFamily="18" charset="0"/>
              </a:rPr>
              <a:t>міжна­родної</a:t>
            </a:r>
            <a:r>
              <a:rPr lang="ru-RU" sz="2000" b="1" i="1" dirty="0" smtClean="0">
                <a:latin typeface="Times New Roman" panose="02020603050405020304" pitchFamily="18" charset="0"/>
                <a:cs typeface="Times New Roman" panose="02020603050405020304" pitchFamily="18" charset="0"/>
              </a:rPr>
              <a:t> </a:t>
            </a:r>
            <a:r>
              <a:rPr lang="ru-RU" sz="2000" b="1" i="1" dirty="0" err="1" smtClean="0">
                <a:latin typeface="Times New Roman" panose="02020603050405020304" pitchFamily="18" charset="0"/>
                <a:cs typeface="Times New Roman" panose="02020603050405020304" pitchFamily="18" charset="0"/>
              </a:rPr>
              <a:t>напруженості</a:t>
            </a:r>
            <a:r>
              <a:rPr lang="ru-RU" sz="2000" i="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яка справила </a:t>
            </a:r>
            <a:r>
              <a:rPr lang="ru-RU" sz="2000" dirty="0" err="1" smtClean="0">
                <a:latin typeface="Times New Roman" panose="02020603050405020304" pitchFamily="18" charset="0"/>
                <a:cs typeface="Times New Roman" panose="02020603050405020304" pitchFamily="18" charset="0"/>
              </a:rPr>
              <a:t>благотворний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вплив</a:t>
            </a:r>
            <a:r>
              <a:rPr lang="ru-RU" sz="2000" dirty="0" smtClean="0">
                <a:latin typeface="Times New Roman" panose="02020603050405020304" pitchFamily="18" charset="0"/>
                <a:cs typeface="Times New Roman" panose="02020603050405020304" pitchFamily="18" charset="0"/>
              </a:rPr>
              <a:t> на </a:t>
            </a:r>
            <a:r>
              <a:rPr lang="ru-RU" sz="2000" dirty="0" err="1" smtClean="0">
                <a:latin typeface="Times New Roman" panose="02020603050405020304" pitchFamily="18" charset="0"/>
                <a:cs typeface="Times New Roman" panose="02020603050405020304" pitchFamily="18" charset="0"/>
              </a:rPr>
              <a:t>міжнародні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відносини</a:t>
            </a:r>
            <a:r>
              <a:rPr lang="ru-RU" sz="2000" dirty="0" smtClean="0">
                <a:latin typeface="Times New Roman" panose="02020603050405020304" pitchFamily="18" charset="0"/>
                <a:cs typeface="Times New Roman" panose="02020603050405020304" pitchFamily="18" charset="0"/>
              </a:rPr>
              <a:t> в </a:t>
            </a:r>
            <a:r>
              <a:rPr lang="ru-RU" sz="2000" dirty="0" err="1" smtClean="0">
                <a:latin typeface="Times New Roman" panose="02020603050405020304" pitchFamily="18" charset="0"/>
                <a:cs typeface="Times New Roman" panose="02020603050405020304" pitchFamily="18" charset="0"/>
              </a:rPr>
              <a:t>другій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половині</a:t>
            </a:r>
            <a:r>
              <a:rPr lang="ru-RU" sz="2000" dirty="0" smtClean="0">
                <a:latin typeface="Times New Roman" panose="02020603050405020304" pitchFamily="18" charset="0"/>
                <a:cs typeface="Times New Roman" panose="02020603050405020304" pitchFamily="18" charset="0"/>
              </a:rPr>
              <a:t> 60-х—70-ті ро­ки. </a:t>
            </a:r>
          </a:p>
          <a:p>
            <a:pPr algn="just"/>
            <a:endParaRPr lang="ru-RU" sz="2000" dirty="0" smtClean="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Радянська</a:t>
            </a:r>
            <a:r>
              <a:rPr lang="ru-RU" sz="2000" dirty="0" smtClean="0">
                <a:latin typeface="Times New Roman" panose="02020603050405020304" pitchFamily="18" charset="0"/>
                <a:cs typeface="Times New Roman" panose="02020603050405020304" pitchFamily="18" charset="0"/>
              </a:rPr>
              <a:t> сторона </a:t>
            </a:r>
            <a:r>
              <a:rPr lang="ru-RU" sz="2000" dirty="0" err="1" smtClean="0">
                <a:latin typeface="Times New Roman" panose="02020603050405020304" pitchFamily="18" charset="0"/>
                <a:cs typeface="Times New Roman" panose="02020603050405020304" pitchFamily="18" charset="0"/>
              </a:rPr>
              <a:t>визначала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розрядку</a:t>
            </a:r>
            <a:r>
              <a:rPr lang="ru-RU" sz="2000" dirty="0" smtClean="0">
                <a:latin typeface="Times New Roman" panose="02020603050405020304" pitchFamily="18" charset="0"/>
                <a:cs typeface="Times New Roman" panose="02020603050405020304" pitchFamily="18" charset="0"/>
              </a:rPr>
              <a:t> як стан </a:t>
            </a:r>
            <a:r>
              <a:rPr lang="ru-RU" sz="2000" dirty="0" err="1" smtClean="0">
                <a:latin typeface="Times New Roman" panose="02020603050405020304" pitchFamily="18" charset="0"/>
                <a:cs typeface="Times New Roman" panose="02020603050405020304" pitchFamily="18" charset="0"/>
              </a:rPr>
              <a:t>міжна­родних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відносин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протилежний</a:t>
            </a:r>
            <a:r>
              <a:rPr lang="ru-RU" sz="2000" dirty="0" smtClean="0">
                <a:latin typeface="Times New Roman" panose="02020603050405020304" pitchFamily="18" charset="0"/>
                <a:cs typeface="Times New Roman" panose="02020603050405020304" pitchFamily="18" charset="0"/>
              </a:rPr>
              <a:t> тому </a:t>
            </a:r>
            <a:r>
              <a:rPr lang="ru-RU" sz="2000" dirty="0" err="1" smtClean="0">
                <a:latin typeface="Times New Roman" panose="02020603050405020304" pitchFamily="18" charset="0"/>
                <a:cs typeface="Times New Roman" panose="02020603050405020304" pitchFamily="18" charset="0"/>
              </a:rPr>
              <a:t>їх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станові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який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прийнято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називати</a:t>
            </a:r>
            <a:r>
              <a:rPr lang="ru-RU" sz="2000" dirty="0" smtClean="0">
                <a:latin typeface="Times New Roman" panose="02020603050405020304" pitchFamily="18" charset="0"/>
                <a:cs typeface="Times New Roman" panose="02020603050405020304" pitchFamily="18" charset="0"/>
              </a:rPr>
              <a:t> «холодною </a:t>
            </a:r>
            <a:r>
              <a:rPr lang="ru-RU" sz="2000" dirty="0" err="1" smtClean="0">
                <a:latin typeface="Times New Roman" panose="02020603050405020304" pitchFamily="18" charset="0"/>
                <a:cs typeface="Times New Roman" panose="02020603050405020304" pitchFamily="18" charset="0"/>
              </a:rPr>
              <a:t>війною</a:t>
            </a:r>
            <a:r>
              <a:rPr lang="ru-RU" sz="2000" dirty="0" smtClean="0">
                <a:latin typeface="Times New Roman" panose="02020603050405020304" pitchFamily="18" charset="0"/>
                <a:cs typeface="Times New Roman" panose="02020603050405020304" pitchFamily="18" charset="0"/>
              </a:rPr>
              <a:t>», як </a:t>
            </a:r>
            <a:r>
              <a:rPr lang="ru-RU" sz="2000" dirty="0" err="1" smtClean="0">
                <a:latin typeface="Times New Roman" panose="02020603050405020304" pitchFamily="18" charset="0"/>
                <a:cs typeface="Times New Roman" panose="02020603050405020304" pitchFamily="18" charset="0"/>
              </a:rPr>
              <a:t>подолання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холодної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війни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готовність</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розв'язати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розбіжності</a:t>
            </a:r>
            <a:r>
              <a:rPr lang="ru-RU" sz="2000" dirty="0" smtClean="0">
                <a:latin typeface="Times New Roman" panose="02020603050405020304" pitchFamily="18" charset="0"/>
                <a:cs typeface="Times New Roman" panose="02020603050405020304" pitchFamily="18" charset="0"/>
              </a:rPr>
              <a:t> та спори не силою, а </a:t>
            </a:r>
            <a:r>
              <a:rPr lang="ru-RU" sz="2000" dirty="0" err="1" smtClean="0">
                <a:latin typeface="Times New Roman" panose="02020603050405020304" pitchFamily="18" charset="0"/>
                <a:cs typeface="Times New Roman" panose="02020603050405020304" pitchFamily="18" charset="0"/>
              </a:rPr>
              <a:t>мирними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засобами</a:t>
            </a:r>
            <a:r>
              <a:rPr lang="ru-RU" sz="2000" dirty="0" smtClean="0">
                <a:latin typeface="Times New Roman" panose="02020603050405020304" pitchFamily="18" charset="0"/>
                <a:cs typeface="Times New Roman" panose="02020603050405020304" pitchFamily="18" charset="0"/>
              </a:rPr>
              <a:t>, за столом </a:t>
            </a:r>
            <a:r>
              <a:rPr lang="ru-RU" sz="2000" dirty="0" err="1" smtClean="0">
                <a:latin typeface="Times New Roman" panose="02020603050405020304" pitchFamily="18" charset="0"/>
                <a:cs typeface="Times New Roman" panose="02020603050405020304" pitchFamily="18" charset="0"/>
              </a:rPr>
              <a:t>перего­ворів</a:t>
            </a:r>
            <a:r>
              <a:rPr lang="ru-RU" sz="2000" dirty="0" smtClean="0">
                <a:latin typeface="Times New Roman" panose="02020603050405020304" pitchFamily="18" charset="0"/>
                <a:cs typeface="Times New Roman" panose="02020603050405020304" pitchFamily="18" charset="0"/>
              </a:rPr>
              <a:t>, як </a:t>
            </a:r>
            <a:r>
              <a:rPr lang="ru-RU" sz="2000" dirty="0" err="1" smtClean="0">
                <a:latin typeface="Times New Roman" panose="02020603050405020304" pitchFamily="18" charset="0"/>
                <a:cs typeface="Times New Roman" panose="02020603050405020304" pitchFamily="18" charset="0"/>
              </a:rPr>
              <a:t>певну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довіру</a:t>
            </a:r>
            <a:r>
              <a:rPr lang="ru-RU" sz="2000" dirty="0" smtClean="0">
                <a:latin typeface="Times New Roman" panose="02020603050405020304" pitchFamily="18" charset="0"/>
                <a:cs typeface="Times New Roman" panose="02020603050405020304" pitchFamily="18" charset="0"/>
              </a:rPr>
              <a:t> та </a:t>
            </a:r>
            <a:r>
              <a:rPr lang="ru-RU" sz="2000" dirty="0" err="1" smtClean="0">
                <a:latin typeface="Times New Roman" panose="02020603050405020304" pitchFamily="18" charset="0"/>
                <a:cs typeface="Times New Roman" panose="02020603050405020304" pitchFamily="18" charset="0"/>
              </a:rPr>
              <a:t>вміння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рахуватися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із</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законними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інтересами</a:t>
            </a:r>
            <a:r>
              <a:rPr lang="ru-RU" sz="2000" dirty="0" smtClean="0">
                <a:latin typeface="Times New Roman" panose="02020603050405020304" pitchFamily="18" charset="0"/>
                <a:cs typeface="Times New Roman" panose="02020603050405020304" pitchFamily="18" charset="0"/>
              </a:rPr>
              <a:t> один одного. </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t>Разом з тим радянська концеп­ція розрядки також мала класовий аспект. На </a:t>
            </a:r>
            <a:r>
              <a:rPr lang="en-US" sz="2000" dirty="0"/>
              <a:t>XXV</a:t>
            </a:r>
            <a:r>
              <a:rPr lang="uk-UA" sz="2000" dirty="0"/>
              <a:t> з'їзді КПРС Л. Брежнєв стверджував, що розрядка жодною мі­рою не скасовує і не може скасувати або змінити закони класової боротьби, що розрядка є шляхом створення більш сприятливих умов мирного соціалістичного й ко­муністичного будівництва</a:t>
            </a:r>
            <a:r>
              <a:rPr lang="uk-UA" sz="2000" dirty="0" smtClean="0"/>
              <a:t>.</a:t>
            </a:r>
            <a:endParaRPr lang="en-US" sz="2000" dirty="0" smtClean="0"/>
          </a:p>
          <a:p>
            <a:pPr algn="just"/>
            <a:r>
              <a:rPr lang="en-GB" sz="2000" dirty="0">
                <a:latin typeface="Times New Roman" panose="02020603050405020304" pitchFamily="18" charset="0"/>
                <a:cs typeface="Times New Roman" panose="02020603050405020304" pitchFamily="18" charset="0"/>
                <a:hlinkClick r:id="rId2"/>
              </a:rPr>
              <a:t>http://</a:t>
            </a:r>
            <a:r>
              <a:rPr lang="en-GB" sz="2000" dirty="0" smtClean="0">
                <a:latin typeface="Times New Roman" panose="02020603050405020304" pitchFamily="18" charset="0"/>
                <a:cs typeface="Times New Roman" panose="02020603050405020304" pitchFamily="18" charset="0"/>
                <a:hlinkClick r:id="rId2"/>
              </a:rPr>
              <a:t>kimo.univ.kiev.ua/MVZP/10.htm</a:t>
            </a:r>
            <a:endParaRPr lang="en-GB" sz="2000" dirty="0" smtClean="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a:p>
            <a:pPr algn="just"/>
            <a:endParaRPr lang="uk-UA"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42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4073" y="56138"/>
            <a:ext cx="11526982" cy="6832640"/>
          </a:xfrm>
          <a:prstGeom prst="rect">
            <a:avLst/>
          </a:prstGeom>
          <a:solidFill>
            <a:schemeClr val="accent6">
              <a:lumMod val="20000"/>
              <a:lumOff val="80000"/>
            </a:schemeClr>
          </a:solidFill>
        </p:spPr>
        <p:txBody>
          <a:bodyPr wrap="square">
            <a:spAutoFit/>
          </a:bodyPr>
          <a:lstStyle/>
          <a:p>
            <a:pPr algn="just"/>
            <a:r>
              <a:rPr lang="uk-UA" sz="2000" dirty="0">
                <a:latin typeface="Cambria" panose="02040503050406030204" pitchFamily="18" charset="0"/>
                <a:ea typeface="Times New Roman" panose="02020603050405020304" pitchFamily="18" charset="0"/>
              </a:rPr>
              <a:t>Після розпаду СРСР та руйнування </a:t>
            </a:r>
            <a:r>
              <a:rPr lang="uk-UA" sz="2000" dirty="0" err="1">
                <a:latin typeface="Cambria" panose="02040503050406030204" pitchFamily="18" charset="0"/>
                <a:ea typeface="Times New Roman" panose="02020603050405020304" pitchFamily="18" charset="0"/>
              </a:rPr>
              <a:t>біополярної</a:t>
            </a:r>
            <a:r>
              <a:rPr lang="uk-UA" sz="2000" dirty="0">
                <a:latin typeface="Cambria" panose="02040503050406030204" pitchFamily="18" charset="0"/>
                <a:ea typeface="Times New Roman" panose="02020603050405020304" pitchFamily="18" charset="0"/>
              </a:rPr>
              <a:t> системи вчених цікавило те, наскільки </a:t>
            </a:r>
            <a:r>
              <a:rPr lang="uk-UA" sz="2000" dirty="0" err="1">
                <a:latin typeface="Cambria" panose="02040503050406030204" pitchFamily="18" charset="0"/>
                <a:ea typeface="Times New Roman" panose="02020603050405020304" pitchFamily="18" charset="0"/>
              </a:rPr>
              <a:t>однополярна</a:t>
            </a:r>
            <a:r>
              <a:rPr lang="uk-UA" sz="2000" dirty="0">
                <a:latin typeface="Cambria" panose="02040503050406030204" pitchFamily="18" charset="0"/>
                <a:ea typeface="Times New Roman" panose="02020603050405020304" pitchFamily="18" charset="0"/>
              </a:rPr>
              <a:t> система може гарантувати збереження миру та уникнення світової війни. Біполярній системі в роки «холодної війни»  вдавалося забезпечити певний паритет, і хоча часом світ був на крок від війни (Карибська криза), однак, цього не сталося. </a:t>
            </a:r>
            <a:r>
              <a:rPr lang="uk-UA" sz="2000" dirty="0" err="1">
                <a:latin typeface="Cambria" panose="02040503050406030204" pitchFamily="18" charset="0"/>
                <a:ea typeface="Times New Roman" panose="02020603050405020304" pitchFamily="18" charset="0"/>
              </a:rPr>
              <a:t>Дж</a:t>
            </a:r>
            <a:r>
              <a:rPr lang="uk-UA" sz="2000" dirty="0">
                <a:latin typeface="Cambria" panose="02040503050406030204" pitchFamily="18" charset="0"/>
                <a:ea typeface="Times New Roman" panose="02020603050405020304" pitchFamily="18" charset="0"/>
              </a:rPr>
              <a:t>. </a:t>
            </a:r>
            <a:r>
              <a:rPr lang="uk-UA" sz="2000" dirty="0" err="1">
                <a:latin typeface="Cambria" panose="02040503050406030204" pitchFamily="18" charset="0"/>
                <a:ea typeface="Times New Roman" panose="02020603050405020304" pitchFamily="18" charset="0"/>
              </a:rPr>
              <a:t>Миршеймер</a:t>
            </a:r>
            <a:r>
              <a:rPr lang="uk-UA" sz="2000" dirty="0">
                <a:latin typeface="Cambria" panose="02040503050406030204" pitchFamily="18" charset="0"/>
                <a:ea typeface="Times New Roman" panose="02020603050405020304" pitchFamily="18" charset="0"/>
              </a:rPr>
              <a:t>, відомий американський політолог, професор Чиказького університету, спеціаліст з міжнародних відносин та  автор теорії агресивного реалізму присвятив багато уваги вивченню загроз світовій безпеці після закінчення «холодної війни». Одна з робіт</a:t>
            </a:r>
            <a:r>
              <a:rPr lang="uk-UA" sz="2000" dirty="0" smtClean="0">
                <a:effectLst/>
                <a:latin typeface="Cambria" panose="02040503050406030204" pitchFamily="18" charset="0"/>
                <a:ea typeface="Calibri" panose="020F0502020204030204" pitchFamily="34" charset="0"/>
                <a:cs typeface="Times New Roman" panose="02020603050405020304" pitchFamily="18" charset="0"/>
              </a:rPr>
              <a:t> </a:t>
            </a:r>
            <a:r>
              <a:rPr lang="uk-UA" sz="2000" dirty="0" err="1">
                <a:latin typeface="Cambria" panose="02040503050406030204" pitchFamily="18" charset="0"/>
                <a:ea typeface="Times New Roman" panose="02020603050405020304" pitchFamily="18" charset="0"/>
              </a:rPr>
              <a:t>Дж</a:t>
            </a:r>
            <a:r>
              <a:rPr lang="uk-UA" sz="2000" dirty="0">
                <a:latin typeface="Cambria" panose="02040503050406030204" pitchFamily="18" charset="0"/>
                <a:ea typeface="Times New Roman" panose="02020603050405020304" pitchFamily="18" charset="0"/>
              </a:rPr>
              <a:t>. </a:t>
            </a:r>
            <a:r>
              <a:rPr lang="uk-UA" sz="2000" dirty="0" err="1">
                <a:latin typeface="Cambria" panose="02040503050406030204" pitchFamily="18" charset="0"/>
                <a:ea typeface="Times New Roman" panose="02020603050405020304" pitchFamily="18" charset="0"/>
              </a:rPr>
              <a:t>Миршеймера</a:t>
            </a:r>
            <a:r>
              <a:rPr lang="uk-UA" sz="2000" dirty="0">
                <a:latin typeface="Cambria" panose="02040503050406030204" pitchFamily="18" charset="0"/>
                <a:ea typeface="Times New Roman" panose="02020603050405020304" pitchFamily="18" charset="0"/>
              </a:rPr>
              <a:t>, яка була написана в 1990 р., називалася «Чому ми скоро будемо сумувати за холодною війною». Ця робота і нині обговорюється та викликає дискусії науковців. У роботі автор пише, що дві світові війни до 1945 року мали безліч конкретних і неповторних причин. А от причина того, що  біполярна світова система мала більш мирний </a:t>
            </a:r>
            <a:r>
              <a:rPr lang="uk-UA" sz="2000" dirty="0" smtClean="0">
                <a:latin typeface="Cambria" panose="02040503050406030204" pitchFamily="18" charset="0"/>
                <a:ea typeface="Times New Roman" panose="02020603050405020304" pitchFamily="18" charset="0"/>
              </a:rPr>
              <a:t>характер </a:t>
            </a:r>
            <a:r>
              <a:rPr lang="uk-UA" sz="2000" dirty="0" smtClean="0">
                <a:solidFill>
                  <a:srgbClr val="FF0000"/>
                </a:solidFill>
                <a:latin typeface="Cambria" panose="02040503050406030204" pitchFamily="18" charset="0"/>
                <a:ea typeface="Times New Roman" panose="02020603050405020304" pitchFamily="18" charset="0"/>
              </a:rPr>
              <a:t>(Так це чи ні, на Вашу думку?)</a:t>
            </a:r>
            <a:r>
              <a:rPr lang="uk-UA" sz="2000" dirty="0" smtClean="0">
                <a:latin typeface="Cambria" panose="02040503050406030204" pitchFamily="18" charset="0"/>
                <a:ea typeface="Times New Roman" panose="02020603050405020304" pitchFamily="18" charset="0"/>
              </a:rPr>
              <a:t>, </a:t>
            </a:r>
            <a:r>
              <a:rPr lang="uk-UA" sz="2000" dirty="0">
                <a:latin typeface="Cambria" panose="02040503050406030204" pitchFamily="18" charset="0"/>
                <a:ea typeface="Times New Roman" panose="02020603050405020304" pitchFamily="18" charset="0"/>
              </a:rPr>
              <a:t>в тому, що в стані суперництва перебували тільки дві великі держави. При такій системі ці держави, як правило, вимагають лояльності від малих країн, що з високою мірою вірогідності призводить до утворення жорстких союзницьких структур. Крім того при такій світовій системі менші держави захищені одна від одної, а також від нападу суперницької великої </a:t>
            </a:r>
            <a:r>
              <a:rPr lang="uk-UA" sz="2000" dirty="0" smtClean="0">
                <a:latin typeface="Cambria" panose="02040503050406030204" pitchFamily="18" charset="0"/>
                <a:ea typeface="Times New Roman" panose="02020603050405020304" pitchFamily="18" charset="0"/>
              </a:rPr>
              <a:t>держави. </a:t>
            </a:r>
            <a:r>
              <a:rPr lang="uk-UA" sz="2000" i="1" dirty="0" err="1" smtClean="0">
                <a:solidFill>
                  <a:srgbClr val="000000"/>
                </a:solidFill>
                <a:latin typeface="Cambria" panose="02040503050406030204" pitchFamily="18" charset="0"/>
                <a:ea typeface="Times New Roman" panose="02020603050405020304" pitchFamily="18" charset="0"/>
              </a:rPr>
              <a:t>Mearsheimer</a:t>
            </a:r>
            <a:r>
              <a:rPr lang="uk-UA" sz="2000" i="1" dirty="0" smtClean="0">
                <a:solidFill>
                  <a:srgbClr val="000000"/>
                </a:solidFill>
                <a:latin typeface="Cambria" panose="02040503050406030204" pitchFamily="18" charset="0"/>
                <a:ea typeface="Times New Roman" panose="02020603050405020304" pitchFamily="18" charset="0"/>
              </a:rPr>
              <a:t> </a:t>
            </a:r>
            <a:r>
              <a:rPr lang="uk-UA" sz="2000" i="1" dirty="0">
                <a:solidFill>
                  <a:srgbClr val="000000"/>
                </a:solidFill>
                <a:latin typeface="Cambria" panose="02040503050406030204" pitchFamily="18" charset="0"/>
                <a:ea typeface="Times New Roman" panose="02020603050405020304" pitchFamily="18" charset="0"/>
              </a:rPr>
              <a:t>J. (1990) </a:t>
            </a:r>
            <a:r>
              <a:rPr lang="uk-UA" sz="2000" i="1" dirty="0" err="1">
                <a:solidFill>
                  <a:srgbClr val="000000"/>
                </a:solidFill>
                <a:latin typeface="Cambria" panose="02040503050406030204" pitchFamily="18" charset="0"/>
                <a:ea typeface="Times New Roman" panose="02020603050405020304" pitchFamily="18" charset="0"/>
              </a:rPr>
              <a:t>Why</a:t>
            </a:r>
            <a:r>
              <a:rPr lang="uk-UA" sz="2000" i="1" dirty="0">
                <a:solidFill>
                  <a:srgbClr val="000000"/>
                </a:solidFill>
                <a:latin typeface="Cambria" panose="02040503050406030204" pitchFamily="18" charset="0"/>
                <a:ea typeface="Times New Roman" panose="02020603050405020304" pitchFamily="18" charset="0"/>
              </a:rPr>
              <a:t> </a:t>
            </a:r>
            <a:r>
              <a:rPr lang="uk-UA" sz="2000" i="1" dirty="0" err="1">
                <a:solidFill>
                  <a:srgbClr val="000000"/>
                </a:solidFill>
                <a:latin typeface="Cambria" panose="02040503050406030204" pitchFamily="18" charset="0"/>
                <a:ea typeface="Times New Roman" panose="02020603050405020304" pitchFamily="18" charset="0"/>
              </a:rPr>
              <a:t>will</a:t>
            </a:r>
            <a:r>
              <a:rPr lang="uk-UA" sz="2000" i="1" dirty="0">
                <a:solidFill>
                  <a:srgbClr val="000000"/>
                </a:solidFill>
                <a:latin typeface="Cambria" panose="02040503050406030204" pitchFamily="18" charset="0"/>
                <a:ea typeface="Times New Roman" panose="02020603050405020304" pitchFamily="18" charset="0"/>
              </a:rPr>
              <a:t> </a:t>
            </a:r>
            <a:r>
              <a:rPr lang="uk-UA" sz="2000" i="1" dirty="0" err="1">
                <a:solidFill>
                  <a:srgbClr val="000000"/>
                </a:solidFill>
                <a:latin typeface="Cambria" panose="02040503050406030204" pitchFamily="18" charset="0"/>
                <a:ea typeface="Times New Roman" panose="02020603050405020304" pitchFamily="18" charset="0"/>
              </a:rPr>
              <a:t>we</a:t>
            </a:r>
            <a:r>
              <a:rPr lang="uk-UA" sz="2000" i="1" dirty="0">
                <a:solidFill>
                  <a:srgbClr val="000000"/>
                </a:solidFill>
                <a:latin typeface="Cambria" panose="02040503050406030204" pitchFamily="18" charset="0"/>
                <a:ea typeface="Times New Roman" panose="02020603050405020304" pitchFamily="18" charset="0"/>
              </a:rPr>
              <a:t> </a:t>
            </a:r>
            <a:r>
              <a:rPr lang="uk-UA" sz="2000" i="1" dirty="0" err="1">
                <a:solidFill>
                  <a:srgbClr val="000000"/>
                </a:solidFill>
                <a:latin typeface="Cambria" panose="02040503050406030204" pitchFamily="18" charset="0"/>
                <a:ea typeface="Times New Roman" panose="02020603050405020304" pitchFamily="18" charset="0"/>
              </a:rPr>
              <a:t>soon</a:t>
            </a:r>
            <a:r>
              <a:rPr lang="uk-UA" sz="2000" i="1" dirty="0">
                <a:solidFill>
                  <a:srgbClr val="000000"/>
                </a:solidFill>
                <a:latin typeface="Cambria" panose="02040503050406030204" pitchFamily="18" charset="0"/>
                <a:ea typeface="Times New Roman" panose="02020603050405020304" pitchFamily="18" charset="0"/>
              </a:rPr>
              <a:t> </a:t>
            </a:r>
            <a:r>
              <a:rPr lang="uk-UA" sz="2000" i="1" dirty="0" err="1">
                <a:solidFill>
                  <a:srgbClr val="000000"/>
                </a:solidFill>
                <a:latin typeface="Cambria" panose="02040503050406030204" pitchFamily="18" charset="0"/>
                <a:ea typeface="Times New Roman" panose="02020603050405020304" pitchFamily="18" charset="0"/>
              </a:rPr>
              <a:t>yearn</a:t>
            </a:r>
            <a:r>
              <a:rPr lang="uk-UA" sz="2000" i="1" dirty="0">
                <a:solidFill>
                  <a:srgbClr val="000000"/>
                </a:solidFill>
                <a:latin typeface="Cambria" panose="02040503050406030204" pitchFamily="18" charset="0"/>
                <a:ea typeface="Times New Roman" panose="02020603050405020304" pitchFamily="18" charset="0"/>
              </a:rPr>
              <a:t> </a:t>
            </a:r>
            <a:r>
              <a:rPr lang="uk-UA" sz="2000" i="1" dirty="0" err="1">
                <a:solidFill>
                  <a:srgbClr val="000000"/>
                </a:solidFill>
                <a:latin typeface="Cambria" panose="02040503050406030204" pitchFamily="18" charset="0"/>
                <a:ea typeface="Times New Roman" panose="02020603050405020304" pitchFamily="18" charset="0"/>
              </a:rPr>
              <a:t>for</a:t>
            </a:r>
            <a:r>
              <a:rPr lang="uk-UA" sz="2000" i="1" dirty="0">
                <a:solidFill>
                  <a:srgbClr val="000000"/>
                </a:solidFill>
                <a:latin typeface="Cambria" panose="02040503050406030204" pitchFamily="18" charset="0"/>
                <a:ea typeface="Times New Roman" panose="02020603050405020304" pitchFamily="18" charset="0"/>
              </a:rPr>
              <a:t> </a:t>
            </a:r>
            <a:r>
              <a:rPr lang="uk-UA" sz="2000" i="1" dirty="0" err="1">
                <a:solidFill>
                  <a:srgbClr val="000000"/>
                </a:solidFill>
                <a:latin typeface="Cambria" panose="02040503050406030204" pitchFamily="18" charset="0"/>
                <a:ea typeface="Times New Roman" panose="02020603050405020304" pitchFamily="18" charset="0"/>
              </a:rPr>
              <a:t>the</a:t>
            </a:r>
            <a:r>
              <a:rPr lang="uk-UA" sz="2000" i="1" dirty="0">
                <a:solidFill>
                  <a:srgbClr val="000000"/>
                </a:solidFill>
                <a:latin typeface="Cambria" panose="02040503050406030204" pitchFamily="18" charset="0"/>
                <a:ea typeface="Times New Roman" panose="02020603050405020304" pitchFamily="18" charset="0"/>
              </a:rPr>
              <a:t> </a:t>
            </a:r>
            <a:r>
              <a:rPr lang="uk-UA" sz="2000" i="1" dirty="0" err="1">
                <a:solidFill>
                  <a:srgbClr val="000000"/>
                </a:solidFill>
                <a:latin typeface="Cambria" panose="02040503050406030204" pitchFamily="18" charset="0"/>
                <a:ea typeface="Times New Roman" panose="02020603050405020304" pitchFamily="18" charset="0"/>
              </a:rPr>
              <a:t>Cold</a:t>
            </a:r>
            <a:r>
              <a:rPr lang="uk-UA" sz="2000" i="1" dirty="0">
                <a:solidFill>
                  <a:srgbClr val="000000"/>
                </a:solidFill>
                <a:latin typeface="Cambria" panose="02040503050406030204" pitchFamily="18" charset="0"/>
                <a:ea typeface="Times New Roman" panose="02020603050405020304" pitchFamily="18" charset="0"/>
              </a:rPr>
              <a:t> Warhttps://www.theatlantic.com/past/docs/politics/foreign/mearsh.htm </a:t>
            </a:r>
            <a:endParaRPr lang="uk-UA" sz="2000" i="1" dirty="0" smtClean="0">
              <a:solidFill>
                <a:srgbClr val="000000"/>
              </a:solidFill>
              <a:latin typeface="Cambria" panose="02040503050406030204" pitchFamily="18" charset="0"/>
              <a:ea typeface="Times New Roman" panose="02020603050405020304" pitchFamily="18" charset="0"/>
            </a:endParaRPr>
          </a:p>
          <a:p>
            <a:endParaRPr lang="uk-UA" sz="2000" dirty="0">
              <a:solidFill>
                <a:srgbClr val="000000"/>
              </a:solidFill>
              <a:latin typeface="Cambria" panose="02040503050406030204" pitchFamily="18" charset="0"/>
              <a:ea typeface="Times New Roman" panose="02020603050405020304" pitchFamily="18" charset="0"/>
            </a:endParaRPr>
          </a:p>
          <a:p>
            <a:r>
              <a:rPr lang="uk-UA" sz="2000" dirty="0">
                <a:latin typeface="Cambria" panose="02040503050406030204" pitchFamily="18" charset="0"/>
              </a:rPr>
              <a:t>Таке пояснення більш мирного характеру біполярної системи мало багато прихильників. Дійсно, при такій системі (якщо не брати до уваги Карибську кризу, звичайно) зберігався певний паритет сил, який і дозволив прагнути «мирного співіснування» двох супердержав.</a:t>
            </a:r>
          </a:p>
          <a:p>
            <a:endParaRPr lang="uk-UA" dirty="0" smtClean="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0602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475129"/>
            <a:ext cx="11333018" cy="6370975"/>
          </a:xfrm>
          <a:prstGeom prst="rect">
            <a:avLst/>
          </a:prstGeom>
          <a:solidFill>
            <a:schemeClr val="accent1">
              <a:lumMod val="20000"/>
              <a:lumOff val="80000"/>
            </a:schemeClr>
          </a:solidFill>
        </p:spPr>
        <p:txBody>
          <a:bodyPr wrap="square">
            <a:spAutoFit/>
          </a:bodyPr>
          <a:lstStyle/>
          <a:p>
            <a:pPr algn="ctr"/>
            <a:r>
              <a:rPr lang="uk-UA" sz="2400" b="1" i="1" dirty="0" err="1" smtClean="0"/>
              <a:t>Однополярна</a:t>
            </a:r>
            <a:r>
              <a:rPr lang="uk-UA" sz="2400" b="1" i="1" dirty="0" smtClean="0"/>
              <a:t> модель </a:t>
            </a:r>
            <a:r>
              <a:rPr lang="uk-UA" sz="2400" b="1" i="1" dirty="0" err="1" smtClean="0"/>
              <a:t>світосистеми</a:t>
            </a:r>
            <a:r>
              <a:rPr lang="uk-UA" sz="2400" b="1" i="1" dirty="0" smtClean="0"/>
              <a:t>.</a:t>
            </a:r>
          </a:p>
          <a:p>
            <a:pPr algn="ctr"/>
            <a:endParaRPr lang="uk-UA" sz="2400" b="1" i="1" dirty="0"/>
          </a:p>
          <a:p>
            <a:pPr algn="just"/>
            <a:r>
              <a:rPr lang="uk-UA" sz="2000" dirty="0">
                <a:latin typeface="Cambria" panose="02040503050406030204" pitchFamily="18" charset="0"/>
              </a:rPr>
              <a:t>Після розпаду СРСР США залишилися однією наддержавою, яка, на думку прихильників цієї моделі, несе на собі вантаж світового лідера, </a:t>
            </a:r>
            <a:r>
              <a:rPr lang="uk-UA" sz="2000" dirty="0" smtClean="0">
                <a:latin typeface="Cambria" panose="02040503050406030204" pitchFamily="18" charset="0"/>
              </a:rPr>
              <a:t>забезпечує демократію </a:t>
            </a:r>
            <a:r>
              <a:rPr lang="uk-UA" sz="2000" dirty="0">
                <a:latin typeface="Cambria" panose="02040503050406030204" pitchFamily="18" charset="0"/>
              </a:rPr>
              <a:t>в світі</a:t>
            </a:r>
            <a:r>
              <a:rPr lang="uk-UA" sz="2000" dirty="0" smtClean="0">
                <a:latin typeface="Cambria" panose="02040503050406030204" pitchFamily="18" charset="0"/>
              </a:rPr>
              <a:t>.</a:t>
            </a:r>
          </a:p>
          <a:p>
            <a:pPr algn="just"/>
            <a:endParaRPr lang="uk-UA" sz="2000" dirty="0">
              <a:latin typeface="Cambria" panose="02040503050406030204" pitchFamily="18" charset="0"/>
            </a:endParaRPr>
          </a:p>
          <a:p>
            <a:pPr algn="just"/>
            <a:r>
              <a:rPr lang="uk-UA" sz="2000" dirty="0" err="1">
                <a:latin typeface="Cambria" panose="02040503050406030204" pitchFamily="18" charset="0"/>
              </a:rPr>
              <a:t>Однополярна</a:t>
            </a:r>
            <a:r>
              <a:rPr lang="uk-UA" sz="2000" dirty="0">
                <a:latin typeface="Cambria" panose="02040503050406030204" pitchFamily="18" charset="0"/>
              </a:rPr>
              <a:t> модель передбачає посилення системи </a:t>
            </a:r>
            <a:r>
              <a:rPr lang="uk-UA" sz="2000" dirty="0" smtClean="0">
                <a:latin typeface="Cambria" panose="02040503050406030204" pitchFamily="18" charset="0"/>
              </a:rPr>
              <a:t>військово-політичних союзів</a:t>
            </a:r>
            <a:r>
              <a:rPr lang="uk-UA" sz="2000" dirty="0">
                <a:latin typeface="Cambria" panose="02040503050406030204" pitchFamily="18" charset="0"/>
              </a:rPr>
              <a:t>, де провідною країною є США. Так, НАТО </a:t>
            </a:r>
            <a:r>
              <a:rPr lang="uk-UA" sz="2000" dirty="0" smtClean="0">
                <a:latin typeface="Cambria" panose="02040503050406030204" pitchFamily="18" charset="0"/>
              </a:rPr>
              <a:t>мала </a:t>
            </a:r>
            <a:r>
              <a:rPr lang="uk-UA" sz="2000" dirty="0">
                <a:latin typeface="Cambria" panose="02040503050406030204" pitchFamily="18" charset="0"/>
              </a:rPr>
              <a:t>забезпечувати стабільність у трансатлантичній підсистемі міжнародних відносин, </a:t>
            </a:r>
            <a:r>
              <a:rPr lang="uk-UA" sz="2000" dirty="0" smtClean="0">
                <a:latin typeface="Cambria" panose="02040503050406030204" pitchFamily="18" charset="0"/>
              </a:rPr>
              <a:t>гармонізувати відносини </a:t>
            </a:r>
            <a:r>
              <a:rPr lang="uk-UA" sz="2000" dirty="0">
                <a:latin typeface="Cambria" panose="02040503050406030204" pitchFamily="18" charset="0"/>
              </a:rPr>
              <a:t>між США та європейськими державами у стратегічній сфері, забезпечувати американську військову присутність в Європі та </a:t>
            </a:r>
            <a:r>
              <a:rPr lang="uk-UA" sz="2000" dirty="0" smtClean="0">
                <a:latin typeface="Cambria" panose="02040503050406030204" pitchFamily="18" charset="0"/>
              </a:rPr>
              <a:t>гарантувати недопущення </a:t>
            </a:r>
            <a:r>
              <a:rPr lang="uk-UA" sz="2000" dirty="0">
                <a:latin typeface="Cambria" panose="02040503050406030204" pitchFamily="18" charset="0"/>
              </a:rPr>
              <a:t>конфліктів на цьому континенті. Членство у НАТО слугує свого роду індикатором належності до західної, «демократичної» цивілізації. </a:t>
            </a:r>
            <a:r>
              <a:rPr lang="uk-UA" sz="2000" dirty="0" smtClean="0">
                <a:latin typeface="Cambria" panose="02040503050406030204" pitchFamily="18" charset="0"/>
              </a:rPr>
              <a:t>Ті ж </a:t>
            </a:r>
            <a:r>
              <a:rPr lang="uk-UA" sz="2000" dirty="0">
                <a:latin typeface="Cambria" panose="02040503050406030204" pitchFamily="18" charset="0"/>
              </a:rPr>
              <a:t>країни, які не є членами НАТО та не мають шансів увійти в цю </a:t>
            </a:r>
            <a:r>
              <a:rPr lang="uk-UA" sz="2000" dirty="0" smtClean="0">
                <a:latin typeface="Cambria" panose="02040503050406030204" pitchFamily="18" charset="0"/>
              </a:rPr>
              <a:t>організацію, відносяться </a:t>
            </a:r>
            <a:r>
              <a:rPr lang="uk-UA" sz="2000" dirty="0">
                <a:latin typeface="Cambria" panose="02040503050406030204" pitchFamily="18" charset="0"/>
              </a:rPr>
              <a:t>до «чужинців», навіть до ворогів</a:t>
            </a:r>
            <a:r>
              <a:rPr lang="uk-UA" sz="2000" dirty="0" smtClean="0">
                <a:latin typeface="Cambria" panose="02040503050406030204" pitchFamily="18" charset="0"/>
              </a:rPr>
              <a:t>.</a:t>
            </a:r>
          </a:p>
          <a:p>
            <a:pPr algn="just"/>
            <a:endParaRPr lang="uk-UA" sz="2000" dirty="0">
              <a:latin typeface="Cambria" panose="02040503050406030204" pitchFamily="18" charset="0"/>
            </a:endParaRPr>
          </a:p>
          <a:p>
            <a:pPr algn="just"/>
            <a:r>
              <a:rPr lang="uk-UA" sz="2000" i="1" dirty="0" err="1" smtClean="0">
                <a:latin typeface="Cambria" panose="02040503050406030204" pitchFamily="18" charset="0"/>
              </a:rPr>
              <a:t>Однополярна</a:t>
            </a:r>
            <a:r>
              <a:rPr lang="uk-UA" sz="2000" i="1" dirty="0" smtClean="0">
                <a:latin typeface="Cambria" panose="02040503050406030204" pitchFamily="18" charset="0"/>
              </a:rPr>
              <a:t> </a:t>
            </a:r>
            <a:r>
              <a:rPr lang="uk-UA" sz="2000" i="1" dirty="0">
                <a:latin typeface="Cambria" panose="02040503050406030204" pitchFamily="18" charset="0"/>
              </a:rPr>
              <a:t>модель </a:t>
            </a:r>
            <a:r>
              <a:rPr lang="uk-UA" sz="2000" i="1" dirty="0" smtClean="0">
                <a:latin typeface="Cambria" panose="02040503050406030204" pitchFamily="18" charset="0"/>
              </a:rPr>
              <a:t>не </a:t>
            </a:r>
            <a:r>
              <a:rPr lang="uk-UA" sz="2000" i="1" dirty="0">
                <a:latin typeface="Cambria" panose="02040503050406030204" pitchFamily="18" charset="0"/>
              </a:rPr>
              <a:t>бездоганна, навіть деякі вчені США вказують на те, що США не мають необхідних ресурсів для виконання функцій світового лідера</a:t>
            </a:r>
            <a:r>
              <a:rPr lang="uk-UA" sz="2000" dirty="0">
                <a:latin typeface="Cambria" panose="02040503050406030204" pitchFamily="18" charset="0"/>
              </a:rPr>
              <a:t>. </a:t>
            </a:r>
            <a:r>
              <a:rPr lang="uk-UA" sz="2000" dirty="0" smtClean="0">
                <a:latin typeface="Cambria" panose="02040503050406030204" pitchFamily="18" charset="0"/>
              </a:rPr>
              <a:t>Інші </a:t>
            </a:r>
            <a:r>
              <a:rPr lang="uk-UA" sz="2000" dirty="0">
                <a:latin typeface="Cambria" panose="02040503050406030204" pitchFamily="18" charset="0"/>
              </a:rPr>
              <a:t>центри сили — ЄС, Японія, </a:t>
            </a:r>
            <a:r>
              <a:rPr lang="uk-UA" sz="2000" dirty="0" smtClean="0">
                <a:latin typeface="Cambria" panose="02040503050406030204" pitchFamily="18" charset="0"/>
              </a:rPr>
              <a:t>Китай, Росія </a:t>
            </a:r>
            <a:r>
              <a:rPr lang="uk-UA" sz="2000" dirty="0">
                <a:latin typeface="Cambria" panose="02040503050406030204" pitchFamily="18" charset="0"/>
              </a:rPr>
              <a:t>— також висловлюють своє неприйняття американського лідерства (у відкритій або завуальованій формі).</a:t>
            </a:r>
          </a:p>
          <a:p>
            <a:pPr algn="just"/>
            <a:r>
              <a:rPr lang="uk-UA" sz="2000" dirty="0">
                <a:latin typeface="Cambria" panose="02040503050406030204" pitchFamily="18" charset="0"/>
              </a:rPr>
              <a:t>Крім того, головний інструмент здійснення американського лідерства </a:t>
            </a:r>
            <a:r>
              <a:rPr lang="uk-UA" sz="2000" dirty="0" smtClean="0">
                <a:latin typeface="Cambria" panose="02040503050406030204" pitchFamily="18" charset="0"/>
              </a:rPr>
              <a:t>— військово-політичні </a:t>
            </a:r>
            <a:r>
              <a:rPr lang="uk-UA" sz="2000" dirty="0">
                <a:latin typeface="Cambria" panose="02040503050406030204" pitchFamily="18" charset="0"/>
              </a:rPr>
              <a:t>альянси — погано пристосований для розв’язання сучасних проблем</a:t>
            </a:r>
            <a:r>
              <a:rPr lang="uk-UA" sz="2000" dirty="0" smtClean="0">
                <a:latin typeface="Cambria" panose="02040503050406030204" pitchFamily="18" charset="0"/>
              </a:rPr>
              <a:t>. </a:t>
            </a:r>
            <a:r>
              <a:rPr lang="uk-UA" sz="2000" dirty="0" smtClean="0">
                <a:solidFill>
                  <a:srgbClr val="FF0000"/>
                </a:solidFill>
                <a:latin typeface="Cambria" panose="02040503050406030204" pitchFamily="18" charset="0"/>
              </a:rPr>
              <a:t>( А сьогодні яка модель світового порядку?)</a:t>
            </a:r>
            <a:endParaRPr lang="uk-UA" sz="2000" dirty="0">
              <a:solidFill>
                <a:srgbClr val="FF0000"/>
              </a:solidFill>
              <a:latin typeface="Cambria" panose="02040503050406030204" pitchFamily="18" charset="0"/>
            </a:endParaRPr>
          </a:p>
        </p:txBody>
      </p:sp>
    </p:spTree>
    <p:extLst>
      <p:ext uri="{BB962C8B-B14F-4D97-AF65-F5344CB8AC3E}">
        <p14:creationId xmlns:p14="http://schemas.microsoft.com/office/powerpoint/2010/main" val="401601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6291" y="0"/>
            <a:ext cx="10072254" cy="6389250"/>
          </a:xfrm>
          <a:prstGeom prst="rect">
            <a:avLst/>
          </a:prstGeom>
          <a:solidFill>
            <a:schemeClr val="accent1">
              <a:lumMod val="20000"/>
              <a:lumOff val="80000"/>
            </a:schemeClr>
          </a:solidFill>
        </p:spPr>
        <p:txBody>
          <a:bodyPr wrap="square">
            <a:spAutoFit/>
          </a:bodyPr>
          <a:lstStyle/>
          <a:p>
            <a:r>
              <a:rPr lang="uk-UA" sz="2400" dirty="0" smtClean="0">
                <a:latin typeface="Cambria" panose="02040503050406030204" pitchFamily="18" charset="0"/>
              </a:rPr>
              <a:t>	</a:t>
            </a:r>
          </a:p>
          <a:p>
            <a:pPr indent="450215" algn="just">
              <a:lnSpc>
                <a:spcPct val="107000"/>
              </a:lnSpc>
              <a:spcAft>
                <a:spcPts val="0"/>
              </a:spcAft>
            </a:pPr>
            <a:r>
              <a:rPr lang="uk-UA" sz="2400" dirty="0">
                <a:latin typeface="Cambria" panose="02040503050406030204" pitchFamily="18" charset="0"/>
              </a:rPr>
              <a:t>	</a:t>
            </a:r>
            <a:r>
              <a:rPr lang="uk-UA" sz="2400" dirty="0" smtClean="0">
                <a:latin typeface="Cambria" panose="02040503050406030204" pitchFamily="18" charset="0"/>
              </a:rPr>
              <a:t>Нині</a:t>
            </a:r>
            <a:r>
              <a:rPr lang="uk-UA" sz="2400" dirty="0" smtClean="0">
                <a:solidFill>
                  <a:srgbClr val="231F20"/>
                </a:solidFill>
                <a:latin typeface="Cambria" panose="02040503050406030204" pitchFamily="18" charset="0"/>
                <a:ea typeface="Calibri" panose="020F0502020204030204" pitchFamily="34" charset="0"/>
                <a:cs typeface="Times New Roman" panose="02020603050405020304" pitchFamily="18" charset="0"/>
              </a:rPr>
              <a:t> </a:t>
            </a:r>
            <a:r>
              <a:rPr lang="uk-UA" sz="2400" dirty="0">
                <a:solidFill>
                  <a:srgbClr val="231F20"/>
                </a:solidFill>
                <a:latin typeface="Cambria" panose="02040503050406030204" pitchFamily="18" charset="0"/>
                <a:ea typeface="Calibri" panose="020F0502020204030204" pitchFamily="34" charset="0"/>
                <a:cs typeface="Times New Roman" panose="02020603050405020304" pitchFamily="18" charset="0"/>
              </a:rPr>
              <a:t>теоретичні та практичні питання світового порядку продовжують залишатися центральною проблемою численних досліджень вчених. </a:t>
            </a:r>
            <a:r>
              <a:rPr lang="uk-UA" sz="2400" i="1" dirty="0">
                <a:solidFill>
                  <a:srgbClr val="231F20"/>
                </a:solidFill>
                <a:latin typeface="Cambria" panose="02040503050406030204" pitchFamily="18" charset="0"/>
                <a:ea typeface="Calibri" panose="020F0502020204030204" pitchFamily="34" charset="0"/>
                <a:cs typeface="Times New Roman" panose="02020603050405020304" pitchFamily="18" charset="0"/>
              </a:rPr>
              <a:t>Однозначного визначення світового порядку не існує.  Це пояснюється наступними причинами:</a:t>
            </a:r>
            <a:endParaRPr lang="uk-UA" sz="2400" i="1" dirty="0">
              <a:latin typeface="Cambria" panose="020405030504060302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k-UA" sz="2400" b="1" i="1" dirty="0">
                <a:solidFill>
                  <a:srgbClr val="231F20"/>
                </a:solidFill>
                <a:latin typeface="Cambria" panose="02040503050406030204" pitchFamily="18" charset="0"/>
                <a:ea typeface="Calibri" panose="020F0502020204030204" pitchFamily="34" charset="0"/>
                <a:cs typeface="Times New Roman" panose="02020603050405020304" pitchFamily="18" charset="0"/>
              </a:rPr>
              <a:t>По-перше</a:t>
            </a:r>
            <a:r>
              <a:rPr lang="uk-UA" sz="2400" dirty="0">
                <a:solidFill>
                  <a:srgbClr val="231F20"/>
                </a:solidFill>
                <a:latin typeface="Cambria" panose="02040503050406030204" pitchFamily="18" charset="0"/>
                <a:ea typeface="Calibri" panose="020F0502020204030204" pitchFamily="34" charset="0"/>
                <a:cs typeface="Times New Roman" panose="02020603050405020304" pitchFamily="18" charset="0"/>
              </a:rPr>
              <a:t>, багато дослідників світового порядку не можуть визначити  основну його ознаку. Так, одні з них схильні зводити світовий порядок до сукупності міжнародних (міждержавних) відносин. Інші вчені вважають, що світовий порядок є сукупністю (юридичних) норм та принципів, що регулюють міжнародні відносини. </a:t>
            </a:r>
            <a:r>
              <a:rPr lang="uk-UA" sz="2400" i="1" dirty="0">
                <a:solidFill>
                  <a:srgbClr val="231F20"/>
                </a:solidFill>
                <a:latin typeface="Cambria" panose="02040503050406030204" pitchFamily="18" charset="0"/>
                <a:ea typeface="Calibri" panose="020F0502020204030204" pitchFamily="34" charset="0"/>
                <a:cs typeface="Times New Roman" panose="02020603050405020304" pitchFamily="18" charset="0"/>
              </a:rPr>
              <a:t>Так, Н.М. Сирота вважає, що «світовий порядок можна визначити як сукупність принципів, норм та інститутів, що регулюють поведінку акторів світової політики (насамперед держав), які забезпечують їх основні потреби в </a:t>
            </a:r>
            <a:r>
              <a:rPr lang="uk-UA" sz="2400" b="1" i="1" dirty="0">
                <a:solidFill>
                  <a:srgbClr val="231F20"/>
                </a:solidFill>
                <a:latin typeface="Cambria" panose="02040503050406030204" pitchFamily="18" charset="0"/>
                <a:ea typeface="Calibri" panose="020F0502020204030204" pitchFamily="34" charset="0"/>
                <a:cs typeface="Times New Roman" panose="02020603050405020304" pitchFamily="18" charset="0"/>
              </a:rPr>
              <a:t>безпечному існуванні </a:t>
            </a:r>
            <a:r>
              <a:rPr lang="uk-UA" sz="2400" i="1" dirty="0">
                <a:solidFill>
                  <a:srgbClr val="231F20"/>
                </a:solidFill>
                <a:latin typeface="Cambria" panose="02040503050406030204" pitchFamily="18" charset="0"/>
                <a:ea typeface="Calibri" panose="020F0502020204030204" pitchFamily="34" charset="0"/>
                <a:cs typeface="Times New Roman" panose="02020603050405020304" pitchFamily="18" charset="0"/>
              </a:rPr>
              <a:t>та </a:t>
            </a:r>
            <a:r>
              <a:rPr lang="uk-UA" sz="2400" b="1" i="1" dirty="0">
                <a:solidFill>
                  <a:srgbClr val="231F20"/>
                </a:solidFill>
                <a:latin typeface="Cambria" panose="02040503050406030204" pitchFamily="18" charset="0"/>
                <a:ea typeface="Calibri" panose="020F0502020204030204" pitchFamily="34" charset="0"/>
                <a:cs typeface="Times New Roman" panose="02020603050405020304" pitchFamily="18" charset="0"/>
              </a:rPr>
              <a:t>реалізації своїх інтересів,</a:t>
            </a:r>
            <a:r>
              <a:rPr lang="uk-UA" sz="2400" i="1" dirty="0">
                <a:solidFill>
                  <a:srgbClr val="231F20"/>
                </a:solidFill>
                <a:latin typeface="Cambria" panose="02040503050406030204" pitchFamily="18" charset="0"/>
                <a:ea typeface="Calibri" panose="020F0502020204030204" pitchFamily="34" charset="0"/>
                <a:cs typeface="Times New Roman" panose="02020603050405020304" pitchFamily="18" charset="0"/>
              </a:rPr>
              <a:t> що дозволяють </a:t>
            </a:r>
            <a:r>
              <a:rPr lang="uk-UA" sz="2400" b="1" i="1" dirty="0">
                <a:solidFill>
                  <a:srgbClr val="231F20"/>
                </a:solidFill>
                <a:latin typeface="Cambria" panose="02040503050406030204" pitchFamily="18" charset="0"/>
                <a:ea typeface="Calibri" panose="020F0502020204030204" pitchFamily="34" charset="0"/>
                <a:cs typeface="Times New Roman" panose="02020603050405020304" pitchFamily="18" charset="0"/>
              </a:rPr>
              <a:t>підтримувати стабільність міжнародної системи</a:t>
            </a:r>
            <a:r>
              <a:rPr lang="uk-UA" sz="2400" i="1" dirty="0">
                <a:solidFill>
                  <a:srgbClr val="231F20"/>
                </a:solidFill>
                <a:latin typeface="Cambria" panose="02040503050406030204" pitchFamily="18" charset="0"/>
                <a:ea typeface="Calibri" panose="020F0502020204030204" pitchFamily="34" charset="0"/>
                <a:cs typeface="Times New Roman" panose="02020603050405020304" pitchFamily="18" charset="0"/>
              </a:rPr>
              <a:t>». </a:t>
            </a:r>
          </a:p>
        </p:txBody>
      </p:sp>
      <p:sp>
        <p:nvSpPr>
          <p:cNvPr id="3" name="Овал 2"/>
          <p:cNvSpPr/>
          <p:nvPr/>
        </p:nvSpPr>
        <p:spPr>
          <a:xfrm>
            <a:off x="457200" y="0"/>
            <a:ext cx="678872" cy="6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a:t>
            </a:r>
            <a:endParaRPr lang="uk-UA" dirty="0"/>
          </a:p>
        </p:txBody>
      </p:sp>
      <p:pic>
        <p:nvPicPr>
          <p:cNvPr id="6" name="Рисунок 5"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0" y="637309"/>
            <a:ext cx="1496291" cy="1924902"/>
          </a:xfrm>
          <a:prstGeom prst="rect">
            <a:avLst/>
          </a:prstGeom>
        </p:spPr>
      </p:pic>
    </p:spTree>
    <p:extLst>
      <p:ext uri="{BB962C8B-B14F-4D97-AF65-F5344CB8AC3E}">
        <p14:creationId xmlns:p14="http://schemas.microsoft.com/office/powerpoint/2010/main" val="2712778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0444" y="0"/>
            <a:ext cx="11416146" cy="6494085"/>
          </a:xfrm>
          <a:prstGeom prst="rect">
            <a:avLst/>
          </a:prstGeom>
          <a:solidFill>
            <a:schemeClr val="accent1">
              <a:lumMod val="20000"/>
              <a:lumOff val="80000"/>
            </a:schemeClr>
          </a:solidFill>
        </p:spPr>
        <p:txBody>
          <a:bodyPr wrap="square">
            <a:spAutoFit/>
          </a:bodyPr>
          <a:lstStyle/>
          <a:p>
            <a:pPr algn="ctr"/>
            <a:r>
              <a:rPr lang="uk-UA" sz="2400" b="1" i="1" dirty="0">
                <a:latin typeface="Cambria" panose="02040503050406030204" pitchFamily="18" charset="0"/>
              </a:rPr>
              <a:t>Багатополярна </a:t>
            </a:r>
            <a:r>
              <a:rPr lang="uk-UA" sz="2400" b="1" i="1" dirty="0" smtClean="0">
                <a:latin typeface="Cambria" panose="02040503050406030204" pitchFamily="18" charset="0"/>
              </a:rPr>
              <a:t>модель </a:t>
            </a:r>
            <a:r>
              <a:rPr lang="uk-UA" sz="2400" b="1" i="1" dirty="0" err="1" smtClean="0">
                <a:latin typeface="Cambria" panose="02040503050406030204" pitchFamily="18" charset="0"/>
              </a:rPr>
              <a:t>світосистеми</a:t>
            </a:r>
            <a:endParaRPr lang="uk-UA" sz="2400" b="1" i="1" dirty="0" smtClean="0">
              <a:latin typeface="Cambria" panose="02040503050406030204" pitchFamily="18" charset="0"/>
            </a:endParaRPr>
          </a:p>
          <a:p>
            <a:pPr algn="just"/>
            <a:endParaRPr lang="uk-UA" sz="2000" dirty="0">
              <a:latin typeface="Cambria" panose="02040503050406030204" pitchFamily="18" charset="0"/>
            </a:endParaRPr>
          </a:p>
          <a:p>
            <a:pPr algn="just"/>
            <a:r>
              <a:rPr lang="uk-UA" sz="2000" dirty="0">
                <a:latin typeface="Cambria" panose="02040503050406030204" pitchFamily="18" charset="0"/>
              </a:rPr>
              <a:t>Деякі дослідники, котрі за своїми переконаннями належать до </a:t>
            </a:r>
            <a:r>
              <a:rPr lang="uk-UA" sz="2000" dirty="0" smtClean="0">
                <a:latin typeface="Cambria" panose="02040503050406030204" pitchFamily="18" charset="0"/>
              </a:rPr>
              <a:t>реалістів, </a:t>
            </a:r>
            <a:r>
              <a:rPr lang="uk-UA" sz="2000" dirty="0">
                <a:latin typeface="Cambria" panose="02040503050406030204" pitchFamily="18" charset="0"/>
              </a:rPr>
              <a:t>в</a:t>
            </a:r>
            <a:r>
              <a:rPr lang="uk-UA" sz="2000" dirty="0" smtClean="0">
                <a:latin typeface="Cambria" panose="02040503050406030204" pitchFamily="18" charset="0"/>
              </a:rPr>
              <a:t>важають</a:t>
            </a:r>
            <a:r>
              <a:rPr lang="uk-UA" sz="2000" dirty="0">
                <a:latin typeface="Cambria" panose="02040503050406030204" pitchFamily="18" charset="0"/>
              </a:rPr>
              <a:t>, що у період після закінчення «холодної війни» </a:t>
            </a:r>
            <a:r>
              <a:rPr lang="uk-UA" sz="2000" dirty="0" smtClean="0">
                <a:latin typeface="Cambria" panose="02040503050406030204" pitchFamily="18" charset="0"/>
              </a:rPr>
              <a:t>склалася не одно-</a:t>
            </a:r>
            <a:r>
              <a:rPr lang="uk-UA" sz="2000" dirty="0">
                <a:latin typeface="Cambria" panose="02040503050406030204" pitchFamily="18" charset="0"/>
              </a:rPr>
              <a:t>, а багатополярна система міжнародних відносин.</a:t>
            </a:r>
          </a:p>
          <a:p>
            <a:pPr algn="just"/>
            <a:r>
              <a:rPr lang="uk-UA" sz="2000" dirty="0" smtClean="0">
                <a:latin typeface="Cambria" panose="02040503050406030204" pitchFamily="18" charset="0"/>
              </a:rPr>
              <a:t>Вони стверджують, що лідерство </a:t>
            </a:r>
            <a:r>
              <a:rPr lang="uk-UA" sz="2000" dirty="0">
                <a:latin typeface="Cambria" panose="02040503050406030204" pitchFamily="18" charset="0"/>
              </a:rPr>
              <a:t>США багато у чому є міфічним, ілюзорним, оскільки </a:t>
            </a:r>
            <a:r>
              <a:rPr lang="uk-UA" sz="2000" dirty="0" smtClean="0">
                <a:latin typeface="Cambria" panose="02040503050406030204" pitchFamily="18" charset="0"/>
              </a:rPr>
              <a:t>такі </a:t>
            </a:r>
            <a:r>
              <a:rPr lang="en-US" sz="2000" dirty="0" smtClean="0">
                <a:latin typeface="Cambria" panose="02040503050406030204" pitchFamily="18" charset="0"/>
              </a:rPr>
              <a:t>á</a:t>
            </a:r>
            <a:r>
              <a:rPr lang="uk-UA" sz="2000" dirty="0" err="1">
                <a:latin typeface="Cambria" panose="02040503050406030204" pitchFamily="18" charset="0"/>
              </a:rPr>
              <a:t>ктори</a:t>
            </a:r>
            <a:r>
              <a:rPr lang="uk-UA" sz="2000" dirty="0">
                <a:latin typeface="Cambria" panose="02040503050406030204" pitchFamily="18" charset="0"/>
              </a:rPr>
              <a:t>, як ЄС, Японія, Китай, Росія, Індія, визнають силу США, але </a:t>
            </a:r>
            <a:r>
              <a:rPr lang="uk-UA" sz="2000" dirty="0" smtClean="0">
                <a:latin typeface="Cambria" panose="02040503050406030204" pitchFamily="18" charset="0"/>
              </a:rPr>
              <a:t>проводять свій </a:t>
            </a:r>
            <a:r>
              <a:rPr lang="uk-UA" sz="2000" dirty="0">
                <a:latin typeface="Cambria" panose="02040503050406030204" pitchFamily="18" charset="0"/>
              </a:rPr>
              <a:t>курс у міжнародних справах, котрий не збігається з </a:t>
            </a:r>
            <a:r>
              <a:rPr lang="uk-UA" sz="2000" dirty="0" smtClean="0">
                <a:latin typeface="Cambria" panose="02040503050406030204" pitchFamily="18" charset="0"/>
              </a:rPr>
              <a:t>американськими інтересами</a:t>
            </a:r>
            <a:r>
              <a:rPr lang="uk-UA" sz="2000" dirty="0">
                <a:latin typeface="Cambria" panose="02040503050406030204" pitchFamily="18" charset="0"/>
              </a:rPr>
              <a:t>. </a:t>
            </a:r>
            <a:r>
              <a:rPr lang="uk-UA" sz="2000" dirty="0" smtClean="0">
                <a:latin typeface="Cambria" panose="02040503050406030204" pitchFamily="18" charset="0"/>
              </a:rPr>
              <a:t>Зростанню </a:t>
            </a:r>
            <a:r>
              <a:rPr lang="uk-UA" sz="2000" dirty="0">
                <a:latin typeface="Cambria" panose="02040503050406030204" pitchFamily="18" charset="0"/>
              </a:rPr>
              <a:t>впливу цих країн та інших центрів сприяють </a:t>
            </a:r>
            <a:r>
              <a:rPr lang="uk-UA" sz="2000" dirty="0" smtClean="0">
                <a:latin typeface="Cambria" panose="02040503050406030204" pitchFamily="18" charset="0"/>
              </a:rPr>
              <a:t>факти, пов’язані </a:t>
            </a:r>
            <a:r>
              <a:rPr lang="uk-UA" sz="2000" dirty="0">
                <a:latin typeface="Cambria" panose="02040503050406030204" pitchFamily="18" charset="0"/>
              </a:rPr>
              <a:t>з тим, що змінилася природа сили у міжнародних відносинах. </a:t>
            </a:r>
            <a:r>
              <a:rPr lang="uk-UA" sz="2000" dirty="0" smtClean="0">
                <a:latin typeface="Cambria" panose="02040503050406030204" pitchFamily="18" charset="0"/>
              </a:rPr>
              <a:t>На передній </a:t>
            </a:r>
            <a:r>
              <a:rPr lang="uk-UA" sz="2000" dirty="0">
                <a:latin typeface="Cambria" panose="02040503050406030204" pitchFamily="18" charset="0"/>
              </a:rPr>
              <a:t>план виходять не військові, а економічні, науково-технічні, інформаційні та культурні складові цього феномену, а за цими показниками </a:t>
            </a:r>
            <a:r>
              <a:rPr lang="uk-UA" sz="2000" dirty="0" smtClean="0">
                <a:latin typeface="Cambria" panose="02040503050406030204" pitchFamily="18" charset="0"/>
              </a:rPr>
              <a:t>США не </a:t>
            </a:r>
            <a:r>
              <a:rPr lang="uk-UA" sz="2000" dirty="0">
                <a:latin typeface="Cambria" panose="02040503050406030204" pitchFamily="18" charset="0"/>
              </a:rPr>
              <a:t>завжди є лідером. Так, за економічним та науково-технічним </a:t>
            </a:r>
            <a:r>
              <a:rPr lang="uk-UA" sz="2000" dirty="0" smtClean="0">
                <a:latin typeface="Cambria" panose="02040503050406030204" pitchFamily="18" charset="0"/>
              </a:rPr>
              <a:t>показниками потенціали </a:t>
            </a:r>
            <a:r>
              <a:rPr lang="uk-UA" sz="2000" dirty="0">
                <a:latin typeface="Cambria" panose="02040503050406030204" pitchFamily="18" charset="0"/>
              </a:rPr>
              <a:t>ЄС, </a:t>
            </a:r>
            <a:r>
              <a:rPr lang="uk-UA" sz="2000" dirty="0" smtClean="0">
                <a:latin typeface="Cambria" panose="02040503050406030204" pitchFamily="18" charset="0"/>
              </a:rPr>
              <a:t>Японії, Китай </a:t>
            </a:r>
            <a:r>
              <a:rPr lang="uk-UA" sz="2000" dirty="0">
                <a:latin typeface="Cambria" panose="02040503050406030204" pitchFamily="18" charset="0"/>
              </a:rPr>
              <a:t>відносно однакові з США. Китай </a:t>
            </a:r>
            <a:r>
              <a:rPr lang="uk-UA" sz="2000" dirty="0" smtClean="0">
                <a:latin typeface="Cambria" panose="02040503050406030204" pitchFamily="18" charset="0"/>
              </a:rPr>
              <a:t>до того ж здійснює </a:t>
            </a:r>
            <a:r>
              <a:rPr lang="uk-UA" sz="2000" dirty="0">
                <a:latin typeface="Cambria" panose="02040503050406030204" pitchFamily="18" charset="0"/>
              </a:rPr>
              <a:t>широкомасштабну програму модернізації своїх збройних сил; за оцінками </a:t>
            </a:r>
            <a:r>
              <a:rPr lang="uk-UA" sz="2000" dirty="0" smtClean="0">
                <a:latin typeface="Cambria" panose="02040503050406030204" pitchFamily="18" charset="0"/>
              </a:rPr>
              <a:t>фахівців, </a:t>
            </a:r>
            <a:r>
              <a:rPr lang="uk-UA" sz="2000" dirty="0">
                <a:latin typeface="Cambria" panose="02040503050406030204" pitchFamily="18" charset="0"/>
              </a:rPr>
              <a:t>він стане однією з провідних військових країн </a:t>
            </a:r>
            <a:r>
              <a:rPr lang="uk-UA" sz="2000" dirty="0" smtClean="0">
                <a:latin typeface="Cambria" panose="02040503050406030204" pitchFamily="18" charset="0"/>
              </a:rPr>
              <a:t>світу. </a:t>
            </a:r>
            <a:r>
              <a:rPr lang="uk-UA" sz="2000" dirty="0" smtClean="0">
                <a:solidFill>
                  <a:srgbClr val="FF0000"/>
                </a:solidFill>
                <a:latin typeface="Cambria" panose="02040503050406030204" pitchFamily="18" charset="0"/>
              </a:rPr>
              <a:t>Чи так це?</a:t>
            </a:r>
          </a:p>
          <a:p>
            <a:pPr algn="just"/>
            <a:endParaRPr lang="uk-UA" sz="2000" dirty="0" smtClean="0">
              <a:solidFill>
                <a:srgbClr val="FF0000"/>
              </a:solidFill>
              <a:latin typeface="Cambria" panose="02040503050406030204" pitchFamily="18" charset="0"/>
            </a:endParaRPr>
          </a:p>
          <a:p>
            <a:pPr algn="just"/>
            <a:r>
              <a:rPr lang="ru-RU" dirty="0" err="1"/>
              <a:t>Багатополярні</a:t>
            </a:r>
            <a:r>
              <a:rPr lang="ru-RU" dirty="0"/>
              <a:t> </a:t>
            </a:r>
            <a:r>
              <a:rPr lang="ru-RU" dirty="0" err="1"/>
              <a:t>системи</a:t>
            </a:r>
            <a:r>
              <a:rPr lang="ru-RU" dirty="0"/>
              <a:t>, на </a:t>
            </a:r>
            <a:r>
              <a:rPr lang="ru-RU" dirty="0" smtClean="0"/>
              <a:t>думку </a:t>
            </a:r>
            <a:r>
              <a:rPr lang="uk-UA" sz="2000" dirty="0" err="1">
                <a:latin typeface="Cambria" panose="02040503050406030204" pitchFamily="18" charset="0"/>
                <a:ea typeface="Times New Roman" panose="02020603050405020304" pitchFamily="18" charset="0"/>
              </a:rPr>
              <a:t>Дж</a:t>
            </a:r>
            <a:r>
              <a:rPr lang="uk-UA" sz="2000" dirty="0">
                <a:latin typeface="Cambria" panose="02040503050406030204" pitchFamily="18" charset="0"/>
                <a:ea typeface="Times New Roman" panose="02020603050405020304" pitchFamily="18" charset="0"/>
              </a:rPr>
              <a:t>. </a:t>
            </a:r>
            <a:r>
              <a:rPr lang="uk-UA" sz="2000" dirty="0" err="1">
                <a:latin typeface="Cambria" panose="02040503050406030204" pitchFamily="18" charset="0"/>
                <a:ea typeface="Times New Roman" panose="02020603050405020304" pitchFamily="18" charset="0"/>
              </a:rPr>
              <a:t>Миршеймера</a:t>
            </a:r>
            <a:r>
              <a:rPr lang="ru-RU" dirty="0" smtClean="0"/>
              <a:t>, </a:t>
            </a:r>
            <a:r>
              <a:rPr lang="ru-RU" dirty="0"/>
              <a:t>є </a:t>
            </a:r>
            <a:r>
              <a:rPr lang="ru-RU" dirty="0" err="1"/>
              <a:t>більш</a:t>
            </a:r>
            <a:r>
              <a:rPr lang="ru-RU" dirty="0"/>
              <a:t> </a:t>
            </a:r>
            <a:r>
              <a:rPr lang="ru-RU" dirty="0" err="1" smtClean="0"/>
              <a:t>нестабільні</a:t>
            </a:r>
            <a:r>
              <a:rPr lang="ru-RU" dirty="0" smtClean="0"/>
              <a:t>. У </a:t>
            </a:r>
            <a:r>
              <a:rPr lang="ru-RU" dirty="0" err="1" smtClean="0"/>
              <a:t>Європі</a:t>
            </a:r>
            <a:r>
              <a:rPr lang="ru-RU" dirty="0" smtClean="0"/>
              <a:t> </a:t>
            </a:r>
            <a:r>
              <a:rPr lang="ru-RU" dirty="0" err="1" smtClean="0"/>
              <a:t>була</a:t>
            </a:r>
            <a:r>
              <a:rPr lang="ru-RU" dirty="0" smtClean="0"/>
              <a:t> </a:t>
            </a:r>
            <a:r>
              <a:rPr lang="ru-RU" dirty="0" err="1" smtClean="0"/>
              <a:t>багатополярна</a:t>
            </a:r>
            <a:r>
              <a:rPr lang="ru-RU" dirty="0" smtClean="0"/>
              <a:t> модель в 1914 </a:t>
            </a:r>
            <a:r>
              <a:rPr lang="ru-RU" dirty="0"/>
              <a:t>р. </a:t>
            </a:r>
            <a:r>
              <a:rPr lang="ru-RU" dirty="0" smtClean="0"/>
              <a:t>З </a:t>
            </a:r>
            <a:r>
              <a:rPr lang="ru-RU" dirty="0" err="1" smtClean="0"/>
              <a:t>Францією</a:t>
            </a:r>
            <a:r>
              <a:rPr lang="ru-RU" dirty="0"/>
              <a:t>, </a:t>
            </a:r>
            <a:r>
              <a:rPr lang="ru-RU" dirty="0" err="1"/>
              <a:t>Німеччиною</a:t>
            </a:r>
            <a:r>
              <a:rPr lang="ru-RU" dirty="0"/>
              <a:t>, </a:t>
            </a:r>
            <a:r>
              <a:rPr lang="ru-RU" dirty="0" err="1"/>
              <a:t>Великобританією</a:t>
            </a:r>
            <a:r>
              <a:rPr lang="ru-RU" dirty="0"/>
              <a:t>, </a:t>
            </a:r>
            <a:r>
              <a:rPr lang="ru-RU" dirty="0" err="1"/>
              <a:t>АвстроУгорщиною</a:t>
            </a:r>
            <a:r>
              <a:rPr lang="ru-RU" dirty="0"/>
              <a:t> та </a:t>
            </a:r>
            <a:r>
              <a:rPr lang="ru-RU" dirty="0" err="1"/>
              <a:t>Росією</a:t>
            </a:r>
            <a:r>
              <a:rPr lang="ru-RU" dirty="0"/>
              <a:t> </a:t>
            </a:r>
            <a:r>
              <a:rPr lang="ru-RU" dirty="0" err="1" smtClean="0"/>
              <a:t>Біполярна</a:t>
            </a:r>
            <a:r>
              <a:rPr lang="ru-RU" dirty="0" smtClean="0"/>
              <a:t> </a:t>
            </a:r>
            <a:r>
              <a:rPr lang="ru-RU" dirty="0"/>
              <a:t>система </a:t>
            </a:r>
            <a:r>
              <a:rPr lang="ru-RU" dirty="0" err="1"/>
              <a:t>має</a:t>
            </a:r>
            <a:r>
              <a:rPr lang="ru-RU" dirty="0"/>
              <a:t> </a:t>
            </a:r>
            <a:r>
              <a:rPr lang="ru-RU" dirty="0" err="1"/>
              <a:t>лише</a:t>
            </a:r>
            <a:r>
              <a:rPr lang="ru-RU" dirty="0"/>
              <a:t> одну </a:t>
            </a:r>
            <a:r>
              <a:rPr lang="ru-RU" dirty="0" err="1"/>
              <a:t>діадію</a:t>
            </a:r>
            <a:r>
              <a:rPr lang="ru-RU" dirty="0"/>
              <a:t>, через яку </a:t>
            </a:r>
            <a:r>
              <a:rPr lang="ru-RU" dirty="0" err="1"/>
              <a:t>може</a:t>
            </a:r>
            <a:r>
              <a:rPr lang="ru-RU" dirty="0"/>
              <a:t> </a:t>
            </a:r>
            <a:r>
              <a:rPr lang="ru-RU" dirty="0" err="1"/>
              <a:t>вибухнути</a:t>
            </a:r>
            <a:r>
              <a:rPr lang="ru-RU" dirty="0"/>
              <a:t> </a:t>
            </a:r>
            <a:r>
              <a:rPr lang="ru-RU" dirty="0" err="1"/>
              <a:t>війна</a:t>
            </a:r>
            <a:r>
              <a:rPr lang="ru-RU" dirty="0"/>
              <a:t>. </a:t>
            </a:r>
            <a:r>
              <a:rPr lang="ru-RU" dirty="0" err="1"/>
              <a:t>Багатополярна</a:t>
            </a:r>
            <a:r>
              <a:rPr lang="ru-RU" dirty="0"/>
              <a:t> система </a:t>
            </a:r>
            <a:r>
              <a:rPr lang="ru-RU" dirty="0" err="1" smtClean="0"/>
              <a:t>зустрічається</a:t>
            </a:r>
            <a:r>
              <a:rPr lang="ru-RU" dirty="0" smtClean="0"/>
              <a:t> </a:t>
            </a:r>
            <a:r>
              <a:rPr lang="ru-RU" dirty="0" err="1" smtClean="0"/>
              <a:t>набагато</a:t>
            </a:r>
            <a:r>
              <a:rPr lang="ru-RU" dirty="0" smtClean="0"/>
              <a:t> </a:t>
            </a:r>
            <a:r>
              <a:rPr lang="ru-RU" dirty="0" err="1" smtClean="0"/>
              <a:t>рідше</a:t>
            </a:r>
            <a:r>
              <a:rPr lang="ru-RU" dirty="0" smtClean="0"/>
              <a:t> </a:t>
            </a:r>
            <a:r>
              <a:rPr lang="ru-RU" dirty="0"/>
              <a:t>і </a:t>
            </a:r>
            <a:r>
              <a:rPr lang="ru-RU" dirty="0" err="1"/>
              <a:t>має</a:t>
            </a:r>
            <a:r>
              <a:rPr lang="ru-RU" dirty="0"/>
              <a:t> </a:t>
            </a:r>
            <a:r>
              <a:rPr lang="ru-RU" dirty="0" err="1"/>
              <a:t>багато</a:t>
            </a:r>
            <a:r>
              <a:rPr lang="ru-RU" dirty="0"/>
              <a:t> таких </a:t>
            </a:r>
            <a:r>
              <a:rPr lang="ru-RU" dirty="0" err="1"/>
              <a:t>діад</a:t>
            </a:r>
            <a:r>
              <a:rPr lang="ru-RU" dirty="0"/>
              <a:t>. Тому за </a:t>
            </a:r>
            <a:r>
              <a:rPr lang="ru-RU" dirty="0" err="1"/>
              <a:t>інших</a:t>
            </a:r>
            <a:r>
              <a:rPr lang="ru-RU" dirty="0"/>
              <a:t> </a:t>
            </a:r>
            <a:r>
              <a:rPr lang="ru-RU" dirty="0" err="1"/>
              <a:t>рівних</a:t>
            </a:r>
            <a:r>
              <a:rPr lang="ru-RU" dirty="0"/>
              <a:t> умов </a:t>
            </a:r>
            <a:r>
              <a:rPr lang="ru-RU" dirty="0" err="1"/>
              <a:t>війна</a:t>
            </a:r>
            <a:r>
              <a:rPr lang="ru-RU" dirty="0"/>
              <a:t> в </a:t>
            </a:r>
            <a:r>
              <a:rPr lang="ru-RU" dirty="0" err="1"/>
              <a:t>багатополярній</a:t>
            </a:r>
            <a:r>
              <a:rPr lang="ru-RU" dirty="0"/>
              <a:t> </a:t>
            </a:r>
            <a:r>
              <a:rPr lang="ru-RU" dirty="0" err="1"/>
              <a:t>системі</a:t>
            </a:r>
            <a:r>
              <a:rPr lang="ru-RU" dirty="0"/>
              <a:t> </a:t>
            </a:r>
            <a:r>
              <a:rPr lang="ru-RU" dirty="0" err="1"/>
              <a:t>статистично</a:t>
            </a:r>
            <a:r>
              <a:rPr lang="ru-RU" dirty="0"/>
              <a:t> </a:t>
            </a:r>
            <a:r>
              <a:rPr lang="ru-RU" dirty="0" err="1"/>
              <a:t>вірогідніша</a:t>
            </a:r>
            <a:r>
              <a:rPr lang="ru-RU" dirty="0"/>
              <a:t>, </a:t>
            </a:r>
            <a:r>
              <a:rPr lang="ru-RU" dirty="0" err="1"/>
              <a:t>ніж</a:t>
            </a:r>
            <a:r>
              <a:rPr lang="ru-RU" dirty="0"/>
              <a:t> у </a:t>
            </a:r>
            <a:r>
              <a:rPr lang="ru-RU" dirty="0" err="1"/>
              <a:t>біполярній</a:t>
            </a:r>
            <a:r>
              <a:rPr lang="ru-RU" dirty="0"/>
              <a:t>. </a:t>
            </a:r>
            <a:endParaRPr lang="uk-UA" dirty="0">
              <a:solidFill>
                <a:srgbClr val="FF0000"/>
              </a:solidFill>
              <a:latin typeface="Cambria" panose="02040503050406030204" pitchFamily="18" charset="0"/>
            </a:endParaRPr>
          </a:p>
        </p:txBody>
      </p:sp>
    </p:spTree>
    <p:extLst>
      <p:ext uri="{BB962C8B-B14F-4D97-AF65-F5344CB8AC3E}">
        <p14:creationId xmlns:p14="http://schemas.microsoft.com/office/powerpoint/2010/main" val="1345959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0"/>
            <a:ext cx="11263746" cy="6894195"/>
          </a:xfrm>
          <a:prstGeom prst="rect">
            <a:avLst/>
          </a:prstGeom>
          <a:solidFill>
            <a:schemeClr val="accent1">
              <a:lumMod val="20000"/>
              <a:lumOff val="80000"/>
            </a:schemeClr>
          </a:solidFill>
        </p:spPr>
        <p:txBody>
          <a:bodyPr wrap="square">
            <a:spAutoFit/>
          </a:bodyPr>
          <a:lstStyle/>
          <a:p>
            <a:endParaRPr lang="uk-UA" dirty="0" smtClean="0"/>
          </a:p>
          <a:p>
            <a:pPr algn="just"/>
            <a:r>
              <a:rPr lang="uk-UA" sz="2000" dirty="0" smtClean="0">
                <a:latin typeface="Cambria" panose="02040503050406030204" pitchFamily="18" charset="0"/>
              </a:rPr>
              <a:t>Деякі </a:t>
            </a:r>
            <a:r>
              <a:rPr lang="uk-UA" sz="2000" dirty="0">
                <a:latin typeface="Cambria" panose="02040503050406030204" pitchFamily="18" charset="0"/>
              </a:rPr>
              <a:t>фахівці </a:t>
            </a:r>
            <a:r>
              <a:rPr lang="uk-UA" sz="2000" b="1" i="1" dirty="0">
                <a:latin typeface="Cambria" panose="02040503050406030204" pitchFamily="18" charset="0"/>
              </a:rPr>
              <a:t>пропонують як найкращу модель міжнародної безпеки </a:t>
            </a:r>
            <a:r>
              <a:rPr lang="uk-UA" sz="2000" b="1" i="1" dirty="0" smtClean="0">
                <a:latin typeface="Cambria" panose="02040503050406030204" pitchFamily="18" charset="0"/>
              </a:rPr>
              <a:t>союз декількох </a:t>
            </a:r>
            <a:r>
              <a:rPr lang="uk-UA" sz="2000" b="1" i="1" dirty="0">
                <a:latin typeface="Cambria" panose="02040503050406030204" pitchFamily="18" charset="0"/>
              </a:rPr>
              <a:t>великих </a:t>
            </a:r>
            <a:r>
              <a:rPr lang="uk-UA" sz="2000" b="1" i="1" dirty="0" smtClean="0">
                <a:latin typeface="Cambria" panose="02040503050406030204" pitchFamily="18" charset="0"/>
              </a:rPr>
              <a:t>держав (концерт держав),</a:t>
            </a:r>
            <a:r>
              <a:rPr lang="uk-UA" sz="2000" dirty="0" smtClean="0">
                <a:latin typeface="Cambria" panose="02040503050406030204" pitchFamily="18" charset="0"/>
              </a:rPr>
              <a:t> </a:t>
            </a:r>
            <a:r>
              <a:rPr lang="uk-UA" sz="2000" dirty="0">
                <a:latin typeface="Cambria" panose="02040503050406030204" pitchFamily="18" charset="0"/>
              </a:rPr>
              <a:t>котрі могли б узяти на себе відповідальність як </a:t>
            </a:r>
            <a:r>
              <a:rPr lang="uk-UA" sz="2000" dirty="0" smtClean="0">
                <a:latin typeface="Cambria" panose="02040503050406030204" pitchFamily="18" charset="0"/>
              </a:rPr>
              <a:t>за підтримання </a:t>
            </a:r>
            <a:r>
              <a:rPr lang="uk-UA" sz="2000" dirty="0">
                <a:latin typeface="Cambria" panose="02040503050406030204" pitchFamily="18" charset="0"/>
              </a:rPr>
              <a:t>стабільності у світі, так і за попередження, запобігання та врегулювання локальних конфліктів. Позитивний аспект цієї моделі </a:t>
            </a:r>
            <a:r>
              <a:rPr lang="uk-UA" sz="2000" dirty="0" smtClean="0">
                <a:latin typeface="Cambria" panose="02040503050406030204" pitchFamily="18" charset="0"/>
              </a:rPr>
              <a:t>полягає у </a:t>
            </a:r>
            <a:r>
              <a:rPr lang="uk-UA" sz="2000" dirty="0">
                <a:latin typeface="Cambria" panose="02040503050406030204" pitchFamily="18" charset="0"/>
              </a:rPr>
              <a:t>кращій керованості та ефективності, оскільки в рамках такого </a:t>
            </a:r>
            <a:r>
              <a:rPr lang="uk-UA" sz="2000" dirty="0" smtClean="0">
                <a:latin typeface="Cambria" panose="02040503050406030204" pitchFamily="18" charset="0"/>
              </a:rPr>
              <a:t>об’єднання простіше </a:t>
            </a:r>
            <a:r>
              <a:rPr lang="uk-UA" sz="2000" dirty="0">
                <a:latin typeface="Cambria" panose="02040503050406030204" pitchFamily="18" charset="0"/>
              </a:rPr>
              <a:t>знаходити розуміння та ухвалювати рішення, ніж в організаціях, </a:t>
            </a:r>
            <a:r>
              <a:rPr lang="uk-UA" sz="2000" dirty="0" smtClean="0">
                <a:latin typeface="Cambria" panose="02040503050406030204" pitchFamily="18" charset="0"/>
              </a:rPr>
              <a:t>які налічують </a:t>
            </a:r>
            <a:r>
              <a:rPr lang="uk-UA" sz="2000" dirty="0">
                <a:latin typeface="Cambria" panose="02040503050406030204" pitchFamily="18" charset="0"/>
              </a:rPr>
              <a:t>десятки країн</a:t>
            </a:r>
            <a:r>
              <a:rPr lang="uk-UA" sz="2000" dirty="0" smtClean="0">
                <a:latin typeface="Cambria" panose="02040503050406030204" pitchFamily="18" charset="0"/>
              </a:rPr>
              <a:t>.</a:t>
            </a:r>
          </a:p>
          <a:p>
            <a:pPr algn="just"/>
            <a:r>
              <a:rPr lang="uk-UA" sz="2000" b="1" dirty="0">
                <a:latin typeface="Cambria" panose="02040503050406030204" pitchFamily="18" charset="0"/>
              </a:rPr>
              <a:t>Концерти мають дві особливості</a:t>
            </a:r>
            <a:r>
              <a:rPr lang="uk-UA" sz="2000" dirty="0">
                <a:latin typeface="Cambria" panose="02040503050406030204" pitchFamily="18" charset="0"/>
              </a:rPr>
              <a:t>, які роблять їх оптимальним варіантом для глобального ландшафту, що формується: </a:t>
            </a:r>
            <a:r>
              <a:rPr lang="uk-UA" sz="2000" i="1" dirty="0">
                <a:latin typeface="Cambria" panose="02040503050406030204" pitchFamily="18" charset="0"/>
              </a:rPr>
              <a:t>політична </a:t>
            </a:r>
            <a:r>
              <a:rPr lang="uk-UA" sz="2000" i="1" dirty="0" err="1">
                <a:latin typeface="Cambria" panose="02040503050406030204" pitchFamily="18" charset="0"/>
              </a:rPr>
              <a:t>інклюзивність</a:t>
            </a:r>
            <a:r>
              <a:rPr lang="uk-UA" sz="2000" i="1" dirty="0">
                <a:latin typeface="Cambria" panose="02040503050406030204" pitchFamily="18" charset="0"/>
              </a:rPr>
              <a:t> і неформальність процедур</a:t>
            </a:r>
            <a:r>
              <a:rPr lang="uk-UA" sz="2000" dirty="0">
                <a:latin typeface="Cambria" panose="02040503050406030204" pitchFamily="18" charset="0"/>
              </a:rPr>
              <a:t>. </a:t>
            </a:r>
            <a:r>
              <a:rPr lang="uk-UA" sz="1600" dirty="0" err="1">
                <a:latin typeface="Cambria" panose="02040503050406030204" pitchFamily="18" charset="0"/>
              </a:rPr>
              <a:t>Інклюзивність</a:t>
            </a:r>
            <a:r>
              <a:rPr lang="uk-UA" sz="1600" dirty="0">
                <a:latin typeface="Cambria" panose="02040503050406030204" pitchFamily="18" charset="0"/>
              </a:rPr>
              <a:t> означає, що за стіл переговорів сідають країни, які мають найбільший геополітичний вплив, які </a:t>
            </a:r>
            <a:r>
              <a:rPr lang="uk-UA" sz="1600" dirty="0" smtClean="0">
                <a:latin typeface="Cambria" panose="02040503050406030204" pitchFamily="18" charset="0"/>
              </a:rPr>
              <a:t>мають </a:t>
            </a:r>
            <a:r>
              <a:rPr lang="uk-UA" sz="1600" dirty="0">
                <a:latin typeface="Cambria" panose="02040503050406030204" pitchFamily="18" charset="0"/>
              </a:rPr>
              <a:t>бути там, незалежно від типу режиму. Таким чином, ідеологічні розбіжності щодо внутрішнього управління фактично відокремлюються від питань міжнародного співробітництва. Неформальність концерту означає, що він утримується від зобов'язуючих процедур, угод та примусу до виконання, що явно відрізняє його від Ради Безпеки ООН. Рада безпеки часто служить майданчиком для гри на публіку, а його роботу паралізують суперечки між постійними членами, які мають право вето. Концерт, навпаки, пропонує </a:t>
            </a:r>
            <a:r>
              <a:rPr lang="uk-UA" sz="1600" dirty="0" smtClean="0">
                <a:latin typeface="Cambria" panose="02040503050406030204" pitchFamily="18" charset="0"/>
              </a:rPr>
              <a:t>майданчик</a:t>
            </a:r>
            <a:r>
              <a:rPr lang="uk-UA" sz="1600" dirty="0">
                <a:latin typeface="Cambria" panose="02040503050406030204" pitchFamily="18" charset="0"/>
              </a:rPr>
              <a:t>, де пошук консенсусу поєднується з умовляннями та маневруванням, бо учасники мають як спільні, так і особисті інтереси. Забезпечивши майданчик для постійного стратегічного діалогу, глобальний концерт справді здатний заглушити неминучі геополітичні та ідеологічні розбіжності та подолати їх.</a:t>
            </a:r>
          </a:p>
          <a:p>
            <a:pPr algn="just"/>
            <a:endParaRPr lang="uk-UA" sz="2000" dirty="0" smtClean="0">
              <a:latin typeface="Cambria" panose="02040503050406030204" pitchFamily="18" charset="0"/>
            </a:endParaRPr>
          </a:p>
          <a:p>
            <a:pPr algn="just"/>
            <a:r>
              <a:rPr lang="uk-UA" sz="2000" dirty="0" smtClean="0">
                <a:latin typeface="Cambria" panose="02040503050406030204" pitchFamily="18" charset="0"/>
              </a:rPr>
              <a:t>Критики </a:t>
            </a:r>
            <a:r>
              <a:rPr lang="uk-UA" sz="2000" dirty="0">
                <a:latin typeface="Cambria" panose="02040503050406030204" pitchFamily="18" charset="0"/>
              </a:rPr>
              <a:t>цієї моделі вказують на дискримінаційне ставлення до малих </a:t>
            </a:r>
            <a:r>
              <a:rPr lang="uk-UA" sz="2000" dirty="0" smtClean="0">
                <a:latin typeface="Cambria" panose="02040503050406030204" pitchFamily="18" charset="0"/>
              </a:rPr>
              <a:t>та середніх </a:t>
            </a:r>
            <a:r>
              <a:rPr lang="uk-UA" sz="2000" dirty="0">
                <a:latin typeface="Cambria" panose="02040503050406030204" pitchFamily="18" charset="0"/>
              </a:rPr>
              <a:t>держав. Система безпеки, створена на засадах диктату </a:t>
            </a:r>
            <a:r>
              <a:rPr lang="uk-UA" sz="2000" dirty="0" smtClean="0">
                <a:latin typeface="Cambria" panose="02040503050406030204" pitchFamily="18" charset="0"/>
              </a:rPr>
              <a:t>декількох розвинених </a:t>
            </a:r>
            <a:r>
              <a:rPr lang="uk-UA" sz="2000" dirty="0">
                <a:latin typeface="Cambria" panose="02040503050406030204" pitchFamily="18" charset="0"/>
              </a:rPr>
              <a:t>країн, не </a:t>
            </a:r>
            <a:r>
              <a:rPr lang="uk-UA" sz="2000" dirty="0" smtClean="0">
                <a:latin typeface="Cambria" panose="02040503050406030204" pitchFamily="18" charset="0"/>
              </a:rPr>
              <a:t>буде легітимною </a:t>
            </a:r>
            <a:r>
              <a:rPr lang="uk-UA" sz="2000" dirty="0">
                <a:latin typeface="Cambria" panose="02040503050406030204" pitchFamily="18" charset="0"/>
              </a:rPr>
              <a:t>і не матиме підтримки більшої кількості світового співтовариства. Ефективність такої моделі також може </a:t>
            </a:r>
            <a:r>
              <a:rPr lang="uk-UA" sz="2000" dirty="0" smtClean="0">
                <a:latin typeface="Cambria" panose="02040503050406030204" pitchFamily="18" charset="0"/>
              </a:rPr>
              <a:t>бути підірвана </a:t>
            </a:r>
            <a:r>
              <a:rPr lang="uk-UA" sz="2000" dirty="0">
                <a:latin typeface="Cambria" panose="02040503050406030204" pitchFamily="18" charset="0"/>
              </a:rPr>
              <a:t>змаганням між великими країнами або виходом із союзу одного </a:t>
            </a:r>
            <a:r>
              <a:rPr lang="uk-UA" sz="2000" dirty="0" smtClean="0">
                <a:latin typeface="Cambria" panose="02040503050406030204" pitchFamily="18" charset="0"/>
              </a:rPr>
              <a:t>чи декількох </a:t>
            </a:r>
            <a:r>
              <a:rPr lang="uk-UA" sz="2000" dirty="0">
                <a:latin typeface="Cambria" panose="02040503050406030204" pitchFamily="18" charset="0"/>
              </a:rPr>
              <a:t>членів.</a:t>
            </a:r>
          </a:p>
        </p:txBody>
      </p:sp>
    </p:spTree>
    <p:extLst>
      <p:ext uri="{BB962C8B-B14F-4D97-AF65-F5344CB8AC3E}">
        <p14:creationId xmlns:p14="http://schemas.microsoft.com/office/powerpoint/2010/main" val="3054275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327" y="127244"/>
            <a:ext cx="1856509" cy="3003883"/>
          </a:xfrm>
          <a:prstGeom prst="rect">
            <a:avLst/>
          </a:prstGeom>
        </p:spPr>
      </p:pic>
      <p:sp>
        <p:nvSpPr>
          <p:cNvPr id="3" name="Овал 2"/>
          <p:cNvSpPr/>
          <p:nvPr/>
        </p:nvSpPr>
        <p:spPr>
          <a:xfrm>
            <a:off x="401782" y="55418"/>
            <a:ext cx="734291"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3.</a:t>
            </a:r>
            <a:endParaRPr lang="uk-UA" dirty="0"/>
          </a:p>
        </p:txBody>
      </p:sp>
      <p:pic>
        <p:nvPicPr>
          <p:cNvPr id="4" name="Рисунок 3"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585" y="292224"/>
            <a:ext cx="2396837" cy="2838903"/>
          </a:xfrm>
          <a:prstGeom prst="rect">
            <a:avLst/>
          </a:prstGeom>
        </p:spPr>
      </p:pic>
      <p:pic>
        <p:nvPicPr>
          <p:cNvPr id="5" name="Рисунок 4" descr="Вырезка экрана"/>
          <p:cNvPicPr>
            <a:picLocks noChangeAspect="1"/>
          </p:cNvPicPr>
          <p:nvPr/>
        </p:nvPicPr>
        <p:blipFill>
          <a:blip r:embed="rId4"/>
          <a:stretch>
            <a:fillRect/>
          </a:stretch>
        </p:blipFill>
        <p:spPr>
          <a:xfrm>
            <a:off x="6091237" y="3362315"/>
            <a:ext cx="9526" cy="133369"/>
          </a:xfrm>
          <a:prstGeom prst="rect">
            <a:avLst/>
          </a:prstGeom>
        </p:spPr>
      </p:pic>
      <p:pic>
        <p:nvPicPr>
          <p:cNvPr id="6" name="Рисунок 5" descr="Вырезка экрана"/>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610480" y="4031292"/>
            <a:ext cx="10581520" cy="1579799"/>
          </a:xfrm>
          <a:prstGeom prst="rect">
            <a:avLst/>
          </a:prstGeom>
        </p:spPr>
      </p:pic>
      <p:sp>
        <p:nvSpPr>
          <p:cNvPr id="7" name="Прямоугольник 6"/>
          <p:cNvSpPr/>
          <p:nvPr/>
        </p:nvSpPr>
        <p:spPr>
          <a:xfrm rot="10800000" flipV="1">
            <a:off x="1610480" y="3417009"/>
            <a:ext cx="4087089" cy="646331"/>
          </a:xfrm>
          <a:prstGeom prst="rect">
            <a:avLst/>
          </a:prstGeom>
          <a:solidFill>
            <a:schemeClr val="accent1">
              <a:lumMod val="20000"/>
              <a:lumOff val="80000"/>
            </a:schemeClr>
          </a:solidFill>
        </p:spPr>
        <p:txBody>
          <a:bodyPr wrap="square">
            <a:spAutoFit/>
          </a:bodyPr>
          <a:lstStyle/>
          <a:p>
            <a:r>
              <a:rPr lang="uk-UA" dirty="0" smtClean="0">
                <a:solidFill>
                  <a:srgbClr val="202122"/>
                </a:solidFill>
                <a:latin typeface="Arial" panose="020B0604020202020204" pitchFamily="34" charset="0"/>
              </a:rPr>
              <a:t>У 2014 році </a:t>
            </a:r>
            <a:r>
              <a:rPr lang="uk-UA" dirty="0" err="1">
                <a:solidFill>
                  <a:srgbClr val="202122"/>
                </a:solidFill>
                <a:latin typeface="Arial" panose="020B0604020202020204" pitchFamily="34" charset="0"/>
              </a:rPr>
              <a:t>Бжезинський</a:t>
            </a:r>
            <a:r>
              <a:rPr lang="uk-UA" dirty="0">
                <a:solidFill>
                  <a:srgbClr val="202122"/>
                </a:solidFill>
                <a:latin typeface="Arial" panose="020B0604020202020204" pitchFamily="34" charset="0"/>
              </a:rPr>
              <a:t> — </a:t>
            </a:r>
            <a:r>
              <a:rPr lang="uk-UA" dirty="0" smtClean="0">
                <a:solidFill>
                  <a:srgbClr val="202122"/>
                </a:solidFill>
                <a:latin typeface="Arial" panose="020B0604020202020204" pitchFamily="34" charset="0"/>
              </a:rPr>
              <a:t>застерігав:</a:t>
            </a:r>
            <a:endParaRPr lang="uk-UA" dirty="0"/>
          </a:p>
        </p:txBody>
      </p:sp>
      <p:pic>
        <p:nvPicPr>
          <p:cNvPr id="8" name="Рисунок 7" descr="Вырезка экрана"/>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473" y="3131127"/>
            <a:ext cx="1454727" cy="2216727"/>
          </a:xfrm>
          <a:prstGeom prst="rect">
            <a:avLst/>
          </a:prstGeom>
        </p:spPr>
      </p:pic>
      <p:sp>
        <p:nvSpPr>
          <p:cNvPr id="9" name="Прямоугольник 8"/>
          <p:cNvSpPr/>
          <p:nvPr/>
        </p:nvSpPr>
        <p:spPr>
          <a:xfrm>
            <a:off x="6709263" y="554182"/>
            <a:ext cx="4720737" cy="2308324"/>
          </a:xfrm>
          <a:prstGeom prst="rect">
            <a:avLst/>
          </a:prstGeom>
        </p:spPr>
        <p:txBody>
          <a:bodyPr wrap="square">
            <a:spAutoFit/>
          </a:bodyPr>
          <a:lstStyle/>
          <a:p>
            <a:r>
              <a:rPr lang="uk-UA" dirty="0">
                <a:solidFill>
                  <a:srgbClr val="202122"/>
                </a:solidFill>
                <a:latin typeface="Arial" panose="020B0604020202020204" pitchFamily="34" charset="0"/>
              </a:rPr>
              <a:t>американський </a:t>
            </a:r>
            <a:r>
              <a:rPr lang="uk-UA" dirty="0">
                <a:solidFill>
                  <a:srgbClr val="0645AD"/>
                </a:solidFill>
                <a:latin typeface="Arial" panose="020B0604020202020204" pitchFamily="34" charset="0"/>
                <a:hlinkClick r:id="rId7" tooltip="Політолог"/>
              </a:rPr>
              <a:t>політолог</a:t>
            </a:r>
            <a:r>
              <a:rPr lang="uk-UA" dirty="0">
                <a:solidFill>
                  <a:srgbClr val="202122"/>
                </a:solidFill>
                <a:latin typeface="Arial" panose="020B0604020202020204" pitchFamily="34" charset="0"/>
              </a:rPr>
              <a:t>, </a:t>
            </a:r>
            <a:r>
              <a:rPr lang="uk-UA" dirty="0">
                <a:solidFill>
                  <a:srgbClr val="0645AD"/>
                </a:solidFill>
                <a:latin typeface="Arial" panose="020B0604020202020204" pitchFamily="34" charset="0"/>
                <a:hlinkClick r:id="rId8" tooltip="Соціолог"/>
              </a:rPr>
              <a:t>соціолог</a:t>
            </a:r>
            <a:r>
              <a:rPr lang="uk-UA" dirty="0">
                <a:solidFill>
                  <a:srgbClr val="202122"/>
                </a:solidFill>
                <a:latin typeface="Arial" panose="020B0604020202020204" pitchFamily="34" charset="0"/>
              </a:rPr>
              <a:t> і державний діяч, колишній </a:t>
            </a:r>
            <a:r>
              <a:rPr lang="uk-UA" dirty="0">
                <a:solidFill>
                  <a:srgbClr val="0645AD"/>
                </a:solidFill>
                <a:latin typeface="Arial" panose="020B0604020202020204" pitchFamily="34" charset="0"/>
                <a:hlinkClick r:id="rId9" tooltip="Радник президента США з національної безпеки"/>
              </a:rPr>
              <a:t>Радник з національної безпеки</a:t>
            </a:r>
            <a:r>
              <a:rPr lang="uk-UA" dirty="0">
                <a:solidFill>
                  <a:srgbClr val="202122"/>
                </a:solidFill>
                <a:latin typeface="Arial" panose="020B0604020202020204" pitchFamily="34" charset="0"/>
              </a:rPr>
              <a:t> </a:t>
            </a:r>
            <a:r>
              <a:rPr lang="uk-UA" dirty="0">
                <a:solidFill>
                  <a:srgbClr val="0645AD"/>
                </a:solidFill>
                <a:latin typeface="Arial" panose="020B0604020202020204" pitchFamily="34" charset="0"/>
                <a:hlinkClick r:id="rId10" tooltip="Президент США"/>
              </a:rPr>
              <a:t>Президента</a:t>
            </a:r>
            <a:r>
              <a:rPr lang="uk-UA" dirty="0">
                <a:solidFill>
                  <a:srgbClr val="202122"/>
                </a:solidFill>
                <a:latin typeface="Arial" panose="020B0604020202020204" pitchFamily="34" charset="0"/>
              </a:rPr>
              <a:t> </a:t>
            </a:r>
            <a:r>
              <a:rPr lang="uk-UA" dirty="0" err="1">
                <a:solidFill>
                  <a:srgbClr val="0645AD"/>
                </a:solidFill>
                <a:latin typeface="Arial" panose="020B0604020202020204" pitchFamily="34" charset="0"/>
                <a:hlinkClick r:id="rId11" tooltip="Джиммі Картер"/>
              </a:rPr>
              <a:t>Джиммі</a:t>
            </a:r>
            <a:r>
              <a:rPr lang="uk-UA" dirty="0">
                <a:solidFill>
                  <a:srgbClr val="0645AD"/>
                </a:solidFill>
                <a:latin typeface="Arial" panose="020B0604020202020204" pitchFamily="34" charset="0"/>
                <a:hlinkClick r:id="rId11" tooltip="Джиммі Картер"/>
              </a:rPr>
              <a:t> Картера</a:t>
            </a:r>
            <a:r>
              <a:rPr lang="uk-UA" dirty="0">
                <a:solidFill>
                  <a:srgbClr val="202122"/>
                </a:solidFill>
                <a:latin typeface="Arial" panose="020B0604020202020204" pitchFamily="34" charset="0"/>
              </a:rPr>
              <a:t>, а також радник Центру стратегічних і міжнародних студій. Поряд з </a:t>
            </a:r>
            <a:r>
              <a:rPr lang="uk-UA" dirty="0">
                <a:solidFill>
                  <a:srgbClr val="0645AD"/>
                </a:solidFill>
                <a:latin typeface="Arial" panose="020B0604020202020204" pitchFamily="34" charset="0"/>
                <a:hlinkClick r:id="rId12" tooltip="Генрі Кіссінджер"/>
              </a:rPr>
              <a:t>Генрі </a:t>
            </a:r>
            <a:r>
              <a:rPr lang="uk-UA" dirty="0" err="1">
                <a:solidFill>
                  <a:srgbClr val="0645AD"/>
                </a:solidFill>
                <a:latin typeface="Arial" panose="020B0604020202020204" pitchFamily="34" charset="0"/>
                <a:hlinkClick r:id="rId12" tooltip="Генрі Кіссінджер"/>
              </a:rPr>
              <a:t>Кіссінджером</a:t>
            </a:r>
            <a:r>
              <a:rPr lang="uk-UA" dirty="0">
                <a:solidFill>
                  <a:srgbClr val="202122"/>
                </a:solidFill>
                <a:latin typeface="Arial" panose="020B0604020202020204" pitchFamily="34" charset="0"/>
              </a:rPr>
              <a:t> та </a:t>
            </a:r>
            <a:r>
              <a:rPr lang="uk-UA" dirty="0" err="1">
                <a:solidFill>
                  <a:srgbClr val="0645AD"/>
                </a:solidFill>
                <a:latin typeface="Arial" panose="020B0604020202020204" pitchFamily="34" charset="0"/>
                <a:hlinkClick r:id="rId13" tooltip="Самуель Гантінгтон"/>
              </a:rPr>
              <a:t>Самуелем</a:t>
            </a:r>
            <a:r>
              <a:rPr lang="uk-UA" dirty="0">
                <a:solidFill>
                  <a:srgbClr val="0645AD"/>
                </a:solidFill>
                <a:latin typeface="Arial" panose="020B0604020202020204" pitchFamily="34" charset="0"/>
                <a:hlinkClick r:id="rId13" tooltip="Самуель Гантінгтон"/>
              </a:rPr>
              <a:t> </a:t>
            </a:r>
            <a:r>
              <a:rPr lang="uk-UA" dirty="0" err="1">
                <a:solidFill>
                  <a:srgbClr val="0645AD"/>
                </a:solidFill>
                <a:latin typeface="Arial" panose="020B0604020202020204" pitchFamily="34" charset="0"/>
                <a:hlinkClick r:id="rId13" tooltip="Самуель Гантінгтон"/>
              </a:rPr>
              <a:t>Гантінгтоном</a:t>
            </a:r>
            <a:r>
              <a:rPr lang="uk-UA" dirty="0">
                <a:solidFill>
                  <a:srgbClr val="202122"/>
                </a:solidFill>
                <a:latin typeface="Arial" panose="020B0604020202020204" pitchFamily="34" charset="0"/>
              </a:rPr>
              <a:t> він вважався одним з найвпливовіших </a:t>
            </a:r>
            <a:r>
              <a:rPr lang="uk-UA" dirty="0" err="1">
                <a:solidFill>
                  <a:srgbClr val="0645AD"/>
                </a:solidFill>
                <a:latin typeface="Arial" panose="020B0604020202020204" pitchFamily="34" charset="0"/>
                <a:hlinkClick r:id="rId14" tooltip="Геополітика"/>
              </a:rPr>
              <a:t>геостратегів</a:t>
            </a:r>
            <a:r>
              <a:rPr lang="uk-UA" dirty="0">
                <a:solidFill>
                  <a:srgbClr val="202122"/>
                </a:solidFill>
                <a:latin typeface="Arial" panose="020B0604020202020204" pitchFamily="34" charset="0"/>
              </a:rPr>
              <a:t> </a:t>
            </a:r>
            <a:r>
              <a:rPr lang="uk-UA" dirty="0">
                <a:solidFill>
                  <a:srgbClr val="0645AD"/>
                </a:solidFill>
                <a:latin typeface="Arial" panose="020B0604020202020204" pitchFamily="34" charset="0"/>
                <a:hlinkClick r:id="rId15" tooltip="Сполучені Штати Америки"/>
              </a:rPr>
              <a:t>США</a:t>
            </a:r>
            <a:r>
              <a:rPr lang="uk-UA" dirty="0">
                <a:solidFill>
                  <a:srgbClr val="202122"/>
                </a:solidFill>
                <a:latin typeface="Arial" panose="020B0604020202020204" pitchFamily="34" charset="0"/>
              </a:rPr>
              <a:t>.</a:t>
            </a:r>
            <a:endParaRPr lang="uk-UA" dirty="0"/>
          </a:p>
        </p:txBody>
      </p:sp>
      <p:pic>
        <p:nvPicPr>
          <p:cNvPr id="10" name="Рисунок 9" descr="Вырезка экрана"/>
          <p:cNvPicPr>
            <a:picLocks noChangeAspect="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45473" y="5633736"/>
            <a:ext cx="12046527" cy="1224264"/>
          </a:xfrm>
          <a:prstGeom prst="rect">
            <a:avLst/>
          </a:prstGeom>
        </p:spPr>
      </p:pic>
      <p:sp>
        <p:nvSpPr>
          <p:cNvPr id="11" name="Прямоугольник 10"/>
          <p:cNvSpPr/>
          <p:nvPr/>
        </p:nvSpPr>
        <p:spPr>
          <a:xfrm>
            <a:off x="419201" y="1167520"/>
            <a:ext cx="1627705" cy="923330"/>
          </a:xfrm>
          <a:prstGeom prst="rect">
            <a:avLst/>
          </a:prstGeom>
          <a:solidFill>
            <a:schemeClr val="accent1">
              <a:lumMod val="60000"/>
              <a:lumOff val="40000"/>
            </a:schemeClr>
          </a:solidFill>
        </p:spPr>
        <p:txBody>
          <a:bodyPr wrap="square">
            <a:spAutoFit/>
          </a:bodyPr>
          <a:lstStyle/>
          <a:p>
            <a:r>
              <a:rPr lang="uk-UA" dirty="0" smtClean="0">
                <a:solidFill>
                  <a:srgbClr val="202122"/>
                </a:solidFill>
                <a:latin typeface="Arial" panose="020B0604020202020204" pitchFamily="34" charset="0"/>
              </a:rPr>
              <a:t>Перша публікація книги 1997 р.</a:t>
            </a:r>
            <a:endParaRPr lang="uk-UA" dirty="0"/>
          </a:p>
        </p:txBody>
      </p:sp>
    </p:spTree>
    <p:extLst>
      <p:ext uri="{BB962C8B-B14F-4D97-AF65-F5344CB8AC3E}">
        <p14:creationId xmlns:p14="http://schemas.microsoft.com/office/powerpoint/2010/main" val="1085098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7144" y="1122218"/>
            <a:ext cx="11457709" cy="5597236"/>
          </a:xfrm>
          <a:prstGeom prst="rect">
            <a:avLst/>
          </a:prstGeom>
          <a:solidFill>
            <a:schemeClr val="accent6">
              <a:lumMod val="40000"/>
              <a:lumOff val="60000"/>
            </a:schemeClr>
          </a:solidFill>
          <a:ln>
            <a:solidFill>
              <a:schemeClr val="accent6">
                <a:lumMod val="60000"/>
                <a:lumOff val="40000"/>
              </a:schemeClr>
            </a:solidFill>
          </a:ln>
        </p:spPr>
      </p:pic>
      <p:sp>
        <p:nvSpPr>
          <p:cNvPr id="3" name="Прямоугольник 2"/>
          <p:cNvSpPr/>
          <p:nvPr/>
        </p:nvSpPr>
        <p:spPr>
          <a:xfrm>
            <a:off x="3186545" y="221672"/>
            <a:ext cx="6303819" cy="523220"/>
          </a:xfrm>
          <a:prstGeom prst="rect">
            <a:avLst/>
          </a:prstGeom>
          <a:solidFill>
            <a:schemeClr val="accent1">
              <a:lumMod val="20000"/>
              <a:lumOff val="80000"/>
            </a:schemeClr>
          </a:solidFill>
        </p:spPr>
        <p:txBody>
          <a:bodyPr wrap="square">
            <a:spAutoFit/>
          </a:bodyPr>
          <a:lstStyle/>
          <a:p>
            <a:r>
              <a:rPr lang="uk-UA" sz="2800" dirty="0" smtClean="0"/>
              <a:t>З. </a:t>
            </a:r>
            <a:r>
              <a:rPr lang="uk-UA" sz="2800" dirty="0" err="1" smtClean="0"/>
              <a:t>Бжезинський</a:t>
            </a:r>
            <a:r>
              <a:rPr lang="uk-UA" sz="2800" dirty="0" smtClean="0"/>
              <a:t> Велика шахівниця</a:t>
            </a:r>
            <a:endParaRPr lang="uk-UA" sz="2800" dirty="0"/>
          </a:p>
        </p:txBody>
      </p:sp>
    </p:spTree>
    <p:extLst>
      <p:ext uri="{BB962C8B-B14F-4D97-AF65-F5344CB8AC3E}">
        <p14:creationId xmlns:p14="http://schemas.microsoft.com/office/powerpoint/2010/main" val="1246579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7201" y="415636"/>
            <a:ext cx="11402291" cy="5555673"/>
          </a:xfrm>
          <a:prstGeom prst="rect">
            <a:avLst/>
          </a:prstGeom>
          <a:solidFill>
            <a:schemeClr val="accent2">
              <a:lumMod val="20000"/>
              <a:lumOff val="80000"/>
            </a:schemeClr>
          </a:solidFill>
        </p:spPr>
      </p:pic>
    </p:spTree>
    <p:extLst>
      <p:ext uri="{BB962C8B-B14F-4D97-AF65-F5344CB8AC3E}">
        <p14:creationId xmlns:p14="http://schemas.microsoft.com/office/powerpoint/2010/main" val="970877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ырезка экрана"/>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84909" y="96982"/>
            <a:ext cx="11333018" cy="3616036"/>
          </a:xfrm>
          <a:prstGeom prst="rect">
            <a:avLst/>
          </a:prstGeom>
        </p:spPr>
      </p:pic>
      <p:pic>
        <p:nvPicPr>
          <p:cNvPr id="4" name="Рисунок 3" descr="Вырезка экрана"/>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84909" y="3713018"/>
            <a:ext cx="11333018" cy="2978727"/>
          </a:xfrm>
          <a:prstGeom prst="rect">
            <a:avLst/>
          </a:prstGeom>
        </p:spPr>
      </p:pic>
    </p:spTree>
    <p:extLst>
      <p:ext uri="{BB962C8B-B14F-4D97-AF65-F5344CB8AC3E}">
        <p14:creationId xmlns:p14="http://schemas.microsoft.com/office/powerpoint/2010/main" val="3864142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92728" y="304800"/>
            <a:ext cx="10972800" cy="5832764"/>
          </a:xfrm>
          <a:prstGeom prst="rect">
            <a:avLst/>
          </a:prstGeom>
        </p:spPr>
      </p:pic>
    </p:spTree>
    <p:extLst>
      <p:ext uri="{BB962C8B-B14F-4D97-AF65-F5344CB8AC3E}">
        <p14:creationId xmlns:p14="http://schemas.microsoft.com/office/powerpoint/2010/main" val="3302189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75855" y="415635"/>
            <a:ext cx="10792690" cy="5860473"/>
          </a:xfrm>
          <a:prstGeom prst="rect">
            <a:avLst/>
          </a:prstGeom>
        </p:spPr>
      </p:pic>
    </p:spTree>
    <p:extLst>
      <p:ext uri="{BB962C8B-B14F-4D97-AF65-F5344CB8AC3E}">
        <p14:creationId xmlns:p14="http://schemas.microsoft.com/office/powerpoint/2010/main" val="1862774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01782" y="318655"/>
            <a:ext cx="11457709" cy="6109853"/>
          </a:xfrm>
          <a:prstGeom prst="rect">
            <a:avLst/>
          </a:prstGeom>
        </p:spPr>
      </p:pic>
    </p:spTree>
    <p:extLst>
      <p:ext uri="{BB962C8B-B14F-4D97-AF65-F5344CB8AC3E}">
        <p14:creationId xmlns:p14="http://schemas.microsoft.com/office/powerpoint/2010/main" val="334447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68036" y="235527"/>
            <a:ext cx="11305309" cy="6400800"/>
          </a:xfrm>
          <a:prstGeom prst="rect">
            <a:avLst/>
          </a:prstGeom>
        </p:spPr>
      </p:pic>
    </p:spTree>
    <p:extLst>
      <p:ext uri="{BB962C8B-B14F-4D97-AF65-F5344CB8AC3E}">
        <p14:creationId xmlns:p14="http://schemas.microsoft.com/office/powerpoint/2010/main" val="1366952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798" y="1284957"/>
            <a:ext cx="11068334" cy="4351256"/>
          </a:xfrm>
          <a:prstGeom prst="rect">
            <a:avLst/>
          </a:prstGeom>
          <a:solidFill>
            <a:schemeClr val="accent6">
              <a:lumMod val="40000"/>
              <a:lumOff val="60000"/>
            </a:schemeClr>
          </a:solidFill>
        </p:spPr>
        <p:txBody>
          <a:bodyPr wrap="square">
            <a:spAutoFit/>
          </a:bodyPr>
          <a:lstStyle/>
          <a:p>
            <a:pPr indent="450215" algn="just">
              <a:lnSpc>
                <a:spcPct val="107000"/>
              </a:lnSpc>
              <a:spcAft>
                <a:spcPts val="0"/>
              </a:spcAft>
            </a:pPr>
            <a:endParaRPr lang="en-US" sz="2000" dirty="0" smtClean="0">
              <a:solidFill>
                <a:srgbClr val="231F20"/>
              </a:solidFill>
              <a:latin typeface="Cambria" panose="02040503050406030204" pitchFamily="18"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uk-UA" sz="2000" b="1" i="1" dirty="0" smtClean="0">
                <a:latin typeface="Times New Roman" panose="02020603050405020304" pitchFamily="18" charset="0"/>
                <a:cs typeface="Times New Roman" panose="02020603050405020304" pitchFamily="18" charset="0"/>
              </a:rPr>
              <a:t>По-друге</a:t>
            </a:r>
            <a:r>
              <a:rPr lang="uk-UA" sz="2000" b="1" i="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причиною відсутності єдиного визначення світового (міжнародного) порядку є відмінності у поглядах на нього представників різних наукових шкіл. Світовий порядок вивчається не тільки в політичній </a:t>
            </a:r>
            <a:r>
              <a:rPr lang="uk-UA" sz="2000" dirty="0" err="1">
                <a:latin typeface="Times New Roman" panose="02020603050405020304" pitchFamily="18" charset="0"/>
                <a:cs typeface="Times New Roman" panose="02020603050405020304" pitchFamily="18" charset="0"/>
              </a:rPr>
              <a:t>глобалістиці</a:t>
            </a:r>
            <a:r>
              <a:rPr lang="uk-UA" sz="2000" dirty="0">
                <a:latin typeface="Times New Roman" panose="02020603050405020304" pitchFamily="18" charset="0"/>
                <a:cs typeface="Times New Roman" panose="02020603050405020304" pitchFamily="18" charset="0"/>
              </a:rPr>
              <a:t>, але і в теорії міжнародних відносин, економічних науках, в соціології, </a:t>
            </a:r>
            <a:r>
              <a:rPr lang="uk-UA" sz="2000" dirty="0" smtClean="0">
                <a:latin typeface="Times New Roman" panose="02020603050405020304" pitchFamily="18" charset="0"/>
                <a:cs typeface="Times New Roman" panose="02020603050405020304" pitchFamily="18" charset="0"/>
              </a:rPr>
              <a:t>політичній філософії</a:t>
            </a:r>
            <a:r>
              <a:rPr lang="uk-UA" sz="2000" dirty="0">
                <a:latin typeface="Times New Roman" panose="02020603050405020304" pitchFamily="18" charset="0"/>
                <a:cs typeface="Times New Roman" panose="02020603050405020304" pitchFamily="18" charset="0"/>
              </a:rPr>
              <a:t>, історичній науці та ін</a:t>
            </a:r>
            <a:r>
              <a:rPr lang="uk-UA" sz="2000" dirty="0" smtClean="0">
                <a:latin typeface="Times New Roman" panose="02020603050405020304" pitchFamily="18" charset="0"/>
                <a:cs typeface="Times New Roman" panose="02020603050405020304" pitchFamily="18" charset="0"/>
              </a:rPr>
              <a:t>.</a:t>
            </a: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endPar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Представники </a:t>
            </a: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«реалізму» вважають, що міжнародну політику здійснюють суверенні держави, які врівноважують силу одна одної, а світовий порядок є наслідком стабільного розподілу сили між найбільшими державами. </a:t>
            </a:r>
            <a:endPar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Представники </a:t>
            </a: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англійської школи міжнародних відносин порівнюють світовий порядок з ринком, де діють закони конкуренції, які все й упорядковують. </a:t>
            </a:r>
            <a:endPar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Третя </a:t>
            </a: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група авторів приходить до висновку про те, що </a:t>
            </a:r>
            <a:r>
              <a:rPr lang="uk-UA" sz="20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світовий порядок полягає у формуванні серед держав центрів сили, шукають його суть у біполярності, </a:t>
            </a:r>
            <a:r>
              <a:rPr lang="uk-UA" sz="2000" b="1" dirty="0" err="1">
                <a:solidFill>
                  <a:srgbClr val="231F20"/>
                </a:solidFill>
                <a:latin typeface="Times New Roman" panose="02020603050405020304" pitchFamily="18" charset="0"/>
                <a:ea typeface="Calibri" panose="020F0502020204030204" pitchFamily="34" charset="0"/>
                <a:cs typeface="Times New Roman" panose="02020603050405020304" pitchFamily="18" charset="0"/>
              </a:rPr>
              <a:t>поліцентричності</a:t>
            </a:r>
            <a:r>
              <a:rPr lang="uk-UA" sz="20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або </a:t>
            </a:r>
            <a:r>
              <a:rPr lang="uk-UA" sz="2000" b="1" dirty="0" err="1">
                <a:solidFill>
                  <a:srgbClr val="231F20"/>
                </a:solidFill>
                <a:latin typeface="Times New Roman" panose="02020603050405020304" pitchFamily="18" charset="0"/>
                <a:ea typeface="Calibri" panose="020F0502020204030204" pitchFamily="34" charset="0"/>
                <a:cs typeface="Times New Roman" panose="02020603050405020304" pitchFamily="18" charset="0"/>
              </a:rPr>
              <a:t>моноцентричності</a:t>
            </a:r>
            <a:r>
              <a:rPr lang="uk-UA" sz="20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світу або в багатосторонньо-інтеграційних утвореннях і </a:t>
            </a:r>
            <a:r>
              <a:rPr lang="uk-UA" sz="2000" b="1" dirty="0" err="1">
                <a:solidFill>
                  <a:srgbClr val="231F20"/>
                </a:solidFill>
                <a:latin typeface="Times New Roman" panose="02020603050405020304" pitchFamily="18" charset="0"/>
                <a:ea typeface="Calibri" panose="020F0502020204030204" pitchFamily="34" charset="0"/>
                <a:cs typeface="Times New Roman" panose="02020603050405020304" pitchFamily="18" charset="0"/>
              </a:rPr>
              <a:t>т.д</a:t>
            </a:r>
            <a:r>
              <a:rPr lang="uk-UA" sz="20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t>
            </a:r>
            <a:endParaRPr lang="uk-UA" sz="2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513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96" y="110835"/>
            <a:ext cx="8631380" cy="4100946"/>
          </a:xfrm>
          <a:prstGeom prst="rect">
            <a:avLst/>
          </a:prstGeom>
        </p:spPr>
      </p:pic>
      <p:pic>
        <p:nvPicPr>
          <p:cNvPr id="3" name="Рисунок 2"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96" y="4211781"/>
            <a:ext cx="8631380" cy="1787236"/>
          </a:xfrm>
          <a:prstGeom prst="rect">
            <a:avLst/>
          </a:prstGeom>
        </p:spPr>
      </p:pic>
      <p:pic>
        <p:nvPicPr>
          <p:cNvPr id="4" name="Рисунок 3"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255" y="6026727"/>
            <a:ext cx="10224654" cy="831272"/>
          </a:xfrm>
          <a:prstGeom prst="rect">
            <a:avLst/>
          </a:prstGeom>
        </p:spPr>
      </p:pic>
    </p:spTree>
    <p:extLst>
      <p:ext uri="{BB962C8B-B14F-4D97-AF65-F5344CB8AC3E}">
        <p14:creationId xmlns:p14="http://schemas.microsoft.com/office/powerpoint/2010/main" val="1018418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507" y="0"/>
            <a:ext cx="3277057" cy="690149"/>
          </a:xfrm>
          <a:prstGeom prst="rect">
            <a:avLst/>
          </a:prstGeom>
        </p:spPr>
      </p:pic>
      <p:pic>
        <p:nvPicPr>
          <p:cNvPr id="3" name="Рисунок 2"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1" y="867478"/>
            <a:ext cx="10016836" cy="3031005"/>
          </a:xfrm>
          <a:prstGeom prst="rect">
            <a:avLst/>
          </a:prstGeom>
        </p:spPr>
      </p:pic>
      <p:pic>
        <p:nvPicPr>
          <p:cNvPr id="4" name="Рисунок 3"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1" y="3898484"/>
            <a:ext cx="10016836" cy="1144570"/>
          </a:xfrm>
          <a:prstGeom prst="rect">
            <a:avLst/>
          </a:prstGeom>
        </p:spPr>
      </p:pic>
    </p:spTree>
    <p:extLst>
      <p:ext uri="{BB962C8B-B14F-4D97-AF65-F5344CB8AC3E}">
        <p14:creationId xmlns:p14="http://schemas.microsoft.com/office/powerpoint/2010/main" val="252618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7" y="344093"/>
            <a:ext cx="10474037" cy="2385252"/>
          </a:xfrm>
          <a:prstGeom prst="rect">
            <a:avLst/>
          </a:prstGeom>
        </p:spPr>
      </p:pic>
      <p:pic>
        <p:nvPicPr>
          <p:cNvPr id="3" name="Рисунок 2"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26" y="2729345"/>
            <a:ext cx="10474037" cy="3532910"/>
          </a:xfrm>
          <a:prstGeom prst="rect">
            <a:avLst/>
          </a:prstGeom>
        </p:spPr>
      </p:pic>
    </p:spTree>
    <p:extLst>
      <p:ext uri="{BB962C8B-B14F-4D97-AF65-F5344CB8AC3E}">
        <p14:creationId xmlns:p14="http://schemas.microsoft.com/office/powerpoint/2010/main" val="3379770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8" y="263237"/>
            <a:ext cx="10238509" cy="5809320"/>
          </a:xfrm>
          <a:prstGeom prst="rect">
            <a:avLst/>
          </a:prstGeom>
        </p:spPr>
      </p:pic>
    </p:spTree>
    <p:extLst>
      <p:ext uri="{BB962C8B-B14F-4D97-AF65-F5344CB8AC3E}">
        <p14:creationId xmlns:p14="http://schemas.microsoft.com/office/powerpoint/2010/main" val="1885762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9" y="235527"/>
            <a:ext cx="10363200" cy="6234546"/>
          </a:xfrm>
          <a:prstGeom prst="rect">
            <a:avLst/>
          </a:prstGeom>
        </p:spPr>
      </p:pic>
    </p:spTree>
    <p:extLst>
      <p:ext uri="{BB962C8B-B14F-4D97-AF65-F5344CB8AC3E}">
        <p14:creationId xmlns:p14="http://schemas.microsoft.com/office/powerpoint/2010/main" val="3322241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27" y="124692"/>
            <a:ext cx="10612581" cy="4528442"/>
          </a:xfrm>
          <a:prstGeom prst="rect">
            <a:avLst/>
          </a:prstGeom>
        </p:spPr>
      </p:pic>
      <p:pic>
        <p:nvPicPr>
          <p:cNvPr id="3" name="Рисунок 2"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7" y="4653134"/>
            <a:ext cx="10501746" cy="1872357"/>
          </a:xfrm>
          <a:prstGeom prst="rect">
            <a:avLst/>
          </a:prstGeom>
        </p:spPr>
      </p:pic>
    </p:spTree>
    <p:extLst>
      <p:ext uri="{BB962C8B-B14F-4D97-AF65-F5344CB8AC3E}">
        <p14:creationId xmlns:p14="http://schemas.microsoft.com/office/powerpoint/2010/main" val="2476644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07819" y="110836"/>
            <a:ext cx="11416146" cy="6608617"/>
          </a:xfrm>
          <a:prstGeom prst="rect">
            <a:avLst/>
          </a:prstGeom>
        </p:spPr>
      </p:pic>
      <p:sp>
        <p:nvSpPr>
          <p:cNvPr id="3" name="Прямоугольник 2"/>
          <p:cNvSpPr/>
          <p:nvPr/>
        </p:nvSpPr>
        <p:spPr>
          <a:xfrm rot="10800000" flipH="1" flipV="1">
            <a:off x="11524243" y="3780000"/>
            <a:ext cx="667757" cy="646331"/>
          </a:xfrm>
          <a:prstGeom prst="rect">
            <a:avLst/>
          </a:prstGeom>
          <a:solidFill>
            <a:schemeClr val="accent1">
              <a:lumMod val="40000"/>
              <a:lumOff val="60000"/>
            </a:schemeClr>
          </a:solidFill>
        </p:spPr>
        <p:txBody>
          <a:bodyPr wrap="square">
            <a:spAutoFit/>
          </a:bodyPr>
          <a:lstStyle/>
          <a:p>
            <a:r>
              <a:rPr lang="uk-UA" dirty="0" smtClean="0">
                <a:solidFill>
                  <a:srgbClr val="231F20"/>
                </a:solidFill>
                <a:latin typeface="Times New Roman" panose="02020603050405020304" pitchFamily="18" charset="0"/>
                <a:ea typeface="Calibri" panose="020F0502020204030204" pitchFamily="34" charset="0"/>
              </a:rPr>
              <a:t> С.92</a:t>
            </a:r>
            <a:endParaRPr lang="uk-UA" dirty="0"/>
          </a:p>
        </p:txBody>
      </p:sp>
    </p:spTree>
    <p:extLst>
      <p:ext uri="{BB962C8B-B14F-4D97-AF65-F5344CB8AC3E}">
        <p14:creationId xmlns:p14="http://schemas.microsoft.com/office/powerpoint/2010/main" val="258100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785" y="1275827"/>
            <a:ext cx="11388436" cy="4027898"/>
          </a:xfrm>
          <a:prstGeom prst="rect">
            <a:avLst/>
          </a:prstGeom>
          <a:solidFill>
            <a:schemeClr val="accent6">
              <a:lumMod val="40000"/>
              <a:lumOff val="60000"/>
            </a:schemeClr>
          </a:solidFill>
        </p:spPr>
        <p:txBody>
          <a:bodyPr wrap="square">
            <a:spAutoFit/>
          </a:bodyPr>
          <a:lstStyle/>
          <a:p>
            <a:pPr indent="450215" algn="just">
              <a:lnSpc>
                <a:spcPct val="107000"/>
              </a:lnSpc>
              <a:spcAft>
                <a:spcPts val="0"/>
              </a:spcAft>
            </a:pPr>
            <a:r>
              <a:rPr lang="uk-UA" sz="2000" b="1" i="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По-третє, </a:t>
            </a: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відсутність єдиного визначення світового (міжнародного) порядку (правопорядку) слід визнати проблемою термінології. </a:t>
            </a:r>
            <a:endPar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У </a:t>
            </a: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наукових дослідженнях зустрічаються різні підходи до визначення понять </a:t>
            </a:r>
            <a:r>
              <a:rPr lang="uk-UA" sz="20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«міжнародний порядок» </a:t>
            </a: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та </a:t>
            </a:r>
            <a:r>
              <a:rPr lang="uk-UA" sz="20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«світовий порядок». </a:t>
            </a:r>
            <a:endParaRPr lang="uk-UA" sz="20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Деякі вчені </a:t>
            </a: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вважають, що </a:t>
            </a:r>
            <a:r>
              <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між </a:t>
            </a: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цими схожими поняттями є різниця у сфері поширення: якщо </a:t>
            </a:r>
            <a:r>
              <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такою </a:t>
            </a: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сферою є весь світ, то в у цьому випадку слід говорити про світовий порядок, якщо це – окремий регіон, то в цьому випадку слід вести мову про міжнародний порядок.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Інші ж вважають, що різниця між цими поняттями полягає в обсязі міжнародних відносин: міжнародний порядок відноситься виключно до стану врегулювання міжнародних міждержавних </a:t>
            </a:r>
            <a:r>
              <a:rPr lang="uk-UA" sz="20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відносин, </a:t>
            </a:r>
            <a:r>
              <a:rPr lang="uk-UA" sz="2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а світовий порядок включає себе врегулювання всіх міжнародних суспільних відносин за участю «всього різноманіття легітимних міжнародних акторів у виробленні та дотриманні правил та норм взаємодії, прийняття рішень щодо функціонування глобальної міжнародної системи.</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142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9558" y="543089"/>
            <a:ext cx="11204811" cy="2246769"/>
          </a:xfrm>
          <a:prstGeom prst="rect">
            <a:avLst/>
          </a:prstGeom>
          <a:solidFill>
            <a:schemeClr val="accent4">
              <a:lumMod val="40000"/>
              <a:lumOff val="60000"/>
            </a:schemeClr>
          </a:solidFill>
        </p:spPr>
        <p:txBody>
          <a:bodyPr wrap="square">
            <a:spAutoFit/>
          </a:bodyPr>
          <a:lstStyle/>
          <a:p>
            <a:pPr algn="just"/>
            <a:r>
              <a:rPr lang="ru-RU" sz="2000" dirty="0" err="1">
                <a:latin typeface="Times New Roman" panose="02020603050405020304" pitchFamily="18" charset="0"/>
                <a:cs typeface="Times New Roman" panose="02020603050405020304" pitchFamily="18" charset="0"/>
              </a:rPr>
              <a:t>Світовий</a:t>
            </a:r>
            <a:r>
              <a:rPr lang="ru-RU" sz="2000" dirty="0">
                <a:latin typeface="Times New Roman" panose="02020603050405020304" pitchFamily="18" charset="0"/>
                <a:cs typeface="Times New Roman" panose="02020603050405020304" pitchFamily="18" charset="0"/>
              </a:rPr>
              <a:t> порядок як система </a:t>
            </a:r>
            <a:r>
              <a:rPr lang="ru-RU" sz="2000" dirty="0" err="1">
                <a:latin typeface="Times New Roman" panose="02020603050405020304" pitchFamily="18" charset="0"/>
                <a:cs typeface="Times New Roman" panose="02020603050405020304" pitchFamily="18" charset="0"/>
              </a:rPr>
              <a:t>відносин</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поглядів</a:t>
            </a:r>
            <a:r>
              <a:rPr lang="ru-RU" sz="2000" dirty="0">
                <a:latin typeface="Times New Roman" panose="02020603050405020304" pitchFamily="18" charset="0"/>
                <a:cs typeface="Times New Roman" panose="02020603050405020304" pitchFamily="18" charset="0"/>
              </a:rPr>
              <a:t> на те, на </a:t>
            </a:r>
            <a:r>
              <a:rPr lang="ru-RU" sz="2000" dirty="0" err="1">
                <a:latin typeface="Times New Roman" panose="02020603050405020304" pitchFamily="18" charset="0"/>
                <a:cs typeface="Times New Roman" panose="02020603050405020304" pitchFamily="18" charset="0"/>
              </a:rPr>
              <a:t>яких</a:t>
            </a:r>
            <a:r>
              <a:rPr lang="ru-RU" sz="2000" dirty="0">
                <a:latin typeface="Times New Roman" panose="02020603050405020304" pitchFamily="18" charset="0"/>
                <a:cs typeface="Times New Roman" panose="02020603050405020304" pitchFamily="18" charset="0"/>
              </a:rPr>
              <a:t> принципах </a:t>
            </a:r>
            <a:r>
              <a:rPr lang="ru-RU" sz="2000" dirty="0" err="1">
                <a:latin typeface="Times New Roman" panose="02020603050405020304" pitchFamily="18" charset="0"/>
                <a:cs typeface="Times New Roman" panose="02020603050405020304" pitchFamily="18" charset="0"/>
              </a:rPr>
              <a:t>повинні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вибудовуватися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відносини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країнами</a:t>
            </a:r>
            <a:r>
              <a:rPr lang="ru-RU" sz="2000"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почав </a:t>
            </a:r>
            <a:r>
              <a:rPr lang="ru-RU" sz="2000" b="1" i="1" dirty="0" err="1">
                <a:latin typeface="Times New Roman" panose="02020603050405020304" pitchFamily="18" charset="0"/>
                <a:cs typeface="Times New Roman" panose="02020603050405020304" pitchFamily="18" charset="0"/>
              </a:rPr>
              <a:t>формуватися</a:t>
            </a:r>
            <a:r>
              <a:rPr lang="ru-RU" sz="2000" b="1" i="1" dirty="0">
                <a:latin typeface="Times New Roman" panose="02020603050405020304" pitchFamily="18" charset="0"/>
                <a:cs typeface="Times New Roman" panose="02020603050405020304" pitchFamily="18" charset="0"/>
              </a:rPr>
              <a:t> у XVI в. (</a:t>
            </a:r>
            <a:r>
              <a:rPr lang="ru-RU" sz="2000" b="1" i="1" dirty="0" err="1">
                <a:latin typeface="Times New Roman" panose="02020603050405020304" pitchFamily="18" charset="0"/>
                <a:cs typeface="Times New Roman" panose="02020603050405020304" pitchFamily="18" charset="0"/>
              </a:rPr>
              <a:t>тоді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це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був</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ще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європейський</a:t>
            </a:r>
            <a:r>
              <a:rPr lang="ru-RU" sz="2000" b="1" i="1" dirty="0">
                <a:latin typeface="Times New Roman" panose="02020603050405020304" pitchFamily="18" charset="0"/>
                <a:cs typeface="Times New Roman" panose="02020603050405020304" pitchFamily="18" charset="0"/>
              </a:rPr>
              <a:t> порядок</a:t>
            </a:r>
            <a:r>
              <a:rPr lang="ru-RU"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 Тоді</a:t>
            </a:r>
            <a:r>
              <a:rPr lang="ru-RU" sz="2000" dirty="0" smtClean="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почала </a:t>
            </a:r>
            <a:r>
              <a:rPr lang="ru-RU" sz="2000" i="1" dirty="0" err="1">
                <a:latin typeface="Times New Roman" panose="02020603050405020304" pitchFamily="18" charset="0"/>
                <a:cs typeface="Times New Roman" panose="02020603050405020304" pitchFamily="18" charset="0"/>
              </a:rPr>
              <a:t>складатися</a:t>
            </a:r>
            <a:r>
              <a:rPr lang="ru-RU" sz="2000" i="1" dirty="0">
                <a:latin typeface="Times New Roman" panose="02020603050405020304" pitchFamily="18" charset="0"/>
                <a:cs typeface="Times New Roman" panose="02020603050405020304" pitchFamily="18" charset="0"/>
              </a:rPr>
              <a:t> система «великих держав» у </a:t>
            </a:r>
            <a:r>
              <a:rPr lang="ru-RU" sz="2000" i="1" dirty="0" err="1">
                <a:latin typeface="Times New Roman" panose="02020603050405020304" pitchFamily="18" charset="0"/>
                <a:cs typeface="Times New Roman" panose="02020603050405020304" pitchFamily="18" charset="0"/>
              </a:rPr>
              <a:t>Європі</a:t>
            </a:r>
            <a:r>
              <a:rPr lang="ru-RU" sz="2000" i="1" dirty="0">
                <a:latin typeface="Times New Roman" panose="02020603050405020304" pitchFamily="18" charset="0"/>
                <a:cs typeface="Times New Roman" panose="02020603050405020304" pitchFamily="18" charset="0"/>
              </a:rPr>
              <a:t>, а </a:t>
            </a:r>
            <a:r>
              <a:rPr lang="ru-RU" sz="2000" i="1" dirty="0" err="1">
                <a:latin typeface="Times New Roman" panose="02020603050405020304" pitchFamily="18" charset="0"/>
                <a:cs typeface="Times New Roman" panose="02020603050405020304" pitchFamily="18" charset="0"/>
              </a:rPr>
              <a:t>також</a:t>
            </a:r>
            <a:r>
              <a:rPr lang="ru-RU" sz="2000" i="1" dirty="0">
                <a:latin typeface="Times New Roman" panose="02020603050405020304" pitchFamily="18" charset="0"/>
                <a:cs typeface="Times New Roman" panose="02020603050405020304" pitchFamily="18" charset="0"/>
              </a:rPr>
              <a:t> система </a:t>
            </a:r>
            <a:r>
              <a:rPr lang="ru-RU" sz="2000" i="1" dirty="0" err="1">
                <a:latin typeface="Times New Roman" panose="02020603050405020304" pitchFamily="18" charset="0"/>
                <a:cs typeface="Times New Roman" panose="02020603050405020304" pitchFamily="18" charset="0"/>
              </a:rPr>
              <a:t>колоніальних</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імперій</a:t>
            </a:r>
            <a:r>
              <a:rPr lang="ru-RU" sz="2000" i="1" dirty="0">
                <a:latin typeface="Times New Roman" panose="02020603050405020304" pitchFamily="18" charset="0"/>
                <a:cs typeface="Times New Roman" panose="02020603050405020304" pitchFamily="18" charset="0"/>
              </a:rPr>
              <a:t>. </a:t>
            </a:r>
            <a:endParaRPr lang="ru-RU" sz="2000" i="1" dirty="0" smtClean="0">
              <a:latin typeface="Times New Roman" panose="02020603050405020304" pitchFamily="18" charset="0"/>
              <a:cs typeface="Times New Roman" panose="02020603050405020304" pitchFamily="18" charset="0"/>
            </a:endParaRPr>
          </a:p>
          <a:p>
            <a:pPr algn="just"/>
            <a:endParaRPr lang="ru-RU" sz="2000" i="1" dirty="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Прообраз </a:t>
            </a:r>
            <a:r>
              <a:rPr lang="ru-RU" sz="2000" dirty="0" err="1">
                <a:latin typeface="Times New Roman" panose="02020603050405020304" pitchFamily="18" charset="0"/>
                <a:cs typeface="Times New Roman" panose="02020603050405020304" pitchFamily="18" charset="0"/>
              </a:rPr>
              <a:t>правових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принципів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світового</a:t>
            </a:r>
            <a:r>
              <a:rPr lang="ru-RU" sz="2000" dirty="0">
                <a:latin typeface="Times New Roman" panose="02020603050405020304" pitchFamily="18" charset="0"/>
                <a:cs typeface="Times New Roman" panose="02020603050405020304" pitchFamily="18" charset="0"/>
              </a:rPr>
              <a:t> порядку </a:t>
            </a:r>
            <a:r>
              <a:rPr lang="ru-RU" sz="2000" dirty="0" err="1">
                <a:latin typeface="Times New Roman" panose="02020603050405020304" pitchFamily="18" charset="0"/>
                <a:cs typeface="Times New Roman" panose="02020603050405020304" pitchFamily="18" charset="0"/>
              </a:rPr>
              <a:t>намітився</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після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Вестфальського</a:t>
            </a:r>
            <a:r>
              <a:rPr lang="ru-RU" sz="2000" dirty="0" smtClean="0">
                <a:latin typeface="Times New Roman" panose="02020603050405020304" pitchFamily="18" charset="0"/>
                <a:cs typeface="Times New Roman" panose="02020603050405020304" pitchFamily="18" charset="0"/>
              </a:rPr>
              <a:t> договору 1648 </a:t>
            </a:r>
            <a:r>
              <a:rPr lang="ru-RU" sz="2000" dirty="0">
                <a:latin typeface="Times New Roman" panose="02020603050405020304" pitchFamily="18" charset="0"/>
                <a:cs typeface="Times New Roman" panose="02020603050405020304" pitchFamily="18" charset="0"/>
              </a:rPr>
              <a:t>р.,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завершив </a:t>
            </a:r>
            <a:r>
              <a:rPr lang="ru-RU" sz="2000" dirty="0" err="1" smtClean="0">
                <a:latin typeface="Times New Roman" panose="02020603050405020304" pitchFamily="18" charset="0"/>
                <a:cs typeface="Times New Roman" panose="02020603050405020304" pitchFamily="18" charset="0"/>
              </a:rPr>
              <a:t>Тридцятирічну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війну</a:t>
            </a:r>
            <a:r>
              <a:rPr lang="ru-RU" sz="2000" dirty="0" smtClean="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Вестфальському</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договорі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європейські</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визнали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існування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спільних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інтересів</a:t>
            </a:r>
            <a:r>
              <a:rPr lang="ru-RU" sz="2000" dirty="0">
                <a:latin typeface="Times New Roman" panose="02020603050405020304" pitchFamily="18" charset="0"/>
                <a:cs typeface="Times New Roman" panose="02020603050405020304" pitchFamily="18" charset="0"/>
              </a:rPr>
              <a:t>, а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необхідність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радитися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щодо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вирішення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певних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питань</a:t>
            </a:r>
            <a:r>
              <a:rPr lang="ru-RU" sz="2000" dirty="0">
                <a:latin typeface="Times New Roman" panose="02020603050405020304" pitchFamily="18" charset="0"/>
                <a:cs typeface="Times New Roman" panose="02020603050405020304" pitchFamily="18" charset="0"/>
              </a:rPr>
              <a:t>. </a:t>
            </a:r>
          </a:p>
        </p:txBody>
      </p:sp>
      <p:sp>
        <p:nvSpPr>
          <p:cNvPr id="4" name="Прямоугольник 3"/>
          <p:cNvSpPr/>
          <p:nvPr/>
        </p:nvSpPr>
        <p:spPr>
          <a:xfrm>
            <a:off x="559557" y="3080056"/>
            <a:ext cx="11204811" cy="1015663"/>
          </a:xfrm>
          <a:prstGeom prst="rect">
            <a:avLst/>
          </a:prstGeom>
          <a:solidFill>
            <a:schemeClr val="accent2">
              <a:lumMod val="40000"/>
              <a:lumOff val="60000"/>
            </a:schemeClr>
          </a:solidFill>
        </p:spPr>
        <p:txBody>
          <a:bodyPr wrap="square">
            <a:spAutoFit/>
          </a:bodyPr>
          <a:lstStyle/>
          <a:p>
            <a:pPr algn="just"/>
            <a:r>
              <a:rPr lang="ru-RU" sz="2000" b="1" i="1" dirty="0">
                <a:latin typeface="Times New Roman" panose="02020603050405020304" pitchFamily="18" charset="0"/>
                <a:cs typeface="Times New Roman" panose="02020603050405020304" pitchFamily="18" charset="0"/>
              </a:rPr>
              <a:t>По </a:t>
            </a:r>
            <a:r>
              <a:rPr lang="ru-RU" sz="2000" b="1" i="1" dirty="0" err="1">
                <a:latin typeface="Times New Roman" panose="02020603050405020304" pitchFamily="18" charset="0"/>
                <a:cs typeface="Times New Roman" panose="02020603050405020304" pitchFamily="18" charset="0"/>
              </a:rPr>
              <a:t>завершенню</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Першої</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світової</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війни</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був</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укладений</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Версальський</a:t>
            </a:r>
            <a:r>
              <a:rPr lang="ru-RU" sz="2000" b="1" i="1" dirty="0">
                <a:latin typeface="Times New Roman" panose="02020603050405020304" pitchFamily="18" charset="0"/>
                <a:cs typeface="Times New Roman" panose="02020603050405020304" pitchFamily="18" charset="0"/>
              </a:rPr>
              <a:t> мир 1919 р. </a:t>
            </a:r>
            <a:r>
              <a:rPr lang="ru-RU" sz="2000" b="1" i="1" dirty="0" err="1">
                <a:latin typeface="Times New Roman" panose="02020603050405020304" pitchFamily="18" charset="0"/>
                <a:cs typeface="Times New Roman" panose="02020603050405020304" pitchFamily="18" charset="0"/>
              </a:rPr>
              <a:t>Версальські</a:t>
            </a:r>
            <a:r>
              <a:rPr lang="ru-RU" sz="2000" b="1" i="1" dirty="0">
                <a:latin typeface="Times New Roman" panose="02020603050405020304" pitchFamily="18" charset="0"/>
                <a:cs typeface="Times New Roman" panose="02020603050405020304" pitchFamily="18" charset="0"/>
              </a:rPr>
              <a:t> договори</a:t>
            </a:r>
            <a:r>
              <a:rPr lang="ru-RU" sz="2000" dirty="0">
                <a:latin typeface="Times New Roman" panose="02020603050405020304" pitchFamily="18" charset="0"/>
                <a:cs typeface="Times New Roman" panose="02020603050405020304" pitchFamily="18" charset="0"/>
              </a:rPr>
              <a:t> дозволили </a:t>
            </a:r>
            <a:r>
              <a:rPr lang="ru-RU" sz="2000" dirty="0" err="1">
                <a:latin typeface="Times New Roman" panose="02020603050405020304" pitchFamily="18" charset="0"/>
                <a:cs typeface="Times New Roman" panose="02020603050405020304" pitchFamily="18" charset="0"/>
              </a:rPr>
              <a:t>утворити</a:t>
            </a:r>
            <a:r>
              <a:rPr lang="ru-RU" sz="2000"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першу </a:t>
            </a:r>
            <a:r>
              <a:rPr lang="ru-RU" sz="2000" b="1" i="1" dirty="0" err="1">
                <a:latin typeface="Times New Roman" panose="02020603050405020304" pitchFamily="18" charset="0"/>
                <a:cs typeface="Times New Roman" panose="02020603050405020304" pitchFamily="18" charset="0"/>
              </a:rPr>
              <a:t>політичну</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організацію</a:t>
            </a:r>
            <a:r>
              <a:rPr lang="ru-RU" sz="2000" b="1" i="1" dirty="0">
                <a:latin typeface="Times New Roman" panose="02020603050405020304" pitchFamily="18" charset="0"/>
                <a:cs typeface="Times New Roman" panose="02020603050405020304" pitchFamily="18" charset="0"/>
              </a:rPr>
              <a:t> для </a:t>
            </a:r>
            <a:r>
              <a:rPr lang="ru-RU" sz="2000" b="1" i="1" dirty="0" err="1">
                <a:latin typeface="Times New Roman" panose="02020603050405020304" pitchFamily="18" charset="0"/>
                <a:cs typeface="Times New Roman" panose="02020603050405020304" pitchFamily="18" charset="0"/>
              </a:rPr>
              <a:t>забезпечення</a:t>
            </a:r>
            <a:r>
              <a:rPr lang="ru-RU" sz="2000" b="1" i="1" dirty="0">
                <a:latin typeface="Times New Roman" panose="02020603050405020304" pitchFamily="18" charset="0"/>
                <a:cs typeface="Times New Roman" panose="02020603050405020304" pitchFamily="18" charset="0"/>
              </a:rPr>
              <a:t> миру </a:t>
            </a:r>
            <a:r>
              <a:rPr lang="ru-RU" sz="2000" b="1" i="1" dirty="0" err="1">
                <a:latin typeface="Times New Roman" panose="02020603050405020304" pitchFamily="18" charset="0"/>
                <a:cs typeface="Times New Roman" panose="02020603050405020304" pitchFamily="18" charset="0"/>
              </a:rPr>
              <a:t>між</a:t>
            </a:r>
            <a:r>
              <a:rPr lang="ru-RU" sz="2000" b="1" i="1" dirty="0">
                <a:latin typeface="Times New Roman" panose="02020603050405020304" pitchFamily="18" charset="0"/>
                <a:cs typeface="Times New Roman" panose="02020603050405020304" pitchFamily="18" charset="0"/>
              </a:rPr>
              <a:t> державами </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ЛІГУ НАЦІЙ.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був</a:t>
            </a:r>
            <a:r>
              <a:rPr lang="ru-RU" sz="2000" dirty="0">
                <a:latin typeface="Times New Roman" panose="02020603050405020304" pitchFamily="18" charset="0"/>
                <a:cs typeface="Times New Roman" panose="02020603050405020304" pitchFamily="18" charset="0"/>
              </a:rPr>
              <a:t> початок </a:t>
            </a:r>
            <a:r>
              <a:rPr lang="ru-RU" sz="2000" dirty="0" err="1">
                <a:latin typeface="Times New Roman" panose="02020603050405020304" pitchFamily="18" charset="0"/>
                <a:cs typeface="Times New Roman" panose="02020603050405020304" pitchFamily="18" charset="0"/>
              </a:rPr>
              <a:t>формування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системи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колективної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безпеки</a:t>
            </a:r>
            <a:r>
              <a:rPr lang="ru-RU" sz="2000" dirty="0">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559557" y="4300435"/>
            <a:ext cx="11204811" cy="1631216"/>
          </a:xfrm>
          <a:prstGeom prst="rect">
            <a:avLst/>
          </a:prstGeom>
          <a:solidFill>
            <a:schemeClr val="accent1">
              <a:lumMod val="20000"/>
              <a:lumOff val="80000"/>
            </a:schemeClr>
          </a:solidFill>
        </p:spPr>
        <p:txBody>
          <a:bodyPr wrap="square">
            <a:spAutoFit/>
          </a:bodyPr>
          <a:lstStyle/>
          <a:p>
            <a:pPr algn="just"/>
            <a:r>
              <a:rPr lang="ru-RU" sz="2000" b="1" dirty="0" err="1">
                <a:latin typeface="Times New Roman" panose="02020603050405020304" pitchFamily="18" charset="0"/>
                <a:cs typeface="Times New Roman" panose="02020603050405020304" pitchFamily="18" charset="0"/>
              </a:rPr>
              <a:t>Після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Другої</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світової</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війни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була</a:t>
            </a:r>
            <a:r>
              <a:rPr lang="ru-RU" sz="2000" b="1" dirty="0">
                <a:latin typeface="Times New Roman" panose="02020603050405020304" pitchFamily="18" charset="0"/>
                <a:cs typeface="Times New Roman" panose="02020603050405020304" pitchFamily="18" charset="0"/>
              </a:rPr>
              <a:t> створена </a:t>
            </a:r>
            <a:r>
              <a:rPr lang="ru-RU" sz="2000" b="1" dirty="0" err="1">
                <a:latin typeface="Times New Roman" panose="02020603050405020304" pitchFamily="18" charset="0"/>
                <a:cs typeface="Times New Roman" panose="02020603050405020304" pitchFamily="18" charset="0"/>
              </a:rPr>
              <a:t>Організація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Об’єднаних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Націй</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Приняття</a:t>
            </a:r>
            <a:r>
              <a:rPr lang="ru-RU" sz="2000" dirty="0">
                <a:latin typeface="Times New Roman" panose="02020603050405020304" pitchFamily="18" charset="0"/>
                <a:cs typeface="Times New Roman" panose="02020603050405020304" pitchFamily="18" charset="0"/>
              </a:rPr>
              <a:t> Уставу ООН в 1945 р. означало початок </a:t>
            </a:r>
            <a:r>
              <a:rPr lang="ru-RU" sz="2000" dirty="0" err="1">
                <a:latin typeface="Times New Roman" panose="02020603050405020304" pitchFamily="18" charset="0"/>
                <a:cs typeface="Times New Roman" panose="02020603050405020304" pitchFamily="18" charset="0"/>
              </a:rPr>
              <a:t>формування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сучасного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міжнародного</a:t>
            </a:r>
            <a:r>
              <a:rPr lang="ru-RU" sz="2000" dirty="0">
                <a:latin typeface="Times New Roman" panose="02020603050405020304" pitchFamily="18" charset="0"/>
                <a:cs typeface="Times New Roman" panose="02020603050405020304" pitchFamily="18" charset="0"/>
              </a:rPr>
              <a:t> права. </a:t>
            </a:r>
            <a:r>
              <a:rPr lang="ru-RU" sz="2000" b="1" i="1" dirty="0" err="1">
                <a:latin typeface="Times New Roman" panose="02020603050405020304" pitchFamily="18" charset="0"/>
                <a:cs typeface="Times New Roman" panose="02020603050405020304" pitchFamily="18" charset="0"/>
              </a:rPr>
              <a:t>Тоді</a:t>
            </a:r>
            <a:r>
              <a:rPr lang="ru-RU" sz="2000" b="1" i="1" dirty="0">
                <a:latin typeface="Times New Roman" panose="02020603050405020304" pitchFamily="18" charset="0"/>
                <a:cs typeface="Times New Roman" panose="02020603050405020304" pitchFamily="18" charset="0"/>
              </a:rPr>
              <a:t> ж </a:t>
            </a:r>
            <a:r>
              <a:rPr lang="ru-RU" sz="2000" b="1" i="1" dirty="0" err="1">
                <a:latin typeface="Times New Roman" panose="02020603050405020304" pitchFamily="18" charset="0"/>
                <a:cs typeface="Times New Roman" panose="02020603050405020304" pitchFamily="18" charset="0"/>
              </a:rPr>
              <a:t>виникла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концепція</a:t>
            </a:r>
            <a:r>
              <a:rPr lang="ru-RU" sz="2000" b="1" i="1" dirty="0">
                <a:latin typeface="Times New Roman" panose="02020603050405020304" pitchFamily="18" charset="0"/>
                <a:cs typeface="Times New Roman" panose="02020603050405020304" pitchFamily="18" charset="0"/>
              </a:rPr>
              <a:t> та система «</a:t>
            </a:r>
            <a:r>
              <a:rPr lang="ru-RU" sz="2000" b="1" i="1" dirty="0" err="1">
                <a:latin typeface="Times New Roman" panose="02020603050405020304" pitchFamily="18" charset="0"/>
                <a:cs typeface="Times New Roman" panose="02020603050405020304" pitchFamily="18" charset="0"/>
              </a:rPr>
              <a:t>Європейського</a:t>
            </a:r>
            <a:r>
              <a:rPr lang="ru-RU" sz="2000" b="1" i="1" dirty="0">
                <a:latin typeface="Times New Roman" panose="02020603050405020304" pitchFamily="18" charset="0"/>
                <a:cs typeface="Times New Roman" panose="02020603050405020304" pitchFamily="18" charset="0"/>
              </a:rPr>
              <a:t> концерту», </a:t>
            </a:r>
            <a:r>
              <a:rPr lang="ru-RU" sz="2000" b="1" i="1" dirty="0" err="1">
                <a:latin typeface="Times New Roman" panose="02020603050405020304" pitchFamily="18" charset="0"/>
                <a:cs typeface="Times New Roman" panose="02020603050405020304" pitchFamily="18" charset="0"/>
              </a:rPr>
              <a:t>покликаного</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підтримувати</a:t>
            </a:r>
            <a:r>
              <a:rPr lang="ru-RU" sz="2000" b="1" i="1" dirty="0">
                <a:latin typeface="Times New Roman" panose="02020603050405020304" pitchFamily="18" charset="0"/>
                <a:cs typeface="Times New Roman" panose="02020603050405020304" pitchFamily="18" charset="0"/>
              </a:rPr>
              <a:t> систему </a:t>
            </a:r>
            <a:r>
              <a:rPr lang="ru-RU" sz="2000" b="1" i="1" dirty="0" err="1">
                <a:latin typeface="Times New Roman" panose="02020603050405020304" pitchFamily="18" charset="0"/>
                <a:cs typeface="Times New Roman" panose="02020603050405020304" pitchFamily="18" charset="0"/>
              </a:rPr>
              <a:t>рівноваги</a:t>
            </a:r>
            <a:r>
              <a:rPr lang="ru-RU" sz="2000" b="1" i="1" dirty="0">
                <a:latin typeface="Times New Roman" panose="02020603050405020304" pitchFamily="18" charset="0"/>
                <a:cs typeface="Times New Roman" panose="02020603050405020304" pitchFamily="18" charset="0"/>
              </a:rPr>
              <a:t>, баланс сил і не </a:t>
            </a:r>
            <a:r>
              <a:rPr lang="ru-RU" sz="2000" b="1" i="1" dirty="0" err="1">
                <a:latin typeface="Times New Roman" panose="02020603050405020304" pitchFamily="18" charset="0"/>
                <a:cs typeface="Times New Roman" panose="02020603050405020304" pitchFamily="18" charset="0"/>
              </a:rPr>
              <a:t>доводити</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проблеми</a:t>
            </a:r>
            <a:r>
              <a:rPr lang="ru-RU" sz="2000" b="1" i="1" dirty="0">
                <a:latin typeface="Times New Roman" panose="02020603050405020304" pitchFamily="18" charset="0"/>
                <a:cs typeface="Times New Roman" panose="02020603050405020304" pitchFamily="18" charset="0"/>
              </a:rPr>
              <a:t> до </a:t>
            </a:r>
            <a:r>
              <a:rPr lang="ru-RU" sz="2000" b="1" i="1" dirty="0" err="1">
                <a:latin typeface="Times New Roman" panose="02020603050405020304" pitchFamily="18" charset="0"/>
                <a:cs typeface="Times New Roman" panose="02020603050405020304" pitchFamily="18" charset="0"/>
              </a:rPr>
              <a:t>воєн</a:t>
            </a:r>
            <a:r>
              <a:rPr lang="ru-RU" sz="2000" b="1"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Вона </a:t>
            </a:r>
            <a:r>
              <a:rPr lang="ru-RU" sz="2000" dirty="0" err="1">
                <a:latin typeface="Times New Roman" panose="02020603050405020304" pitchFamily="18" charset="0"/>
                <a:cs typeface="Times New Roman" panose="02020603050405020304" pitchFamily="18" charset="0"/>
              </a:rPr>
              <a:t>передбачала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багатосторонню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дипломатію</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можливість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регулярних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міжнародних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конференцій</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6415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3516" y="197346"/>
            <a:ext cx="9335069" cy="5940088"/>
          </a:xfrm>
          <a:prstGeom prst="rect">
            <a:avLst/>
          </a:prstGeom>
          <a:solidFill>
            <a:schemeClr val="accent2">
              <a:lumMod val="40000"/>
              <a:lumOff val="60000"/>
            </a:schemeClr>
          </a:solidFill>
        </p:spPr>
        <p:txBody>
          <a:bodyPr wrap="square">
            <a:spAutoFit/>
          </a:bodyPr>
          <a:lstStyle/>
          <a:p>
            <a:pPr algn="just"/>
            <a:r>
              <a:rPr lang="ru-RU" sz="2000" dirty="0" err="1">
                <a:latin typeface="Times New Roman" panose="02020603050405020304" pitchFamily="18" charset="0"/>
                <a:cs typeface="Times New Roman" panose="02020603050405020304" pitchFamily="18" charset="0"/>
              </a:rPr>
              <a:t>Світовий</a:t>
            </a:r>
            <a:r>
              <a:rPr lang="ru-RU" sz="2000" dirty="0">
                <a:latin typeface="Times New Roman" panose="02020603050405020304" pitchFamily="18" charset="0"/>
                <a:cs typeface="Times New Roman" panose="02020603050405020304" pitchFamily="18" charset="0"/>
              </a:rPr>
              <a:t> порядок,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сформувався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після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Другої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світової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війни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істотні</a:t>
            </a:r>
            <a:endParaRPr lang="ru-RU" sz="2000" dirty="0">
              <a:latin typeface="Times New Roman" panose="02020603050405020304" pitchFamily="18" charset="0"/>
              <a:cs typeface="Times New Roman" panose="02020603050405020304" pitchFamily="18" charset="0"/>
            </a:endParaRPr>
          </a:p>
          <a:p>
            <a:pPr algn="just"/>
            <a:r>
              <a:rPr lang="ru-RU" sz="2000" dirty="0" err="1">
                <a:latin typeface="Times New Roman" panose="02020603050405020304" pitchFamily="18" charset="0"/>
                <a:cs typeface="Times New Roman" panose="02020603050405020304" pitchFamily="18" charset="0"/>
              </a:rPr>
              <a:t>відмінності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попередніх</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По-перше</a:t>
            </a:r>
            <a:r>
              <a:rPr lang="ru-RU" sz="2000" dirty="0">
                <a:latin typeface="Times New Roman" panose="02020603050405020304" pitchFamily="18" charset="0"/>
                <a:cs typeface="Times New Roman" panose="02020603050405020304" pitchFamily="18" charset="0"/>
              </a:rPr>
              <a:t>, до 1991 року </a:t>
            </a:r>
            <a:r>
              <a:rPr lang="ru-RU" sz="2000" dirty="0" err="1">
                <a:latin typeface="Times New Roman" panose="02020603050405020304" pitchFamily="18" charset="0"/>
                <a:cs typeface="Times New Roman" panose="02020603050405020304" pitchFamily="18" charset="0"/>
              </a:rPr>
              <a:t>тільки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держави</a:t>
            </a:r>
            <a:r>
              <a:rPr lang="ru-RU" sz="2000" dirty="0">
                <a:latin typeface="Times New Roman" panose="02020603050405020304" pitchFamily="18" charset="0"/>
                <a:cs typeface="Times New Roman" panose="02020603050405020304" pitchFamily="18" charset="0"/>
              </a:rPr>
              <a:t> (США </a:t>
            </a:r>
            <a:r>
              <a:rPr lang="ru-RU" sz="2000" dirty="0" smtClean="0">
                <a:latin typeface="Times New Roman" panose="02020603050405020304" pitchFamily="18" charset="0"/>
                <a:cs typeface="Times New Roman" panose="02020603050405020304" pitchFamily="18" charset="0"/>
              </a:rPr>
              <a:t>та СРСР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найбільш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суттєво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впливали</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політичні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процеси</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світі</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Світовий</a:t>
            </a:r>
            <a:r>
              <a:rPr lang="ru-RU" sz="2000" dirty="0" smtClean="0">
                <a:latin typeface="Times New Roman" panose="02020603050405020304" pitchFamily="18" charset="0"/>
                <a:cs typeface="Times New Roman" panose="02020603050405020304" pitchFamily="18" charset="0"/>
              </a:rPr>
              <a:t> порядок </a:t>
            </a:r>
            <a:r>
              <a:rPr lang="ru-RU" sz="2000" dirty="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цей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період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двополярним</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По-друге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протистояння</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двох</a:t>
            </a:r>
            <a:r>
              <a:rPr lang="ru-RU" sz="2000" dirty="0" smtClean="0">
                <a:latin typeface="Times New Roman" panose="02020603050405020304" pitchFamily="18" charset="0"/>
                <a:cs typeface="Times New Roman" panose="02020603050405020304" pitchFamily="18" charset="0"/>
              </a:rPr>
              <a:t> супердержав </a:t>
            </a:r>
            <a:r>
              <a:rPr lang="ru-RU" sz="2000" dirty="0" err="1">
                <a:latin typeface="Times New Roman" panose="02020603050405020304" pitchFamily="18" charset="0"/>
                <a:cs typeface="Times New Roman" panose="02020603050405020304" pitchFamily="18" charset="0"/>
              </a:rPr>
              <a:t>відбувалося</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ідеологічних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підстав</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По-третє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після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розпаду</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СРСР на </a:t>
            </a:r>
            <a:r>
              <a:rPr lang="ru-RU" sz="2000" dirty="0" err="1">
                <a:latin typeface="Times New Roman" panose="02020603050405020304" pitchFamily="18" charset="0"/>
                <a:cs typeface="Times New Roman" panose="02020603050405020304" pitchFamily="18" charset="0"/>
              </a:rPr>
              <a:t>півтора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десятиліття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встановився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однополярний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світ</a:t>
            </a:r>
            <a:r>
              <a:rPr lang="ru-RU" sz="2000" dirty="0">
                <a:latin typeface="Times New Roman" panose="02020603050405020304" pitchFamily="18" charset="0"/>
                <a:cs typeface="Times New Roman" panose="02020603050405020304" pitchFamily="18" charset="0"/>
              </a:rPr>
              <a:t>. США, на </a:t>
            </a:r>
            <a:r>
              <a:rPr lang="ru-RU" sz="2000" dirty="0" err="1">
                <a:latin typeface="Times New Roman" panose="02020603050405020304" pitchFamily="18" charset="0"/>
                <a:cs typeface="Times New Roman" panose="02020603050405020304" pitchFamily="18" charset="0"/>
              </a:rPr>
              <a:t>відміну</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від</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попередніх</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світових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лідерів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зосередили</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собі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дуже</a:t>
            </a:r>
            <a:r>
              <a:rPr lang="ru-RU" sz="2000" dirty="0">
                <a:latin typeface="Times New Roman" panose="02020603050405020304" pitchFamily="18" charset="0"/>
                <a:cs typeface="Times New Roman" panose="02020603050405020304" pitchFamily="18" charset="0"/>
              </a:rPr>
              <a:t> великий спектр </a:t>
            </a:r>
            <a:r>
              <a:rPr lang="ru-RU" sz="2000" dirty="0" err="1" smtClean="0">
                <a:latin typeface="Times New Roman" panose="02020603050405020304" pitchFamily="18" charset="0"/>
                <a:cs typeface="Times New Roman" panose="02020603050405020304" pitchFamily="18" charset="0"/>
              </a:rPr>
              <a:t>лідерства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від</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технологічного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фінансового</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військового</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наукового</a:t>
            </a:r>
            <a:r>
              <a:rPr lang="ru-RU" sz="2000" dirty="0">
                <a:latin typeface="Times New Roman" panose="02020603050405020304" pitchFamily="18" charset="0"/>
                <a:cs typeface="Times New Roman" panose="02020603050405020304" pitchFamily="18" charset="0"/>
              </a:rPr>
              <a:t> та культурного.</a:t>
            </a:r>
          </a:p>
          <a:p>
            <a:pPr algn="just"/>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США </a:t>
            </a:r>
            <a:r>
              <a:rPr lang="ru-RU" sz="2000" dirty="0">
                <a:latin typeface="Times New Roman" panose="02020603050405020304" pitchFamily="18" charset="0"/>
                <a:cs typeface="Times New Roman" panose="02020603050405020304" pitchFamily="18" charset="0"/>
              </a:rPr>
              <a:t>активно </a:t>
            </a:r>
            <a:r>
              <a:rPr lang="ru-RU" sz="2000" dirty="0" err="1">
                <a:latin typeface="Times New Roman" panose="02020603050405020304" pitchFamily="18" charset="0"/>
                <a:cs typeface="Times New Roman" panose="02020603050405020304" pitchFamily="18" charset="0"/>
              </a:rPr>
              <a:t>встановлювали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однополярний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світ</a:t>
            </a:r>
            <a:r>
              <a:rPr lang="ru-RU" sz="2000" dirty="0">
                <a:latin typeface="Times New Roman" panose="02020603050405020304" pitchFamily="18" charset="0"/>
                <a:cs typeface="Times New Roman" panose="02020603050405020304" pitchFamily="18" charset="0"/>
              </a:rPr>
              <a:t> через </a:t>
            </a:r>
            <a:r>
              <a:rPr lang="ru-RU" sz="2000" dirty="0" err="1">
                <a:latin typeface="Times New Roman" panose="02020603050405020304" pitchFamily="18" charset="0"/>
                <a:cs typeface="Times New Roman" panose="02020603050405020304" pitchFamily="18" charset="0"/>
              </a:rPr>
              <a:t>дипломатичний</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та </a:t>
            </a:r>
            <a:r>
              <a:rPr lang="ru-RU" sz="2000" dirty="0" err="1" smtClean="0">
                <a:latin typeface="Times New Roman" panose="02020603050405020304" pitchFamily="18" charset="0"/>
                <a:cs typeface="Times New Roman" panose="02020603050405020304" pitchFamily="18" charset="0"/>
              </a:rPr>
              <a:t>економічний</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вплив</a:t>
            </a:r>
            <a:r>
              <a:rPr lang="ru-RU" sz="2000" dirty="0">
                <a:latin typeface="Times New Roman" panose="02020603050405020304" pitchFamily="18" charset="0"/>
                <a:cs typeface="Times New Roman" panose="02020603050405020304" pitchFamily="18" charset="0"/>
              </a:rPr>
              <a:t>, через </a:t>
            </a:r>
            <a:r>
              <a:rPr lang="ru-RU" sz="2000" dirty="0" err="1">
                <a:latin typeface="Times New Roman" panose="02020603050405020304" pitchFamily="18" charset="0"/>
                <a:cs typeface="Times New Roman" panose="02020603050405020304" pitchFamily="18" charset="0"/>
              </a:rPr>
              <a:t>міжнародні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фінансово-економічні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інститути</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та договори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істотно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обмежували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суверенітет</a:t>
            </a:r>
            <a:r>
              <a:rPr lang="ru-RU" sz="2000" dirty="0">
                <a:latin typeface="Times New Roman" panose="02020603050405020304" pitchFamily="18" charset="0"/>
                <a:cs typeface="Times New Roman" panose="02020603050405020304" pitchFamily="18" charset="0"/>
              </a:rPr>
              <a:t> держав, а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через </a:t>
            </a:r>
            <a:r>
              <a:rPr lang="ru-RU" sz="2000" dirty="0" err="1" smtClean="0">
                <a:latin typeface="Times New Roman" panose="02020603050405020304" pitchFamily="18" charset="0"/>
                <a:cs typeface="Times New Roman" panose="02020603050405020304" pitchFamily="18" charset="0"/>
              </a:rPr>
              <a:t>поширення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демократії</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тощо</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6629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2218" y="100354"/>
            <a:ext cx="10557164" cy="6678751"/>
          </a:xfrm>
          <a:prstGeom prst="rect">
            <a:avLst/>
          </a:prstGeom>
          <a:solidFill>
            <a:schemeClr val="accent1">
              <a:lumMod val="20000"/>
              <a:lumOff val="80000"/>
            </a:schemeClr>
          </a:solidFill>
        </p:spPr>
        <p:txBody>
          <a:bodyPr wrap="square">
            <a:spAutoFit/>
          </a:bodyPr>
          <a:lstStyle/>
          <a:p>
            <a:pPr algn="just"/>
            <a:endParaRPr lang="uk-UA" sz="2000" dirty="0" smtClean="0"/>
          </a:p>
          <a:p>
            <a:pPr algn="ctr"/>
            <a:r>
              <a:rPr lang="uk-UA" sz="2400" b="1" i="1" dirty="0" smtClean="0"/>
              <a:t>Зміни світового порядку в ХХ та ХХІ столітті</a:t>
            </a:r>
          </a:p>
          <a:p>
            <a:pPr algn="just"/>
            <a:endParaRPr lang="uk-UA" sz="2400" b="1" i="1" dirty="0"/>
          </a:p>
          <a:p>
            <a:pPr algn="just"/>
            <a:endParaRPr lang="uk-UA" sz="2000" dirty="0" smtClean="0"/>
          </a:p>
          <a:p>
            <a:pPr algn="just"/>
            <a:r>
              <a:rPr lang="uk-UA" sz="2000" dirty="0" smtClean="0"/>
              <a:t>У </a:t>
            </a:r>
            <a:r>
              <a:rPr lang="uk-UA" sz="2000" dirty="0"/>
              <a:t>ХХ ст. світовий порядок </a:t>
            </a:r>
            <a:r>
              <a:rPr lang="uk-UA" sz="2000" b="1" i="1" dirty="0"/>
              <a:t>тричі докорінно змінювався</a:t>
            </a:r>
            <a:r>
              <a:rPr lang="uk-UA" sz="2000" dirty="0"/>
              <a:t>. </a:t>
            </a:r>
            <a:r>
              <a:rPr lang="uk-UA" sz="2000" b="1" dirty="0" smtClean="0">
                <a:solidFill>
                  <a:srgbClr val="FF0000"/>
                </a:solidFill>
              </a:rPr>
              <a:t>Які зміни в світовому порядку відбуваються нині?</a:t>
            </a:r>
          </a:p>
          <a:p>
            <a:pPr algn="just"/>
            <a:endParaRPr lang="uk-UA" sz="2000" dirty="0"/>
          </a:p>
          <a:p>
            <a:pPr algn="just"/>
            <a:r>
              <a:rPr lang="uk-UA" sz="2000" i="1" dirty="0" smtClean="0"/>
              <a:t>Перші </a:t>
            </a:r>
            <a:r>
              <a:rPr lang="uk-UA" sz="2000" i="1" dirty="0"/>
              <a:t>два рази зміни були наслідком світових війн. Третя зміна відбувала після завершення «холодної війни» та розпаду СРСР. </a:t>
            </a:r>
            <a:endParaRPr lang="uk-UA" sz="2000" i="1" dirty="0" smtClean="0"/>
          </a:p>
          <a:p>
            <a:pPr algn="just"/>
            <a:endParaRPr lang="uk-UA" sz="2000" i="1" dirty="0"/>
          </a:p>
          <a:p>
            <a:pPr algn="just"/>
            <a:r>
              <a:rPr lang="uk-UA" sz="2000" b="1" i="1" dirty="0" smtClean="0"/>
              <a:t>Після </a:t>
            </a:r>
            <a:r>
              <a:rPr lang="uk-UA" sz="2000" b="1" i="1" dirty="0"/>
              <a:t>Першої світової війни розпалися чотири імперії </a:t>
            </a:r>
            <a:r>
              <a:rPr lang="uk-UA" sz="2000" dirty="0"/>
              <a:t>– </a:t>
            </a:r>
            <a:r>
              <a:rPr lang="uk-UA" sz="2000" i="1" dirty="0"/>
              <a:t>Російська, Австро-Угорська, Османська та Німецька. </a:t>
            </a:r>
            <a:endParaRPr lang="uk-UA" sz="2000" i="1" dirty="0" smtClean="0"/>
          </a:p>
          <a:p>
            <a:pPr algn="just"/>
            <a:endParaRPr lang="uk-UA" sz="2000" i="1" dirty="0"/>
          </a:p>
          <a:p>
            <a:pPr algn="just"/>
            <a:r>
              <a:rPr lang="uk-UA" sz="2000" b="1" i="1" dirty="0" smtClean="0"/>
              <a:t>Друга </a:t>
            </a:r>
            <a:r>
              <a:rPr lang="uk-UA" sz="2000" b="1" i="1" dirty="0"/>
              <a:t>світова війна теж змінила становище багатьох країн: </a:t>
            </a:r>
            <a:r>
              <a:rPr lang="uk-UA" sz="2000" i="1" dirty="0"/>
              <a:t>одні країни здобули незалежність (наприклад, В'єтнам Ефіопія, Ліван, Сирія); </a:t>
            </a:r>
            <a:r>
              <a:rPr lang="uk-UA" sz="2000" i="1" dirty="0" smtClean="0"/>
              <a:t>інші країни </a:t>
            </a:r>
            <a:r>
              <a:rPr lang="uk-UA" sz="2000" i="1" dirty="0"/>
              <a:t>посилили свої позиції в світі (США, СРСР), а позиції </a:t>
            </a:r>
            <a:r>
              <a:rPr lang="uk-UA" sz="2000" i="1" dirty="0" smtClean="0"/>
              <a:t>деяких країн навпаки </a:t>
            </a:r>
            <a:r>
              <a:rPr lang="uk-UA" sz="2000" i="1" dirty="0"/>
              <a:t>послабшали (Великобританія, Франція).</a:t>
            </a:r>
            <a:r>
              <a:rPr lang="uk-UA" sz="2000" dirty="0"/>
              <a:t> </a:t>
            </a:r>
            <a:r>
              <a:rPr lang="uk-UA" sz="2000" i="1" dirty="0"/>
              <a:t>Крім того сформувалася біполярна </a:t>
            </a:r>
            <a:r>
              <a:rPr lang="uk-UA" sz="2000" i="1" dirty="0" err="1"/>
              <a:t>світосистема</a:t>
            </a:r>
            <a:r>
              <a:rPr lang="uk-UA" sz="2000" i="1" dirty="0"/>
              <a:t> </a:t>
            </a:r>
            <a:r>
              <a:rPr lang="uk-UA" sz="2000" dirty="0"/>
              <a:t>- «соціалістична» та «капіталістична» блокова система. </a:t>
            </a:r>
            <a:r>
              <a:rPr lang="uk-UA" sz="2000" i="1" dirty="0"/>
              <a:t>Ця система мала свої сильні і слабкі сторони. </a:t>
            </a:r>
            <a:endParaRPr lang="uk-UA" sz="2000" i="1" dirty="0" smtClean="0"/>
          </a:p>
          <a:p>
            <a:pPr algn="just"/>
            <a:r>
              <a:rPr lang="uk-UA" sz="2000" i="1" dirty="0" smtClean="0"/>
              <a:t>Біполярна система</a:t>
            </a:r>
            <a:r>
              <a:rPr lang="uk-UA" sz="2000" i="1" dirty="0"/>
              <a:t> </a:t>
            </a:r>
            <a:r>
              <a:rPr lang="uk-UA" sz="2000" i="1" dirty="0" smtClean="0"/>
              <a:t>була зруйнована в результаті розпаду  Радянського Союзу. Це зумовило </a:t>
            </a:r>
            <a:r>
              <a:rPr lang="uk-UA" sz="2000" b="1" i="1" dirty="0" smtClean="0"/>
              <a:t>третю в ХХ ст. зміну світового порядку</a:t>
            </a:r>
            <a:r>
              <a:rPr lang="uk-UA" sz="2000" i="1" dirty="0" smtClean="0"/>
              <a:t>.</a:t>
            </a:r>
            <a:endParaRPr lang="uk-UA" sz="2400" i="1" dirty="0"/>
          </a:p>
        </p:txBody>
      </p:sp>
      <p:sp>
        <p:nvSpPr>
          <p:cNvPr id="3" name="Овал 2"/>
          <p:cNvSpPr/>
          <p:nvPr/>
        </p:nvSpPr>
        <p:spPr>
          <a:xfrm>
            <a:off x="332509" y="-51185"/>
            <a:ext cx="665018" cy="581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2.</a:t>
            </a:r>
            <a:endParaRPr lang="uk-UA" dirty="0"/>
          </a:p>
        </p:txBody>
      </p:sp>
    </p:spTree>
    <p:extLst>
      <p:ext uri="{BB962C8B-B14F-4D97-AF65-F5344CB8AC3E}">
        <p14:creationId xmlns:p14="http://schemas.microsoft.com/office/powerpoint/2010/main" val="552790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2836" y="1237128"/>
            <a:ext cx="10626437" cy="4278094"/>
          </a:xfrm>
          <a:prstGeom prst="rect">
            <a:avLst/>
          </a:prstGeom>
          <a:solidFill>
            <a:schemeClr val="accent1">
              <a:lumMod val="20000"/>
              <a:lumOff val="80000"/>
            </a:schemeClr>
          </a:solidFill>
        </p:spPr>
        <p:txBody>
          <a:bodyPr wrap="square">
            <a:spAutoFit/>
          </a:bodyPr>
          <a:lstStyle/>
          <a:p>
            <a:pPr algn="ctr"/>
            <a:r>
              <a:rPr lang="uk-UA" sz="2800" b="1" i="1" dirty="0" smtClean="0">
                <a:solidFill>
                  <a:srgbClr val="333333"/>
                </a:solidFill>
                <a:latin typeface="Cambria" panose="02040503050406030204" pitchFamily="18" charset="0"/>
              </a:rPr>
              <a:t>Біполярна модель </a:t>
            </a:r>
            <a:r>
              <a:rPr lang="uk-UA" sz="2800" b="1" i="1" dirty="0" err="1" smtClean="0">
                <a:solidFill>
                  <a:srgbClr val="333333"/>
                </a:solidFill>
                <a:latin typeface="Cambria" panose="02040503050406030204" pitchFamily="18" charset="0"/>
              </a:rPr>
              <a:t>світосистеми</a:t>
            </a:r>
            <a:endParaRPr lang="uk-UA" sz="2800" b="1" i="1" dirty="0" smtClean="0">
              <a:solidFill>
                <a:srgbClr val="333333"/>
              </a:solidFill>
              <a:latin typeface="Cambria" panose="02040503050406030204" pitchFamily="18" charset="0"/>
            </a:endParaRPr>
          </a:p>
          <a:p>
            <a:pPr algn="ctr"/>
            <a:endParaRPr lang="uk-UA" sz="2400" b="1" dirty="0">
              <a:solidFill>
                <a:srgbClr val="333333"/>
              </a:solidFill>
              <a:latin typeface="Cambria" panose="02040503050406030204" pitchFamily="18" charset="0"/>
            </a:endParaRPr>
          </a:p>
          <a:p>
            <a:pPr algn="just"/>
            <a:r>
              <a:rPr lang="uk-UA" sz="2000" b="1" dirty="0" smtClean="0">
                <a:solidFill>
                  <a:srgbClr val="333333"/>
                </a:solidFill>
                <a:latin typeface="Cambria" panose="02040503050406030204" pitchFamily="18" charset="0"/>
              </a:rPr>
              <a:t>Біполярна </a:t>
            </a:r>
            <a:r>
              <a:rPr lang="uk-UA" sz="2000" b="1" dirty="0">
                <a:solidFill>
                  <a:srgbClr val="333333"/>
                </a:solidFill>
                <a:latin typeface="Cambria" panose="02040503050406030204" pitchFamily="18" charset="0"/>
              </a:rPr>
              <a:t>система</a:t>
            </a:r>
            <a:r>
              <a:rPr lang="uk-UA" sz="2000" i="1" dirty="0">
                <a:solidFill>
                  <a:srgbClr val="333333"/>
                </a:solidFill>
                <a:latin typeface="Cambria" panose="02040503050406030204" pitchFamily="18" charset="0"/>
              </a:rPr>
              <a:t> </a:t>
            </a:r>
            <a:r>
              <a:rPr lang="uk-UA" sz="2000" dirty="0">
                <a:solidFill>
                  <a:srgbClr val="333333"/>
                </a:solidFill>
                <a:latin typeface="Cambria" panose="02040503050406030204" pitchFamily="18" charset="0"/>
              </a:rPr>
              <a:t>визначається наявністю двох наддержав, могутність і вплив яких ділить міжнародну систему на дві відносно відмежовані підсистеми. </a:t>
            </a:r>
            <a:r>
              <a:rPr lang="uk-UA" sz="2000" dirty="0">
                <a:latin typeface="Cambria" panose="02040503050406030204" pitchFamily="18" charset="0"/>
              </a:rPr>
              <a:t/>
            </a:r>
            <a:br>
              <a:rPr lang="uk-UA" sz="2000" dirty="0">
                <a:latin typeface="Cambria" panose="02040503050406030204" pitchFamily="18" charset="0"/>
              </a:rPr>
            </a:br>
            <a:r>
              <a:rPr lang="uk-UA" sz="2000" dirty="0">
                <a:latin typeface="Cambria" panose="02040503050406030204" pitchFamily="18" charset="0"/>
              </a:rPr>
              <a:t/>
            </a:r>
            <a:br>
              <a:rPr lang="uk-UA" sz="2000" dirty="0">
                <a:latin typeface="Cambria" panose="02040503050406030204" pitchFamily="18" charset="0"/>
              </a:rPr>
            </a:br>
            <a:r>
              <a:rPr lang="uk-UA" sz="2000" dirty="0">
                <a:solidFill>
                  <a:srgbClr val="333333"/>
                </a:solidFill>
                <a:latin typeface="Cambria" panose="02040503050406030204" pitchFamily="18" charset="0"/>
              </a:rPr>
              <a:t>Біполярній системі притаманна </a:t>
            </a:r>
            <a:r>
              <a:rPr lang="uk-UA" sz="2000" dirty="0" err="1">
                <a:solidFill>
                  <a:srgbClr val="333333"/>
                </a:solidFill>
                <a:latin typeface="Cambria" panose="02040503050406030204" pitchFamily="18" charset="0"/>
              </a:rPr>
              <a:t>конфронтативність</a:t>
            </a:r>
            <a:r>
              <a:rPr lang="uk-UA" sz="2000" dirty="0">
                <a:solidFill>
                  <a:srgbClr val="333333"/>
                </a:solidFill>
                <a:latin typeface="Cambria" panose="02040503050406030204" pitchFamily="18" charset="0"/>
              </a:rPr>
              <a:t>, яка зумовлюється як об'єктивними, так і суб'єктивними передумовами. Об'єктивною передумовою конфронтації є наявність двох приблизно однаково могутніх наддержав, а суб'єктивною — їх політика, яка переважно протилежно спрямована. </a:t>
            </a:r>
            <a:r>
              <a:rPr lang="uk-UA" sz="2000" dirty="0" smtClean="0">
                <a:solidFill>
                  <a:srgbClr val="333333"/>
                </a:solidFill>
                <a:latin typeface="Cambria" panose="02040503050406030204" pitchFamily="18" charset="0"/>
              </a:rPr>
              <a:t>Через </a:t>
            </a:r>
            <a:r>
              <a:rPr lang="uk-UA" sz="2000" dirty="0">
                <a:solidFill>
                  <a:srgbClr val="333333"/>
                </a:solidFill>
                <a:latin typeface="Cambria" panose="02040503050406030204" pitchFamily="18" charset="0"/>
              </a:rPr>
              <a:t>це біполярна система характеризується як відвертими, так і прихованими формами конфронтації, що виявляється у майже постійній напруженості та численних локальних </a:t>
            </a:r>
            <a:r>
              <a:rPr lang="uk-UA" sz="2000" dirty="0" smtClean="0">
                <a:solidFill>
                  <a:srgbClr val="333333"/>
                </a:solidFill>
                <a:latin typeface="Cambria" panose="02040503050406030204" pitchFamily="18" charset="0"/>
              </a:rPr>
              <a:t>конфліктах, а в 1962 році в Карибській кризі. Така модель була в </a:t>
            </a:r>
            <a:r>
              <a:rPr lang="uk-UA" sz="2000" dirty="0">
                <a:solidFill>
                  <a:srgbClr val="333333"/>
                </a:solidFill>
                <a:latin typeface="Cambria" panose="02040503050406030204" pitchFamily="18" charset="0"/>
              </a:rPr>
              <a:t>50—90-х роках </a:t>
            </a:r>
            <a:r>
              <a:rPr lang="en-US" sz="2000" dirty="0">
                <a:solidFill>
                  <a:srgbClr val="333333"/>
                </a:solidFill>
                <a:latin typeface="Cambria" panose="02040503050406030204" pitchFamily="18" charset="0"/>
              </a:rPr>
              <a:t>XX </a:t>
            </a:r>
            <a:r>
              <a:rPr lang="uk-UA" sz="2000" dirty="0">
                <a:solidFill>
                  <a:srgbClr val="333333"/>
                </a:solidFill>
                <a:latin typeface="Cambria" panose="02040503050406030204" pitchFamily="18" charset="0"/>
              </a:rPr>
              <a:t>ст., коли сторонами, що </a:t>
            </a:r>
            <a:r>
              <a:rPr lang="uk-UA" sz="2000" dirty="0" err="1">
                <a:solidFill>
                  <a:srgbClr val="333333"/>
                </a:solidFill>
                <a:latin typeface="Cambria" panose="02040503050406030204" pitchFamily="18" charset="0"/>
              </a:rPr>
              <a:t>конфронтували</a:t>
            </a:r>
            <a:r>
              <a:rPr lang="uk-UA" sz="2000" dirty="0">
                <a:solidFill>
                  <a:srgbClr val="333333"/>
                </a:solidFill>
                <a:latin typeface="Cambria" panose="02040503050406030204" pitchFamily="18" charset="0"/>
              </a:rPr>
              <a:t> між собою, були США та СРСР.</a:t>
            </a:r>
            <a:endParaRPr lang="uk-UA" sz="2000" dirty="0">
              <a:latin typeface="Cambria" panose="02040503050406030204" pitchFamily="18" charset="0"/>
            </a:endParaRPr>
          </a:p>
        </p:txBody>
      </p:sp>
    </p:spTree>
    <p:extLst>
      <p:ext uri="{BB962C8B-B14F-4D97-AF65-F5344CB8AC3E}">
        <p14:creationId xmlns:p14="http://schemas.microsoft.com/office/powerpoint/2010/main" val="744637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93" y="245661"/>
            <a:ext cx="2264059" cy="1811092"/>
          </a:xfrm>
          <a:prstGeom prst="rect">
            <a:avLst/>
          </a:prstGeom>
        </p:spPr>
      </p:pic>
      <p:sp>
        <p:nvSpPr>
          <p:cNvPr id="5" name="Прямоугольник 4"/>
          <p:cNvSpPr/>
          <p:nvPr/>
        </p:nvSpPr>
        <p:spPr>
          <a:xfrm>
            <a:off x="3280012" y="459686"/>
            <a:ext cx="6096000" cy="2308324"/>
          </a:xfrm>
          <a:prstGeom prst="rect">
            <a:avLst/>
          </a:prstGeom>
          <a:solidFill>
            <a:schemeClr val="accent3">
              <a:lumMod val="40000"/>
              <a:lumOff val="60000"/>
            </a:schemeClr>
          </a:solidFill>
        </p:spPr>
        <p:txBody>
          <a:bodyPr>
            <a:spAutoFit/>
          </a:bodyPr>
          <a:lstStyle/>
          <a:p>
            <a:pPr algn="just"/>
            <a:r>
              <a:rPr lang="ru-RU" b="1" dirty="0"/>
              <a:t>14 </a:t>
            </a:r>
            <a:r>
              <a:rPr lang="ru-RU" b="1" dirty="0" err="1"/>
              <a:t>жовтня</a:t>
            </a:r>
            <a:r>
              <a:rPr lang="ru-RU" b="1" dirty="0"/>
              <a:t> 1962</a:t>
            </a:r>
            <a:r>
              <a:rPr lang="ru-RU" dirty="0"/>
              <a:t> року </a:t>
            </a:r>
            <a:r>
              <a:rPr lang="ru-RU" dirty="0" err="1"/>
              <a:t>почалась</a:t>
            </a:r>
            <a:r>
              <a:rPr lang="ru-RU" dirty="0"/>
              <a:t> </a:t>
            </a:r>
            <a:r>
              <a:rPr lang="ru-RU" b="1" dirty="0" err="1"/>
              <a:t>Карибська</a:t>
            </a:r>
            <a:r>
              <a:rPr lang="ru-RU" b="1" dirty="0"/>
              <a:t> криза</a:t>
            </a:r>
            <a:r>
              <a:rPr lang="ru-RU" dirty="0"/>
              <a:t>, </a:t>
            </a:r>
            <a:r>
              <a:rPr lang="ru-RU" dirty="0" err="1"/>
              <a:t>котра</a:t>
            </a:r>
            <a:r>
              <a:rPr lang="ru-RU" dirty="0"/>
              <a:t> поставила </a:t>
            </a:r>
            <a:r>
              <a:rPr lang="ru-RU" dirty="0" err="1"/>
              <a:t>Радянський</a:t>
            </a:r>
            <a:r>
              <a:rPr lang="ru-RU" dirty="0"/>
              <a:t> Союз і США на межу </a:t>
            </a:r>
            <a:r>
              <a:rPr lang="ru-RU" dirty="0" err="1"/>
              <a:t>виникнення</a:t>
            </a:r>
            <a:r>
              <a:rPr lang="ru-RU" dirty="0"/>
              <a:t> </a:t>
            </a:r>
            <a:r>
              <a:rPr lang="ru-RU" dirty="0" err="1"/>
              <a:t>ядерної</a:t>
            </a:r>
            <a:r>
              <a:rPr lang="ru-RU" dirty="0"/>
              <a:t> </a:t>
            </a:r>
            <a:r>
              <a:rPr lang="ru-RU" dirty="0" err="1"/>
              <a:t>війни</a:t>
            </a:r>
            <a:r>
              <a:rPr lang="ru-RU" dirty="0"/>
              <a:t>. Приводом до </a:t>
            </a:r>
            <a:r>
              <a:rPr lang="ru-RU" dirty="0" err="1"/>
              <a:t>загострення</a:t>
            </a:r>
            <a:r>
              <a:rPr lang="ru-RU" dirty="0"/>
              <a:t> </a:t>
            </a:r>
            <a:r>
              <a:rPr lang="ru-RU" dirty="0" err="1"/>
              <a:t>стосунків</a:t>
            </a:r>
            <a:r>
              <a:rPr lang="ru-RU" dirty="0"/>
              <a:t> </a:t>
            </a:r>
            <a:r>
              <a:rPr lang="ru-RU" dirty="0" err="1"/>
              <a:t>між</a:t>
            </a:r>
            <a:r>
              <a:rPr lang="ru-RU" dirty="0"/>
              <a:t> </a:t>
            </a:r>
            <a:r>
              <a:rPr lang="ru-RU" dirty="0" err="1"/>
              <a:t>двома</a:t>
            </a:r>
            <a:r>
              <a:rPr lang="ru-RU" dirty="0"/>
              <a:t> державами стало </a:t>
            </a:r>
            <a:r>
              <a:rPr lang="ru-RU" dirty="0" err="1"/>
              <a:t>виявлення</a:t>
            </a:r>
            <a:r>
              <a:rPr lang="ru-RU" dirty="0"/>
              <a:t> </a:t>
            </a:r>
            <a:r>
              <a:rPr lang="ru-RU" dirty="0" err="1"/>
              <a:t>американським</a:t>
            </a:r>
            <a:r>
              <a:rPr lang="ru-RU" dirty="0"/>
              <a:t> </a:t>
            </a:r>
            <a:r>
              <a:rPr lang="ru-RU" dirty="0" err="1"/>
              <a:t>розвідувальним</a:t>
            </a:r>
            <a:r>
              <a:rPr lang="ru-RU" dirty="0"/>
              <a:t> </a:t>
            </a:r>
            <a:r>
              <a:rPr lang="ru-RU" dirty="0" err="1"/>
              <a:t>літаком</a:t>
            </a:r>
            <a:r>
              <a:rPr lang="ru-RU" dirty="0"/>
              <a:t> U-2 </a:t>
            </a:r>
            <a:r>
              <a:rPr lang="ru-RU" dirty="0" err="1"/>
              <a:t>доказів</a:t>
            </a:r>
            <a:r>
              <a:rPr lang="ru-RU" dirty="0"/>
              <a:t> </a:t>
            </a:r>
            <a:r>
              <a:rPr lang="ru-RU" dirty="0" err="1"/>
              <a:t>розміщення</a:t>
            </a:r>
            <a:r>
              <a:rPr lang="ru-RU" dirty="0"/>
              <a:t> на </a:t>
            </a:r>
            <a:r>
              <a:rPr lang="ru-RU" dirty="0" err="1"/>
              <a:t>Кубі</a:t>
            </a:r>
            <a:r>
              <a:rPr lang="ru-RU" dirty="0"/>
              <a:t> </a:t>
            </a:r>
            <a:r>
              <a:rPr lang="ru-RU" dirty="0" err="1"/>
              <a:t>радянських</a:t>
            </a:r>
            <a:r>
              <a:rPr lang="ru-RU" dirty="0"/>
              <a:t> ракет </a:t>
            </a:r>
            <a:r>
              <a:rPr lang="ru-RU" dirty="0" err="1"/>
              <a:t>середньої</a:t>
            </a:r>
            <a:r>
              <a:rPr lang="ru-RU" dirty="0"/>
              <a:t> </a:t>
            </a:r>
            <a:r>
              <a:rPr lang="ru-RU" dirty="0" err="1"/>
              <a:t>дальності</a:t>
            </a:r>
            <a:r>
              <a:rPr lang="ru-RU" dirty="0"/>
              <a:t>, </a:t>
            </a:r>
            <a:r>
              <a:rPr lang="ru-RU" dirty="0" err="1"/>
              <a:t>здатних</a:t>
            </a:r>
            <a:r>
              <a:rPr lang="ru-RU" dirty="0"/>
              <a:t> нести </a:t>
            </a:r>
            <a:r>
              <a:rPr lang="ru-RU" dirty="0" err="1"/>
              <a:t>ядерні</a:t>
            </a:r>
            <a:r>
              <a:rPr lang="ru-RU" dirty="0"/>
              <a:t> </a:t>
            </a:r>
            <a:r>
              <a:rPr lang="ru-RU" dirty="0" err="1"/>
              <a:t>боєзаряди</a:t>
            </a:r>
            <a:r>
              <a:rPr lang="ru-RU" dirty="0"/>
              <a:t>.</a:t>
            </a:r>
          </a:p>
        </p:txBody>
      </p:sp>
      <p:sp>
        <p:nvSpPr>
          <p:cNvPr id="6" name="Прямоугольник 5"/>
          <p:cNvSpPr/>
          <p:nvPr/>
        </p:nvSpPr>
        <p:spPr>
          <a:xfrm>
            <a:off x="426019" y="3198336"/>
            <a:ext cx="11461181" cy="2308324"/>
          </a:xfrm>
          <a:prstGeom prst="rect">
            <a:avLst/>
          </a:prstGeom>
          <a:solidFill>
            <a:schemeClr val="accent3">
              <a:lumMod val="40000"/>
              <a:lumOff val="60000"/>
            </a:schemeClr>
          </a:solidFill>
        </p:spPr>
        <p:txBody>
          <a:bodyPr wrap="square">
            <a:spAutoFit/>
          </a:bodyPr>
          <a:lstStyle/>
          <a:p>
            <a:pPr algn="just" fontAlgn="base"/>
            <a:r>
              <a:rPr lang="ru-RU" dirty="0" smtClean="0"/>
              <a:t>Через </a:t>
            </a:r>
            <a:r>
              <a:rPr lang="ru-RU" dirty="0"/>
              <a:t>два </a:t>
            </a:r>
            <a:r>
              <a:rPr lang="ru-RU" dirty="0" err="1"/>
              <a:t>дні</a:t>
            </a:r>
            <a:r>
              <a:rPr lang="ru-RU" dirty="0"/>
              <a:t> </a:t>
            </a:r>
            <a:r>
              <a:rPr lang="ru-RU" dirty="0" err="1"/>
              <a:t>після</a:t>
            </a:r>
            <a:r>
              <a:rPr lang="ru-RU" dirty="0"/>
              <a:t> </a:t>
            </a:r>
            <a:r>
              <a:rPr lang="ru-RU" dirty="0" err="1" smtClean="0"/>
              <a:t>отрима</a:t>
            </a:r>
            <a:r>
              <a:rPr lang="uk-UA" dirty="0"/>
              <a:t>н</a:t>
            </a:r>
            <a:r>
              <a:rPr lang="ru-RU" dirty="0" err="1" smtClean="0"/>
              <a:t>ня</a:t>
            </a:r>
            <a:r>
              <a:rPr lang="ru-RU" dirty="0" smtClean="0"/>
              <a:t> </a:t>
            </a:r>
            <a:r>
              <a:rPr lang="ru-RU" dirty="0" err="1"/>
              <a:t>знімків</a:t>
            </a:r>
            <a:r>
              <a:rPr lang="ru-RU" dirty="0"/>
              <a:t> </a:t>
            </a:r>
            <a:r>
              <a:rPr lang="ru-RU" dirty="0" smtClean="0"/>
              <a:t>президент </a:t>
            </a:r>
            <a:r>
              <a:rPr lang="ru-RU" dirty="0"/>
              <a:t>США Джон </a:t>
            </a:r>
            <a:r>
              <a:rPr lang="ru-RU" dirty="0" err="1"/>
              <a:t>Кеннеді</a:t>
            </a:r>
            <a:r>
              <a:rPr lang="ru-RU" dirty="0"/>
              <a:t> </a:t>
            </a:r>
            <a:r>
              <a:rPr lang="ru-RU" dirty="0" err="1"/>
              <a:t>оголосив</a:t>
            </a:r>
            <a:r>
              <a:rPr lang="ru-RU" dirty="0"/>
              <a:t> </a:t>
            </a:r>
            <a:r>
              <a:rPr lang="ru-RU" dirty="0" err="1"/>
              <a:t>морську</a:t>
            </a:r>
            <a:r>
              <a:rPr lang="ru-RU" dirty="0"/>
              <a:t> блокаду </a:t>
            </a:r>
            <a:r>
              <a:rPr lang="ru-RU" dirty="0" err="1"/>
              <a:t>Куби</a:t>
            </a:r>
            <a:r>
              <a:rPr lang="ru-RU" dirty="0"/>
              <a:t>, яка </a:t>
            </a:r>
            <a:r>
              <a:rPr lang="ru-RU" dirty="0" err="1"/>
              <a:t>передбачала</a:t>
            </a:r>
            <a:r>
              <a:rPr lang="ru-RU" dirty="0"/>
              <a:t> </a:t>
            </a:r>
            <a:r>
              <a:rPr lang="ru-RU" dirty="0" err="1"/>
              <a:t>обшук</a:t>
            </a:r>
            <a:r>
              <a:rPr lang="ru-RU" dirty="0"/>
              <a:t> </a:t>
            </a:r>
            <a:r>
              <a:rPr lang="ru-RU" dirty="0" err="1"/>
              <a:t>всіх</a:t>
            </a:r>
            <a:r>
              <a:rPr lang="ru-RU" dirty="0"/>
              <a:t> </a:t>
            </a:r>
            <a:r>
              <a:rPr lang="ru-RU" dirty="0" err="1"/>
              <a:t>кораблів</a:t>
            </a:r>
            <a:r>
              <a:rPr lang="ru-RU" dirty="0"/>
              <a:t>, </a:t>
            </a:r>
            <a:r>
              <a:rPr lang="ru-RU" dirty="0" err="1"/>
              <a:t>що</a:t>
            </a:r>
            <a:r>
              <a:rPr lang="ru-RU" dirty="0"/>
              <a:t> </a:t>
            </a:r>
            <a:r>
              <a:rPr lang="ru-RU" dirty="0" err="1"/>
              <a:t>прямували</a:t>
            </a:r>
            <a:r>
              <a:rPr lang="ru-RU" dirty="0"/>
              <a:t> на </a:t>
            </a:r>
            <a:r>
              <a:rPr lang="ru-RU" dirty="0" err="1"/>
              <a:t>острів</a:t>
            </a:r>
            <a:r>
              <a:rPr lang="ru-RU" dirty="0"/>
              <a:t> з метою </a:t>
            </a:r>
            <a:r>
              <a:rPr lang="ru-RU" dirty="0" err="1"/>
              <a:t>недопущення</a:t>
            </a:r>
            <a:r>
              <a:rPr lang="ru-RU" dirty="0"/>
              <a:t> </a:t>
            </a:r>
            <a:r>
              <a:rPr lang="ru-RU" dirty="0" err="1"/>
              <a:t>туди</a:t>
            </a:r>
            <a:r>
              <a:rPr lang="ru-RU" dirty="0"/>
              <a:t> </a:t>
            </a:r>
            <a:r>
              <a:rPr lang="ru-RU" dirty="0" err="1"/>
              <a:t>радянських</a:t>
            </a:r>
            <a:r>
              <a:rPr lang="ru-RU" dirty="0"/>
              <a:t> </a:t>
            </a:r>
            <a:r>
              <a:rPr lang="ru-RU" dirty="0" err="1"/>
              <a:t>військ</a:t>
            </a:r>
            <a:r>
              <a:rPr lang="ru-RU" dirty="0"/>
              <a:t> і </a:t>
            </a:r>
            <a:r>
              <a:rPr lang="ru-RU" dirty="0" err="1"/>
              <a:t>зброї</a:t>
            </a:r>
            <a:r>
              <a:rPr lang="ru-RU" dirty="0"/>
              <a:t>. </a:t>
            </a:r>
            <a:r>
              <a:rPr lang="ru-RU" dirty="0" err="1"/>
              <a:t>Війська</a:t>
            </a:r>
            <a:r>
              <a:rPr lang="ru-RU" dirty="0"/>
              <a:t> НАТО і </a:t>
            </a:r>
            <a:r>
              <a:rPr lang="ru-RU" dirty="0" err="1"/>
              <a:t>країн</a:t>
            </a:r>
            <a:r>
              <a:rPr lang="ru-RU" dirty="0"/>
              <a:t> </a:t>
            </a:r>
            <a:r>
              <a:rPr lang="ru-RU" dirty="0" err="1"/>
              <a:t>Варшавського</a:t>
            </a:r>
            <a:r>
              <a:rPr lang="ru-RU" dirty="0"/>
              <a:t> договору </a:t>
            </a:r>
            <a:r>
              <a:rPr lang="ru-RU" dirty="0" err="1"/>
              <a:t>були</a:t>
            </a:r>
            <a:r>
              <a:rPr lang="ru-RU" dirty="0"/>
              <a:t> </a:t>
            </a:r>
            <a:r>
              <a:rPr lang="ru-RU" dirty="0" err="1"/>
              <a:t>переведені</a:t>
            </a:r>
            <a:r>
              <a:rPr lang="ru-RU" dirty="0"/>
              <a:t> в стан </a:t>
            </a:r>
            <a:r>
              <a:rPr lang="ru-RU" dirty="0" err="1"/>
              <a:t>постійної</a:t>
            </a:r>
            <a:r>
              <a:rPr lang="ru-RU" dirty="0"/>
              <a:t> </a:t>
            </a:r>
            <a:r>
              <a:rPr lang="ru-RU" dirty="0" err="1"/>
              <a:t>готовності</a:t>
            </a:r>
            <a:r>
              <a:rPr lang="ru-RU" dirty="0"/>
              <a:t>.</a:t>
            </a:r>
          </a:p>
          <a:p>
            <a:pPr algn="just" fontAlgn="base"/>
            <a:r>
              <a:rPr lang="ru-RU" dirty="0" err="1"/>
              <a:t>Наступні</a:t>
            </a:r>
            <a:r>
              <a:rPr lang="ru-RU" dirty="0"/>
              <a:t> </a:t>
            </a:r>
            <a:r>
              <a:rPr lang="ru-RU" dirty="0" err="1"/>
              <a:t>двотижневі</a:t>
            </a:r>
            <a:r>
              <a:rPr lang="ru-RU" dirty="0"/>
              <a:t> переговори </a:t>
            </a:r>
            <a:r>
              <a:rPr lang="ru-RU" dirty="0" err="1"/>
              <a:t>між</a:t>
            </a:r>
            <a:r>
              <a:rPr lang="ru-RU" dirty="0"/>
              <a:t> США і СРСР, </a:t>
            </a:r>
            <a:r>
              <a:rPr lang="ru-RU" dirty="0" err="1"/>
              <a:t>присвячені</a:t>
            </a:r>
            <a:r>
              <a:rPr lang="ru-RU" dirty="0"/>
              <a:t> </a:t>
            </a:r>
            <a:r>
              <a:rPr lang="ru-RU" dirty="0" err="1"/>
              <a:t>вирішенню</a:t>
            </a:r>
            <a:r>
              <a:rPr lang="ru-RU" dirty="0"/>
              <a:t> </a:t>
            </a:r>
            <a:r>
              <a:rPr lang="ru-RU" dirty="0" err="1"/>
              <a:t>Карибської</a:t>
            </a:r>
            <a:r>
              <a:rPr lang="ru-RU" dirty="0"/>
              <a:t> </a:t>
            </a:r>
            <a:r>
              <a:rPr lang="ru-RU" dirty="0" err="1"/>
              <a:t>кризи</a:t>
            </a:r>
            <a:r>
              <a:rPr lang="ru-RU" dirty="0"/>
              <a:t>, дозволили </a:t>
            </a:r>
            <a:r>
              <a:rPr lang="ru-RU" dirty="0" err="1"/>
              <a:t>ліквідувати</a:t>
            </a:r>
            <a:r>
              <a:rPr lang="ru-RU" dirty="0"/>
              <a:t> </a:t>
            </a:r>
            <a:r>
              <a:rPr lang="ru-RU" dirty="0" err="1"/>
              <a:t>загрозу</a:t>
            </a:r>
            <a:r>
              <a:rPr lang="ru-RU" dirty="0"/>
              <a:t> </a:t>
            </a:r>
            <a:r>
              <a:rPr lang="ru-RU" dirty="0" err="1"/>
              <a:t>ядерної</a:t>
            </a:r>
            <a:r>
              <a:rPr lang="ru-RU" dirty="0"/>
              <a:t> </a:t>
            </a:r>
            <a:r>
              <a:rPr lang="ru-RU" dirty="0" err="1"/>
              <a:t>війни</a:t>
            </a:r>
            <a:r>
              <a:rPr lang="ru-RU" dirty="0"/>
              <a:t>, до </a:t>
            </a:r>
            <a:r>
              <a:rPr lang="ru-RU" dirty="0" err="1"/>
              <a:t>котрої</a:t>
            </a:r>
            <a:r>
              <a:rPr lang="ru-RU" dirty="0"/>
              <a:t> </a:t>
            </a:r>
            <a:r>
              <a:rPr lang="ru-RU" dirty="0" err="1"/>
              <a:t>людство</a:t>
            </a:r>
            <a:r>
              <a:rPr lang="ru-RU" dirty="0"/>
              <a:t> </a:t>
            </a:r>
            <a:r>
              <a:rPr lang="ru-RU" dirty="0" err="1"/>
              <a:t>підійшло</a:t>
            </a:r>
            <a:r>
              <a:rPr lang="ru-RU" dirty="0"/>
              <a:t> як </a:t>
            </a:r>
            <a:r>
              <a:rPr lang="ru-RU" dirty="0" err="1"/>
              <a:t>ніколи</a:t>
            </a:r>
            <a:r>
              <a:rPr lang="ru-RU" dirty="0"/>
              <a:t> </a:t>
            </a:r>
            <a:r>
              <a:rPr lang="ru-RU" dirty="0" err="1"/>
              <a:t>близько</a:t>
            </a:r>
            <a:r>
              <a:rPr lang="ru-RU" dirty="0"/>
              <a:t>: СРСР </a:t>
            </a:r>
            <a:r>
              <a:rPr lang="ru-RU" dirty="0" err="1"/>
              <a:t>зобовязався</a:t>
            </a:r>
            <a:r>
              <a:rPr lang="ru-RU" dirty="0"/>
              <a:t> </a:t>
            </a:r>
            <a:r>
              <a:rPr lang="ru-RU" dirty="0" err="1"/>
              <a:t>забрати</a:t>
            </a:r>
            <a:r>
              <a:rPr lang="ru-RU" dirty="0"/>
              <a:t> </a:t>
            </a:r>
            <a:r>
              <a:rPr lang="ru-RU" dirty="0" err="1"/>
              <a:t>всі</a:t>
            </a:r>
            <a:r>
              <a:rPr lang="ru-RU" dirty="0"/>
              <a:t> </a:t>
            </a:r>
            <a:r>
              <a:rPr lang="ru-RU" dirty="0" err="1"/>
              <a:t>ракети</a:t>
            </a:r>
            <a:r>
              <a:rPr lang="ru-RU" dirty="0"/>
              <a:t> з </a:t>
            </a:r>
            <a:r>
              <a:rPr lang="ru-RU" dirty="0" err="1"/>
              <a:t>Куби</a:t>
            </a:r>
            <a:r>
              <a:rPr lang="ru-RU" dirty="0"/>
              <a:t> і </a:t>
            </a:r>
            <a:r>
              <a:rPr lang="ru-RU" dirty="0" err="1"/>
              <a:t>допустити</a:t>
            </a:r>
            <a:r>
              <a:rPr lang="ru-RU" dirty="0"/>
              <a:t> </a:t>
            </a:r>
            <a:r>
              <a:rPr lang="ru-RU" dirty="0" err="1"/>
              <a:t>туди</a:t>
            </a:r>
            <a:r>
              <a:rPr lang="ru-RU" dirty="0"/>
              <a:t> </a:t>
            </a:r>
            <a:r>
              <a:rPr lang="ru-RU" dirty="0" err="1"/>
              <a:t>інспекторів</a:t>
            </a:r>
            <a:r>
              <a:rPr lang="ru-RU" dirty="0"/>
              <a:t> ООН, а США — </a:t>
            </a:r>
            <a:r>
              <a:rPr lang="ru-RU" dirty="0" err="1"/>
              <a:t>ліквідувати</a:t>
            </a:r>
            <a:r>
              <a:rPr lang="ru-RU" dirty="0"/>
              <a:t> у </a:t>
            </a:r>
            <a:r>
              <a:rPr lang="ru-RU" dirty="0" err="1"/>
              <a:t>піврічний</a:t>
            </a:r>
            <a:r>
              <a:rPr lang="ru-RU" dirty="0"/>
              <a:t> </a:t>
            </a:r>
            <a:r>
              <a:rPr lang="ru-RU" dirty="0" err="1"/>
              <a:t>термін</a:t>
            </a:r>
            <a:r>
              <a:rPr lang="ru-RU" dirty="0"/>
              <a:t> </a:t>
            </a:r>
            <a:r>
              <a:rPr lang="ru-RU" dirty="0" err="1"/>
              <a:t>свої</a:t>
            </a:r>
            <a:r>
              <a:rPr lang="ru-RU" dirty="0"/>
              <a:t> </a:t>
            </a:r>
            <a:r>
              <a:rPr lang="ru-RU" dirty="0" err="1"/>
              <a:t>ракети</a:t>
            </a:r>
            <a:r>
              <a:rPr lang="ru-RU" dirty="0"/>
              <a:t> в </a:t>
            </a:r>
            <a:r>
              <a:rPr lang="ru-RU" dirty="0" err="1"/>
              <a:t>Туреччині</a:t>
            </a:r>
            <a:r>
              <a:rPr lang="ru-RU" dirty="0"/>
              <a:t> і не </a:t>
            </a:r>
            <a:r>
              <a:rPr lang="ru-RU" dirty="0" err="1"/>
              <a:t>здійснювати</a:t>
            </a:r>
            <a:r>
              <a:rPr lang="ru-RU" dirty="0"/>
              <a:t> </a:t>
            </a:r>
            <a:r>
              <a:rPr lang="ru-RU" dirty="0" err="1"/>
              <a:t>спроб</a:t>
            </a:r>
            <a:r>
              <a:rPr lang="ru-RU" dirty="0"/>
              <a:t> перевороту на </a:t>
            </a:r>
            <a:r>
              <a:rPr lang="ru-RU" dirty="0" err="1"/>
              <a:t>Кубі</a:t>
            </a:r>
            <a:r>
              <a:rPr lang="ru-RU" dirty="0"/>
              <a:t>.</a:t>
            </a:r>
          </a:p>
        </p:txBody>
      </p:sp>
    </p:spTree>
    <p:extLst>
      <p:ext uri="{BB962C8B-B14F-4D97-AF65-F5344CB8AC3E}">
        <p14:creationId xmlns:p14="http://schemas.microsoft.com/office/powerpoint/2010/main" val="1412992317"/>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805</TotalTime>
  <Words>2248</Words>
  <Application>Microsoft Office PowerPoint</Application>
  <PresentationFormat>Произвольный</PresentationFormat>
  <Paragraphs>116</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Nina</cp:lastModifiedBy>
  <cp:revision>47</cp:revision>
  <dcterms:created xsi:type="dcterms:W3CDTF">2022-04-17T07:00:07Z</dcterms:created>
  <dcterms:modified xsi:type="dcterms:W3CDTF">2023-04-18T11:17:34Z</dcterms:modified>
</cp:coreProperties>
</file>