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62" r:id="rId10"/>
    <p:sldId id="263" r:id="rId11"/>
    <p:sldId id="264" r:id="rId12"/>
    <p:sldId id="281" r:id="rId13"/>
    <p:sldId id="278" r:id="rId14"/>
    <p:sldId id="265" r:id="rId15"/>
    <p:sldId id="267" r:id="rId16"/>
    <p:sldId id="268" r:id="rId17"/>
    <p:sldId id="270" r:id="rId18"/>
    <p:sldId id="282" r:id="rId19"/>
    <p:sldId id="272" r:id="rId20"/>
    <p:sldId id="284" r:id="rId21"/>
    <p:sldId id="283" r:id="rId22"/>
    <p:sldId id="276" r:id="rId23"/>
    <p:sldId id="277" r:id="rId24"/>
  </p:sldIdLst>
  <p:sldSz cx="9144000" cy="5143500" type="screen16x9"/>
  <p:notesSz cx="6858000" cy="9144000"/>
  <p:embeddedFontLst>
    <p:embeddedFont>
      <p:font typeface="Nunito" charset="-52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862e174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862e174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c862e174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c862e174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c862e174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c862e174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c862e174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c862e174a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c862e174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c862e174a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862e174a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862e174a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862e174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862e174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862e174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862e174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862e174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c862e174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862e174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862e174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62e174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862e174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c862e174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c862e174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862e17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c862e17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862e17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862e17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c862e174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c862e174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847622"/>
            <a:ext cx="53613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Промислова екологія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91350" y="27260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58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/>
              <a:t>Лекція № </a:t>
            </a:r>
            <a:r>
              <a:rPr lang="ru" sz="2520" dirty="0" smtClean="0"/>
              <a:t>2 </a:t>
            </a:r>
            <a:r>
              <a:rPr lang="ru-RU" sz="2800" b="1" dirty="0" err="1" smtClean="0"/>
              <a:t>Основні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енергетичного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забруднення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довкілля</a:t>
            </a:r>
            <a:endParaRPr sz="25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336331" y="3016468"/>
            <a:ext cx="8565931" cy="1925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1400" dirty="0" smtClean="0"/>
              <a:t>За </a:t>
            </a:r>
            <a:r>
              <a:rPr lang="ru-RU" sz="1400" dirty="0" err="1" smtClean="0"/>
              <a:t>твердженнями</a:t>
            </a:r>
            <a:r>
              <a:rPr lang="ru-RU" sz="1400" dirty="0" smtClean="0"/>
              <a:t> </a:t>
            </a:r>
            <a:r>
              <a:rPr lang="ru-RU" sz="1400" dirty="0" err="1" smtClean="0"/>
              <a:t>фахівців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гігієнічного</a:t>
            </a:r>
            <a:r>
              <a:rPr lang="ru-RU" sz="1400" dirty="0" smtClean="0"/>
              <a:t> центру при МОЗ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,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40% </a:t>
            </a:r>
            <a:r>
              <a:rPr lang="ru-RU" sz="1400" dirty="0" err="1" smtClean="0"/>
              <a:t>загальної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площі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середньостатистичного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міста</a:t>
            </a:r>
            <a:r>
              <a:rPr lang="ru-RU" sz="1400" dirty="0" smtClean="0"/>
              <a:t> (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населенням</a:t>
            </a:r>
            <a:r>
              <a:rPr lang="en-US" sz="1400" dirty="0" smtClean="0"/>
              <a:t> </a:t>
            </a:r>
            <a:r>
              <a:rPr lang="ru-RU" sz="1400" dirty="0" smtClean="0"/>
              <a:t>750 </a:t>
            </a:r>
            <a:r>
              <a:rPr lang="ru-RU" sz="1400" dirty="0" smtClean="0"/>
              <a:t>тис. </a:t>
            </a:r>
            <a:r>
              <a:rPr lang="ru-RU" sz="1400" dirty="0" err="1" smtClean="0"/>
              <a:t>жителів</a:t>
            </a:r>
            <a:r>
              <a:rPr lang="ru-RU" sz="1400" dirty="0" smtClean="0"/>
              <a:t>) </a:t>
            </a:r>
            <a:r>
              <a:rPr lang="ru-RU" sz="1400" dirty="0" err="1" smtClean="0"/>
              <a:t>непридатні</a:t>
            </a:r>
            <a:r>
              <a:rPr lang="ru-RU" sz="1400" dirty="0" smtClean="0"/>
              <a:t> для нормального </a:t>
            </a:r>
            <a:r>
              <a:rPr lang="ru-RU" sz="1400" dirty="0" err="1" smtClean="0"/>
              <a:t>проживання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надмірне</a:t>
            </a:r>
            <a:r>
              <a:rPr lang="ru-RU" sz="1400" dirty="0" smtClean="0"/>
              <a:t> </a:t>
            </a:r>
            <a:r>
              <a:rPr lang="ru-RU" sz="1400" dirty="0" err="1" smtClean="0"/>
              <a:t>акустичне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забруднення</a:t>
            </a:r>
            <a:r>
              <a:rPr lang="ru-RU" sz="1400" dirty="0" smtClean="0"/>
              <a:t>, у </a:t>
            </a:r>
            <a:r>
              <a:rPr lang="ru-RU" sz="1400" dirty="0" err="1" smtClean="0"/>
              <a:t>містах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мільйонним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населенням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жителі</a:t>
            </a:r>
            <a:r>
              <a:rPr lang="ru-RU" sz="1400" dirty="0" smtClean="0"/>
              <a:t> </a:t>
            </a:r>
            <a:r>
              <a:rPr lang="ru-RU" sz="1400" dirty="0" err="1" smtClean="0"/>
              <a:t>магістральних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вулиць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відчувають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значне</a:t>
            </a:r>
            <a:r>
              <a:rPr lang="ru-RU" sz="1400" dirty="0" smtClean="0"/>
              <a:t> </a:t>
            </a:r>
            <a:r>
              <a:rPr lang="ru-RU" sz="1400" dirty="0" err="1" smtClean="0"/>
              <a:t>шумове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навантаження</a:t>
            </a:r>
            <a:r>
              <a:rPr lang="ru-RU" sz="1400" dirty="0" smtClean="0"/>
              <a:t>, яке в </a:t>
            </a:r>
            <a:r>
              <a:rPr lang="ru-RU" sz="1400" dirty="0" err="1" smtClean="0"/>
              <a:t>ряді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випадків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сягає</a:t>
            </a:r>
            <a:r>
              <a:rPr lang="ru-RU" sz="1400" dirty="0" smtClean="0"/>
              <a:t> 83-90 дБ</a:t>
            </a:r>
            <a:r>
              <a:rPr lang="ru-RU" sz="1400" dirty="0" smtClean="0"/>
              <a:t>,</a:t>
            </a:r>
            <a:r>
              <a:rPr lang="en-US" sz="1400" dirty="0" smtClean="0"/>
              <a:t> </a:t>
            </a:r>
            <a:r>
              <a:rPr lang="ru-RU" sz="1400" dirty="0" err="1" smtClean="0"/>
              <a:t>причому</a:t>
            </a:r>
            <a:r>
              <a:rPr lang="ru-RU" sz="1400" dirty="0" smtClean="0"/>
              <a:t> </a:t>
            </a:r>
            <a:r>
              <a:rPr lang="ru-RU" sz="1400" dirty="0" smtClean="0"/>
              <a:t>на 54,8-86,5% </a:t>
            </a:r>
            <a:r>
              <a:rPr lang="ru-RU" sz="1400" dirty="0" err="1" smtClean="0"/>
              <a:t>джерелом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підвищеного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r>
              <a:rPr lang="ru-RU" sz="1400" dirty="0" smtClean="0"/>
              <a:t> шуму </a:t>
            </a:r>
            <a:r>
              <a:rPr lang="ru-RU" sz="1400" dirty="0" err="1" smtClean="0"/>
              <a:t>є</a:t>
            </a:r>
            <a:r>
              <a:rPr lang="ru-RU" sz="1400" dirty="0" smtClean="0"/>
              <a:t> автотранспорт. </a:t>
            </a:r>
            <a:r>
              <a:rPr lang="ru-RU" sz="1400" dirty="0" err="1" smtClean="0"/>
              <a:t>Між</a:t>
            </a:r>
            <a:r>
              <a:rPr lang="en-US" sz="1400" dirty="0" smtClean="0"/>
              <a:t> </a:t>
            </a:r>
            <a:r>
              <a:rPr lang="ru-RU" sz="1400" dirty="0" err="1" smtClean="0"/>
              <a:t>тим</a:t>
            </a:r>
            <a:r>
              <a:rPr lang="ru-RU" sz="1400" dirty="0" smtClean="0"/>
              <a:t> </a:t>
            </a:r>
            <a:r>
              <a:rPr lang="ru-RU" sz="1400" dirty="0" err="1" smtClean="0"/>
              <a:t>гранично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допустимий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 шуму на </a:t>
            </a:r>
            <a:r>
              <a:rPr lang="ru-RU" sz="1400" dirty="0" err="1" smtClean="0"/>
              <a:t>територіях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прилягають</a:t>
            </a:r>
            <a:r>
              <a:rPr lang="ru-RU" sz="1400" dirty="0" smtClean="0"/>
              <a:t> до </a:t>
            </a:r>
            <a:r>
              <a:rPr lang="ru-RU" sz="1400" dirty="0" err="1" smtClean="0"/>
              <a:t>будинків</a:t>
            </a:r>
            <a:r>
              <a:rPr lang="ru-RU" sz="1400" dirty="0" smtClean="0"/>
              <a:t>, на </a:t>
            </a:r>
            <a:r>
              <a:rPr lang="ru-RU" sz="1400" dirty="0" err="1" smtClean="0"/>
              <a:t>протязі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доби</a:t>
            </a:r>
            <a:r>
              <a:rPr lang="ru-RU" sz="1400" dirty="0" smtClean="0"/>
              <a:t> становить 70 дБ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7 </a:t>
            </a:r>
            <a:r>
              <a:rPr lang="ru-RU" sz="1400" dirty="0" err="1" smtClean="0"/>
              <a:t>години</a:t>
            </a:r>
            <a:r>
              <a:rPr lang="ru-RU" sz="1400" dirty="0" smtClean="0"/>
              <a:t> до 23 </a:t>
            </a:r>
            <a:r>
              <a:rPr lang="ru-RU" sz="1400" dirty="0" err="1" smtClean="0"/>
              <a:t>години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60 дБ </a:t>
            </a:r>
            <a:r>
              <a:rPr lang="ru-RU" sz="1400" dirty="0" smtClean="0"/>
              <a:t>-</a:t>
            </a:r>
            <a:r>
              <a:rPr lang="en-US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smtClean="0"/>
              <a:t>23 до 7 </a:t>
            </a:r>
            <a:r>
              <a:rPr lang="ru-RU" sz="1400" dirty="0" err="1" smtClean="0"/>
              <a:t>години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03" y="226273"/>
            <a:ext cx="8550822" cy="28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819150" y="378372"/>
            <a:ext cx="7505700" cy="4060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2000" dirty="0" err="1" smtClean="0"/>
              <a:t>Промислові</a:t>
            </a:r>
            <a:r>
              <a:rPr lang="ru-RU" sz="2000" dirty="0" smtClean="0"/>
              <a:t> шум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вібрації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Встановлено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en-US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впливом</a:t>
            </a:r>
            <a:r>
              <a:rPr lang="ru-RU" sz="2000" dirty="0" smtClean="0"/>
              <a:t> шуму </a:t>
            </a:r>
            <a:r>
              <a:rPr lang="ru-RU" sz="2000" dirty="0" err="1" smtClean="0"/>
              <a:t>повільніше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ростуть</a:t>
            </a:r>
            <a:r>
              <a:rPr lang="ru-RU" sz="2000" dirty="0" smtClean="0"/>
              <a:t>, у них </a:t>
            </a:r>
            <a:r>
              <a:rPr lang="ru-RU" sz="2000" dirty="0" err="1" smtClean="0"/>
              <a:t>спостерігається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надмірне</a:t>
            </a:r>
            <a:r>
              <a:rPr lang="en-US" sz="2000" dirty="0" smtClean="0"/>
              <a:t>  </a:t>
            </a:r>
            <a:r>
              <a:rPr lang="ru-RU" sz="2000" dirty="0" smtClean="0"/>
              <a:t>(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повне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загибелі</a:t>
            </a:r>
            <a:r>
              <a:rPr lang="ru-RU" sz="2000" dirty="0" smtClean="0"/>
              <a:t>) </a:t>
            </a:r>
            <a:r>
              <a:rPr lang="ru-RU" sz="2000" dirty="0" err="1" smtClean="0"/>
              <a:t>виділення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вологи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листя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можливі</a:t>
            </a:r>
            <a:r>
              <a:rPr lang="en-US" sz="2000" dirty="0" smtClean="0"/>
              <a:t>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. Гинуть </a:t>
            </a:r>
            <a:r>
              <a:rPr lang="ru-RU" sz="2000" dirty="0" err="1" smtClean="0"/>
              <a:t>листя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розміщені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гучномовця</a:t>
            </a:r>
            <a:r>
              <a:rPr lang="ru-RU" sz="2000" dirty="0" smtClean="0"/>
              <a:t>. </a:t>
            </a:r>
            <a:r>
              <a:rPr lang="ru-RU" sz="2000" dirty="0" smtClean="0"/>
              <a:t>У</a:t>
            </a:r>
            <a:r>
              <a:rPr lang="en-US" sz="2000" dirty="0" smtClean="0"/>
              <a:t> </a:t>
            </a:r>
            <a:r>
              <a:rPr lang="ru-RU" sz="2000" dirty="0" err="1" smtClean="0"/>
              <a:t>клітинах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метаболічні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морфологічних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мутації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еволюцію</a:t>
            </a:r>
            <a:r>
              <a:rPr lang="en-US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сучасному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через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виживають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мутанти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en-US" sz="2000" dirty="0" smtClean="0"/>
              <a:t> </a:t>
            </a:r>
            <a:r>
              <a:rPr lang="ru-RU" sz="2000" dirty="0" err="1" smtClean="0"/>
              <a:t>різними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відхиленнями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нормального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(</a:t>
            </a:r>
            <a:r>
              <a:rPr lang="ru-RU" sz="2000" dirty="0" err="1" smtClean="0"/>
              <a:t>кривий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стовбур</a:t>
            </a:r>
            <a:r>
              <a:rPr lang="ru-RU" sz="2000" dirty="0" smtClean="0"/>
              <a:t>, </a:t>
            </a:r>
            <a:r>
              <a:rPr lang="ru-RU" sz="2000" dirty="0" err="1" smtClean="0"/>
              <a:t>змінені</a:t>
            </a:r>
            <a:r>
              <a:rPr lang="ru-RU" sz="2000" dirty="0" smtClean="0"/>
              <a:t> </a:t>
            </a:r>
            <a:r>
              <a:rPr lang="ru-RU" sz="2000" dirty="0" smtClean="0"/>
              <a:t>листки</a:t>
            </a:r>
            <a:r>
              <a:rPr lang="en-US" sz="2000" dirty="0" smtClean="0"/>
              <a:t> 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).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мутацій</a:t>
            </a:r>
            <a:r>
              <a:rPr lang="ru-RU" sz="2000" dirty="0" smtClean="0"/>
              <a:t>, особливо в </a:t>
            </a:r>
            <a:r>
              <a:rPr lang="ru-RU" sz="2000" dirty="0" err="1" smtClean="0"/>
              <a:t>містах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підвищується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smtClean="0"/>
              <a:t>дерев</a:t>
            </a:r>
            <a:r>
              <a:rPr lang="en-US" sz="2000" dirty="0" smtClean="0"/>
              <a:t> </a:t>
            </a:r>
            <a:r>
              <a:rPr lang="ru-RU" sz="2000" dirty="0" err="1" smtClean="0"/>
              <a:t>мутагенної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структури</a:t>
            </a:r>
            <a:r>
              <a:rPr lang="ru-RU" sz="2000" dirty="0" smtClean="0"/>
              <a:t>.</a:t>
            </a:r>
            <a:endParaRPr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640" y="404165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3.3 </a:t>
            </a:r>
            <a:r>
              <a:rPr lang="ru-RU" dirty="0" err="1" smtClean="0"/>
              <a:t>Радіоактивне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та </a:t>
            </a:r>
            <a:r>
              <a:rPr lang="ru-RU" dirty="0" err="1" smtClean="0"/>
              <a:t>іонізуючі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515" y="1261241"/>
            <a:ext cx="7505700" cy="3072380"/>
          </a:xfrm>
        </p:spPr>
        <p:txBody>
          <a:bodyPr>
            <a:noAutofit/>
          </a:bodyPr>
          <a:lstStyle/>
          <a:p>
            <a:r>
              <a:rPr lang="ru-RU" sz="1600" b="1" dirty="0" err="1" smtClean="0"/>
              <a:t>Захист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організму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людини</a:t>
            </a:r>
            <a:r>
              <a:rPr lang="ru-RU" sz="1600" b="1" dirty="0" smtClean="0"/>
              <a:t> </a:t>
            </a:r>
            <a:r>
              <a:rPr lang="ru-RU" sz="1600" dirty="0" smtClean="0"/>
              <a:t>та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живих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організмів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радіоактивного</a:t>
            </a:r>
            <a:r>
              <a:rPr lang="en-US" sz="1600" b="1" dirty="0" smtClean="0"/>
              <a:t> </a:t>
            </a:r>
            <a:r>
              <a:rPr lang="ru-RU" sz="1600" b="1" dirty="0" err="1" smtClean="0"/>
              <a:t>опромінення</a:t>
            </a:r>
            <a:r>
              <a:rPr lang="ru-RU" sz="1600" dirty="0" smtClean="0"/>
              <a:t> </a:t>
            </a:r>
            <a:r>
              <a:rPr lang="ru-RU" sz="1600" dirty="0" smtClean="0"/>
              <a:t>у </a:t>
            </a:r>
            <a:r>
              <a:rPr lang="ru-RU" sz="1600" dirty="0" err="1" smtClean="0"/>
              <a:t>зв’язку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зростаючим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радіоактивним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найактуальніших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екології</a:t>
            </a:r>
            <a:r>
              <a:rPr lang="ru-RU" sz="1600" dirty="0" smtClean="0"/>
              <a:t>.</a:t>
            </a:r>
          </a:p>
          <a:p>
            <a:endParaRPr lang="en-US" sz="1600" dirty="0" smtClean="0"/>
          </a:p>
          <a:p>
            <a:r>
              <a:rPr lang="ru-RU" sz="1600" dirty="0" err="1" smtClean="0"/>
              <a:t>Усі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</a:t>
            </a:r>
            <a:r>
              <a:rPr lang="ru-RU" sz="1600" dirty="0" smtClean="0"/>
              <a:t> </a:t>
            </a:r>
            <a:r>
              <a:rPr lang="ru-RU" sz="1600" dirty="0" err="1" smtClean="0"/>
              <a:t>флори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фауни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 </a:t>
            </a:r>
            <a:r>
              <a:rPr lang="ru-RU" sz="1600" dirty="0" err="1" smtClean="0"/>
              <a:t>мільйонів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виникали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та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постійним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впливом</a:t>
            </a:r>
            <a:r>
              <a:rPr lang="ru-RU" sz="1600" dirty="0" smtClean="0"/>
              <a:t> природного </a:t>
            </a:r>
            <a:r>
              <a:rPr lang="ru-RU" sz="1600" dirty="0" err="1" smtClean="0"/>
              <a:t>радіоактивного</a:t>
            </a:r>
            <a:r>
              <a:rPr lang="ru-RU" sz="1600" dirty="0" smtClean="0"/>
              <a:t> фону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пристосовувалися</a:t>
            </a:r>
            <a:r>
              <a:rPr lang="ru-RU" sz="1600" dirty="0" smtClean="0"/>
              <a:t> </a:t>
            </a:r>
            <a:r>
              <a:rPr lang="ru-RU" sz="1600" dirty="0" smtClean="0"/>
              <a:t>до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.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еволюціонувало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фоні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створюваного</a:t>
            </a:r>
            <a:r>
              <a:rPr lang="en-US" sz="1600" dirty="0" smtClean="0"/>
              <a:t> </a:t>
            </a:r>
            <a:r>
              <a:rPr lang="ru-RU" sz="1600" dirty="0" err="1" smtClean="0"/>
              <a:t>радіоактивними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ізотопами</a:t>
            </a:r>
            <a:r>
              <a:rPr lang="ru-RU" sz="1600" dirty="0" smtClean="0"/>
              <a:t> низки </a:t>
            </a:r>
            <a:r>
              <a:rPr lang="ru-RU" sz="1600" dirty="0" err="1" smtClean="0"/>
              <a:t>хімічних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знаходяться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гірських</a:t>
            </a:r>
            <a:r>
              <a:rPr lang="en-US" sz="1600" dirty="0" smtClean="0"/>
              <a:t> </a:t>
            </a:r>
            <a:r>
              <a:rPr lang="ru-RU" sz="1600" dirty="0" smtClean="0"/>
              <a:t>породах</a:t>
            </a:r>
            <a:r>
              <a:rPr lang="ru-RU" sz="1600" dirty="0" smtClean="0"/>
              <a:t>, у </a:t>
            </a:r>
            <a:r>
              <a:rPr lang="ru-RU" sz="1600" dirty="0" err="1" smtClean="0"/>
              <a:t>ґрунті</a:t>
            </a:r>
            <a:r>
              <a:rPr lang="ru-RU" sz="1600" dirty="0" smtClean="0"/>
              <a:t>,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повітрі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впливу</a:t>
            </a:r>
            <a:r>
              <a:rPr lang="ru-RU" sz="1600" dirty="0" smtClean="0"/>
              <a:t> </a:t>
            </a:r>
            <a:r>
              <a:rPr lang="ru-RU" sz="1600" dirty="0" err="1" smtClean="0"/>
              <a:t>космічного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жорсткого</a:t>
            </a:r>
            <a:r>
              <a:rPr lang="en-US" sz="1600" dirty="0" smtClean="0"/>
              <a:t> </a:t>
            </a:r>
            <a:r>
              <a:rPr lang="ru-RU" sz="1600" dirty="0" err="1" smtClean="0"/>
              <a:t>опромінювання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Значний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</a:t>
            </a:r>
            <a:r>
              <a:rPr lang="ru-RU" sz="1600" dirty="0" err="1" smtClean="0"/>
              <a:t>біологічної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природний</a:t>
            </a:r>
            <a:r>
              <a:rPr lang="ru-RU" sz="1600" dirty="0" smtClean="0"/>
              <a:t> фон </a:t>
            </a:r>
            <a:r>
              <a:rPr lang="ru-RU" sz="1600" dirty="0" err="1" smtClean="0"/>
              <a:t>залишався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незмінним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зумовлював</a:t>
            </a:r>
            <a:r>
              <a:rPr lang="ru-RU" sz="1600" dirty="0" smtClean="0"/>
              <a:t> дозу </a:t>
            </a:r>
            <a:r>
              <a:rPr lang="ru-RU" sz="1600" dirty="0" err="1" smtClean="0"/>
              <a:t>радіації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10-3 Гр/</a:t>
            </a:r>
            <a:r>
              <a:rPr lang="ru-RU" sz="1600" dirty="0" err="1" smtClean="0"/>
              <a:t>рік</a:t>
            </a:r>
            <a:r>
              <a:rPr lang="ru-RU" sz="1600" dirty="0" smtClean="0"/>
              <a:t> (Гр – грей – </a:t>
            </a:r>
            <a:r>
              <a:rPr lang="ru-RU" sz="1600" dirty="0" err="1" smtClean="0"/>
              <a:t>одиниця</a:t>
            </a:r>
            <a:r>
              <a:rPr lang="en-US" sz="1600" dirty="0" smtClean="0"/>
              <a:t> </a:t>
            </a:r>
            <a:r>
              <a:rPr lang="ru-RU" sz="1600" dirty="0" err="1" smtClean="0"/>
              <a:t>оцінювання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поглиненої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дози</a:t>
            </a:r>
            <a:r>
              <a:rPr lang="ru-RU" sz="1600" dirty="0" smtClean="0"/>
              <a:t> </a:t>
            </a:r>
            <a:r>
              <a:rPr lang="ru-RU" sz="1600" dirty="0" err="1" smtClean="0"/>
              <a:t>іонізуючого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).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391" y="414173"/>
            <a:ext cx="7505700" cy="3821496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Природними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джерелами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радіоактивного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опромінювання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здійснює</a:t>
            </a:r>
            <a:r>
              <a:rPr lang="ru-RU" sz="2000" dirty="0" smtClean="0"/>
              <a:t> </a:t>
            </a:r>
            <a:r>
              <a:rPr lang="ru-RU" sz="2000" dirty="0" err="1" smtClean="0"/>
              <a:t>іонізуючий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організми</a:t>
            </a:r>
            <a:r>
              <a:rPr lang="ru-RU" sz="2000" dirty="0" smtClean="0"/>
              <a:t> є: </a:t>
            </a:r>
            <a:r>
              <a:rPr lang="ru-RU" sz="2000" dirty="0" err="1" smtClean="0"/>
              <a:t>космічні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промені</a:t>
            </a:r>
            <a:r>
              <a:rPr lang="ru-RU" sz="2000" dirty="0" smtClean="0"/>
              <a:t>, </a:t>
            </a:r>
            <a:r>
              <a:rPr lang="ru-RU" sz="2000" dirty="0" err="1" smtClean="0"/>
              <a:t>ґрунт</a:t>
            </a:r>
            <a:r>
              <a:rPr lang="ru-RU" sz="2000" dirty="0" smtClean="0"/>
              <a:t> (особливо </a:t>
            </a:r>
            <a:r>
              <a:rPr lang="ru-RU" sz="2000" dirty="0" err="1" smtClean="0"/>
              <a:t>розкритий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en-US" sz="2000" dirty="0" smtClean="0"/>
              <a:t> </a:t>
            </a:r>
            <a:r>
              <a:rPr lang="ru-RU" sz="2000" dirty="0" smtClean="0"/>
              <a:t>час </a:t>
            </a:r>
            <a:r>
              <a:rPr lang="ru-RU" sz="2000" dirty="0" err="1" smtClean="0"/>
              <a:t>видобутку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копалин</a:t>
            </a:r>
            <a:r>
              <a:rPr lang="ru-RU" sz="2000" dirty="0" smtClean="0"/>
              <a:t>), </a:t>
            </a:r>
            <a:r>
              <a:rPr lang="ru-RU" sz="2000" dirty="0" err="1" smtClean="0"/>
              <a:t>скельні</a:t>
            </a:r>
            <a:r>
              <a:rPr lang="ru-RU" sz="2000" dirty="0" smtClean="0"/>
              <a:t> породи, </a:t>
            </a:r>
            <a:r>
              <a:rPr lang="ru-RU" sz="2000" dirty="0" err="1" smtClean="0"/>
              <a:t>споруди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внутрішні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опромінювання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(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, вода,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)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</a:p>
          <a:p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Штучними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джерелами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процесами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спричиняти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іонізуюче</a:t>
            </a:r>
            <a:r>
              <a:rPr lang="en-US" sz="2000" dirty="0" smtClean="0"/>
              <a:t> </a:t>
            </a:r>
            <a:r>
              <a:rPr lang="ru-RU" sz="2000" dirty="0" err="1" smtClean="0"/>
              <a:t>опромінювання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певні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процедури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специфічне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технологічне</a:t>
            </a:r>
            <a:r>
              <a:rPr lang="en-US" sz="2000" dirty="0" smtClean="0"/>
              <a:t> </a:t>
            </a:r>
            <a:r>
              <a:rPr lang="ru-RU" sz="2000" dirty="0" err="1" smtClean="0"/>
              <a:t>обладнання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телевізійна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комп’ютерна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техніка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польоти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літаках</a:t>
            </a:r>
            <a:r>
              <a:rPr lang="ru-RU" sz="2000" dirty="0" smtClean="0"/>
              <a:t>, </a:t>
            </a:r>
            <a:r>
              <a:rPr lang="ru-RU" sz="2000" dirty="0" err="1" smtClean="0"/>
              <a:t>працюючі</a:t>
            </a:r>
            <a:r>
              <a:rPr lang="en-US" sz="2000" dirty="0" smtClean="0"/>
              <a:t> </a:t>
            </a:r>
            <a:r>
              <a:rPr lang="ru-RU" sz="2000" dirty="0" smtClean="0"/>
              <a:t>АЕС</a:t>
            </a:r>
            <a:r>
              <a:rPr lang="ru-RU" sz="2000" dirty="0" smtClean="0"/>
              <a:t>, </a:t>
            </a:r>
            <a:r>
              <a:rPr lang="ru-RU" sz="2000" dirty="0" err="1" smtClean="0"/>
              <a:t>вугільні</a:t>
            </a:r>
            <a:r>
              <a:rPr lang="ru-RU" sz="2000" dirty="0" smtClean="0"/>
              <a:t> ТЕС, </a:t>
            </a:r>
            <a:r>
              <a:rPr lang="ru-RU" sz="2000" dirty="0" err="1" smtClean="0"/>
              <a:t>випробування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ядерної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зброї</a:t>
            </a:r>
            <a:r>
              <a:rPr lang="ru-RU" sz="2000" dirty="0" smtClean="0"/>
              <a:t>, </a:t>
            </a:r>
            <a:r>
              <a:rPr lang="ru-RU" sz="2000" dirty="0" err="1" smtClean="0"/>
              <a:t>радіоактивні</a:t>
            </a:r>
            <a:r>
              <a:rPr lang="ru-RU" sz="2000" dirty="0" smtClean="0"/>
              <a:t> опади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315309" y="273269"/>
            <a:ext cx="8565931" cy="4165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200" dirty="0" err="1" smtClean="0"/>
              <a:t>Зв’язки</a:t>
            </a:r>
            <a:r>
              <a:rPr lang="ru-RU" sz="2200" dirty="0" smtClean="0"/>
              <a:t> </a:t>
            </a:r>
            <a:r>
              <a:rPr lang="ru-RU" sz="2200" dirty="0" err="1" smtClean="0"/>
              <a:t>між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життям</a:t>
            </a:r>
            <a:r>
              <a:rPr lang="ru-RU" sz="2200" dirty="0" smtClean="0"/>
              <a:t>, </a:t>
            </a:r>
            <a:r>
              <a:rPr lang="ru-RU" sz="2200" dirty="0" err="1" smtClean="0"/>
              <a:t>здоров’ям</a:t>
            </a:r>
            <a:r>
              <a:rPr lang="ru-RU" sz="2200" dirty="0" smtClean="0"/>
              <a:t> людей, станом </a:t>
            </a:r>
            <a:r>
              <a:rPr lang="ru-RU" sz="2200" dirty="0" err="1" smtClean="0"/>
              <a:t>флори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фауни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сучасним</a:t>
            </a:r>
            <a:r>
              <a:rPr lang="en-US" sz="2200" dirty="0" smtClean="0"/>
              <a:t> </a:t>
            </a:r>
            <a:r>
              <a:rPr lang="ru-RU" sz="2200" dirty="0" err="1" smtClean="0"/>
              <a:t>рівнем</a:t>
            </a:r>
            <a:r>
              <a:rPr lang="ru-RU" sz="2200" dirty="0" smtClean="0"/>
              <a:t> </a:t>
            </a:r>
            <a:r>
              <a:rPr lang="ru-RU" sz="2200" dirty="0" err="1" smtClean="0"/>
              <a:t>радіаційного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забруднення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всієї</a:t>
            </a:r>
            <a:r>
              <a:rPr lang="ru-RU" sz="2200" dirty="0" smtClean="0"/>
              <a:t> </a:t>
            </a:r>
            <a:r>
              <a:rPr lang="ru-RU" sz="2200" dirty="0" err="1" smtClean="0"/>
              <a:t>планети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окремих</a:t>
            </a:r>
            <a:r>
              <a:rPr lang="ru-RU" sz="2200" dirty="0" smtClean="0"/>
              <a:t> </a:t>
            </a:r>
            <a:r>
              <a:rPr lang="ru-RU" sz="2200" dirty="0" err="1" smtClean="0"/>
              <a:t>її</a:t>
            </a:r>
            <a:r>
              <a:rPr lang="ru-RU" sz="2200" dirty="0" smtClean="0"/>
              <a:t> </a:t>
            </a:r>
            <a:r>
              <a:rPr lang="ru-RU" sz="2200" dirty="0" err="1" smtClean="0"/>
              <a:t>регіонів</a:t>
            </a:r>
            <a:r>
              <a:rPr lang="ru-RU" sz="2200" dirty="0" smtClean="0"/>
              <a:t> </a:t>
            </a:r>
            <a:r>
              <a:rPr lang="ru-RU" sz="2200" dirty="0" err="1" smtClean="0"/>
              <a:t>дуже</a:t>
            </a:r>
            <a:r>
              <a:rPr lang="ru-RU" sz="2200" dirty="0" smtClean="0"/>
              <a:t> </a:t>
            </a:r>
            <a:r>
              <a:rPr lang="ru-RU" sz="2200" dirty="0" err="1" smtClean="0"/>
              <a:t>складні</a:t>
            </a:r>
            <a:r>
              <a:rPr lang="ru-RU" sz="2200" dirty="0" smtClean="0"/>
              <a:t>. </a:t>
            </a:r>
            <a:r>
              <a:rPr lang="ru-RU" sz="2200" dirty="0" err="1" smtClean="0"/>
              <a:t>Нині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головними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джерелами</a:t>
            </a:r>
            <a:r>
              <a:rPr lang="ru-RU" sz="2200" dirty="0" smtClean="0"/>
              <a:t> </a:t>
            </a:r>
            <a:r>
              <a:rPr lang="ru-RU" sz="2200" dirty="0" err="1" smtClean="0"/>
              <a:t>радіоактивних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забруднень</a:t>
            </a:r>
            <a:r>
              <a:rPr lang="ru-RU" sz="2200" dirty="0" smtClean="0"/>
              <a:t> </a:t>
            </a:r>
            <a:r>
              <a:rPr lang="ru-RU" sz="2200" dirty="0" err="1" smtClean="0"/>
              <a:t>біосфери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аерозолі</a:t>
            </a:r>
            <a:r>
              <a:rPr lang="ru-RU" sz="2200" i="1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потрапляють</a:t>
            </a:r>
            <a:r>
              <a:rPr lang="ru-RU" sz="2200" dirty="0" smtClean="0"/>
              <a:t> в атмосферу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випробувань</a:t>
            </a:r>
            <a:r>
              <a:rPr lang="ru-RU" sz="2200" dirty="0" smtClean="0"/>
              <a:t> </a:t>
            </a:r>
            <a:r>
              <a:rPr lang="ru-RU" sz="2200" dirty="0" err="1" smtClean="0"/>
              <a:t>ядерної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зброї</a:t>
            </a:r>
            <a:r>
              <a:rPr lang="ru-RU" sz="2200" i="1" dirty="0" smtClean="0"/>
              <a:t>,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рій</a:t>
            </a:r>
            <a:r>
              <a:rPr lang="ru-RU" sz="2200" dirty="0" smtClean="0"/>
              <a:t> </a:t>
            </a:r>
            <a:r>
              <a:rPr lang="ru-RU" sz="2200" dirty="0" smtClean="0"/>
              <a:t>на АЕС та </a:t>
            </a:r>
            <a:r>
              <a:rPr lang="ru-RU" sz="2200" dirty="0" err="1" smtClean="0"/>
              <a:t>радіоактивних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виробництвах</a:t>
            </a:r>
            <a:r>
              <a:rPr lang="ru-RU" sz="2200" dirty="0" smtClean="0"/>
              <a:t>, а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радіонукліди</a:t>
            </a:r>
            <a:r>
              <a:rPr lang="ru-RU" sz="2200" i="1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виділяються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радіоактивних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відходів</a:t>
            </a:r>
            <a:r>
              <a:rPr lang="ru-RU" sz="2200" dirty="0" smtClean="0"/>
              <a:t>, </a:t>
            </a:r>
            <a:r>
              <a:rPr lang="ru-RU" sz="2200" dirty="0" err="1" smtClean="0"/>
              <a:t>захоронених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суходолі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у </a:t>
            </a:r>
            <a:r>
              <a:rPr lang="ru-RU" sz="2200" dirty="0" err="1" smtClean="0"/>
              <a:t>морі</a:t>
            </a:r>
            <a:r>
              <a:rPr lang="ru-RU" sz="2200" dirty="0" smtClean="0"/>
              <a:t>,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відпрацьованих</a:t>
            </a:r>
            <a:r>
              <a:rPr lang="en-US" sz="2200" dirty="0" smtClean="0"/>
              <a:t> </a:t>
            </a:r>
            <a:r>
              <a:rPr lang="ru-RU" sz="2200" dirty="0" err="1" smtClean="0"/>
              <a:t>атомних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реакторів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устаткування</a:t>
            </a:r>
            <a:r>
              <a:rPr lang="ru-RU" sz="2200" dirty="0" smtClean="0"/>
              <a:t>.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опади </a:t>
            </a:r>
            <a:r>
              <a:rPr lang="ru-RU" sz="2200" dirty="0" err="1" smtClean="0"/>
              <a:t>залежно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розміру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частинок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висоти</a:t>
            </a:r>
            <a:r>
              <a:rPr lang="ru-RU" sz="2200" dirty="0" smtClean="0"/>
              <a:t> </a:t>
            </a:r>
            <a:r>
              <a:rPr lang="ru-RU" sz="2200" dirty="0" err="1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виносу</a:t>
            </a:r>
            <a:r>
              <a:rPr lang="ru-RU" sz="2200" dirty="0" smtClean="0"/>
              <a:t> в атмосферу </a:t>
            </a:r>
            <a:r>
              <a:rPr lang="ru-RU" sz="2200" dirty="0" err="1" smtClean="0"/>
              <a:t>мають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різний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осідання</a:t>
            </a:r>
            <a:r>
              <a:rPr lang="ru-RU" sz="2200" dirty="0" smtClean="0"/>
              <a:t> та </a:t>
            </a:r>
            <a:r>
              <a:rPr lang="ru-RU" sz="2200" dirty="0" err="1" smtClean="0"/>
              <a:t>радіус</a:t>
            </a:r>
            <a:r>
              <a:rPr lang="ru-RU" sz="2200" dirty="0" smtClean="0"/>
              <a:t> </a:t>
            </a:r>
            <a:r>
              <a:rPr lang="ru-RU" sz="2200" dirty="0" err="1" smtClean="0"/>
              <a:t>поширення</a:t>
            </a:r>
            <a:r>
              <a:rPr lang="ru-RU" sz="2200" dirty="0" smtClean="0"/>
              <a:t>.</a:t>
            </a:r>
            <a:endParaRPr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19150" y="294290"/>
            <a:ext cx="7505700" cy="4393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1600" dirty="0" err="1" smtClean="0"/>
              <a:t>Критичними</a:t>
            </a:r>
            <a:r>
              <a:rPr lang="ru-RU" sz="1600" dirty="0" smtClean="0"/>
              <a:t> ланками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екосистем</a:t>
            </a:r>
            <a:r>
              <a:rPr lang="ru-RU" sz="1600" dirty="0" smtClean="0"/>
              <a:t>, в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акумуляція</a:t>
            </a:r>
            <a:r>
              <a:rPr lang="en-US" sz="1600" dirty="0" smtClean="0"/>
              <a:t> </a:t>
            </a:r>
            <a:r>
              <a:rPr lang="ru-RU" sz="1600" dirty="0" err="1" smtClean="0"/>
              <a:t>радіонуклідів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створюються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навантаження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лісова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підстилка</a:t>
            </a:r>
            <a:r>
              <a:rPr lang="ru-RU" sz="1600" dirty="0" smtClean="0"/>
              <a:t>, </a:t>
            </a:r>
            <a:r>
              <a:rPr lang="ru-RU" sz="1600" dirty="0" smtClean="0"/>
              <a:t>тонкий </a:t>
            </a:r>
            <a:r>
              <a:rPr lang="ru-RU" sz="1600" dirty="0" smtClean="0"/>
              <a:t>шар </a:t>
            </a:r>
            <a:r>
              <a:rPr lang="ru-RU" sz="1600" dirty="0" err="1" smtClean="0"/>
              <a:t>цілинних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ґрунтів</a:t>
            </a:r>
            <a:r>
              <a:rPr lang="ru-RU" sz="1600" dirty="0" smtClean="0"/>
              <a:t> на луках та </a:t>
            </a:r>
            <a:r>
              <a:rPr lang="ru-RU" sz="1600" dirty="0" err="1" smtClean="0"/>
              <a:t>лишайниково-мохові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спільноти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За силою та </a:t>
            </a:r>
            <a:r>
              <a:rPr lang="ru-RU" sz="1600" dirty="0" err="1" smtClean="0"/>
              <a:t>глибиною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впливу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 </a:t>
            </a:r>
            <a:r>
              <a:rPr lang="ru-RU" sz="1600" dirty="0" err="1" smtClean="0"/>
              <a:t>іонізуючого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en-US" sz="1600" dirty="0" smtClean="0"/>
              <a:t> </a:t>
            </a:r>
            <a:r>
              <a:rPr lang="ru-RU" sz="1600" dirty="0" err="1" smtClean="0"/>
              <a:t>вважається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найсильнішим</a:t>
            </a:r>
            <a:r>
              <a:rPr lang="ru-RU" sz="1600" dirty="0" smtClean="0"/>
              <a:t>.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організми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неоднакову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стійкість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дії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радіоактивного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опромінення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клітини</a:t>
            </a:r>
            <a:r>
              <a:rPr lang="ru-RU" sz="1600" dirty="0" smtClean="0"/>
              <a:t> одного </a:t>
            </a:r>
            <a:r>
              <a:rPr lang="ru-RU" sz="1600" dirty="0" err="1" smtClean="0"/>
              <a:t>організму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різну</a:t>
            </a:r>
            <a:r>
              <a:rPr lang="ru-RU" sz="1600" dirty="0" smtClean="0"/>
              <a:t> </a:t>
            </a:r>
            <a:r>
              <a:rPr lang="ru-RU" sz="1600" dirty="0" err="1" smtClean="0"/>
              <a:t>чутливість</a:t>
            </a:r>
            <a:r>
              <a:rPr lang="ru-RU" sz="1600" dirty="0" smtClean="0"/>
              <a:t>. </a:t>
            </a:r>
            <a:r>
              <a:rPr lang="ru-RU" sz="1600" dirty="0" err="1" smtClean="0"/>
              <a:t>Кінцевий</a:t>
            </a:r>
            <a:r>
              <a:rPr lang="ru-RU" sz="1600" dirty="0" smtClean="0"/>
              <a:t> результат </a:t>
            </a:r>
            <a:r>
              <a:rPr lang="ru-RU" sz="1600" dirty="0" err="1" smtClean="0"/>
              <a:t>опромінення</a:t>
            </a:r>
            <a:r>
              <a:rPr lang="ru-RU" sz="1600" dirty="0" smtClean="0"/>
              <a:t> (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віддалених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наслідків</a:t>
            </a:r>
            <a:r>
              <a:rPr lang="ru-RU" sz="1600" dirty="0" smtClean="0"/>
              <a:t>) </a:t>
            </a:r>
            <a:r>
              <a:rPr lang="ru-RU" sz="1600" dirty="0" err="1" smtClean="0"/>
              <a:t>залежить</a:t>
            </a:r>
            <a:r>
              <a:rPr lang="ru-RU" sz="1600" dirty="0" smtClean="0"/>
              <a:t> </a:t>
            </a:r>
            <a:r>
              <a:rPr lang="ru-RU" sz="1600" dirty="0" smtClean="0"/>
              <a:t>не</a:t>
            </a:r>
            <a:r>
              <a:rPr lang="en-US" sz="1600" dirty="0" smtClean="0"/>
              <a:t> </a:t>
            </a:r>
            <a:r>
              <a:rPr lang="ru-RU" sz="1600" dirty="0" err="1" smtClean="0"/>
              <a:t>стільки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дози</a:t>
            </a:r>
            <a:r>
              <a:rPr lang="ru-RU" sz="1600" dirty="0" smtClean="0"/>
              <a:t>, </a:t>
            </a:r>
            <a:r>
              <a:rPr lang="ru-RU" sz="1600" dirty="0" err="1" smtClean="0"/>
              <a:t>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потужності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часу, 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 </a:t>
            </a:r>
            <a:r>
              <a:rPr lang="ru-RU" sz="1600" dirty="0" err="1" smtClean="0"/>
              <a:t>якого</a:t>
            </a:r>
            <a:r>
              <a:rPr lang="ru-RU" sz="1600" dirty="0" smtClean="0"/>
              <a:t> </a:t>
            </a:r>
            <a:r>
              <a:rPr lang="ru-RU" sz="1600" dirty="0" smtClean="0"/>
              <a:t>вона </a:t>
            </a:r>
            <a:r>
              <a:rPr lang="ru-RU" sz="1600" dirty="0" err="1" smtClean="0"/>
              <a:t>накопичена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характеру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розподілу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пов’язано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 </a:t>
            </a:r>
            <a:r>
              <a:rPr lang="ru-RU" sz="1600" dirty="0" err="1" smtClean="0"/>
              <a:t>живих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організмах</a:t>
            </a:r>
            <a:r>
              <a:rPr lang="ru-RU" sz="1600" dirty="0" smtClean="0"/>
              <a:t> у </a:t>
            </a:r>
            <a:r>
              <a:rPr lang="ru-RU" sz="1600" dirty="0" err="1" smtClean="0"/>
              <a:t>відповідь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опромінення</a:t>
            </a:r>
            <a:r>
              <a:rPr lang="ru-RU" sz="1600" dirty="0" smtClean="0"/>
              <a:t>, 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подразники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err="1" smtClean="0"/>
              <a:t>включаються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захисні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механізми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</a:t>
            </a:r>
            <a:r>
              <a:rPr lang="ru-RU" sz="1600" dirty="0" err="1" smtClean="0"/>
              <a:t>адаптації</a:t>
            </a:r>
            <a:r>
              <a:rPr lang="ru-RU" sz="1600" dirty="0" smtClean="0"/>
              <a:t> (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компенсації</a:t>
            </a:r>
            <a:r>
              <a:rPr lang="ru-RU" sz="1600" i="1" dirty="0" smtClean="0"/>
              <a:t>), </a:t>
            </a:r>
            <a:r>
              <a:rPr lang="ru-RU" sz="1600" i="1" dirty="0" err="1" smtClean="0"/>
              <a:t>які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мають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забез</a:t>
            </a:r>
            <a:r>
              <a:rPr lang="ru-RU" sz="1600" dirty="0" err="1" smtClean="0"/>
              <a:t>печити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стабільність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функціонування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зруйновані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функції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ru-RU" sz="1600" dirty="0" smtClean="0"/>
              <a:t>Результат </a:t>
            </a:r>
            <a:r>
              <a:rPr lang="ru-RU" sz="1600" dirty="0" err="1" smtClean="0"/>
              <a:t>залежить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співвідношення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ушкоджених</a:t>
            </a:r>
            <a:r>
              <a:rPr lang="ru-RU" sz="1600" dirty="0" smtClean="0"/>
              <a:t> тканин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захисновідновної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організму</a:t>
            </a:r>
            <a:r>
              <a:rPr lang="ru-RU" sz="1600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808640" y="274922"/>
            <a:ext cx="7505700" cy="4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400" dirty="0" err="1" smtClean="0"/>
              <a:t>Іонізуючі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поділяються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електромагнітні</a:t>
            </a:r>
            <a:r>
              <a:rPr lang="ru-RU" sz="24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фотонні</a:t>
            </a:r>
            <a:r>
              <a:rPr lang="ru-RU" sz="2400" dirty="0" smtClean="0"/>
              <a:t>) – </a:t>
            </a:r>
            <a:r>
              <a:rPr lang="ru-RU" sz="2400" dirty="0" smtClean="0"/>
              <a:t>гамма </a:t>
            </a:r>
            <a:r>
              <a:rPr lang="ru-RU" sz="2400" dirty="0" smtClean="0"/>
              <a:t>та </a:t>
            </a:r>
            <a:r>
              <a:rPr lang="ru-RU" sz="2400" dirty="0" err="1" smtClean="0"/>
              <a:t>рентгенівські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корпускулярні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потоку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маса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відмінна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нуля) – потоки альфа-, </a:t>
            </a:r>
            <a:r>
              <a:rPr lang="ru-RU" sz="2400" dirty="0" smtClean="0"/>
              <a:t>бета-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протонів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нейтронів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 З точки </a:t>
            </a:r>
            <a:r>
              <a:rPr lang="ru-RU" sz="2400" dirty="0" err="1" smtClean="0"/>
              <a:t>зору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організм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ссавців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три </a:t>
            </a:r>
            <a:r>
              <a:rPr lang="ru-RU" sz="2400" dirty="0" err="1" smtClean="0"/>
              <a:t>типи</a:t>
            </a:r>
            <a:r>
              <a:rPr lang="ru-RU" sz="2400" dirty="0" smtClean="0"/>
              <a:t> </a:t>
            </a:r>
            <a:r>
              <a:rPr lang="ru-RU" sz="2400" dirty="0" err="1" smtClean="0"/>
              <a:t>іонізуючих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випромінювань</a:t>
            </a:r>
            <a:r>
              <a:rPr lang="ru-RU" sz="2400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іонізуючі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</a:t>
            </a:r>
            <a:r>
              <a:rPr lang="el-GR" sz="2400" b="1" dirty="0" smtClean="0"/>
              <a:t>α, β,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el-GR" sz="2400" b="1" dirty="0" smtClean="0"/>
              <a:t>γ</a:t>
            </a:r>
            <a:r>
              <a:rPr lang="el-GR" sz="2400" dirty="0" smtClean="0"/>
              <a:t>.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819150" y="523175"/>
            <a:ext cx="7505700" cy="3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r>
              <a:rPr lang="ru-RU" sz="2400" b="1" dirty="0" err="1" smtClean="0"/>
              <a:t>α</a:t>
            </a:r>
            <a:r>
              <a:rPr lang="ru-RU" sz="2400" dirty="0" err="1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потік</a:t>
            </a:r>
            <a:r>
              <a:rPr lang="ru-RU" sz="2400" dirty="0" smtClean="0"/>
              <a:t> ядер </a:t>
            </a:r>
            <a:r>
              <a:rPr lang="ru-RU" sz="2400" dirty="0" err="1" smtClean="0"/>
              <a:t>гелію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являють</a:t>
            </a:r>
            <a:r>
              <a:rPr lang="ru-RU" sz="2400" dirty="0" smtClean="0"/>
              <a:t> собою </a:t>
            </a:r>
            <a:r>
              <a:rPr lang="ru-RU" sz="2400" dirty="0" smtClean="0"/>
              <a:t>позитивно </a:t>
            </a:r>
            <a:r>
              <a:rPr lang="ru-RU" sz="2400" dirty="0" err="1" smtClean="0"/>
              <a:t>заряджені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нейтронів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протонів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найменшу</a:t>
            </a:r>
            <a:r>
              <a:rPr lang="ru-RU" sz="2400" dirty="0" smtClean="0"/>
              <a:t> проникну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, а тому як </a:t>
            </a:r>
            <a:r>
              <a:rPr lang="ru-RU" sz="2400" dirty="0" err="1" smtClean="0"/>
              <a:t>зовнішній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випромінювач</a:t>
            </a:r>
            <a:r>
              <a:rPr lang="ru-RU" sz="2400" dirty="0" smtClean="0"/>
              <a:t> </a:t>
            </a:r>
            <a:r>
              <a:rPr lang="ru-RU" sz="2400" dirty="0" smtClean="0"/>
              <a:t>вони мало </a:t>
            </a:r>
            <a:r>
              <a:rPr lang="ru-RU" sz="2400" dirty="0" err="1" smtClean="0"/>
              <a:t>небезпечні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,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іонізуючій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α-частинок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небезпечне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внутрішнє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опромінення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у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локальне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опромінювання</a:t>
            </a:r>
            <a:r>
              <a:rPr lang="ru-RU" sz="2400" dirty="0" smtClean="0"/>
              <a:t> тих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.</a:t>
            </a:r>
          </a:p>
          <a:p>
            <a:r>
              <a:rPr lang="ru-RU" sz="2400" b="1" i="1" dirty="0" err="1" smtClean="0"/>
              <a:t>β </a:t>
            </a:r>
            <a:r>
              <a:rPr lang="ru-RU" sz="2400" dirty="0" smtClean="0"/>
              <a:t>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заряджених</a:t>
            </a:r>
            <a:r>
              <a:rPr lang="ru-RU" sz="2400" dirty="0" smtClean="0"/>
              <a:t> негативно (</a:t>
            </a:r>
            <a:r>
              <a:rPr lang="ru-RU" sz="2400" dirty="0" err="1" smtClean="0"/>
              <a:t>електрони</a:t>
            </a:r>
            <a:r>
              <a:rPr lang="ru-RU" sz="2400" dirty="0" smtClean="0"/>
              <a:t>)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позитивно (</a:t>
            </a:r>
            <a:r>
              <a:rPr lang="ru-RU" sz="2400" dirty="0" err="1" smtClean="0"/>
              <a:t>позитрони</a:t>
            </a:r>
            <a:r>
              <a:rPr lang="ru-RU" sz="2400" dirty="0" smtClean="0"/>
              <a:t>)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.</a:t>
            </a:r>
          </a:p>
          <a:p>
            <a:r>
              <a:rPr lang="el-GR" sz="2400" b="1" i="1" dirty="0" smtClean="0"/>
              <a:t>γ –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короткохвильове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електромагнітне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, яке за </a:t>
            </a:r>
            <a:r>
              <a:rPr lang="ru-RU" sz="2400" dirty="0" err="1" smtClean="0"/>
              <a:t>своїми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подібне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рентгенівського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вищу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енергію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високу</a:t>
            </a:r>
            <a:r>
              <a:rPr lang="ru-RU" sz="2400" dirty="0" smtClean="0"/>
              <a:t> </a:t>
            </a:r>
            <a:r>
              <a:rPr lang="ru-RU" sz="2400" dirty="0" smtClean="0"/>
              <a:t>проникну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el-GR" sz="2400" dirty="0" smtClean="0"/>
              <a:t>γ – </a:t>
            </a:r>
            <a:r>
              <a:rPr lang="ru-RU" sz="2400" dirty="0" err="1" smtClean="0"/>
              <a:t>променів</a:t>
            </a:r>
            <a:r>
              <a:rPr lang="ru-RU" sz="2400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и знаєте Ви, що радіація, радіаційний фон та іонізуюче випромінювання  супроводжують нас кожен день протягом усього життя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333" y="497928"/>
            <a:ext cx="8529800" cy="341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body" idx="1"/>
          </p:nvPr>
        </p:nvSpPr>
        <p:spPr>
          <a:xfrm>
            <a:off x="819150" y="409903"/>
            <a:ext cx="7505700" cy="4028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err="1" smtClean="0"/>
              <a:t>Ступінь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випромінювання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біологічні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об’єкти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переданої</a:t>
            </a:r>
            <a:r>
              <a:rPr lang="ru-RU" sz="2000" dirty="0" smtClean="0"/>
              <a:t> тканинам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випромінюванням</a:t>
            </a:r>
            <a:r>
              <a:rPr lang="ru-RU" sz="2000" dirty="0" smtClean="0"/>
              <a:t> (</a:t>
            </a:r>
            <a:r>
              <a:rPr lang="ru-RU" sz="2000" dirty="0" err="1" smtClean="0"/>
              <a:t>дози</a:t>
            </a:r>
            <a:r>
              <a:rPr lang="ru-RU" sz="2000" dirty="0" smtClean="0"/>
              <a:t>). Характеристикою </a:t>
            </a:r>
            <a:r>
              <a:rPr lang="ru-RU" sz="2000" dirty="0" err="1" smtClean="0"/>
              <a:t>радіаційної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випромінювання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якому-небудь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середовищі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доза </a:t>
            </a:r>
            <a:r>
              <a:rPr lang="ru-RU" sz="2000" b="1" i="1" dirty="0" err="1" smtClean="0"/>
              <a:t>випромінювання</a:t>
            </a:r>
            <a:r>
              <a:rPr lang="ru-RU" sz="2000" b="1" i="1" dirty="0" smtClean="0"/>
              <a:t>.</a:t>
            </a:r>
          </a:p>
          <a:p>
            <a:r>
              <a:rPr lang="ru-RU" sz="2000" dirty="0" err="1" smtClean="0"/>
              <a:t>Сучасними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встановлено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 </a:t>
            </a:r>
            <a:r>
              <a:rPr lang="ru-RU" sz="2000" dirty="0" smtClean="0"/>
              <a:t>порогу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граничного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перевищення</a:t>
            </a:r>
            <a:r>
              <a:rPr lang="ru-RU" sz="2000" dirty="0" smtClean="0"/>
              <a:t> природного </a:t>
            </a:r>
            <a:r>
              <a:rPr lang="ru-RU" sz="2000" dirty="0" err="1" smtClean="0"/>
              <a:t>радіаційного</a:t>
            </a:r>
            <a:r>
              <a:rPr lang="ru-RU" sz="2000" dirty="0" smtClean="0"/>
              <a:t> </a:t>
            </a:r>
            <a:r>
              <a:rPr lang="ru-RU" sz="2000" dirty="0" smtClean="0"/>
              <a:t>фону. Тому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</a:t>
            </a:r>
            <a:r>
              <a:rPr lang="ru-RU" sz="2000" dirty="0" err="1" smtClean="0"/>
              <a:t>хронічного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опромінювання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у дозах,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трохи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більшими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природний</a:t>
            </a:r>
            <a:r>
              <a:rPr lang="ru-RU" sz="2000" dirty="0" smtClean="0"/>
              <a:t> фон,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вкрай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небезпечним</a:t>
            </a:r>
            <a:r>
              <a:rPr lang="ru-RU" sz="2000" dirty="0" smtClean="0"/>
              <a:t>.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0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План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87375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smtClean="0"/>
              <a:t>3.1 Теплове </a:t>
            </a:r>
            <a:r>
              <a:rPr lang="ru-RU" sz="2000" dirty="0" err="1" smtClean="0"/>
              <a:t>забруднення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3.2 </a:t>
            </a:r>
            <a:r>
              <a:rPr lang="ru-RU" sz="2000" dirty="0" err="1" smtClean="0"/>
              <a:t>Віброакустичне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3.3 </a:t>
            </a:r>
            <a:r>
              <a:rPr lang="ru-RU" sz="2000" dirty="0" err="1" smtClean="0"/>
              <a:t>Радіоактивне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іонізуючі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випромінювання</a:t>
            </a:r>
            <a:endParaRPr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378372"/>
            <a:ext cx="7505700" cy="4060353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Ступінь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впливу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того,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опромінення</a:t>
            </a:r>
            <a:r>
              <a:rPr lang="ru-RU" sz="1800" dirty="0" smtClean="0"/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внутрішнім</a:t>
            </a:r>
            <a:r>
              <a:rPr lang="ru-RU" sz="1800" dirty="0" smtClean="0"/>
              <a:t>. </a:t>
            </a:r>
            <a:r>
              <a:rPr lang="ru-RU" sz="1800" dirty="0" err="1" smtClean="0"/>
              <a:t>Внутрішнє</a:t>
            </a:r>
            <a:r>
              <a:rPr lang="ru-RU" sz="1800" dirty="0" smtClean="0"/>
              <a:t> </a:t>
            </a:r>
            <a:r>
              <a:rPr lang="ru-RU" sz="1800" dirty="0" err="1" smtClean="0"/>
              <a:t>опромінення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виникає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вдиханні</a:t>
            </a:r>
            <a:r>
              <a:rPr lang="ru-RU" sz="1800" dirty="0" smtClean="0"/>
              <a:t>, </a:t>
            </a:r>
            <a:r>
              <a:rPr lang="ru-RU" sz="1800" dirty="0" err="1" smtClean="0"/>
              <a:t>ковтанні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радіоізотопів</a:t>
            </a:r>
            <a:r>
              <a:rPr lang="ru-RU" sz="1800" dirty="0" smtClean="0"/>
              <a:t> </a:t>
            </a:r>
            <a:r>
              <a:rPr lang="ru-RU" sz="1800" dirty="0" smtClean="0"/>
              <a:t>та </a:t>
            </a:r>
            <a:r>
              <a:rPr lang="ru-RU" sz="1800" dirty="0" err="1" smtClean="0"/>
              <a:t>проникненні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в </a:t>
            </a:r>
            <a:r>
              <a:rPr lang="ru-RU" sz="1800" dirty="0" err="1" smtClean="0"/>
              <a:t>організм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шкіру</a:t>
            </a:r>
            <a:r>
              <a:rPr lang="ru-RU" sz="1800" dirty="0" smtClean="0"/>
              <a:t>.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локальні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ураження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деякі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поглинаються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накопичуються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конкретних</a:t>
            </a:r>
            <a:r>
              <a:rPr lang="ru-RU" sz="1800" dirty="0" smtClean="0"/>
              <a:t> органах.</a:t>
            </a:r>
          </a:p>
          <a:p>
            <a:r>
              <a:rPr lang="ru-RU" sz="1800" dirty="0" err="1" smtClean="0"/>
              <a:t>Наприклад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кальцій</a:t>
            </a:r>
            <a:r>
              <a:rPr lang="ru-RU" sz="1800" dirty="0" smtClean="0"/>
              <a:t>, </a:t>
            </a:r>
            <a:r>
              <a:rPr lang="ru-RU" sz="1800" dirty="0" err="1" smtClean="0"/>
              <a:t>радій</a:t>
            </a:r>
            <a:r>
              <a:rPr lang="ru-RU" sz="1800" dirty="0" smtClean="0"/>
              <a:t>, </a:t>
            </a:r>
            <a:r>
              <a:rPr lang="ru-RU" sz="1800" dirty="0" err="1" smtClean="0"/>
              <a:t>стронцій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накопичуються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кістках</a:t>
            </a:r>
            <a:r>
              <a:rPr lang="ru-RU" sz="1800" dirty="0" smtClean="0"/>
              <a:t>. </a:t>
            </a:r>
            <a:r>
              <a:rPr lang="ru-RU" sz="1800" dirty="0" err="1" smtClean="0"/>
              <a:t>Ізотопи</a:t>
            </a:r>
            <a:r>
              <a:rPr lang="ru-RU" sz="1800" dirty="0" smtClean="0"/>
              <a:t> </a:t>
            </a:r>
            <a:r>
              <a:rPr lang="ru-RU" sz="1800" dirty="0" smtClean="0"/>
              <a:t>йоду </a:t>
            </a:r>
            <a:r>
              <a:rPr lang="ru-RU" sz="1800" dirty="0" err="1" smtClean="0"/>
              <a:t>викликають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ушкодження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щитовидної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залози</a:t>
            </a:r>
            <a:r>
              <a:rPr lang="ru-RU" sz="1800" dirty="0" smtClean="0"/>
              <a:t>. </a:t>
            </a:r>
            <a:r>
              <a:rPr lang="ru-RU" sz="1800" dirty="0" err="1" smtClean="0"/>
              <a:t>Рідкоземельні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спричиняють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пухлини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печінки</a:t>
            </a:r>
            <a:r>
              <a:rPr lang="ru-RU" sz="1800" dirty="0" smtClean="0"/>
              <a:t>. </a:t>
            </a:r>
            <a:r>
              <a:rPr lang="ru-RU" sz="1800" dirty="0" err="1" smtClean="0"/>
              <a:t>Ізотопи</a:t>
            </a:r>
            <a:r>
              <a:rPr lang="ru-RU" sz="1800" dirty="0" smtClean="0"/>
              <a:t> </a:t>
            </a:r>
            <a:r>
              <a:rPr lang="ru-RU" sz="1800" dirty="0" err="1" smtClean="0"/>
              <a:t>цезію</a:t>
            </a:r>
            <a:r>
              <a:rPr lang="ru-RU" sz="1800" dirty="0" smtClean="0"/>
              <a:t>, </a:t>
            </a:r>
            <a:r>
              <a:rPr lang="ru-RU" sz="1800" dirty="0" err="1" smtClean="0"/>
              <a:t>рубідію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викликають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порушення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кровотворення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атрофію</a:t>
            </a:r>
            <a:r>
              <a:rPr lang="ru-RU" sz="1800" dirty="0" smtClean="0"/>
              <a:t> </a:t>
            </a:r>
            <a:r>
              <a:rPr lang="ru-RU" sz="1800" dirty="0" err="1" smtClean="0"/>
              <a:t>яєчників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пухлини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м’яких</a:t>
            </a:r>
            <a:r>
              <a:rPr lang="ru-RU" sz="1800" dirty="0" smtClean="0"/>
              <a:t> тканин.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небезпеч</a:t>
            </a:r>
            <a:r>
              <a:rPr lang="ru-RU" sz="1800" dirty="0" smtClean="0"/>
              <a:t> ними </a:t>
            </a:r>
            <a:r>
              <a:rPr lang="ru-RU" sz="1800" dirty="0" smtClean="0"/>
              <a:t>при </a:t>
            </a:r>
            <a:r>
              <a:rPr lang="ru-RU" sz="1800" dirty="0" err="1" smtClean="0"/>
              <a:t>внутрішньому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опроміненні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альфа-випромінювальні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ізотопи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полонію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плутонію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007" y="304800"/>
            <a:ext cx="7809843" cy="4133925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перевищує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котрий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допускає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скидання</a:t>
            </a:r>
            <a:r>
              <a:rPr lang="ru-RU" sz="2000" dirty="0" smtClean="0"/>
              <a:t>, вони </a:t>
            </a:r>
            <a:r>
              <a:rPr lang="ru-RU" sz="2000" dirty="0" err="1" smtClean="0"/>
              <a:t>підлягають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захороненню</a:t>
            </a:r>
            <a:r>
              <a:rPr lang="ru-RU" sz="2000" dirty="0" smtClean="0"/>
              <a:t> таким чином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запобігти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проникненню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навколишнє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середовище</a:t>
            </a:r>
            <a:r>
              <a:rPr lang="ru-RU" sz="2000" dirty="0" smtClean="0"/>
              <a:t> та доступу до них </a:t>
            </a:r>
            <a:r>
              <a:rPr lang="ru-RU" sz="2000" dirty="0" smtClean="0"/>
              <a:t>людей </a:t>
            </a:r>
            <a:r>
              <a:rPr lang="ru-RU" sz="2000" dirty="0" smtClean="0"/>
              <a:t>без </a:t>
            </a:r>
            <a:r>
              <a:rPr lang="ru-RU" sz="2000" dirty="0" err="1" smtClean="0"/>
              <a:t>спеціального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Найважливіша</a:t>
            </a:r>
            <a:r>
              <a:rPr lang="ru-RU" sz="2000" dirty="0" smtClean="0"/>
              <a:t> проблема, яка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переробці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тривала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потенційна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категорій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. </a:t>
            </a:r>
            <a:r>
              <a:rPr lang="ru-RU" sz="2000" dirty="0" err="1" smtClean="0"/>
              <a:t>Технічна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десятків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сотень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вона повинна </a:t>
            </a:r>
            <a:r>
              <a:rPr lang="ru-RU" sz="2000" dirty="0" err="1" smtClean="0"/>
              <a:t>здійснюватись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наглядом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спеціального</a:t>
            </a:r>
            <a:r>
              <a:rPr lang="ru-RU" sz="2000" dirty="0" smtClean="0"/>
              <a:t> </a:t>
            </a:r>
            <a:r>
              <a:rPr lang="ru-RU" sz="2000" dirty="0" smtClean="0"/>
              <a:t>персоналу.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819150" y="341850"/>
            <a:ext cx="7505700" cy="4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err="1" smtClean="0"/>
              <a:t>Викиди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 АЕС </a:t>
            </a:r>
            <a:r>
              <a:rPr lang="ru-RU" sz="1800" dirty="0" err="1" smtClean="0"/>
              <a:t>призводять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довкілля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опромінення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. </a:t>
            </a:r>
          </a:p>
          <a:p>
            <a:r>
              <a:rPr lang="ru-RU" sz="1800" dirty="0" err="1" smtClean="0"/>
              <a:t>Джерелами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численні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науково-дослідні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організації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промислові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медичні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заклади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джерела</a:t>
            </a:r>
            <a:r>
              <a:rPr lang="ru-RU" sz="1800" dirty="0" smtClean="0"/>
              <a:t> </a:t>
            </a:r>
            <a:r>
              <a:rPr lang="ru-RU" sz="1800" dirty="0" err="1" smtClean="0"/>
              <a:t>іонізуючого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випромінювання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котрі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розташовані</a:t>
            </a:r>
            <a:r>
              <a:rPr lang="ru-RU" sz="1800" dirty="0" smtClean="0"/>
              <a:t> у великих </a:t>
            </a:r>
            <a:r>
              <a:rPr lang="ru-RU" sz="1800" dirty="0" err="1" smtClean="0"/>
              <a:t>містах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промислових</a:t>
            </a:r>
            <a:r>
              <a:rPr lang="ru-RU" sz="1800" dirty="0" smtClean="0"/>
              <a:t> </a:t>
            </a:r>
            <a:r>
              <a:rPr lang="ru-RU" sz="1800" dirty="0" smtClean="0"/>
              <a:t>центрах, де </a:t>
            </a:r>
            <a:r>
              <a:rPr lang="ru-RU" sz="1800" dirty="0" err="1" smtClean="0"/>
              <a:t>сконцентровані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промисловість</a:t>
            </a:r>
            <a:r>
              <a:rPr lang="ru-RU" sz="1800" dirty="0" smtClean="0"/>
              <a:t> та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. У </a:t>
            </a:r>
            <a:r>
              <a:rPr lang="ru-RU" sz="1800" dirty="0" err="1" smtClean="0"/>
              <a:t>зв’язку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цим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радіаційну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безпеку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персоналу,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працює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радіонуклідами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всього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промислових</a:t>
            </a:r>
            <a:r>
              <a:rPr lang="ru-RU" sz="1800" dirty="0" smtClean="0"/>
              <a:t> зон шляхом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поводженню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відходами</a:t>
            </a:r>
            <a:r>
              <a:rPr lang="ru-RU" sz="1800" dirty="0" smtClean="0"/>
              <a:t> (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збирання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тимчасове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зберігання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транспортування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перероблення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надійне</a:t>
            </a:r>
            <a:r>
              <a:rPr lang="ru-RU" sz="1800" dirty="0" smtClean="0"/>
              <a:t> </a:t>
            </a:r>
            <a:r>
              <a:rPr lang="ru-RU" sz="1800" dirty="0" err="1" smtClean="0"/>
              <a:t>остаточне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захоронення</a:t>
            </a:r>
            <a:r>
              <a:rPr lang="ru-RU" sz="1800" dirty="0" smtClean="0"/>
              <a:t>).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важливою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складовою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захисту</a:t>
            </a:r>
            <a:r>
              <a:rPr lang="ru-RU" sz="1800" dirty="0" smtClean="0"/>
              <a:t> природного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забруднень</a:t>
            </a:r>
            <a:r>
              <a:rPr lang="ru-RU" sz="1800" dirty="0" smtClean="0"/>
              <a:t>.</a:t>
            </a:r>
            <a:endParaRPr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Джерела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19150" y="1410650"/>
            <a:ext cx="75057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ru-RU" sz="1400" dirty="0" smtClean="0"/>
              <a:t>1. </a:t>
            </a:r>
            <a:r>
              <a:rPr lang="ru-RU" sz="1400" dirty="0" err="1" smtClean="0"/>
              <a:t>Сторожук</a:t>
            </a:r>
            <a:r>
              <a:rPr lang="ru-RU" sz="1400" dirty="0" smtClean="0"/>
              <a:t> В.М. </a:t>
            </a:r>
            <a:r>
              <a:rPr lang="ru-RU" sz="1400" dirty="0" err="1" smtClean="0"/>
              <a:t>Виробничий</a:t>
            </a:r>
            <a:r>
              <a:rPr lang="ru-RU" sz="1400" dirty="0" smtClean="0"/>
              <a:t> шум: природа та шляхи </a:t>
            </a:r>
            <a:r>
              <a:rPr lang="ru-RU" sz="1400" dirty="0" err="1" smtClean="0"/>
              <a:t>зниження</a:t>
            </a:r>
            <a:r>
              <a:rPr lang="ru-RU" sz="1400" dirty="0" smtClean="0"/>
              <a:t>. /За ред.</a:t>
            </a:r>
          </a:p>
          <a:p>
            <a:r>
              <a:rPr lang="ru-RU" sz="1400" dirty="0" smtClean="0"/>
              <a:t>канд. </a:t>
            </a:r>
            <a:r>
              <a:rPr lang="ru-RU" sz="1400" dirty="0" err="1" smtClean="0"/>
              <a:t>техн</a:t>
            </a:r>
            <a:r>
              <a:rPr lang="ru-RU" sz="1400" dirty="0" smtClean="0"/>
              <a:t>. наук </a:t>
            </a:r>
            <a:r>
              <a:rPr lang="ru-RU" sz="1400" dirty="0" err="1" smtClean="0"/>
              <a:t>Джигирея</a:t>
            </a:r>
            <a:r>
              <a:rPr lang="ru-RU" sz="1400" dirty="0" smtClean="0"/>
              <a:t> В.С.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Київ</a:t>
            </a:r>
            <a:r>
              <a:rPr lang="ru-RU" sz="1400" dirty="0" smtClean="0"/>
              <a:t>: Основа, 2003. – 384 с.</a:t>
            </a:r>
          </a:p>
          <a:p>
            <a:r>
              <a:rPr lang="ru-RU" sz="1400" dirty="0" smtClean="0"/>
              <a:t>2. </a:t>
            </a:r>
            <a:r>
              <a:rPr lang="ru-RU" sz="1400" dirty="0" err="1" smtClean="0"/>
              <a:t>Даценко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Гігієна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.: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2000. – 248 с.</a:t>
            </a:r>
          </a:p>
          <a:p>
            <a:r>
              <a:rPr lang="ru-RU" sz="1400" dirty="0" smtClean="0"/>
              <a:t>3. </a:t>
            </a:r>
            <a:r>
              <a:rPr lang="ru-RU" sz="1400" dirty="0" err="1" smtClean="0"/>
              <a:t>Корабльова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Взаємовідносини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. – </a:t>
            </a:r>
            <a:r>
              <a:rPr lang="ru-RU" sz="1400" dirty="0" err="1" smtClean="0"/>
              <a:t>Дніп</a:t>
            </a:r>
            <a:r>
              <a:rPr lang="ru-RU" sz="1400" dirty="0" smtClean="0"/>
              <a:t>-</a:t>
            </a:r>
          </a:p>
          <a:p>
            <a:r>
              <a:rPr lang="ru-RU" sz="1400" dirty="0" err="1" smtClean="0"/>
              <a:t>ропетровськ</a:t>
            </a:r>
            <a:r>
              <a:rPr lang="ru-RU" sz="1400" dirty="0" smtClean="0"/>
              <a:t>: Центр </a:t>
            </a:r>
            <a:r>
              <a:rPr lang="ru-RU" sz="1400" dirty="0" err="1" smtClean="0"/>
              <a:t>екологічної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, КОО, 2001. – 291 с.</a:t>
            </a:r>
          </a:p>
          <a:p>
            <a:r>
              <a:rPr lang="ru-RU" sz="1400" dirty="0" smtClean="0"/>
              <a:t>4.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 Основы экологии и охраны окружающей среды. </a:t>
            </a:r>
            <a:r>
              <a:rPr lang="ru-RU" sz="1400" dirty="0" err="1" smtClean="0"/>
              <a:t>Учебн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посо</a:t>
            </a:r>
            <a:r>
              <a:rPr lang="ru-RU" sz="1400" dirty="0" smtClean="0"/>
              <a:t>-</a:t>
            </a:r>
          </a:p>
          <a:p>
            <a:r>
              <a:rPr lang="ru-RU" sz="1400" dirty="0" err="1" smtClean="0"/>
              <a:t>бие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2001. – 333 с.</a:t>
            </a:r>
          </a:p>
          <a:p>
            <a:r>
              <a:rPr lang="ru-RU" sz="1400" dirty="0" smtClean="0"/>
              <a:t>5.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 / С.О.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В.С.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, А.С.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, 2005. – 474 с.</a:t>
            </a:r>
          </a:p>
          <a:p>
            <a:r>
              <a:rPr lang="ru-RU" sz="1400" dirty="0" smtClean="0"/>
              <a:t>6. </a:t>
            </a:r>
            <a:r>
              <a:rPr lang="ru-RU" sz="1400" dirty="0" err="1" smtClean="0"/>
              <a:t>Сторожук</a:t>
            </a:r>
            <a:r>
              <a:rPr lang="ru-RU" sz="1400" dirty="0" smtClean="0"/>
              <a:t> В.М.,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В.А., </a:t>
            </a:r>
            <a:r>
              <a:rPr lang="ru-RU" sz="1400" dirty="0" err="1" smtClean="0"/>
              <a:t>Назарук</a:t>
            </a:r>
            <a:r>
              <a:rPr lang="ru-RU" sz="1400" dirty="0" smtClean="0"/>
              <a:t> М.М.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</a:t>
            </a:r>
            <a:r>
              <a:rPr lang="ru-RU" sz="1400" dirty="0" smtClean="0"/>
              <a:t>-</a:t>
            </a:r>
          </a:p>
          <a:p>
            <a:r>
              <a:rPr lang="ru-RU" sz="1400" dirty="0" smtClean="0"/>
              <a:t>ник.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друкарства</a:t>
            </a:r>
            <a:r>
              <a:rPr lang="ru-RU" sz="1400" dirty="0" smtClean="0"/>
              <a:t>, 2006. – 574 с.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346841"/>
            <a:ext cx="7505700" cy="1453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 smtClean="0"/>
              <a:t>3.1 Теплове </a:t>
            </a:r>
            <a:r>
              <a:rPr lang="ru-RU" dirty="0" err="1" smtClean="0"/>
              <a:t>забруднення</a:t>
            </a:r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46841" y="791371"/>
            <a:ext cx="8481849" cy="29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err="1" smtClean="0"/>
              <a:t>Останнім</a:t>
            </a:r>
            <a:r>
              <a:rPr lang="ru-RU" sz="1800" dirty="0" smtClean="0"/>
              <a:t> часом </a:t>
            </a:r>
            <a:r>
              <a:rPr lang="ru-RU" sz="1800" dirty="0" err="1" smtClean="0"/>
              <a:t>дедалі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актуальнішою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постає</a:t>
            </a:r>
            <a:r>
              <a:rPr lang="ru-RU" sz="1800" dirty="0" smtClean="0"/>
              <a:t> проблема теплового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довкілля</a:t>
            </a:r>
            <a:r>
              <a:rPr lang="ru-RU" sz="1800" dirty="0" smtClean="0"/>
              <a:t>, яке </a:t>
            </a:r>
            <a:r>
              <a:rPr lang="ru-RU" sz="1800" dirty="0" err="1" smtClean="0"/>
              <a:t>пов’язане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нагріванням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атмосфери</a:t>
            </a:r>
            <a:r>
              <a:rPr lang="ru-RU" sz="1800" dirty="0" smtClean="0"/>
              <a:t>, </a:t>
            </a:r>
            <a:r>
              <a:rPr lang="ru-RU" sz="1800" dirty="0" err="1" smtClean="0"/>
              <a:t>гідросфери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призводить</a:t>
            </a:r>
            <a:r>
              <a:rPr lang="ru-RU" sz="1800" dirty="0" smtClean="0"/>
              <a:t> </a:t>
            </a:r>
            <a:r>
              <a:rPr lang="ru-RU" sz="1800" dirty="0" smtClean="0"/>
              <a:t>до </a:t>
            </a:r>
            <a:r>
              <a:rPr lang="ru-RU" sz="1800" dirty="0" err="1" smtClean="0"/>
              <a:t>змін</a:t>
            </a:r>
            <a:r>
              <a:rPr lang="ru-RU" sz="1800" dirty="0" smtClean="0"/>
              <a:t> </a:t>
            </a:r>
            <a:r>
              <a:rPr lang="ru-RU" sz="1800" dirty="0" err="1" smtClean="0"/>
              <a:t>флори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фауни</a:t>
            </a:r>
            <a:r>
              <a:rPr lang="ru-RU" sz="1800" dirty="0" smtClean="0"/>
              <a:t> в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регіонах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суттєво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впливає</a:t>
            </a:r>
            <a:r>
              <a:rPr lang="ru-RU" sz="1800" dirty="0" smtClean="0"/>
              <a:t> на </a:t>
            </a:r>
            <a:r>
              <a:rPr lang="ru-RU" sz="1800" dirty="0" err="1" smtClean="0"/>
              <a:t>глобальне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потепління</a:t>
            </a:r>
            <a:r>
              <a:rPr lang="ru-RU" sz="1800" dirty="0" smtClean="0"/>
              <a:t> </a:t>
            </a:r>
            <a:r>
              <a:rPr lang="ru-RU" sz="1800" dirty="0" smtClean="0"/>
              <a:t>на </a:t>
            </a:r>
            <a:r>
              <a:rPr lang="ru-RU" sz="1800" dirty="0" err="1" smtClean="0"/>
              <a:t>Землі</a:t>
            </a:r>
            <a:r>
              <a:rPr lang="ru-RU" sz="1800" dirty="0" smtClean="0"/>
              <a:t> в </a:t>
            </a:r>
            <a:r>
              <a:rPr lang="ru-RU" sz="1800" dirty="0" err="1" smtClean="0"/>
              <a:t>цілому</a:t>
            </a:r>
            <a:r>
              <a:rPr lang="ru-RU" sz="1800" dirty="0" smtClean="0"/>
              <a:t>. </a:t>
            </a:r>
            <a:r>
              <a:rPr lang="ru-RU" sz="1800" b="1" dirty="0" smtClean="0">
                <a:solidFill>
                  <a:srgbClr val="FF0000"/>
                </a:solidFill>
              </a:rPr>
              <a:t>Теплове (</a:t>
            </a:r>
            <a:r>
              <a:rPr lang="ru-RU" sz="1800" b="1" dirty="0" err="1" smtClean="0">
                <a:solidFill>
                  <a:srgbClr val="FF0000"/>
                </a:solidFill>
              </a:rPr>
              <a:t>термальне</a:t>
            </a:r>
            <a:r>
              <a:rPr lang="ru-RU" sz="1800" b="1" dirty="0" smtClean="0">
                <a:solidFill>
                  <a:srgbClr val="FF0000"/>
                </a:solidFill>
              </a:rPr>
              <a:t>)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довкілля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нерозривно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пов’язане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явищем</a:t>
            </a:r>
            <a:r>
              <a:rPr lang="ru-RU" sz="1800" dirty="0" smtClean="0"/>
              <a:t> парникового </a:t>
            </a:r>
            <a:r>
              <a:rPr lang="ru-RU" sz="1800" dirty="0" err="1" smtClean="0"/>
              <a:t>ефекту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endParaRPr lang="ru-RU" sz="1800" dirty="0" smtClean="0"/>
          </a:p>
          <a:p>
            <a:r>
              <a:rPr lang="ru-RU" sz="1800" dirty="0" err="1" smtClean="0"/>
              <a:t>Антропогенний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 (</a:t>
            </a:r>
            <a:r>
              <a:rPr lang="ru-RU" sz="1800" dirty="0" err="1" smtClean="0"/>
              <a:t>домінуючим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промисловий</a:t>
            </a:r>
            <a:r>
              <a:rPr lang="ru-RU" sz="1800" dirty="0" smtClean="0"/>
              <a:t>) на </a:t>
            </a:r>
            <a:r>
              <a:rPr lang="ru-RU" sz="1800" dirty="0" err="1" smtClean="0"/>
              <a:t>довкілля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призводить</a:t>
            </a:r>
            <a:r>
              <a:rPr lang="ru-RU" sz="1800" dirty="0" smtClean="0"/>
              <a:t> до «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підігрівання</a:t>
            </a:r>
            <a:r>
              <a:rPr lang="ru-RU" sz="1800" dirty="0" smtClean="0"/>
              <a:t>» </a:t>
            </a:r>
            <a:r>
              <a:rPr lang="ru-RU" sz="1800" dirty="0" err="1" smtClean="0"/>
              <a:t>атмосфери</a:t>
            </a:r>
            <a:r>
              <a:rPr lang="ru-RU" sz="1800" dirty="0" smtClean="0"/>
              <a:t> </a:t>
            </a: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спалювання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, </a:t>
            </a:r>
            <a:r>
              <a:rPr lang="ru-RU" sz="1800" dirty="0" err="1" smtClean="0"/>
              <a:t>нафти</a:t>
            </a:r>
            <a:r>
              <a:rPr lang="ru-RU" sz="1800" dirty="0" smtClean="0"/>
              <a:t>, газу шляхом прямого </a:t>
            </a:r>
            <a:r>
              <a:rPr lang="ru-RU" sz="1800" dirty="0" err="1" smtClean="0"/>
              <a:t>викидання</a:t>
            </a:r>
            <a:r>
              <a:rPr lang="ru-RU" sz="1800" dirty="0" smtClean="0"/>
              <a:t> тепла у </a:t>
            </a:r>
            <a:r>
              <a:rPr lang="ru-RU" sz="1800" dirty="0" err="1" smtClean="0"/>
              <a:t>довкілля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охолодженні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нагрітих</a:t>
            </a:r>
            <a:r>
              <a:rPr lang="ru-RU" sz="1800" dirty="0" smtClean="0"/>
              <a:t> вод,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нагрівання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водоймищ</a:t>
            </a:r>
            <a:r>
              <a:rPr lang="en-US" sz="1800" dirty="0" smtClean="0"/>
              <a:t> </a:t>
            </a: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скидання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підігрітих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теплових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електростанцій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ріки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озера.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336331"/>
            <a:ext cx="7505700" cy="4102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техногенних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</a:t>
            </a:r>
            <a:r>
              <a:rPr lang="ru-RU" sz="2000" dirty="0" smtClean="0"/>
              <a:t> теплового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довкілля</a:t>
            </a:r>
            <a:r>
              <a:rPr lang="en-US" sz="2000" dirty="0" smtClean="0"/>
              <a:t>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відзначити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об’єкти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теплоелектроенергетики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теплопостачання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металургійні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, транспорт,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, де </a:t>
            </a:r>
            <a:r>
              <a:rPr lang="en-US" sz="2000" dirty="0" smtClean="0"/>
              <a:t>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нагріта</a:t>
            </a:r>
            <a:r>
              <a:rPr lang="ru-RU" sz="2000" dirty="0" smtClean="0"/>
              <a:t> вода </a:t>
            </a:r>
            <a:r>
              <a:rPr lang="ru-RU" sz="2000" dirty="0" err="1" smtClean="0"/>
              <a:t>чи</a:t>
            </a:r>
            <a:r>
              <a:rPr lang="en-US" sz="2000" dirty="0" smtClean="0"/>
              <a:t> </a:t>
            </a:r>
            <a:r>
              <a:rPr lang="ru-RU" sz="2000" dirty="0" err="1" smtClean="0"/>
              <a:t>водяна</a:t>
            </a:r>
            <a:r>
              <a:rPr lang="ru-RU" sz="2000" dirty="0" smtClean="0"/>
              <a:t> </a:t>
            </a:r>
            <a:r>
              <a:rPr lang="ru-RU" sz="2000" dirty="0" smtClean="0"/>
              <a:t>пара, </a:t>
            </a:r>
            <a:r>
              <a:rPr lang="ru-RU" sz="2000" dirty="0" err="1" smtClean="0"/>
              <a:t>випаровувальні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охолоджувальні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башти</a:t>
            </a:r>
            <a:r>
              <a:rPr lang="ru-RU" sz="2000" dirty="0" smtClean="0"/>
              <a:t> (</a:t>
            </a:r>
            <a:r>
              <a:rPr lang="ru-RU" sz="2000" dirty="0" err="1" smtClean="0"/>
              <a:t>градирні</a:t>
            </a:r>
            <a:r>
              <a:rPr lang="ru-RU" sz="2000" dirty="0" smtClean="0"/>
              <a:t>)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</a:p>
          <a:p>
            <a:r>
              <a:rPr lang="ru-RU" sz="1500" i="1" dirty="0" smtClean="0"/>
              <a:t>Так, </a:t>
            </a:r>
            <a:r>
              <a:rPr lang="ru-RU" sz="1500" i="1" dirty="0" err="1" smtClean="0"/>
              <a:t>викиди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підприємств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чорної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металургії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мають</a:t>
            </a:r>
            <a:r>
              <a:rPr lang="ru-RU" sz="1500" i="1" dirty="0" smtClean="0"/>
              <a:t> температуру 300-400°С, </a:t>
            </a:r>
            <a:r>
              <a:rPr lang="ru-RU" sz="1500" i="1" dirty="0" smtClean="0"/>
              <a:t>а</a:t>
            </a:r>
            <a:r>
              <a:rPr lang="en-US" sz="1500" i="1" dirty="0" smtClean="0"/>
              <a:t> </a:t>
            </a:r>
            <a:r>
              <a:rPr lang="ru-RU" sz="1500" i="1" dirty="0" err="1" smtClean="0"/>
              <a:t>іноді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й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близько</a:t>
            </a:r>
            <a:r>
              <a:rPr lang="ru-RU" sz="1500" i="1" dirty="0" smtClean="0"/>
              <a:t> 800°С. У </a:t>
            </a:r>
            <a:r>
              <a:rPr lang="ru-RU" sz="1500" i="1" dirty="0" err="1" smtClean="0"/>
              <a:t>деяких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промислових</a:t>
            </a:r>
            <a:r>
              <a:rPr lang="ru-RU" sz="1500" i="1" dirty="0" smtClean="0"/>
              <a:t> районах </a:t>
            </a:r>
            <a:r>
              <a:rPr lang="ru-RU" sz="1500" i="1" dirty="0" err="1" smtClean="0"/>
              <a:t>концентрація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теплової</a:t>
            </a:r>
            <a:r>
              <a:rPr lang="en-US" sz="1500" i="1" dirty="0" smtClean="0"/>
              <a:t> </a:t>
            </a:r>
            <a:r>
              <a:rPr lang="ru-RU" sz="1500" i="1" dirty="0" err="1" smtClean="0"/>
              <a:t>енергії</a:t>
            </a:r>
            <a:r>
              <a:rPr lang="ru-RU" sz="1500" i="1" dirty="0" smtClean="0"/>
              <a:t> </a:t>
            </a:r>
            <a:r>
              <a:rPr lang="ru-RU" sz="1500" i="1" dirty="0" smtClean="0"/>
              <a:t>за </a:t>
            </a:r>
            <a:r>
              <a:rPr lang="ru-RU" sz="1500" i="1" dirty="0" err="1" smtClean="0"/>
              <a:t>рахунок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промисловості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значно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зросла</a:t>
            </a:r>
            <a:r>
              <a:rPr lang="ru-RU" sz="1500" i="1" dirty="0" smtClean="0"/>
              <a:t>, над </a:t>
            </a:r>
            <a:r>
              <a:rPr lang="ru-RU" sz="1500" i="1" dirty="0" err="1" smtClean="0"/>
              <a:t>промисловими</a:t>
            </a:r>
            <a:r>
              <a:rPr lang="ru-RU" sz="1500" i="1" dirty="0" smtClean="0"/>
              <a:t> центрами, </a:t>
            </a:r>
            <a:r>
              <a:rPr lang="ru-RU" sz="1500" i="1" dirty="0" smtClean="0"/>
              <a:t>де</a:t>
            </a:r>
            <a:r>
              <a:rPr lang="en-US" sz="1500" i="1" dirty="0" smtClean="0"/>
              <a:t> </a:t>
            </a:r>
            <a:r>
              <a:rPr lang="ru-RU" sz="1500" i="1" dirty="0" err="1" smtClean="0"/>
              <a:t>теплові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аномалії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вже</a:t>
            </a:r>
            <a:r>
              <a:rPr lang="ru-RU" sz="1500" i="1" dirty="0" smtClean="0"/>
              <a:t> на </a:t>
            </a:r>
            <a:r>
              <a:rPr lang="ru-RU" sz="1500" i="1" dirty="0" err="1" smtClean="0"/>
              <a:t>кілька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градусів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перевищують</a:t>
            </a:r>
            <a:r>
              <a:rPr lang="ru-RU" sz="1500" i="1" dirty="0" smtClean="0"/>
              <a:t> норму, </a:t>
            </a:r>
            <a:r>
              <a:rPr lang="ru-RU" sz="1500" i="1" dirty="0" err="1" smtClean="0"/>
              <a:t>з’явились</a:t>
            </a:r>
            <a:r>
              <a:rPr lang="ru-RU" sz="1500" i="1" dirty="0" smtClean="0"/>
              <a:t> </a:t>
            </a:r>
            <a:r>
              <a:rPr lang="ru-RU" sz="1500" b="1" i="1" dirty="0" err="1" smtClean="0"/>
              <a:t>теплові</a:t>
            </a:r>
            <a:r>
              <a:rPr lang="en-US" sz="1500" b="1" i="1" dirty="0" smtClean="0"/>
              <a:t> </a:t>
            </a:r>
            <a:r>
              <a:rPr lang="ru-RU" sz="1500" b="1" i="1" dirty="0" err="1" smtClean="0"/>
              <a:t>ореоли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Їх</a:t>
            </a:r>
            <a:r>
              <a:rPr lang="ru-RU" sz="1500" i="1" dirty="0" smtClean="0"/>
              <a:t> добре </a:t>
            </a:r>
            <a:r>
              <a:rPr lang="ru-RU" sz="1500" i="1" dirty="0" err="1" smtClean="0"/>
              <a:t>помітно</a:t>
            </a:r>
            <a:r>
              <a:rPr lang="ru-RU" sz="1500" i="1" dirty="0" smtClean="0"/>
              <a:t> на </a:t>
            </a:r>
            <a:r>
              <a:rPr lang="ru-RU" sz="1500" i="1" dirty="0" err="1" smtClean="0"/>
              <a:t>космічних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знімках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земної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поверхні</a:t>
            </a:r>
            <a:r>
              <a:rPr lang="ru-RU" sz="1500" i="1" dirty="0" smtClean="0"/>
              <a:t>.</a:t>
            </a:r>
            <a:endParaRPr sz="15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609600"/>
            <a:ext cx="7505700" cy="382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1600" dirty="0" err="1" smtClean="0"/>
              <a:t>Викиди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одним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чинників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взаємодії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теплоенергетичних</a:t>
            </a:r>
            <a:r>
              <a:rPr lang="en-US" sz="1600" dirty="0" smtClean="0"/>
              <a:t> </a:t>
            </a:r>
            <a:r>
              <a:rPr lang="ru-RU" sz="1600" dirty="0" err="1" smtClean="0"/>
              <a:t>об’єктів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навколишнім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середовищем</a:t>
            </a:r>
            <a:r>
              <a:rPr lang="ru-RU" sz="1600" dirty="0" smtClean="0"/>
              <a:t>, </a:t>
            </a:r>
            <a:r>
              <a:rPr lang="ru-RU" sz="1600" b="1" i="1" dirty="0" err="1" smtClean="0"/>
              <a:t>частково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атмосферою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гідросферою</a:t>
            </a:r>
            <a:r>
              <a:rPr lang="ru-RU" sz="1600" dirty="0" smtClean="0"/>
              <a:t>.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 </a:t>
            </a:r>
            <a:r>
              <a:rPr lang="ru-RU" sz="1600" dirty="0" smtClean="0"/>
              <a:t>тепла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стадіях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енергії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ядерного </a:t>
            </a:r>
            <a:r>
              <a:rPr lang="ru-RU" sz="1600" dirty="0" err="1" smtClean="0"/>
              <a:t>палива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вироблення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енергії</a:t>
            </a:r>
            <a:r>
              <a:rPr lang="ru-RU" sz="1600" dirty="0" smtClean="0"/>
              <a:t>. Велика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теплоти</a:t>
            </a:r>
            <a:r>
              <a:rPr lang="ru-RU" sz="1600" dirty="0" smtClean="0"/>
              <a:t>, яку </a:t>
            </a:r>
            <a:r>
              <a:rPr lang="ru-RU" sz="1600" dirty="0" err="1" smtClean="0"/>
              <a:t>отримує</a:t>
            </a:r>
            <a:r>
              <a:rPr lang="ru-RU" sz="1600" dirty="0" smtClean="0"/>
              <a:t> </a:t>
            </a:r>
            <a:r>
              <a:rPr lang="ru-RU" sz="1600" dirty="0" err="1" smtClean="0"/>
              <a:t>охолоджувальна</a:t>
            </a:r>
            <a:r>
              <a:rPr lang="ru-RU" sz="1600" dirty="0" smtClean="0"/>
              <a:t> вода в конденсаторах </a:t>
            </a:r>
            <a:r>
              <a:rPr lang="ru-RU" sz="1600" dirty="0" err="1" smtClean="0"/>
              <a:t>парових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турбін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err="1" smtClean="0"/>
              <a:t>передається</a:t>
            </a:r>
            <a:r>
              <a:rPr lang="ru-RU" sz="1600" dirty="0" smtClean="0"/>
              <a:t> </a:t>
            </a:r>
            <a:r>
              <a:rPr lang="ru-RU" sz="1600" dirty="0" smtClean="0"/>
              <a:t>у </a:t>
            </a:r>
            <a:r>
              <a:rPr lang="ru-RU" sz="1600" dirty="0" err="1" smtClean="0"/>
              <a:t>охолоджувальні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споруди</a:t>
            </a:r>
            <a:r>
              <a:rPr lang="ru-RU" sz="1600" dirty="0" smtClean="0"/>
              <a:t>, </a:t>
            </a:r>
            <a:r>
              <a:rPr lang="ru-RU" sz="1600" dirty="0" err="1" smtClean="0"/>
              <a:t>водойми</a:t>
            </a:r>
            <a:r>
              <a:rPr lang="ru-RU" sz="1600" dirty="0" smtClean="0"/>
              <a:t>, водостоки, а </a:t>
            </a:r>
            <a:r>
              <a:rPr lang="ru-RU" sz="1600" dirty="0" err="1" smtClean="0"/>
              <a:t>звідти</a:t>
            </a:r>
            <a:r>
              <a:rPr lang="ru-RU" sz="1600" dirty="0" smtClean="0"/>
              <a:t> в </a:t>
            </a:r>
            <a:r>
              <a:rPr lang="ru-RU" sz="1600" dirty="0" smtClean="0"/>
              <a:t>атмосферу</a:t>
            </a:r>
            <a:r>
              <a:rPr lang="en-US" sz="1600" dirty="0" smtClean="0"/>
              <a:t> </a:t>
            </a:r>
            <a:r>
              <a:rPr lang="ru-RU" sz="1600" dirty="0" smtClean="0"/>
              <a:t>(</a:t>
            </a:r>
            <a:r>
              <a:rPr lang="ru-RU" sz="1600" dirty="0" smtClean="0"/>
              <a:t>температура в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</a:t>
            </a:r>
            <a:r>
              <a:rPr lang="ru-RU" sz="1600" dirty="0" err="1" smtClean="0"/>
              <a:t>скидання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нагрітої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підвищується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призводить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температури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поверхні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водойми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відповідно</a:t>
            </a:r>
            <a:r>
              <a:rPr lang="ru-RU" sz="1600" dirty="0" smtClean="0"/>
              <a:t> температура </a:t>
            </a:r>
            <a:r>
              <a:rPr lang="ru-RU" sz="1600" dirty="0" smtClean="0"/>
              <a:t>атмосферного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теплоенергетичною</a:t>
            </a:r>
            <a:r>
              <a:rPr lang="ru-RU" sz="1600" dirty="0" smtClean="0"/>
              <a:t> установкою </a:t>
            </a:r>
            <a:r>
              <a:rPr lang="ru-RU" sz="1600" dirty="0" err="1" smtClean="0"/>
              <a:t>підвищується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завдяки</a:t>
            </a:r>
            <a:r>
              <a:rPr lang="en-US" sz="1600" dirty="0" smtClean="0"/>
              <a:t> </a:t>
            </a:r>
            <a:r>
              <a:rPr lang="ru-RU" sz="1600" dirty="0" err="1" smtClean="0"/>
              <a:t>енергії</a:t>
            </a:r>
            <a:r>
              <a:rPr lang="ru-RU" sz="1600" dirty="0" smtClean="0"/>
              <a:t>, </a:t>
            </a:r>
            <a:r>
              <a:rPr lang="ru-RU" sz="1600" dirty="0" err="1" smtClean="0"/>
              <a:t>виділеній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цією</a:t>
            </a:r>
            <a:r>
              <a:rPr lang="ru-RU" sz="1600" dirty="0" smtClean="0"/>
              <a:t> установкою в атмосферу).</a:t>
            </a:r>
          </a:p>
          <a:p>
            <a:r>
              <a:rPr lang="ru-RU" sz="1600" dirty="0" smtClean="0"/>
              <a:t>Так, для </a:t>
            </a:r>
            <a:r>
              <a:rPr lang="ru-RU" sz="1600" dirty="0" err="1" smtClean="0"/>
              <a:t>електростанції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потужністю</a:t>
            </a:r>
            <a:r>
              <a:rPr lang="ru-RU" sz="1600" dirty="0" smtClean="0"/>
              <a:t> 1000 МВт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</a:t>
            </a:r>
            <a:r>
              <a:rPr lang="ru-RU" sz="1600" dirty="0" smtClean="0"/>
              <a:t>озеро</a:t>
            </a:r>
            <a:r>
              <a:rPr lang="en-US" sz="1600" dirty="0" smtClean="0"/>
              <a:t> </a:t>
            </a:r>
            <a:r>
              <a:rPr lang="ru-RU" sz="1600" dirty="0" err="1" smtClean="0"/>
              <a:t>площею</a:t>
            </a:r>
            <a:r>
              <a:rPr lang="ru-RU" sz="1600" dirty="0" smtClean="0"/>
              <a:t> </a:t>
            </a:r>
            <a:r>
              <a:rPr lang="ru-RU" sz="1600" dirty="0" smtClean="0"/>
              <a:t>810 га, </a:t>
            </a:r>
            <a:r>
              <a:rPr lang="ru-RU" sz="1600" dirty="0" err="1" smtClean="0"/>
              <a:t>глибиною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8,7 м.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12" y="404166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Збитки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утворилися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результаті</a:t>
            </a:r>
            <a:r>
              <a:rPr lang="ru-RU" b="1" i="1" dirty="0" smtClean="0"/>
              <a:t> теплового </a:t>
            </a:r>
            <a:r>
              <a:rPr lang="ru-RU" b="1" i="1" dirty="0" err="1" smtClean="0"/>
              <a:t>забруднення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можна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розділити</a:t>
            </a:r>
            <a:r>
              <a:rPr lang="ru-RU" b="1" i="1" dirty="0" smtClean="0"/>
              <a:t>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1629103"/>
            <a:ext cx="7505700" cy="2809622"/>
          </a:xfrm>
        </p:spPr>
        <p:txBody>
          <a:bodyPr>
            <a:noAutofit/>
          </a:bodyPr>
          <a:lstStyle/>
          <a:p>
            <a:r>
              <a:rPr lang="ru-RU" sz="2000" dirty="0" smtClean="0"/>
              <a:t>- </a:t>
            </a:r>
            <a:r>
              <a:rPr lang="ru-RU" sz="2000" b="1" i="1" dirty="0" err="1" smtClean="0"/>
              <a:t>економічні</a:t>
            </a:r>
            <a:r>
              <a:rPr lang="ru-RU" sz="2000" b="1" i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втрати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водойм</a:t>
            </a:r>
            <a:r>
              <a:rPr lang="ru-RU" sz="2000" dirty="0" smtClean="0"/>
              <a:t>, </a:t>
            </a:r>
            <a:r>
              <a:rPr lang="ru-RU" sz="2000" dirty="0" err="1" smtClean="0"/>
              <a:t>витрати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ліквідацію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наслідків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- </a:t>
            </a:r>
            <a:r>
              <a:rPr lang="ru-RU" sz="2000" b="1" i="1" dirty="0" err="1" smtClean="0"/>
              <a:t>соціальні</a:t>
            </a:r>
            <a:r>
              <a:rPr lang="ru-RU" sz="2000" b="1" i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естетичні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деградації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ландшафтів</a:t>
            </a:r>
            <a:r>
              <a:rPr lang="ru-RU" sz="2000" dirty="0" smtClean="0"/>
              <a:t>, шкода </a:t>
            </a:r>
            <a:r>
              <a:rPr lang="ru-RU" sz="2000" dirty="0" err="1" smtClean="0"/>
              <a:t>рекреаційним</a:t>
            </a:r>
            <a:r>
              <a:rPr lang="ru-RU" sz="2000" dirty="0" smtClean="0"/>
              <a:t> </a:t>
            </a:r>
            <a:r>
              <a:rPr lang="ru-RU" sz="2000" dirty="0" smtClean="0"/>
              <a:t>ресурсам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);</a:t>
            </a:r>
            <a:endParaRPr lang="en-US" sz="2000" dirty="0" smtClean="0"/>
          </a:p>
          <a:p>
            <a:r>
              <a:rPr lang="ru-RU" sz="2000" dirty="0" smtClean="0"/>
              <a:t>- </a:t>
            </a:r>
            <a:r>
              <a:rPr lang="ru-RU" sz="2000" b="1" i="1" dirty="0" err="1" smtClean="0"/>
              <a:t>екологічні</a:t>
            </a:r>
            <a:r>
              <a:rPr lang="ru-RU" sz="2000" b="1" i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необоротні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руйнування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унікальних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екосистем</a:t>
            </a:r>
            <a:r>
              <a:rPr lang="ru-RU" sz="2000" dirty="0" smtClean="0"/>
              <a:t>, </a:t>
            </a:r>
            <a:r>
              <a:rPr lang="ru-RU" sz="2000" dirty="0" err="1" smtClean="0"/>
              <a:t>зникнення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генетичний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462455"/>
            <a:ext cx="7505700" cy="397627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сучасному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етапі</a:t>
            </a:r>
            <a:r>
              <a:rPr lang="ru-RU" sz="2000" dirty="0" smtClean="0"/>
              <a:t> </a:t>
            </a:r>
            <a:r>
              <a:rPr lang="ru-RU" sz="2000" i="1" dirty="0" smtClean="0"/>
              <a:t>проблема </a:t>
            </a:r>
            <a:r>
              <a:rPr lang="ru-RU" sz="2000" i="1" dirty="0" err="1" smtClean="0"/>
              <a:t>взаємодії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промислових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об’єктів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джерел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теп</a:t>
            </a:r>
            <a:r>
              <a:rPr lang="ru-RU" sz="2000" dirty="0" err="1" smtClean="0"/>
              <a:t>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довкілля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</a:t>
            </a:r>
            <a:r>
              <a:rPr lang="ru-RU" sz="2000" dirty="0" smtClean="0"/>
              <a:t>, </a:t>
            </a:r>
            <a:r>
              <a:rPr lang="ru-RU" sz="2000" dirty="0" err="1" smtClean="0"/>
              <a:t>поширюючи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значні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озер, </a:t>
            </a:r>
            <a:r>
              <a:rPr lang="ru-RU" sz="2000" dirty="0" err="1" smtClean="0"/>
              <a:t>величезні</a:t>
            </a:r>
            <a:r>
              <a:rPr lang="en-US" sz="2000" dirty="0" smtClean="0"/>
              <a:t> </a:t>
            </a:r>
            <a:r>
              <a:rPr lang="ru-RU" sz="2000" dirty="0" err="1" smtClean="0"/>
              <a:t>об’єми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гідросфери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Вирішенню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 повинен </a:t>
            </a:r>
            <a:r>
              <a:rPr lang="ru-RU" sz="2000" dirty="0" err="1" smtClean="0"/>
              <a:t>сприяти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науково-технічний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прогрес</a:t>
            </a:r>
            <a:r>
              <a:rPr lang="ru-RU" sz="2000" dirty="0" smtClean="0"/>
              <a:t> </a:t>
            </a:r>
            <a:r>
              <a:rPr lang="ru-RU" sz="2000" dirty="0" smtClean="0"/>
              <a:t>за</a:t>
            </a:r>
            <a:r>
              <a:rPr lang="en-US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екологізації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сприятиме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охолодження</a:t>
            </a:r>
            <a:r>
              <a:rPr lang="en-US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обладнання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усунення</a:t>
            </a:r>
            <a:r>
              <a:rPr lang="ru-RU" sz="2000" dirty="0" smtClean="0"/>
              <a:t> теплового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19150" y="389575"/>
            <a:ext cx="7824300" cy="871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dirty="0" smtClean="0"/>
              <a:t>3.2 </a:t>
            </a:r>
            <a:r>
              <a:rPr lang="ru-RU" dirty="0" err="1" smtClean="0"/>
              <a:t>Віброакустичне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endParaRPr dirty="0"/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294289" y="872360"/>
            <a:ext cx="8387255" cy="3566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i="1" dirty="0" smtClean="0"/>
              <a:t>У </a:t>
            </a:r>
            <a:r>
              <a:rPr lang="ru-RU" sz="1800" i="1" dirty="0" err="1" smtClean="0"/>
              <a:t>зв’язку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зростанням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кількості</a:t>
            </a:r>
            <a:r>
              <a:rPr lang="ru-RU" sz="1800" i="1" dirty="0" smtClean="0"/>
              <a:t> автомашин, </a:t>
            </a:r>
            <a:r>
              <a:rPr lang="ru-RU" sz="1800" i="1" dirty="0" err="1" smtClean="0"/>
              <a:t>індустріалізацією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міст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зростанням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транспортної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рухливості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населення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зростанням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технічного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оснащення</a:t>
            </a:r>
            <a:r>
              <a:rPr lang="en-US" sz="1800" i="1" dirty="0" smtClean="0"/>
              <a:t> </a:t>
            </a:r>
            <a:r>
              <a:rPr lang="ru-RU" sz="1800" i="1" dirty="0" err="1" smtClean="0"/>
              <a:t>міського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господарства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розширюються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взаємозв’язки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між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техногенним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середовищем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міста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природним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середовищем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Сільські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ландшафти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приміські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території</a:t>
            </a:r>
            <a:r>
              <a:rPr lang="en-US" sz="1800" i="1" dirty="0" smtClean="0"/>
              <a:t> </a:t>
            </a:r>
            <a:r>
              <a:rPr lang="ru-RU" sz="1800" i="1" dirty="0" err="1" smtClean="0"/>
              <a:t>зазнають</a:t>
            </a:r>
            <a:r>
              <a:rPr lang="ru-RU" sz="1800" i="1" dirty="0" smtClean="0"/>
              <a:t> </a:t>
            </a:r>
            <a:r>
              <a:rPr lang="ru-RU" sz="1800" i="1" dirty="0" smtClean="0"/>
              <a:t>активного </a:t>
            </a:r>
            <a:r>
              <a:rPr lang="ru-RU" sz="1800" i="1" dirty="0" err="1" smtClean="0"/>
              <a:t>впливу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шосейних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доріг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залізниць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морських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річкових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портів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Віброакустичне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забруднення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довкілля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однією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найактуальніших</a:t>
            </a:r>
            <a:r>
              <a:rPr lang="ru-RU" sz="1800" i="1" dirty="0" smtClean="0"/>
              <a:t> </a:t>
            </a:r>
            <a:r>
              <a:rPr lang="ru-RU" sz="1800" i="1" dirty="0" smtClean="0"/>
              <a:t>проблем</a:t>
            </a:r>
            <a:r>
              <a:rPr lang="en-US" sz="1800" i="1" dirty="0" smtClean="0"/>
              <a:t> </a:t>
            </a:r>
            <a:r>
              <a:rPr lang="ru-RU" sz="1800" i="1" dirty="0" err="1" smtClean="0"/>
              <a:t>сьогодення</a:t>
            </a:r>
            <a:r>
              <a:rPr lang="ru-RU" sz="1800" i="1" dirty="0" smtClean="0"/>
              <a:t>.</a:t>
            </a:r>
          </a:p>
          <a:p>
            <a:r>
              <a:rPr lang="ru-RU" sz="1800" dirty="0" err="1" smtClean="0"/>
              <a:t>Найбільшими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джерелами</a:t>
            </a:r>
            <a:r>
              <a:rPr lang="ru-RU" sz="1800" dirty="0" smtClean="0"/>
              <a:t> шуму та </a:t>
            </a:r>
            <a:r>
              <a:rPr lang="ru-RU" sz="1800" dirty="0" err="1" smtClean="0"/>
              <a:t>вібрації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об’єкти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великі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бази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будівельної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індустрії</a:t>
            </a:r>
            <a:r>
              <a:rPr lang="ru-RU" sz="1800" dirty="0" smtClean="0"/>
              <a:t>, </a:t>
            </a:r>
            <a:r>
              <a:rPr lang="ru-RU" sz="1800" dirty="0" err="1" smtClean="0"/>
              <a:t>енергетичні</a:t>
            </a:r>
            <a:r>
              <a:rPr lang="ru-RU" sz="1800" dirty="0" smtClean="0"/>
              <a:t> установки, </a:t>
            </a:r>
            <a:r>
              <a:rPr lang="ru-RU" sz="1800" dirty="0" err="1" smtClean="0"/>
              <a:t>залізничні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вузли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великі</a:t>
            </a:r>
            <a:r>
              <a:rPr lang="en-US" sz="1800" dirty="0" smtClean="0"/>
              <a:t> </a:t>
            </a:r>
            <a:r>
              <a:rPr lang="ru-RU" sz="1800" dirty="0" err="1" smtClean="0"/>
              <a:t>автовокзали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автогосподарства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мотелі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en-US" sz="1800" dirty="0" smtClean="0"/>
              <a:t> </a:t>
            </a:r>
            <a:r>
              <a:rPr lang="ru-RU" sz="1800" dirty="0" err="1" smtClean="0"/>
              <a:t>емпінги</a:t>
            </a:r>
            <a:r>
              <a:rPr lang="ru-RU" sz="1800" dirty="0" smtClean="0"/>
              <a:t>, </a:t>
            </a:r>
            <a:r>
              <a:rPr lang="ru-RU" sz="1800" dirty="0" err="1" smtClean="0"/>
              <a:t>трейлерні</a:t>
            </a:r>
            <a:r>
              <a:rPr lang="ru-RU" sz="1800" dirty="0" smtClean="0"/>
              <a:t> парки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</a:t>
            </a: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787619" y="325820"/>
            <a:ext cx="7505700" cy="4154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r>
              <a:rPr lang="ru-RU" sz="1400" dirty="0" smtClean="0"/>
              <a:t>У </a:t>
            </a:r>
            <a:r>
              <a:rPr lang="ru-RU" sz="1400" dirty="0" err="1" smtClean="0"/>
              <a:t>багатьох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містах</a:t>
            </a:r>
            <a:r>
              <a:rPr lang="ru-RU" sz="1400" dirty="0" smtClean="0"/>
              <a:t> </a:t>
            </a:r>
            <a:r>
              <a:rPr lang="ru-RU" sz="1400" dirty="0" err="1" smtClean="0"/>
              <a:t>домінуючими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джерелами</a:t>
            </a:r>
            <a:r>
              <a:rPr lang="ru-RU" sz="1400" dirty="0" smtClean="0"/>
              <a:t> шуму та </a:t>
            </a:r>
            <a:r>
              <a:rPr lang="ru-RU" sz="1400" dirty="0" err="1" smtClean="0"/>
              <a:t>вібрації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промислові</a:t>
            </a:r>
            <a:r>
              <a:rPr lang="en-US" sz="1400" dirty="0" smtClean="0"/>
              <a:t> </a:t>
            </a:r>
            <a:r>
              <a:rPr lang="ru-RU" sz="1400" dirty="0" err="1" smtClean="0"/>
              <a:t>підприємства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будівельні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майданчики</a:t>
            </a:r>
            <a:r>
              <a:rPr lang="ru-RU" sz="1400" dirty="0" smtClean="0"/>
              <a:t>, </a:t>
            </a:r>
            <a:r>
              <a:rPr lang="ru-RU" sz="1400" dirty="0" err="1" smtClean="0"/>
              <a:t>міський</a:t>
            </a:r>
            <a:r>
              <a:rPr lang="ru-RU" sz="1400" dirty="0" smtClean="0"/>
              <a:t> транспорт. У </a:t>
            </a:r>
            <a:r>
              <a:rPr lang="ru-RU" sz="1400" dirty="0" err="1" smtClean="0"/>
              <a:t>різних</a:t>
            </a:r>
            <a:r>
              <a:rPr lang="ru-RU" sz="1400" dirty="0" smtClean="0"/>
              <a:t> за </a:t>
            </a:r>
            <a:r>
              <a:rPr lang="ru-RU" sz="1400" dirty="0" smtClean="0"/>
              <a:t>величиною</a:t>
            </a:r>
            <a:r>
              <a:rPr lang="en-US" sz="1400" dirty="0" smtClean="0"/>
              <a:t> </a:t>
            </a:r>
            <a:r>
              <a:rPr lang="ru-RU" sz="1400" dirty="0" err="1" smtClean="0"/>
              <a:t>містах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рівні</a:t>
            </a:r>
            <a:r>
              <a:rPr lang="ru-RU" sz="1400" dirty="0" smtClean="0"/>
              <a:t> шуму на </a:t>
            </a:r>
            <a:r>
              <a:rPr lang="ru-RU" sz="1400" dirty="0" err="1" smtClean="0"/>
              <a:t>транспортних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магістралях</a:t>
            </a:r>
            <a:r>
              <a:rPr lang="ru-RU" sz="1400" dirty="0" smtClean="0"/>
              <a:t> </a:t>
            </a:r>
            <a:r>
              <a:rPr lang="ru-RU" sz="1400" dirty="0" err="1" smtClean="0"/>
              <a:t>досягають</a:t>
            </a:r>
            <a:r>
              <a:rPr lang="ru-RU" sz="1400" dirty="0" smtClean="0"/>
              <a:t> </a:t>
            </a:r>
            <a:r>
              <a:rPr lang="ru-RU" sz="1400" b="1" dirty="0" smtClean="0"/>
              <a:t>у </a:t>
            </a:r>
            <a:r>
              <a:rPr lang="ru-RU" sz="1400" b="1" dirty="0" err="1" smtClean="0"/>
              <a:t>середньому</a:t>
            </a:r>
            <a:r>
              <a:rPr lang="en-US" sz="1400" b="1" dirty="0" smtClean="0"/>
              <a:t> </a:t>
            </a:r>
            <a:r>
              <a:rPr lang="ru-RU" sz="1400" b="1" dirty="0" smtClean="0"/>
              <a:t>75-80 </a:t>
            </a:r>
            <a:r>
              <a:rPr lang="ru-RU" sz="1400" b="1" dirty="0" err="1" smtClean="0"/>
              <a:t>дБА</a:t>
            </a:r>
            <a:r>
              <a:rPr lang="ru-RU" sz="1400" dirty="0" smtClean="0"/>
              <a:t>.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, яке </a:t>
            </a:r>
            <a:r>
              <a:rPr lang="ru-RU" sz="1400" dirty="0" err="1" smtClean="0"/>
              <a:t>проживає</a:t>
            </a:r>
            <a:r>
              <a:rPr lang="ru-RU" sz="1400" dirty="0" smtClean="0"/>
              <a:t> </a:t>
            </a:r>
            <a:r>
              <a:rPr lang="ru-RU" sz="1400" dirty="0" err="1" smtClean="0"/>
              <a:t>поблизу</a:t>
            </a:r>
            <a:r>
              <a:rPr lang="ru-RU" sz="1400" dirty="0" smtClean="0"/>
              <a:t> </a:t>
            </a:r>
            <a:r>
              <a:rPr lang="ru-RU" sz="1400" b="1" dirty="0" err="1" smtClean="0"/>
              <a:t>магістралей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інтенсивним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рухом</a:t>
            </a:r>
            <a:r>
              <a:rPr lang="en-US" sz="1400" b="1" dirty="0" smtClean="0"/>
              <a:t> </a:t>
            </a:r>
            <a:r>
              <a:rPr lang="ru-RU" sz="1400" b="1" dirty="0" smtClean="0"/>
              <a:t>транспорту</a:t>
            </a:r>
            <a:r>
              <a:rPr lang="ru-RU" sz="1400" dirty="0" smtClean="0"/>
              <a:t>, </a:t>
            </a:r>
            <a:r>
              <a:rPr lang="ru-RU" sz="1400" dirty="0" err="1" smtClean="0"/>
              <a:t>піддається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впливу</a:t>
            </a:r>
            <a:r>
              <a:rPr lang="ru-RU" sz="1400" dirty="0" smtClean="0"/>
              <a:t> </a:t>
            </a:r>
            <a:r>
              <a:rPr lang="ru-RU" sz="1400" dirty="0" err="1" smtClean="0"/>
              <a:t>еквівалентного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r>
              <a:rPr lang="ru-RU" sz="1400" dirty="0" smtClean="0"/>
              <a:t> звуку </a:t>
            </a:r>
            <a:r>
              <a:rPr lang="ru-RU" sz="1400" b="1" dirty="0" smtClean="0"/>
              <a:t>77-84 </a:t>
            </a:r>
            <a:r>
              <a:rPr lang="ru-RU" sz="1400" b="1" dirty="0" err="1" smtClean="0"/>
              <a:t>дБА</a:t>
            </a:r>
            <a:r>
              <a:rPr lang="ru-RU" sz="1400" b="1" dirty="0" smtClean="0"/>
              <a:t>. </a:t>
            </a:r>
          </a:p>
          <a:p>
            <a:r>
              <a:rPr lang="ru-RU" sz="1400" dirty="0" err="1" smtClean="0"/>
              <a:t>Розташування</a:t>
            </a:r>
            <a:r>
              <a:rPr lang="ru-RU" sz="1400" dirty="0" smtClean="0"/>
              <a:t> </a:t>
            </a:r>
            <a:r>
              <a:rPr lang="ru-RU" sz="1400" b="1" dirty="0" err="1" smtClean="0"/>
              <a:t>аеропортів</a:t>
            </a:r>
            <a:r>
              <a:rPr lang="ru-RU" sz="1400" b="1" dirty="0" smtClean="0"/>
              <a:t> </a:t>
            </a:r>
            <a:r>
              <a:rPr lang="ru-RU" sz="1400" dirty="0" smtClean="0"/>
              <a:t>у межах </a:t>
            </a:r>
            <a:r>
              <a:rPr lang="ru-RU" sz="1400" dirty="0" err="1" smtClean="0"/>
              <a:t>міст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призводить</a:t>
            </a:r>
            <a:r>
              <a:rPr lang="ru-RU" sz="1400" dirty="0" smtClean="0"/>
              <a:t> до </a:t>
            </a:r>
            <a:r>
              <a:rPr lang="ru-RU" sz="1400" dirty="0" err="1" smtClean="0"/>
              <a:t>значного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акустичного</a:t>
            </a:r>
            <a:r>
              <a:rPr lang="en-US" sz="1400" dirty="0" smtClean="0"/>
              <a:t> </a:t>
            </a:r>
            <a:r>
              <a:rPr lang="ru-RU" sz="1400" dirty="0" smtClean="0"/>
              <a:t>дискомфорту </a:t>
            </a:r>
            <a:r>
              <a:rPr lang="ru-RU" sz="1400" dirty="0" smtClean="0"/>
              <a:t>у </a:t>
            </a:r>
            <a:r>
              <a:rPr lang="ru-RU" sz="1400" dirty="0" err="1" smtClean="0"/>
              <a:t>житлових</a:t>
            </a:r>
            <a:r>
              <a:rPr lang="ru-RU" sz="1400" dirty="0" smtClean="0"/>
              <a:t> районах, над </a:t>
            </a:r>
            <a:r>
              <a:rPr lang="ru-RU" sz="1400" dirty="0" err="1" smtClean="0"/>
              <a:t>якими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проходять</a:t>
            </a:r>
            <a:r>
              <a:rPr lang="ru-RU" sz="1400" dirty="0" smtClean="0"/>
              <a:t> </a:t>
            </a:r>
            <a:r>
              <a:rPr lang="ru-RU" sz="1400" dirty="0" err="1" smtClean="0"/>
              <a:t>траси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польотів</a:t>
            </a:r>
            <a:r>
              <a:rPr lang="ru-RU" sz="1400" dirty="0" smtClean="0"/>
              <a:t>, </a:t>
            </a:r>
            <a:r>
              <a:rPr lang="ru-RU" sz="1400" dirty="0" err="1" smtClean="0"/>
              <a:t>оскільки</a:t>
            </a:r>
            <a:r>
              <a:rPr lang="en-US" sz="1400" dirty="0" smtClean="0"/>
              <a:t> </a:t>
            </a:r>
            <a:r>
              <a:rPr lang="ru-RU" sz="1400" dirty="0" err="1" smtClean="0"/>
              <a:t>створюється</a:t>
            </a:r>
            <a:r>
              <a:rPr lang="ru-RU" sz="1400" dirty="0" smtClean="0"/>
              <a:t> </a:t>
            </a:r>
            <a:r>
              <a:rPr lang="ru-RU" sz="1400" dirty="0" smtClean="0"/>
              <a:t>шум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максимальними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еквівалентними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рівнями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відповідно</a:t>
            </a:r>
            <a:r>
              <a:rPr lang="ru-RU" sz="1400" dirty="0" smtClean="0"/>
              <a:t> </a:t>
            </a:r>
            <a:r>
              <a:rPr lang="ru-RU" sz="1400" b="1" dirty="0" smtClean="0"/>
              <a:t>105-116</a:t>
            </a:r>
            <a:r>
              <a:rPr lang="en-US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87-98 </a:t>
            </a:r>
            <a:r>
              <a:rPr lang="ru-RU" sz="1400" b="1" dirty="0" err="1" smtClean="0"/>
              <a:t>дБА</a:t>
            </a:r>
            <a:r>
              <a:rPr lang="ru-RU" sz="1400" b="1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перевищує</a:t>
            </a:r>
            <a:r>
              <a:rPr lang="ru-RU" sz="1400" dirty="0" smtClean="0"/>
              <a:t> нормативно </a:t>
            </a:r>
            <a:r>
              <a:rPr lang="ru-RU" sz="1400" dirty="0" err="1" smtClean="0"/>
              <a:t>допустимі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значення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Шум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b="1" dirty="0" err="1" smtClean="0"/>
              <a:t>залізниці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проникає</a:t>
            </a:r>
            <a:r>
              <a:rPr lang="ru-RU" sz="1400" dirty="0" smtClean="0"/>
              <a:t> на </a:t>
            </a:r>
            <a:r>
              <a:rPr lang="ru-RU" sz="1400" dirty="0" err="1" smtClean="0"/>
              <a:t>територію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прилеглої</a:t>
            </a:r>
            <a:r>
              <a:rPr lang="ru-RU" sz="1400" dirty="0" smtClean="0"/>
              <a:t> </a:t>
            </a:r>
            <a:r>
              <a:rPr lang="ru-RU" sz="1400" dirty="0" err="1" smtClean="0"/>
              <a:t>житлової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забудови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</a:t>
            </a:r>
            <a:r>
              <a:rPr lang="en-US" sz="1400" dirty="0" smtClean="0"/>
              <a:t> </a:t>
            </a:r>
            <a:r>
              <a:rPr lang="ru-RU" sz="1400" dirty="0" err="1" smtClean="0"/>
              <a:t>відстані</a:t>
            </a:r>
            <a:r>
              <a:rPr lang="ru-RU" sz="1400" dirty="0" smtClean="0"/>
              <a:t> </a:t>
            </a:r>
            <a:r>
              <a:rPr lang="ru-RU" sz="1400" dirty="0" smtClean="0"/>
              <a:t>7,5 м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першої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колії</a:t>
            </a:r>
            <a:r>
              <a:rPr lang="ru-RU" sz="1400" dirty="0" smtClean="0"/>
              <a:t> </a:t>
            </a:r>
            <a:r>
              <a:rPr lang="ru-RU" sz="1400" dirty="0" err="1" smtClean="0"/>
              <a:t>залізничного</a:t>
            </a:r>
            <a:r>
              <a:rPr lang="ru-RU" sz="1400" dirty="0" smtClean="0"/>
              <a:t> полотна </a:t>
            </a:r>
            <a:r>
              <a:rPr lang="ru-RU" sz="1400" dirty="0" err="1" smtClean="0"/>
              <a:t>максимальні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рівні</a:t>
            </a:r>
            <a:r>
              <a:rPr lang="ru-RU" sz="1400" dirty="0" smtClean="0"/>
              <a:t> звуку </a:t>
            </a:r>
            <a:r>
              <a:rPr lang="ru-RU" sz="1400" dirty="0" smtClean="0"/>
              <a:t>при</a:t>
            </a:r>
            <a:r>
              <a:rPr lang="en-US" sz="1400" dirty="0" smtClean="0"/>
              <a:t> </a:t>
            </a:r>
            <a:r>
              <a:rPr lang="ru-RU" sz="1400" dirty="0" err="1" smtClean="0"/>
              <a:t>проїзді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електропотяга</a:t>
            </a:r>
            <a:r>
              <a:rPr lang="ru-RU" sz="1400" dirty="0" smtClean="0"/>
              <a:t> </a:t>
            </a:r>
            <a:r>
              <a:rPr lang="ru-RU" sz="1400" dirty="0" err="1" smtClean="0"/>
              <a:t>досягають</a:t>
            </a:r>
            <a:r>
              <a:rPr lang="ru-RU" sz="1400" dirty="0" smtClean="0"/>
              <a:t> </a:t>
            </a:r>
            <a:r>
              <a:rPr lang="ru-RU" sz="1400" b="1" dirty="0" smtClean="0"/>
              <a:t>88 </a:t>
            </a:r>
            <a:r>
              <a:rPr lang="ru-RU" sz="1400" b="1" dirty="0" err="1" smtClean="0"/>
              <a:t>дБА</a:t>
            </a:r>
            <a:r>
              <a:rPr lang="ru-RU" sz="1400" dirty="0" smtClean="0"/>
              <a:t>, </a:t>
            </a:r>
            <a:r>
              <a:rPr lang="ru-RU" sz="1400" dirty="0" err="1" smtClean="0"/>
              <a:t>вантажного</a:t>
            </a:r>
            <a:r>
              <a:rPr lang="ru-RU" sz="1400" dirty="0" smtClean="0"/>
              <a:t> потяга – </a:t>
            </a:r>
            <a:r>
              <a:rPr lang="ru-RU" sz="1400" b="1" dirty="0" smtClean="0"/>
              <a:t>90-93 </a:t>
            </a:r>
            <a:r>
              <a:rPr lang="ru-RU" sz="1400" b="1" dirty="0" err="1" smtClean="0"/>
              <a:t>дБА</a:t>
            </a:r>
            <a:r>
              <a:rPr lang="ru-RU" sz="1400" b="1" dirty="0" smtClean="0"/>
              <a:t>.</a:t>
            </a:r>
          </a:p>
          <a:p>
            <a:r>
              <a:rPr lang="ru-RU" sz="1400" dirty="0" err="1" smtClean="0"/>
              <a:t>Рівень</a:t>
            </a:r>
            <a:r>
              <a:rPr lang="ru-RU" sz="1400" dirty="0" smtClean="0"/>
              <a:t> звуку,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проникає</a:t>
            </a:r>
            <a:r>
              <a:rPr lang="ru-RU" sz="1400" dirty="0" smtClean="0"/>
              <a:t> у </a:t>
            </a:r>
            <a:r>
              <a:rPr lang="ru-RU" sz="1400" dirty="0" err="1" smtClean="0"/>
              <a:t>житлові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приміщення</a:t>
            </a:r>
            <a:r>
              <a:rPr lang="ru-RU" sz="1400" dirty="0" smtClean="0"/>
              <a:t> </a:t>
            </a:r>
            <a:r>
              <a:rPr lang="ru-RU" sz="1400" b="1" i="1" dirty="0" smtClean="0"/>
              <a:t>не повинен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перевищувати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дБ у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нічний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дБ - у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денний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</a:t>
            </a:r>
            <a:r>
              <a:rPr lang="ru-RU" sz="1400" dirty="0" smtClean="0"/>
              <a:t>. </a:t>
            </a:r>
            <a:r>
              <a:rPr lang="ru-RU" sz="1400" dirty="0" err="1" smtClean="0"/>
              <a:t>Високий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 шуму </a:t>
            </a:r>
            <a:r>
              <a:rPr lang="ru-RU" sz="1400" dirty="0" err="1" smtClean="0"/>
              <a:t>створюють</a:t>
            </a:r>
            <a:r>
              <a:rPr lang="en-US" sz="1400" dirty="0" smtClean="0"/>
              <a:t> </a:t>
            </a:r>
            <a:r>
              <a:rPr lang="ru-RU" sz="1400" dirty="0" err="1" smtClean="0"/>
              <a:t>промислові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об’єкти</a:t>
            </a:r>
            <a:r>
              <a:rPr lang="ru-RU" sz="1400" dirty="0" smtClean="0"/>
              <a:t>, </a:t>
            </a:r>
            <a:r>
              <a:rPr lang="ru-RU" sz="1400" dirty="0" err="1" smtClean="0"/>
              <a:t>транспортні</a:t>
            </a:r>
            <a:r>
              <a:rPr lang="ru-RU" sz="1400" dirty="0" smtClean="0"/>
              <a:t> потоки на </a:t>
            </a:r>
            <a:r>
              <a:rPr lang="ru-RU" sz="1400" dirty="0" err="1" smtClean="0"/>
              <a:t>магістральних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вулицях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значно</a:t>
            </a:r>
            <a:r>
              <a:rPr lang="en-US" sz="1400" dirty="0" smtClean="0"/>
              <a:t> </a:t>
            </a:r>
            <a:r>
              <a:rPr lang="ru-RU" sz="1400" dirty="0" err="1" smtClean="0"/>
              <a:t>порушує</a:t>
            </a:r>
            <a:r>
              <a:rPr lang="ru-RU" sz="1400" dirty="0" smtClean="0"/>
              <a:t> </a:t>
            </a:r>
            <a:r>
              <a:rPr lang="ru-RU" sz="1400" dirty="0" err="1" smtClean="0"/>
              <a:t>умови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відпочинку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впливає</a:t>
            </a:r>
            <a:r>
              <a:rPr lang="ru-RU" sz="1400" dirty="0" smtClean="0"/>
              <a:t> </a:t>
            </a:r>
            <a:r>
              <a:rPr lang="ru-RU" sz="1400" dirty="0" err="1" smtClean="0"/>
              <a:t>збудливо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центральну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нервову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en-US" sz="1400" dirty="0" smtClean="0"/>
              <a:t> </a:t>
            </a:r>
            <a:r>
              <a:rPr lang="ru-RU" sz="1400" dirty="0" err="1" smtClean="0"/>
              <a:t>серцево-судинну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викликає</a:t>
            </a:r>
            <a:r>
              <a:rPr lang="ru-RU" sz="1400" dirty="0" smtClean="0"/>
              <a:t> </a:t>
            </a:r>
            <a:r>
              <a:rPr lang="ru-RU" sz="1400" dirty="0" err="1" smtClean="0"/>
              <a:t>напруження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захисно-адаптаційних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механізмів</a:t>
            </a:r>
            <a:r>
              <a:rPr lang="ru-RU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 err="1" smtClean="0"/>
              <a:t>організмі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зумовлює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розвиток</a:t>
            </a:r>
            <a:r>
              <a:rPr lang="ru-RU" sz="1400" dirty="0" smtClean="0"/>
              <a:t> атеросклерозу </a:t>
            </a:r>
            <a:r>
              <a:rPr lang="ru-RU" sz="1400" dirty="0" err="1" smtClean="0"/>
              <a:t>тощо</a:t>
            </a:r>
            <a:r>
              <a:rPr lang="ru-RU" sz="1400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2178</Words>
  <Application>Microsoft Office PowerPoint</Application>
  <PresentationFormat>Экран (16:9)</PresentationFormat>
  <Paragraphs>67</Paragraphs>
  <Slides>23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Nunito</vt:lpstr>
      <vt:lpstr>Times New Roman</vt:lpstr>
      <vt:lpstr>Calibri</vt:lpstr>
      <vt:lpstr>Shift</vt:lpstr>
      <vt:lpstr>Промислова екологія</vt:lpstr>
      <vt:lpstr>План</vt:lpstr>
      <vt:lpstr>3.1 Теплове забруднення</vt:lpstr>
      <vt:lpstr>Слайд 4</vt:lpstr>
      <vt:lpstr>Слайд 5</vt:lpstr>
      <vt:lpstr>Збитки, що утворилися в результаті теплового забруднення, можна розділити на: </vt:lpstr>
      <vt:lpstr>Слайд 7</vt:lpstr>
      <vt:lpstr>3.2 Віброакустичне забруднення</vt:lpstr>
      <vt:lpstr>Слайд 9</vt:lpstr>
      <vt:lpstr>Слайд 10</vt:lpstr>
      <vt:lpstr>Слайд 11</vt:lpstr>
      <vt:lpstr>3.3 Радіоактивне забруднення та іонізуючі випромінювання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Промислова екологія</dc:title>
  <cp:lastModifiedBy>Пользователь Windows</cp:lastModifiedBy>
  <cp:revision>33</cp:revision>
  <dcterms:modified xsi:type="dcterms:W3CDTF">2021-09-07T12:58:08Z</dcterms:modified>
</cp:coreProperties>
</file>