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01" autoAdjust="0"/>
    <p:restoredTop sz="94660"/>
  </p:normalViewPr>
  <p:slideViewPr>
    <p:cSldViewPr snapToGrid="0">
      <p:cViewPr>
        <p:scale>
          <a:sx n="68" d="100"/>
          <a:sy n="68" d="100"/>
        </p:scale>
        <p:origin x="-31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A2AE-5686-44E0-A055-511FA756E158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A5B4-DC9C-43EB-9A5D-3270D28E2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0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FA5B4-DC9C-43EB-9A5D-3270D28E2F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9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5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8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0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7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5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6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2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64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6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F46811E-6245-4698-A37E-8E379CD6EB60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0357C05-7294-474C-90CB-0977B427B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68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5BFFD6-ED5F-D1D3-8922-4B43E5C8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Тема 3.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2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13DE3D-CCD5-BF2E-4FA9-01936373489A}"/>
              </a:ext>
            </a:extLst>
          </p:cNvPr>
          <p:cNvSpPr txBox="1"/>
          <p:nvPr/>
        </p:nvSpPr>
        <p:spPr>
          <a:xfrm>
            <a:off x="305627" y="809896"/>
            <a:ext cx="6097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Земельна</a:t>
            </a:r>
            <a:r>
              <a:rPr lang="ru-RU" i="1" dirty="0"/>
              <a:t> реформа в </a:t>
            </a:r>
            <a:r>
              <a:rPr lang="ru-RU" b="1" i="1" dirty="0" err="1">
                <a:solidFill>
                  <a:srgbClr val="00B050"/>
                </a:solidFill>
              </a:rPr>
              <a:t>Румунії</a:t>
            </a:r>
            <a:r>
              <a:rPr lang="ru-RU" i="1" dirty="0"/>
              <a:t> в першу </a:t>
            </a:r>
            <a:r>
              <a:rPr lang="ru-RU" i="1" dirty="0" err="1"/>
              <a:t>чергу</a:t>
            </a:r>
            <a:r>
              <a:rPr lang="ru-RU" i="1" dirty="0"/>
              <a:t> </a:t>
            </a:r>
            <a:r>
              <a:rPr lang="ru-RU" i="1" dirty="0" err="1"/>
              <a:t>пов’язана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відродженням</a:t>
            </a:r>
            <a:r>
              <a:rPr lang="ru-RU" i="1" dirty="0"/>
              <a:t> права </a:t>
            </a:r>
            <a:r>
              <a:rPr lang="ru-RU" i="1" dirty="0" err="1"/>
              <a:t>приватної</a:t>
            </a:r>
            <a:r>
              <a:rPr lang="ru-RU" i="1" dirty="0"/>
              <a:t> </a:t>
            </a:r>
            <a:r>
              <a:rPr lang="ru-RU" i="1" dirty="0" err="1"/>
              <a:t>власності</a:t>
            </a:r>
            <a:r>
              <a:rPr lang="ru-RU" i="1" dirty="0"/>
              <a:t>. </a:t>
            </a:r>
            <a:r>
              <a:rPr lang="uk-UA" i="1" dirty="0"/>
              <a:t>І</a:t>
            </a:r>
            <a:r>
              <a:rPr lang="ru-RU" i="1" dirty="0" err="1"/>
              <a:t>ноземні</a:t>
            </a:r>
            <a:r>
              <a:rPr lang="ru-RU" i="1" dirty="0"/>
              <a:t> </a:t>
            </a:r>
            <a:r>
              <a:rPr lang="ru-RU" i="1" dirty="0" err="1"/>
              <a:t>громадяни</a:t>
            </a:r>
            <a:r>
              <a:rPr lang="ru-RU" i="1" dirty="0"/>
              <a:t> та </a:t>
            </a:r>
            <a:r>
              <a:rPr lang="ru-RU" i="1" dirty="0" err="1"/>
              <a:t>апатриди</a:t>
            </a:r>
            <a:r>
              <a:rPr lang="ru-RU" i="1" dirty="0"/>
              <a:t> не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набувати</a:t>
            </a:r>
            <a:r>
              <a:rPr lang="ru-RU" i="1" dirty="0"/>
              <a:t> право </a:t>
            </a:r>
            <a:r>
              <a:rPr lang="ru-RU" i="1" dirty="0" err="1"/>
              <a:t>власності</a:t>
            </a:r>
            <a:r>
              <a:rPr lang="ru-RU" i="1" dirty="0"/>
              <a:t> на </a:t>
            </a:r>
            <a:r>
              <a:rPr lang="ru-RU" i="1" dirty="0" err="1"/>
              <a:t>земельні</a:t>
            </a:r>
            <a:r>
              <a:rPr lang="ru-RU" i="1" dirty="0"/>
              <a:t> </a:t>
            </a:r>
            <a:r>
              <a:rPr lang="ru-RU" i="1" dirty="0" err="1"/>
              <a:t>ділянки</a:t>
            </a:r>
            <a:r>
              <a:rPr lang="ru-RU" i="1" dirty="0"/>
              <a:t>. </a:t>
            </a:r>
            <a:r>
              <a:rPr lang="ru-RU" i="1" dirty="0" err="1"/>
              <a:t>Майно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бути </a:t>
            </a:r>
            <a:r>
              <a:rPr lang="ru-RU" i="1" dirty="0" err="1"/>
              <a:t>експропрійоване</a:t>
            </a:r>
            <a:r>
              <a:rPr lang="ru-RU" i="1" dirty="0"/>
              <a:t> для </a:t>
            </a:r>
            <a:r>
              <a:rPr lang="ru-RU" i="1" dirty="0" err="1"/>
              <a:t>суспільних</a:t>
            </a:r>
            <a:r>
              <a:rPr lang="ru-RU" i="1" dirty="0"/>
              <a:t> потреб за </a:t>
            </a:r>
            <a:r>
              <a:rPr lang="ru-RU" i="1" dirty="0" err="1"/>
              <a:t>умови</a:t>
            </a:r>
            <a:r>
              <a:rPr lang="ru-RU" i="1" dirty="0"/>
              <a:t> справедливого </a:t>
            </a:r>
            <a:r>
              <a:rPr lang="ru-RU" i="1" dirty="0" err="1"/>
              <a:t>попереднього</a:t>
            </a:r>
            <a:r>
              <a:rPr lang="ru-RU" i="1" dirty="0"/>
              <a:t> </a:t>
            </a:r>
            <a:r>
              <a:rPr lang="ru-RU" i="1" dirty="0" err="1"/>
              <a:t>відшкодування</a:t>
            </a:r>
            <a:r>
              <a:rPr lang="ru-RU" i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E34A3AA-4A0A-A0B8-9763-0C3CB6225B09}"/>
              </a:ext>
            </a:extLst>
          </p:cNvPr>
          <p:cNvSpPr txBox="1"/>
          <p:nvPr/>
        </p:nvSpPr>
        <p:spPr>
          <a:xfrm>
            <a:off x="5716657" y="3166841"/>
            <a:ext cx="60976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Принципи</a:t>
            </a:r>
            <a:r>
              <a:rPr lang="ru-RU" i="1" dirty="0"/>
              <a:t> </a:t>
            </a:r>
            <a:r>
              <a:rPr lang="ru-RU" i="1" dirty="0" err="1"/>
              <a:t>використання</a:t>
            </a:r>
            <a:r>
              <a:rPr lang="ru-RU" i="1" dirty="0"/>
              <a:t> земель в </a:t>
            </a:r>
            <a:r>
              <a:rPr lang="ru-RU" b="1" i="1" dirty="0" err="1">
                <a:solidFill>
                  <a:srgbClr val="00B050"/>
                </a:solidFill>
              </a:rPr>
              <a:t>Угорщині</a:t>
            </a:r>
            <a:r>
              <a:rPr lang="ru-RU" b="1" i="1" dirty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ru-RU" i="1" dirty="0"/>
              <a:t>•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половини</a:t>
            </a:r>
            <a:r>
              <a:rPr lang="ru-RU" i="1" dirty="0"/>
              <a:t> земель </a:t>
            </a:r>
            <a:r>
              <a:rPr lang="ru-RU" i="1" dirty="0" err="1"/>
              <a:t>перебувають</a:t>
            </a:r>
            <a:r>
              <a:rPr lang="ru-RU" i="1" dirty="0"/>
              <a:t> в </a:t>
            </a:r>
            <a:r>
              <a:rPr lang="ru-RU" i="1" dirty="0" err="1"/>
              <a:t>оренді</a:t>
            </a:r>
            <a:r>
              <a:rPr lang="ru-RU" i="1" dirty="0"/>
              <a:t>;</a:t>
            </a:r>
          </a:p>
          <a:p>
            <a:pPr algn="just"/>
            <a:r>
              <a:rPr lang="ru-RU" i="1" dirty="0"/>
              <a:t>• </a:t>
            </a:r>
            <a:r>
              <a:rPr lang="ru-RU" i="1" dirty="0" err="1"/>
              <a:t>фермери</a:t>
            </a:r>
            <a:r>
              <a:rPr lang="ru-RU" i="1" dirty="0"/>
              <a:t> часто </a:t>
            </a:r>
            <a:r>
              <a:rPr lang="ru-RU" i="1" dirty="0" err="1"/>
              <a:t>об'єднуються</a:t>
            </a:r>
            <a:r>
              <a:rPr lang="ru-RU" i="1" dirty="0"/>
              <a:t> та </a:t>
            </a:r>
            <a:r>
              <a:rPr lang="ru-RU" i="1" dirty="0" err="1"/>
              <a:t>працюють</a:t>
            </a:r>
            <a:r>
              <a:rPr lang="ru-RU" i="1" dirty="0"/>
              <a:t> як </a:t>
            </a:r>
            <a:r>
              <a:rPr lang="ru-RU" i="1" dirty="0" err="1"/>
              <a:t>фермерські</a:t>
            </a:r>
            <a:r>
              <a:rPr lang="ru-RU" i="1" dirty="0"/>
              <a:t> </a:t>
            </a:r>
            <a:r>
              <a:rPr lang="ru-RU" i="1" dirty="0" err="1"/>
              <a:t>господарства</a:t>
            </a:r>
            <a:r>
              <a:rPr lang="ru-RU" i="1" dirty="0"/>
              <a:t>;</a:t>
            </a:r>
          </a:p>
          <a:p>
            <a:pPr algn="just"/>
            <a:r>
              <a:rPr lang="ru-RU" i="1" dirty="0"/>
              <a:t>• держава активно </a:t>
            </a:r>
            <a:r>
              <a:rPr lang="ru-RU" i="1" dirty="0" err="1"/>
              <a:t>регулює</a:t>
            </a:r>
            <a:r>
              <a:rPr lang="ru-RU" i="1" dirty="0"/>
              <a:t> </a:t>
            </a:r>
            <a:r>
              <a:rPr lang="ru-RU" i="1" dirty="0" err="1"/>
              <a:t>земельні</a:t>
            </a:r>
            <a:r>
              <a:rPr lang="ru-RU" i="1" dirty="0"/>
              <a:t> </a:t>
            </a:r>
            <a:r>
              <a:rPr lang="ru-RU" i="1" dirty="0" err="1"/>
              <a:t>відносини</a:t>
            </a:r>
            <a:r>
              <a:rPr lang="ru-RU" i="1" dirty="0"/>
              <a:t> – </a:t>
            </a:r>
            <a:r>
              <a:rPr lang="ru-RU" i="1" dirty="0" err="1"/>
              <a:t>Земельний</a:t>
            </a:r>
            <a:r>
              <a:rPr lang="ru-RU" i="1" dirty="0"/>
              <a:t> банк та </a:t>
            </a:r>
            <a:r>
              <a:rPr lang="ru-RU" i="1" dirty="0" err="1"/>
              <a:t>Земельний</a:t>
            </a:r>
            <a:r>
              <a:rPr lang="ru-RU" i="1" dirty="0"/>
              <a:t> фонд </a:t>
            </a:r>
            <a:r>
              <a:rPr lang="ru-RU" i="1" dirty="0" err="1"/>
              <a:t>кредитують</a:t>
            </a:r>
            <a:r>
              <a:rPr lang="ru-RU" i="1" dirty="0"/>
              <a:t> та </a:t>
            </a:r>
            <a:r>
              <a:rPr lang="ru-RU" i="1" dirty="0" err="1"/>
              <a:t>викуповують</a:t>
            </a:r>
            <a:r>
              <a:rPr lang="ru-RU" i="1" dirty="0"/>
              <a:t> </a:t>
            </a:r>
            <a:r>
              <a:rPr lang="ru-RU" i="1" dirty="0" err="1"/>
              <a:t>наділи</a:t>
            </a:r>
            <a:r>
              <a:rPr lang="ru-RU" i="1" dirty="0"/>
              <a:t> у селян;</a:t>
            </a:r>
          </a:p>
          <a:p>
            <a:pPr algn="just"/>
            <a:r>
              <a:rPr lang="ru-RU" i="1" dirty="0"/>
              <a:t>• </a:t>
            </a:r>
            <a:r>
              <a:rPr lang="ru-RU" i="1" dirty="0" err="1"/>
              <a:t>пріоритетне</a:t>
            </a:r>
            <a:r>
              <a:rPr lang="ru-RU" i="1" dirty="0"/>
              <a:t> право </a:t>
            </a:r>
            <a:r>
              <a:rPr lang="ru-RU" i="1" dirty="0" err="1"/>
              <a:t>купівлі</a:t>
            </a:r>
            <a:r>
              <a:rPr lang="ru-RU" i="1" dirty="0"/>
              <a:t> земель – у </a:t>
            </a:r>
            <a:r>
              <a:rPr lang="ru-RU" i="1" dirty="0" err="1"/>
              <a:t>осіб</a:t>
            </a:r>
            <a:r>
              <a:rPr lang="ru-RU" i="1" dirty="0"/>
              <a:t>, </a:t>
            </a:r>
            <a:r>
              <a:rPr lang="ru-RU" i="1" dirty="0" err="1"/>
              <a:t>зацікавлених</a:t>
            </a:r>
            <a:r>
              <a:rPr lang="ru-RU" i="1" dirty="0"/>
              <a:t> у </a:t>
            </a:r>
            <a:r>
              <a:rPr lang="ru-RU" i="1" dirty="0" err="1"/>
              <a:t>сільгоспдіяльності</a:t>
            </a:r>
            <a:r>
              <a:rPr lang="ru-RU" i="1" dirty="0"/>
              <a:t>;</a:t>
            </a:r>
          </a:p>
          <a:p>
            <a:pPr algn="just"/>
            <a:r>
              <a:rPr lang="ru-RU" i="1" dirty="0"/>
              <a:t>• </a:t>
            </a:r>
            <a:r>
              <a:rPr lang="ru-RU" i="1" dirty="0" err="1"/>
              <a:t>діє</a:t>
            </a:r>
            <a:r>
              <a:rPr lang="ru-RU" i="1" dirty="0"/>
              <a:t> </a:t>
            </a:r>
            <a:r>
              <a:rPr lang="ru-RU" i="1" dirty="0" err="1"/>
              <a:t>мораторій</a:t>
            </a:r>
            <a:r>
              <a:rPr lang="ru-RU" i="1" dirty="0"/>
              <a:t> на передачу земель </a:t>
            </a:r>
            <a:r>
              <a:rPr lang="ru-RU" i="1" dirty="0" err="1"/>
              <a:t>іноземцям</a:t>
            </a:r>
            <a:r>
              <a:rPr lang="ru-RU" i="1" dirty="0"/>
              <a:t>;</a:t>
            </a:r>
          </a:p>
          <a:p>
            <a:pPr algn="just"/>
            <a:r>
              <a:rPr lang="ru-RU" i="1" dirty="0"/>
              <a:t>• в одних руках </a:t>
            </a:r>
            <a:r>
              <a:rPr lang="ru-RU" i="1" dirty="0" err="1"/>
              <a:t>може</a:t>
            </a:r>
            <a:r>
              <a:rPr lang="ru-RU" i="1" dirty="0"/>
              <a:t> бути </a:t>
            </a:r>
            <a:r>
              <a:rPr lang="ru-RU" i="1" dirty="0" err="1"/>
              <a:t>зосереджено</a:t>
            </a:r>
            <a:r>
              <a:rPr lang="ru-RU" i="1" dirty="0"/>
              <a:t> </a:t>
            </a:r>
            <a:r>
              <a:rPr lang="ru-RU" i="1" dirty="0" err="1"/>
              <a:t>трохи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300 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22C9B2-B695-8946-81A0-5DEBEA02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530" y="337930"/>
            <a:ext cx="3602313" cy="269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72FA3E6-095A-CD73-743C-1F2FC5B6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7" y="3277848"/>
            <a:ext cx="4178576" cy="260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45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B5B3BD-F79B-8434-F383-F2A6DF0F342F}"/>
              </a:ext>
            </a:extLst>
          </p:cNvPr>
          <p:cNvSpPr txBox="1"/>
          <p:nvPr/>
        </p:nvSpPr>
        <p:spPr>
          <a:xfrm>
            <a:off x="395080" y="395046"/>
            <a:ext cx="60976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У </a:t>
            </a:r>
            <a:r>
              <a:rPr lang="ru-RU" b="1" i="1" dirty="0" err="1">
                <a:solidFill>
                  <a:srgbClr val="00B050"/>
                </a:solidFill>
              </a:rPr>
              <a:t>Чехії</a:t>
            </a:r>
            <a:r>
              <a:rPr lang="ru-RU" i="1" dirty="0"/>
              <a:t> </a:t>
            </a:r>
            <a:r>
              <a:rPr lang="ru-RU" i="1" dirty="0" err="1"/>
              <a:t>переважне</a:t>
            </a:r>
            <a:r>
              <a:rPr lang="ru-RU" i="1" dirty="0"/>
              <a:t> право на </a:t>
            </a:r>
            <a:r>
              <a:rPr lang="ru-RU" i="1" dirty="0" err="1"/>
              <a:t>придбання</a:t>
            </a:r>
            <a:r>
              <a:rPr lang="ru-RU" i="1" dirty="0"/>
              <a:t> </a:t>
            </a:r>
            <a:r>
              <a:rPr lang="ru-RU" i="1" dirty="0" err="1"/>
              <a:t>державних</a:t>
            </a:r>
            <a:r>
              <a:rPr lang="ru-RU" i="1" dirty="0"/>
              <a:t> земель аграрного </a:t>
            </a:r>
            <a:r>
              <a:rPr lang="ru-RU" i="1" dirty="0" err="1"/>
              <a:t>призначення</a:t>
            </a:r>
            <a:r>
              <a:rPr lang="ru-RU" i="1" dirty="0"/>
              <a:t> </a:t>
            </a:r>
            <a:r>
              <a:rPr lang="ru-RU" i="1" dirty="0" err="1"/>
              <a:t>мають</a:t>
            </a:r>
            <a:r>
              <a:rPr lang="ru-RU" i="1" dirty="0"/>
              <a:t> </a:t>
            </a:r>
            <a:r>
              <a:rPr lang="ru-RU" i="1" dirty="0" err="1"/>
              <a:t>чеські</a:t>
            </a:r>
            <a:r>
              <a:rPr lang="ru-RU" i="1" dirty="0"/>
              <a:t> </a:t>
            </a:r>
            <a:r>
              <a:rPr lang="ru-RU" i="1" dirty="0" err="1"/>
              <a:t>фермери</a:t>
            </a:r>
            <a:r>
              <a:rPr lang="ru-RU" i="1" dirty="0"/>
              <a:t>, у </a:t>
            </a:r>
            <a:r>
              <a:rPr lang="ru-RU" i="1" dirty="0" err="1"/>
              <a:t>приватній</a:t>
            </a:r>
            <a:r>
              <a:rPr lang="ru-RU" i="1" dirty="0"/>
              <a:t> </a:t>
            </a:r>
            <a:r>
              <a:rPr lang="ru-RU" i="1" dirty="0" err="1"/>
              <a:t>власності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не </a:t>
            </a:r>
            <a:r>
              <a:rPr lang="ru-RU" i="1" dirty="0" err="1"/>
              <a:t>менш</a:t>
            </a:r>
            <a:r>
              <a:rPr lang="ru-RU" i="1" dirty="0"/>
              <a:t> </a:t>
            </a:r>
            <a:r>
              <a:rPr lang="ru-RU" i="1" dirty="0" err="1"/>
              <a:t>ніж</a:t>
            </a:r>
            <a:r>
              <a:rPr lang="ru-RU" i="1" dirty="0"/>
              <a:t> 10 га і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постійно</a:t>
            </a:r>
            <a:r>
              <a:rPr lang="ru-RU" i="1" dirty="0"/>
              <a:t> </a:t>
            </a:r>
            <a:r>
              <a:rPr lang="ru-RU" i="1" dirty="0" err="1"/>
              <a:t>працюють</a:t>
            </a:r>
            <a:r>
              <a:rPr lang="ru-RU" i="1" dirty="0"/>
              <a:t> у межах </a:t>
            </a:r>
            <a:r>
              <a:rPr lang="ru-RU" i="1" dirty="0" err="1"/>
              <a:t>відповідної</a:t>
            </a:r>
            <a:r>
              <a:rPr lang="ru-RU" i="1" dirty="0"/>
              <a:t> </a:t>
            </a:r>
            <a:r>
              <a:rPr lang="ru-RU" i="1" dirty="0" err="1"/>
              <a:t>територіальної</a:t>
            </a:r>
            <a:r>
              <a:rPr lang="ru-RU" i="1" dirty="0"/>
              <a:t> </a:t>
            </a:r>
            <a:r>
              <a:rPr lang="ru-RU" i="1" dirty="0" err="1"/>
              <a:t>громади</a:t>
            </a:r>
            <a:r>
              <a:rPr lang="ru-RU" i="1" dirty="0"/>
              <a:t> </a:t>
            </a:r>
            <a:r>
              <a:rPr lang="ru-RU" i="1" dirty="0" err="1"/>
              <a:t>мінімум</a:t>
            </a:r>
            <a:r>
              <a:rPr lang="ru-RU" i="1" dirty="0"/>
              <a:t> три роки,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орендарі</a:t>
            </a:r>
            <a:r>
              <a:rPr lang="ru-RU" i="1" dirty="0"/>
              <a:t> </a:t>
            </a:r>
            <a:r>
              <a:rPr lang="ru-RU" i="1" dirty="0" err="1"/>
              <a:t>ділянок</a:t>
            </a:r>
            <a:r>
              <a:rPr lang="ru-RU" i="1" dirty="0"/>
              <a:t> </a:t>
            </a:r>
            <a:r>
              <a:rPr lang="ru-RU" i="1" dirty="0" err="1"/>
              <a:t>площею</a:t>
            </a:r>
            <a:r>
              <a:rPr lang="ru-RU" i="1" dirty="0"/>
              <a:t> до 500 га, </a:t>
            </a:r>
            <a:r>
              <a:rPr lang="ru-RU" i="1" dirty="0" err="1"/>
              <a:t>якщо</a:t>
            </a:r>
            <a:r>
              <a:rPr lang="ru-RU" i="1" dirty="0"/>
              <a:t> вони </a:t>
            </a:r>
            <a:r>
              <a:rPr lang="ru-RU" i="1" dirty="0" err="1"/>
              <a:t>винаймають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понад</a:t>
            </a:r>
            <a:r>
              <a:rPr lang="ru-RU" i="1" dirty="0"/>
              <a:t> три роки. </a:t>
            </a:r>
            <a:r>
              <a:rPr lang="ru-RU" i="1" dirty="0" err="1"/>
              <a:t>Нині</a:t>
            </a:r>
            <a:r>
              <a:rPr lang="ru-RU" i="1" dirty="0"/>
              <a:t> </a:t>
            </a:r>
            <a:r>
              <a:rPr lang="ru-RU" i="1" dirty="0" err="1"/>
              <a:t>іноземці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купити</a:t>
            </a:r>
            <a:r>
              <a:rPr lang="ru-RU" i="1" dirty="0"/>
              <a:t> землю, </a:t>
            </a:r>
            <a:r>
              <a:rPr lang="ru-RU" i="1" dirty="0" err="1"/>
              <a:t>якщо</a:t>
            </a:r>
            <a:r>
              <a:rPr lang="ru-RU" i="1" dirty="0"/>
              <a:t> вони є </a:t>
            </a:r>
            <a:r>
              <a:rPr lang="ru-RU" i="1" dirty="0" err="1"/>
              <a:t>громадянами</a:t>
            </a:r>
            <a:r>
              <a:rPr lang="ru-RU" i="1" dirty="0"/>
              <a:t> </a:t>
            </a:r>
            <a:r>
              <a:rPr lang="ru-RU" i="1" dirty="0" err="1"/>
              <a:t>Євросоюзу</a:t>
            </a:r>
            <a:r>
              <a:rPr lang="ru-RU" i="1" dirty="0"/>
              <a:t>, </a:t>
            </a:r>
            <a:r>
              <a:rPr lang="ru-RU" i="1" dirty="0" err="1"/>
              <a:t>постійно</a:t>
            </a:r>
            <a:r>
              <a:rPr lang="ru-RU" i="1" dirty="0"/>
              <a:t> </a:t>
            </a:r>
            <a:r>
              <a:rPr lang="ru-RU" i="1" dirty="0" err="1"/>
              <a:t>проживають</a:t>
            </a:r>
            <a:r>
              <a:rPr lang="ru-RU" i="1" dirty="0"/>
              <a:t> у </a:t>
            </a:r>
            <a:r>
              <a:rPr lang="ru-RU" i="1" dirty="0" err="1"/>
              <a:t>Чехії</a:t>
            </a:r>
            <a:r>
              <a:rPr lang="ru-RU" i="1" dirty="0"/>
              <a:t> </a:t>
            </a:r>
            <a:r>
              <a:rPr lang="ru-RU" i="1" dirty="0" err="1"/>
              <a:t>понад</a:t>
            </a:r>
            <a:r>
              <a:rPr lang="ru-RU" i="1" dirty="0"/>
              <a:t> три роки й </a:t>
            </a:r>
            <a:r>
              <a:rPr lang="ru-RU" i="1" dirty="0" err="1"/>
              <a:t>зареєстровані</a:t>
            </a:r>
            <a:r>
              <a:rPr lang="ru-RU" i="1" dirty="0"/>
              <a:t> як </a:t>
            </a:r>
            <a:r>
              <a:rPr lang="ru-RU" i="1" dirty="0" err="1"/>
              <a:t>фермери</a:t>
            </a:r>
            <a:r>
              <a:rPr lang="ru-RU" i="1" dirty="0"/>
              <a:t>.</a:t>
            </a:r>
          </a:p>
          <a:p>
            <a:pPr algn="just"/>
            <a:endParaRPr lang="ru-RU" i="1" dirty="0"/>
          </a:p>
          <a:p>
            <a:pPr algn="just"/>
            <a:endParaRPr lang="ru-RU" i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B28D69-41F9-F286-9BC5-C858296F0CF7}"/>
              </a:ext>
            </a:extLst>
          </p:cNvPr>
          <p:cNvSpPr txBox="1"/>
          <p:nvPr/>
        </p:nvSpPr>
        <p:spPr>
          <a:xfrm>
            <a:off x="6010690" y="3072702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Стаття</a:t>
            </a:r>
            <a:r>
              <a:rPr lang="ru-RU" i="1" dirty="0"/>
              <a:t> 181 </a:t>
            </a:r>
            <a:r>
              <a:rPr lang="ru-RU" i="1" dirty="0" err="1"/>
              <a:t>Конституції</a:t>
            </a:r>
            <a:r>
              <a:rPr lang="ru-RU" i="1" dirty="0"/>
              <a:t> </a:t>
            </a:r>
            <a:r>
              <a:rPr lang="ru-RU" b="1" i="1" dirty="0" err="1">
                <a:solidFill>
                  <a:srgbClr val="00B050"/>
                </a:solidFill>
              </a:rPr>
              <a:t>Албанії</a:t>
            </a:r>
            <a:r>
              <a:rPr lang="ru-RU" i="1" dirty="0"/>
              <a:t> </a:t>
            </a:r>
            <a:r>
              <a:rPr lang="ru-RU" i="1" dirty="0" err="1"/>
              <a:t>передбачає</a:t>
            </a:r>
            <a:r>
              <a:rPr lang="ru-RU" i="1" dirty="0"/>
              <a:t> </a:t>
            </a:r>
            <a:r>
              <a:rPr lang="ru-RU" i="1" dirty="0" err="1"/>
              <a:t>прийняття</a:t>
            </a:r>
            <a:r>
              <a:rPr lang="ru-RU" i="1" dirty="0"/>
              <a:t> </a:t>
            </a:r>
            <a:r>
              <a:rPr lang="ru-RU" i="1" dirty="0" err="1"/>
              <a:t>законів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вирішать</a:t>
            </a:r>
            <a:r>
              <a:rPr lang="ru-RU" i="1" dirty="0"/>
              <a:t> </a:t>
            </a:r>
            <a:r>
              <a:rPr lang="ru-RU" i="1" dirty="0" err="1"/>
              <a:t>питання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експропріації</a:t>
            </a:r>
            <a:r>
              <a:rPr lang="ru-RU" i="1" dirty="0"/>
              <a:t> та </a:t>
            </a:r>
            <a:r>
              <a:rPr lang="ru-RU" i="1" dirty="0" err="1"/>
              <a:t>конфіскації</a:t>
            </a:r>
            <a:r>
              <a:rPr lang="ru-RU" i="1" dirty="0"/>
              <a:t>, </a:t>
            </a:r>
            <a:r>
              <a:rPr lang="ru-RU" i="1" dirty="0" err="1"/>
              <a:t>здійснених</a:t>
            </a:r>
            <a:r>
              <a:rPr lang="ru-RU" i="1" dirty="0"/>
              <a:t> до </a:t>
            </a:r>
            <a:r>
              <a:rPr lang="ru-RU" i="1" dirty="0" err="1"/>
              <a:t>прийняття</a:t>
            </a:r>
            <a:r>
              <a:rPr lang="ru-RU" i="1" dirty="0"/>
              <a:t> </a:t>
            </a:r>
            <a:r>
              <a:rPr lang="ru-RU" i="1" dirty="0" err="1"/>
              <a:t>Конституції</a:t>
            </a:r>
            <a:endParaRPr lang="ru-RU" i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9FFDBC-AFF6-1DC8-DBB5-6D20EEC7EA17}"/>
              </a:ext>
            </a:extLst>
          </p:cNvPr>
          <p:cNvSpPr txBox="1"/>
          <p:nvPr/>
        </p:nvSpPr>
        <p:spPr>
          <a:xfrm>
            <a:off x="395080" y="4860160"/>
            <a:ext cx="6341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У </a:t>
            </a:r>
            <a:r>
              <a:rPr lang="ru-RU" b="1" i="1" dirty="0" err="1">
                <a:solidFill>
                  <a:srgbClr val="00B050"/>
                </a:solidFill>
              </a:rPr>
              <a:t>Болгарії</a:t>
            </a:r>
            <a:r>
              <a:rPr lang="ru-RU" i="1" dirty="0"/>
              <a:t> </a:t>
            </a:r>
            <a:r>
              <a:rPr lang="ru-RU" i="1" dirty="0" err="1"/>
              <a:t>повна</a:t>
            </a:r>
            <a:r>
              <a:rPr lang="ru-RU" i="1" dirty="0"/>
              <a:t> </a:t>
            </a:r>
            <a:r>
              <a:rPr lang="ru-RU" i="1" dirty="0" err="1"/>
              <a:t>націоналізація</a:t>
            </a:r>
            <a:r>
              <a:rPr lang="ru-RU" i="1" dirty="0"/>
              <a:t> </a:t>
            </a:r>
            <a:r>
              <a:rPr lang="ru-RU" i="1" dirty="0" err="1"/>
              <a:t>землі</a:t>
            </a:r>
            <a:r>
              <a:rPr lang="ru-RU" i="1" dirty="0"/>
              <a:t> не </a:t>
            </a:r>
            <a:r>
              <a:rPr lang="ru-RU" i="1" dirty="0" err="1"/>
              <a:t>проводилася</a:t>
            </a:r>
            <a:r>
              <a:rPr lang="ru-RU" i="1" dirty="0"/>
              <a:t>, </a:t>
            </a:r>
            <a:r>
              <a:rPr lang="ru-RU" i="1" dirty="0" err="1"/>
              <a:t>проте</a:t>
            </a:r>
            <a:r>
              <a:rPr lang="ru-RU" i="1" dirty="0"/>
              <a:t> у </a:t>
            </a:r>
            <a:r>
              <a:rPr lang="ru-RU" i="1" dirty="0" err="1"/>
              <a:t>повоєнні</a:t>
            </a:r>
            <a:r>
              <a:rPr lang="ru-RU" i="1" dirty="0"/>
              <a:t> роки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здійснено</a:t>
            </a:r>
            <a:r>
              <a:rPr lang="ru-RU" i="1" dirty="0"/>
              <a:t> </a:t>
            </a:r>
            <a:r>
              <a:rPr lang="ru-RU" i="1" dirty="0" err="1"/>
              <a:t>широкомасштабне</a:t>
            </a:r>
            <a:r>
              <a:rPr lang="ru-RU" i="1" dirty="0"/>
              <a:t> </a:t>
            </a:r>
            <a:r>
              <a:rPr lang="ru-RU" i="1" dirty="0" err="1"/>
              <a:t>усуспільнення</a:t>
            </a:r>
            <a:r>
              <a:rPr lang="ru-RU" i="1" dirty="0"/>
              <a:t> </a:t>
            </a:r>
            <a:r>
              <a:rPr lang="ru-RU" i="1" dirty="0" err="1"/>
              <a:t>землі</a:t>
            </a:r>
            <a:r>
              <a:rPr lang="ru-RU" i="1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724F12-8EE8-5023-DB7B-21FB1A812125}"/>
              </a:ext>
            </a:extLst>
          </p:cNvPr>
          <p:cNvSpPr txBox="1"/>
          <p:nvPr/>
        </p:nvSpPr>
        <p:spPr>
          <a:xfrm>
            <a:off x="395080" y="5783490"/>
            <a:ext cx="6341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Закріплена</a:t>
            </a:r>
            <a:r>
              <a:rPr lang="ru-RU" i="1" dirty="0"/>
              <a:t> </a:t>
            </a:r>
            <a:r>
              <a:rPr lang="ru-RU" i="1" dirty="0" err="1"/>
              <a:t>ідея</a:t>
            </a:r>
            <a:r>
              <a:rPr lang="ru-RU" i="1" dirty="0"/>
              <a:t> </a:t>
            </a:r>
            <a:r>
              <a:rPr lang="ru-RU" i="1" dirty="0" err="1"/>
              <a:t>максимальної</a:t>
            </a:r>
            <a:r>
              <a:rPr lang="ru-RU" i="1" dirty="0"/>
              <a:t> </a:t>
            </a:r>
            <a:r>
              <a:rPr lang="ru-RU" i="1" dirty="0" err="1"/>
              <a:t>приватизації</a:t>
            </a:r>
            <a:r>
              <a:rPr lang="ru-RU" i="1" dirty="0"/>
              <a:t> </a:t>
            </a:r>
            <a:r>
              <a:rPr lang="ru-RU" i="1" dirty="0" err="1"/>
              <a:t>землі</a:t>
            </a:r>
            <a:r>
              <a:rPr lang="ru-RU" i="1" dirty="0"/>
              <a:t>, </a:t>
            </a:r>
            <a:r>
              <a:rPr lang="ru-RU" i="1" dirty="0" err="1"/>
              <a:t>розподіл</a:t>
            </a:r>
            <a:r>
              <a:rPr lang="ru-RU" i="1" dirty="0"/>
              <a:t> земель </a:t>
            </a:r>
            <a:r>
              <a:rPr lang="ru-RU" i="1" dirty="0" err="1"/>
              <a:t>сільськогосподарських</a:t>
            </a:r>
            <a:r>
              <a:rPr lang="ru-RU" i="1" dirty="0"/>
              <a:t> </a:t>
            </a:r>
            <a:r>
              <a:rPr lang="ru-RU" i="1" dirty="0" err="1"/>
              <a:t>кооперативів</a:t>
            </a:r>
            <a:r>
              <a:rPr lang="ru-RU" i="1" dirty="0"/>
              <a:t>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B03CC63-3FC9-60CE-0787-58F0A5A8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435" y="286850"/>
            <a:ext cx="3576430" cy="258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6A30315-C88C-3021-14DA-85FF85B14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36" y="2985995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640004B-FB96-DC4C-6589-56E60D033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877" y="4090985"/>
            <a:ext cx="3382619" cy="253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7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257DAF-BDBB-8A8C-8FC7-377523D0A538}"/>
              </a:ext>
            </a:extLst>
          </p:cNvPr>
          <p:cNvSpPr txBox="1"/>
          <p:nvPr/>
        </p:nvSpPr>
        <p:spPr>
          <a:xfrm>
            <a:off x="325505" y="274480"/>
            <a:ext cx="10060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в)</a:t>
            </a:r>
            <a:r>
              <a:rPr lang="ru-RU" b="1" dirty="0" err="1"/>
              <a:t>Регулювання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землекористування</a:t>
            </a:r>
            <a:r>
              <a:rPr lang="ru-RU" b="1" dirty="0"/>
              <a:t> у </a:t>
            </a:r>
            <a:r>
              <a:rPr lang="ru-RU" b="1" dirty="0" err="1"/>
              <a:t>країнах</a:t>
            </a:r>
            <a:r>
              <a:rPr lang="ru-RU" b="1" dirty="0"/>
              <a:t> </a:t>
            </a:r>
            <a:r>
              <a:rPr lang="ru-RU" b="1" dirty="0" err="1"/>
              <a:t>Північної</a:t>
            </a:r>
            <a:r>
              <a:rPr lang="ru-RU" b="1" dirty="0"/>
              <a:t> </a:t>
            </a:r>
            <a:r>
              <a:rPr lang="ru-RU" b="1" dirty="0" err="1"/>
              <a:t>Європи</a:t>
            </a:r>
            <a:endParaRPr lang="ru-RU" b="1" dirty="0"/>
          </a:p>
          <a:p>
            <a:endParaRPr lang="ru-RU" b="1" dirty="0"/>
          </a:p>
          <a:p>
            <a:r>
              <a:rPr lang="ru-RU" dirty="0"/>
              <a:t>(</a:t>
            </a:r>
            <a:r>
              <a:rPr lang="ru-RU" u="sng" dirty="0" err="1"/>
              <a:t>Фінляндія</a:t>
            </a:r>
            <a:r>
              <a:rPr lang="ru-RU" u="sng" dirty="0"/>
              <a:t>, </a:t>
            </a:r>
            <a:r>
              <a:rPr lang="ru-RU" u="sng" dirty="0" err="1"/>
              <a:t>Швеція</a:t>
            </a:r>
            <a:r>
              <a:rPr lang="ru-RU" u="sng" dirty="0"/>
              <a:t>, </a:t>
            </a:r>
            <a:r>
              <a:rPr lang="ru-RU" u="sng" dirty="0" err="1"/>
              <a:t>Норвегія</a:t>
            </a:r>
            <a:r>
              <a:rPr lang="ru-RU" u="sng" dirty="0"/>
              <a:t>, </a:t>
            </a:r>
            <a:r>
              <a:rPr lang="ru-RU" u="sng" dirty="0" err="1"/>
              <a:t>Данія</a:t>
            </a:r>
            <a:r>
              <a:rPr lang="ru-RU" u="sng" dirty="0"/>
              <a:t>, Велика </a:t>
            </a:r>
            <a:r>
              <a:rPr lang="ru-RU" u="sng" dirty="0" err="1"/>
              <a:t>Британія</a:t>
            </a:r>
            <a:r>
              <a:rPr lang="ru-RU" u="sng" dirty="0"/>
              <a:t>, </a:t>
            </a:r>
            <a:r>
              <a:rPr lang="ru-RU" u="sng" dirty="0" err="1"/>
              <a:t>Ірландія</a:t>
            </a:r>
            <a:r>
              <a:rPr lang="ru-RU" u="sng" dirty="0"/>
              <a:t>, </a:t>
            </a:r>
            <a:r>
              <a:rPr lang="ru-RU" u="sng" dirty="0" err="1"/>
              <a:t>Ісландія</a:t>
            </a:r>
            <a:r>
              <a:rPr lang="ru-RU" u="sng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191302-9AD4-710B-5F4D-827A1A54B54E}"/>
              </a:ext>
            </a:extLst>
          </p:cNvPr>
          <p:cNvSpPr txBox="1"/>
          <p:nvPr/>
        </p:nvSpPr>
        <p:spPr>
          <a:xfrm>
            <a:off x="285749" y="1404553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У </a:t>
            </a:r>
            <a:r>
              <a:rPr lang="ru-RU" b="1" i="1" dirty="0" err="1">
                <a:solidFill>
                  <a:srgbClr val="00B050"/>
                </a:solidFill>
              </a:rPr>
              <a:t>Великобритані</a:t>
            </a:r>
            <a:r>
              <a:rPr lang="ru-RU" i="1" dirty="0" err="1"/>
              <a:t>ї</a:t>
            </a:r>
            <a:r>
              <a:rPr lang="ru-RU" i="1" dirty="0"/>
              <a:t> </a:t>
            </a:r>
            <a:r>
              <a:rPr lang="ru-RU" i="1" dirty="0" err="1"/>
              <a:t>обмеження</a:t>
            </a:r>
            <a:r>
              <a:rPr lang="ru-RU" i="1" dirty="0"/>
              <a:t> на </a:t>
            </a:r>
            <a:r>
              <a:rPr lang="ru-RU" i="1" dirty="0" err="1"/>
              <a:t>обіг</a:t>
            </a:r>
            <a:r>
              <a:rPr lang="ru-RU" i="1" dirty="0"/>
              <a:t> </a:t>
            </a:r>
            <a:r>
              <a:rPr lang="ru-RU" i="1" dirty="0" err="1"/>
              <a:t>земельних</a:t>
            </a:r>
            <a:r>
              <a:rPr lang="ru-RU" i="1" dirty="0"/>
              <a:t> </a:t>
            </a:r>
            <a:r>
              <a:rPr lang="ru-RU" i="1" dirty="0" err="1"/>
              <a:t>ділянок</a:t>
            </a:r>
            <a:r>
              <a:rPr lang="ru-RU" i="1" dirty="0"/>
              <a:t> практично </a:t>
            </a:r>
            <a:r>
              <a:rPr lang="ru-RU" i="1" dirty="0" err="1"/>
              <a:t>відсутні</a:t>
            </a:r>
            <a:r>
              <a:rPr lang="ru-RU" i="1" dirty="0"/>
              <a:t>. </a:t>
            </a:r>
            <a:r>
              <a:rPr lang="ru-RU" i="1" dirty="0" err="1"/>
              <a:t>Показово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у </a:t>
            </a:r>
            <a:r>
              <a:rPr lang="ru-RU" i="1" dirty="0" err="1"/>
              <a:t>цій</a:t>
            </a:r>
            <a:r>
              <a:rPr lang="ru-RU" i="1" dirty="0"/>
              <a:t> </a:t>
            </a:r>
            <a:r>
              <a:rPr lang="ru-RU" i="1" dirty="0" err="1"/>
              <a:t>країні</a:t>
            </a:r>
            <a:r>
              <a:rPr lang="ru-RU" i="1" dirty="0"/>
              <a:t> </a:t>
            </a:r>
            <a:r>
              <a:rPr lang="ru-RU" i="1" dirty="0" err="1"/>
              <a:t>інтереси</a:t>
            </a:r>
            <a:r>
              <a:rPr lang="ru-RU" i="1" dirty="0"/>
              <a:t> обороту </a:t>
            </a:r>
            <a:r>
              <a:rPr lang="ru-RU" i="1" dirty="0" err="1"/>
              <a:t>обумовлюють</a:t>
            </a:r>
            <a:r>
              <a:rPr lang="ru-RU" i="1" dirty="0"/>
              <a:t> </a:t>
            </a:r>
            <a:r>
              <a:rPr lang="ru-RU" i="1" dirty="0" err="1"/>
              <a:t>існування</a:t>
            </a:r>
            <a:r>
              <a:rPr lang="ru-RU" i="1" dirty="0"/>
              <a:t> </a:t>
            </a:r>
            <a:r>
              <a:rPr lang="ru-RU" i="1" dirty="0" err="1"/>
              <a:t>набуття</a:t>
            </a:r>
            <a:r>
              <a:rPr lang="ru-RU" i="1" dirty="0"/>
              <a:t> права </a:t>
            </a:r>
            <a:r>
              <a:rPr lang="ru-RU" i="1" dirty="0" err="1"/>
              <a:t>власності</a:t>
            </a:r>
            <a:r>
              <a:rPr lang="ru-RU" i="1" dirty="0"/>
              <a:t> на </a:t>
            </a:r>
            <a:r>
              <a:rPr lang="ru-RU" i="1" dirty="0" err="1"/>
              <a:t>земельні</a:t>
            </a:r>
            <a:r>
              <a:rPr lang="ru-RU" i="1" dirty="0"/>
              <a:t> </a:t>
            </a:r>
            <a:r>
              <a:rPr lang="ru-RU" i="1" dirty="0" err="1"/>
              <a:t>ділянки</a:t>
            </a:r>
            <a:r>
              <a:rPr lang="ru-RU" i="1" dirty="0"/>
              <a:t> за </a:t>
            </a:r>
            <a:r>
              <a:rPr lang="ru-RU" i="1" dirty="0" err="1"/>
              <a:t>давністю</a:t>
            </a:r>
            <a:r>
              <a:rPr lang="ru-RU" i="1" dirty="0"/>
              <a:t> </a:t>
            </a:r>
            <a:r>
              <a:rPr lang="ru-RU" i="1" dirty="0" err="1"/>
              <a:t>користування</a:t>
            </a:r>
            <a:r>
              <a:rPr lang="ru-RU" i="1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0762A5-A797-2DCE-68C1-7D5F445653CB}"/>
              </a:ext>
            </a:extLst>
          </p:cNvPr>
          <p:cNvSpPr txBox="1"/>
          <p:nvPr/>
        </p:nvSpPr>
        <p:spPr>
          <a:xfrm>
            <a:off x="325505" y="2760774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Акт про </a:t>
            </a:r>
            <a:r>
              <a:rPr lang="ru-RU" i="1" dirty="0" err="1"/>
              <a:t>реєстрацію</a:t>
            </a:r>
            <a:r>
              <a:rPr lang="ru-RU" i="1" dirty="0"/>
              <a:t> земель 2002 р. </a:t>
            </a:r>
            <a:r>
              <a:rPr lang="ru-RU" i="1" dirty="0" err="1"/>
              <a:t>передбачив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особа, яка </a:t>
            </a:r>
            <a:r>
              <a:rPr lang="ru-RU" i="1" dirty="0" err="1"/>
              <a:t>зайняла</a:t>
            </a:r>
            <a:r>
              <a:rPr lang="ru-RU" i="1" dirty="0"/>
              <a:t> </a:t>
            </a:r>
            <a:r>
              <a:rPr lang="ru-RU" i="1" dirty="0" err="1"/>
              <a:t>земельну</a:t>
            </a:r>
            <a:r>
              <a:rPr lang="ru-RU" i="1" dirty="0"/>
              <a:t> </a:t>
            </a:r>
            <a:r>
              <a:rPr lang="ru-RU" i="1" dirty="0" err="1"/>
              <a:t>ділянку</a:t>
            </a:r>
            <a:r>
              <a:rPr lang="ru-RU" i="1" dirty="0"/>
              <a:t>, </a:t>
            </a:r>
            <a:r>
              <a:rPr lang="ru-RU" i="1" dirty="0" err="1"/>
              <a:t>має</a:t>
            </a:r>
            <a:r>
              <a:rPr lang="ru-RU" i="1" dirty="0"/>
              <a:t> право </a:t>
            </a:r>
            <a:r>
              <a:rPr lang="ru-RU" i="1" dirty="0" err="1"/>
              <a:t>звернутися</a:t>
            </a:r>
            <a:r>
              <a:rPr lang="ru-RU" i="1" dirty="0"/>
              <a:t> за </a:t>
            </a:r>
            <a:r>
              <a:rPr lang="ru-RU" i="1" dirty="0" err="1"/>
              <a:t>реєстрацією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як </a:t>
            </a:r>
            <a:r>
              <a:rPr lang="ru-RU" i="1" dirty="0" err="1"/>
              <a:t>власника</a:t>
            </a:r>
            <a:r>
              <a:rPr lang="ru-RU" i="1" dirty="0"/>
              <a:t> </a:t>
            </a:r>
            <a:r>
              <a:rPr lang="ru-RU" i="1" dirty="0" err="1"/>
              <a:t>після</a:t>
            </a:r>
            <a:r>
              <a:rPr lang="ru-RU" i="1" dirty="0"/>
              <a:t> 10 </a:t>
            </a:r>
            <a:r>
              <a:rPr lang="ru-RU" i="1" dirty="0" err="1"/>
              <a:t>років</a:t>
            </a:r>
            <a:r>
              <a:rPr lang="ru-RU" i="1" dirty="0"/>
              <a:t> </a:t>
            </a:r>
            <a:r>
              <a:rPr lang="ru-RU" i="1" dirty="0" err="1"/>
              <a:t>давності</a:t>
            </a:r>
            <a:r>
              <a:rPr lang="ru-RU" i="1" dirty="0"/>
              <a:t> </a:t>
            </a:r>
            <a:r>
              <a:rPr lang="ru-RU" i="1" dirty="0" err="1"/>
              <a:t>користування</a:t>
            </a:r>
            <a:r>
              <a:rPr lang="ru-RU" i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B7D148-A2DB-D49B-483D-9C0F9326DD3F}"/>
              </a:ext>
            </a:extLst>
          </p:cNvPr>
          <p:cNvSpPr txBox="1"/>
          <p:nvPr/>
        </p:nvSpPr>
        <p:spPr>
          <a:xfrm>
            <a:off x="6423160" y="3360938"/>
            <a:ext cx="5768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У </a:t>
            </a:r>
            <a:r>
              <a:rPr lang="ru-RU" b="1" i="1" dirty="0" err="1">
                <a:solidFill>
                  <a:srgbClr val="00B050"/>
                </a:solidFill>
              </a:rPr>
              <a:t>Норвегії</a:t>
            </a:r>
            <a:r>
              <a:rPr lang="ru-RU" b="1" i="1" dirty="0">
                <a:solidFill>
                  <a:srgbClr val="00B050"/>
                </a:solidFill>
              </a:rPr>
              <a:t>,</a:t>
            </a:r>
            <a:r>
              <a:rPr lang="ru-RU" i="1" dirty="0"/>
              <a:t> де </a:t>
            </a:r>
            <a:r>
              <a:rPr lang="ru-RU" i="1" dirty="0" err="1"/>
              <a:t>лише</a:t>
            </a:r>
            <a:r>
              <a:rPr lang="ru-RU" i="1" dirty="0"/>
              <a:t> 3% земель </a:t>
            </a:r>
            <a:r>
              <a:rPr lang="ru-RU" i="1" dirty="0" err="1"/>
              <a:t>придатні</a:t>
            </a:r>
            <a:r>
              <a:rPr lang="ru-RU" i="1" dirty="0"/>
              <a:t> для </a:t>
            </a:r>
            <a:r>
              <a:rPr lang="ru-RU" i="1" dirty="0" err="1"/>
              <a:t>сільськогосподарського</a:t>
            </a:r>
            <a:r>
              <a:rPr lang="ru-RU" i="1" dirty="0"/>
              <a:t> </a:t>
            </a:r>
            <a:r>
              <a:rPr lang="ru-RU" i="1" dirty="0" err="1"/>
              <a:t>виробництва</a:t>
            </a:r>
            <a:r>
              <a:rPr lang="ru-RU" i="1" dirty="0"/>
              <a:t>, </a:t>
            </a:r>
            <a:r>
              <a:rPr lang="ru-RU" i="1" dirty="0" err="1"/>
              <a:t>обмеження</a:t>
            </a:r>
            <a:r>
              <a:rPr lang="ru-RU" i="1" dirty="0"/>
              <a:t> прав </a:t>
            </a:r>
            <a:r>
              <a:rPr lang="ru-RU" i="1" dirty="0" err="1"/>
              <a:t>власника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розпорядження</a:t>
            </a:r>
            <a:r>
              <a:rPr lang="ru-RU" i="1" dirty="0"/>
              <a:t> </a:t>
            </a:r>
            <a:r>
              <a:rPr lang="ru-RU" i="1" dirty="0" err="1"/>
              <a:t>земельними</a:t>
            </a:r>
            <a:r>
              <a:rPr lang="ru-RU" i="1" dirty="0"/>
              <a:t> </a:t>
            </a:r>
            <a:r>
              <a:rPr lang="ru-RU" i="1" dirty="0" err="1"/>
              <a:t>ділянками</a:t>
            </a:r>
            <a:r>
              <a:rPr lang="ru-RU" i="1" dirty="0"/>
              <a:t> </a:t>
            </a:r>
            <a:r>
              <a:rPr lang="ru-RU" i="1" dirty="0" err="1"/>
              <a:t>встановлені</a:t>
            </a:r>
            <a:r>
              <a:rPr lang="ru-RU" i="1" dirty="0"/>
              <a:t> Законом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65375B-BE0C-8BFD-1889-722019F11B22}"/>
              </a:ext>
            </a:extLst>
          </p:cNvPr>
          <p:cNvSpPr txBox="1"/>
          <p:nvPr/>
        </p:nvSpPr>
        <p:spPr>
          <a:xfrm>
            <a:off x="6520070" y="4489389"/>
            <a:ext cx="5671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Дозволи</a:t>
            </a:r>
            <a:r>
              <a:rPr lang="ru-RU" i="1" dirty="0"/>
              <a:t> на </a:t>
            </a:r>
            <a:r>
              <a:rPr lang="ru-RU" i="1" dirty="0" err="1"/>
              <a:t>придбання</a:t>
            </a:r>
            <a:r>
              <a:rPr lang="ru-RU" i="1" dirty="0"/>
              <a:t> </a:t>
            </a:r>
            <a:r>
              <a:rPr lang="ru-RU" i="1" dirty="0" err="1"/>
              <a:t>земельних</a:t>
            </a:r>
            <a:r>
              <a:rPr lang="ru-RU" i="1" dirty="0"/>
              <a:t> </a:t>
            </a:r>
            <a:r>
              <a:rPr lang="ru-RU" i="1" dirty="0" err="1"/>
              <a:t>ділянок</a:t>
            </a:r>
            <a:r>
              <a:rPr lang="ru-RU" i="1" dirty="0"/>
              <a:t> </a:t>
            </a:r>
            <a:r>
              <a:rPr lang="ru-RU" i="1" dirty="0" err="1"/>
              <a:t>сільськогосподарського</a:t>
            </a:r>
            <a:r>
              <a:rPr lang="ru-RU" i="1" dirty="0"/>
              <a:t> </a:t>
            </a:r>
            <a:r>
              <a:rPr lang="ru-RU" i="1" dirty="0" err="1"/>
              <a:t>призначення</a:t>
            </a:r>
            <a:r>
              <a:rPr lang="ru-RU" i="1" dirty="0"/>
              <a:t> </a:t>
            </a:r>
            <a:r>
              <a:rPr lang="ru-RU" i="1" dirty="0" err="1"/>
              <a:t>видаються</a:t>
            </a:r>
            <a:r>
              <a:rPr lang="ru-RU" i="1" dirty="0"/>
              <a:t> </a:t>
            </a:r>
            <a:r>
              <a:rPr lang="ru-RU" i="1" dirty="0" err="1"/>
              <a:t>міністерством</a:t>
            </a:r>
            <a:r>
              <a:rPr lang="ru-RU" i="1" dirty="0"/>
              <a:t> </a:t>
            </a:r>
            <a:r>
              <a:rPr lang="ru-RU" i="1" dirty="0" err="1"/>
              <a:t>сільського</a:t>
            </a:r>
            <a:r>
              <a:rPr lang="ru-RU" i="1" dirty="0"/>
              <a:t> </a:t>
            </a:r>
            <a:r>
              <a:rPr lang="ru-RU" i="1" dirty="0" err="1"/>
              <a:t>господарства</a:t>
            </a:r>
            <a:r>
              <a:rPr lang="ru-RU" i="1" dirty="0"/>
              <a:t> та </a:t>
            </a:r>
            <a:r>
              <a:rPr lang="ru-RU" i="1" dirty="0" err="1"/>
              <a:t>іншими</a:t>
            </a:r>
            <a:r>
              <a:rPr lang="ru-RU" i="1" dirty="0"/>
              <a:t> органами державного </a:t>
            </a:r>
            <a:r>
              <a:rPr lang="ru-RU" i="1" dirty="0" err="1"/>
              <a:t>управліня</a:t>
            </a:r>
            <a:endParaRPr lang="ru-RU" i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C72620C-F340-49A7-023B-0D063EE72053}"/>
              </a:ext>
            </a:extLst>
          </p:cNvPr>
          <p:cNvSpPr txBox="1"/>
          <p:nvPr/>
        </p:nvSpPr>
        <p:spPr>
          <a:xfrm>
            <a:off x="285749" y="5604733"/>
            <a:ext cx="6137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У </a:t>
            </a:r>
            <a:r>
              <a:rPr lang="ru-RU" b="1" i="1" dirty="0" err="1">
                <a:solidFill>
                  <a:srgbClr val="00B050"/>
                </a:solidFill>
              </a:rPr>
              <a:t>Швеції</a:t>
            </a:r>
            <a:r>
              <a:rPr lang="ru-RU" i="1" dirty="0"/>
              <a:t> </a:t>
            </a:r>
            <a:r>
              <a:rPr lang="ru-RU" i="1" dirty="0" err="1"/>
              <a:t>встановлюється</a:t>
            </a:r>
            <a:r>
              <a:rPr lang="ru-RU" i="1" dirty="0"/>
              <a:t> </a:t>
            </a:r>
            <a:r>
              <a:rPr lang="ru-RU" i="1" dirty="0" err="1"/>
              <a:t>переважне</a:t>
            </a:r>
            <a:r>
              <a:rPr lang="ru-RU" i="1" dirty="0"/>
              <a:t> право на </a:t>
            </a:r>
            <a:r>
              <a:rPr lang="ru-RU" i="1" dirty="0" err="1"/>
              <a:t>купівлю</a:t>
            </a:r>
            <a:r>
              <a:rPr lang="ru-RU" i="1" dirty="0"/>
              <a:t> </a:t>
            </a:r>
            <a:r>
              <a:rPr lang="ru-RU" i="1" dirty="0" err="1"/>
              <a:t>землі</a:t>
            </a:r>
            <a:r>
              <a:rPr lang="ru-RU" i="1" dirty="0"/>
              <a:t> </a:t>
            </a:r>
            <a:r>
              <a:rPr lang="ru-RU" i="1" dirty="0" err="1"/>
              <a:t>органів</a:t>
            </a:r>
            <a:r>
              <a:rPr lang="ru-RU" i="1" dirty="0"/>
              <a:t> </a:t>
            </a:r>
            <a:r>
              <a:rPr lang="ru-RU" i="1" dirty="0" err="1"/>
              <a:t>місцевого</a:t>
            </a:r>
            <a:r>
              <a:rPr lang="ru-RU" i="1" dirty="0"/>
              <a:t> </a:t>
            </a:r>
            <a:r>
              <a:rPr lang="ru-RU" i="1" dirty="0" err="1"/>
              <a:t>самоврядування</a:t>
            </a:r>
            <a:r>
              <a:rPr lang="ru-RU" i="1" dirty="0"/>
              <a:t> з метою, </a:t>
            </a:r>
            <a:r>
              <a:rPr lang="ru-RU" i="1" dirty="0" err="1"/>
              <a:t>насамперед</a:t>
            </a:r>
            <a:r>
              <a:rPr lang="ru-RU" i="1" dirty="0"/>
              <a:t>, </a:t>
            </a:r>
            <a:r>
              <a:rPr lang="ru-RU" i="1" dirty="0" err="1"/>
              <a:t>сприяти</a:t>
            </a:r>
            <a:r>
              <a:rPr lang="ru-RU" i="1" dirty="0"/>
              <a:t> </a:t>
            </a:r>
            <a:r>
              <a:rPr lang="ru-RU" i="1" dirty="0" err="1"/>
              <a:t>житловому</a:t>
            </a:r>
            <a:r>
              <a:rPr lang="ru-RU" i="1" dirty="0"/>
              <a:t> </a:t>
            </a:r>
            <a:r>
              <a:rPr lang="ru-RU" i="1" dirty="0" err="1"/>
              <a:t>будівництву</a:t>
            </a:r>
            <a:r>
              <a:rPr lang="ru-RU" dirty="0"/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6F0CCF3-965F-1A39-D5A5-7EA7529B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278" y="1140257"/>
            <a:ext cx="4074217" cy="211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85CAC99-3C75-5531-3FB6-9E77F4359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661" y="3755077"/>
            <a:ext cx="3264180" cy="182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7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F0D099-106D-B211-3829-E228D47AFB3D}"/>
              </a:ext>
            </a:extLst>
          </p:cNvPr>
          <p:cNvSpPr txBox="1"/>
          <p:nvPr/>
        </p:nvSpPr>
        <p:spPr>
          <a:xfrm>
            <a:off x="424897" y="303000"/>
            <a:ext cx="9931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г) </a:t>
            </a:r>
            <a:r>
              <a:rPr lang="ru-RU" b="1" dirty="0" err="1"/>
              <a:t>Регулювання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землекористування</a:t>
            </a:r>
            <a:r>
              <a:rPr lang="ru-RU" b="1" dirty="0"/>
              <a:t> у </a:t>
            </a:r>
            <a:r>
              <a:rPr lang="ru-RU" b="1" dirty="0" err="1"/>
              <a:t>країнах</a:t>
            </a:r>
            <a:r>
              <a:rPr lang="ru-RU" b="1" dirty="0"/>
              <a:t> </a:t>
            </a:r>
            <a:r>
              <a:rPr lang="ru-RU" b="1" dirty="0" err="1"/>
              <a:t>Південної</a:t>
            </a:r>
            <a:r>
              <a:rPr lang="ru-RU" b="1" dirty="0"/>
              <a:t> </a:t>
            </a:r>
            <a:r>
              <a:rPr lang="ru-RU" b="1" dirty="0" err="1"/>
              <a:t>Європи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F0CC23-9594-A8A1-3B88-5BCF591B695F}"/>
              </a:ext>
            </a:extLst>
          </p:cNvPr>
          <p:cNvSpPr txBox="1"/>
          <p:nvPr/>
        </p:nvSpPr>
        <p:spPr>
          <a:xfrm>
            <a:off x="424897" y="825021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В </a:t>
            </a:r>
            <a:r>
              <a:rPr lang="ru-RU" b="1" i="1" dirty="0" err="1">
                <a:solidFill>
                  <a:srgbClr val="00B050"/>
                </a:solidFill>
              </a:rPr>
              <a:t>Греції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err="1">
                <a:solidFill>
                  <a:srgbClr val="00B050"/>
                </a:solidFill>
              </a:rPr>
              <a:t>Іспанії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err="1">
                <a:solidFill>
                  <a:srgbClr val="00B050"/>
                </a:solidFill>
              </a:rPr>
              <a:t>Португалії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err="1">
                <a:solidFill>
                  <a:srgbClr val="00B050"/>
                </a:solidFill>
              </a:rPr>
              <a:t>Італії</a:t>
            </a:r>
            <a:r>
              <a:rPr lang="ru-RU" i="1" dirty="0"/>
              <a:t>, де </a:t>
            </a:r>
            <a:r>
              <a:rPr lang="ru-RU" i="1" dirty="0" err="1"/>
              <a:t>низький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доходів</a:t>
            </a:r>
            <a:r>
              <a:rPr lang="ru-RU" i="1" dirty="0"/>
              <a:t> на душу </a:t>
            </a:r>
            <a:r>
              <a:rPr lang="ru-RU" i="1" dirty="0" err="1"/>
              <a:t>населення</a:t>
            </a:r>
            <a:r>
              <a:rPr lang="ru-RU" i="1" dirty="0"/>
              <a:t>, </a:t>
            </a:r>
            <a:r>
              <a:rPr lang="ru-RU" i="1" dirty="0" err="1"/>
              <a:t>селяни</a:t>
            </a:r>
            <a:r>
              <a:rPr lang="ru-RU" i="1" dirty="0"/>
              <a:t> </a:t>
            </a:r>
            <a:r>
              <a:rPr lang="ru-RU" i="1" dirty="0" err="1"/>
              <a:t>зайняті</a:t>
            </a:r>
            <a:r>
              <a:rPr lang="ru-RU" i="1" dirty="0"/>
              <a:t> в </a:t>
            </a:r>
            <a:r>
              <a:rPr lang="ru-RU" i="1" dirty="0" err="1"/>
              <a:t>малих</a:t>
            </a:r>
            <a:r>
              <a:rPr lang="ru-RU" i="1" dirty="0"/>
              <a:t> за </a:t>
            </a:r>
            <a:r>
              <a:rPr lang="ru-RU" i="1" dirty="0" err="1"/>
              <a:t>розмірами</a:t>
            </a:r>
            <a:r>
              <a:rPr lang="ru-RU" i="1" dirty="0"/>
              <a:t> </a:t>
            </a:r>
            <a:r>
              <a:rPr lang="ru-RU" i="1" dirty="0" err="1"/>
              <a:t>особистих</a:t>
            </a:r>
            <a:r>
              <a:rPr lang="ru-RU" i="1" dirty="0"/>
              <a:t> </a:t>
            </a:r>
            <a:r>
              <a:rPr lang="ru-RU" i="1" dirty="0" err="1"/>
              <a:t>господарствах</a:t>
            </a:r>
            <a:r>
              <a:rPr lang="ru-RU" i="1" dirty="0"/>
              <a:t>. В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країнах</a:t>
            </a:r>
            <a:r>
              <a:rPr lang="ru-RU" i="1" dirty="0"/>
              <a:t> 45-55 % </a:t>
            </a:r>
            <a:r>
              <a:rPr lang="ru-RU" i="1" dirty="0" err="1"/>
              <a:t>фермерів</a:t>
            </a:r>
            <a:r>
              <a:rPr lang="ru-RU" i="1" dirty="0"/>
              <a:t> у </a:t>
            </a:r>
            <a:r>
              <a:rPr lang="ru-RU" i="1" dirty="0" err="1"/>
              <a:t>землекористуванні</a:t>
            </a:r>
            <a:r>
              <a:rPr lang="ru-RU" i="1" dirty="0"/>
              <a:t> </a:t>
            </a:r>
            <a:r>
              <a:rPr lang="ru-RU" i="1" dirty="0" err="1"/>
              <a:t>мають</a:t>
            </a:r>
            <a:r>
              <a:rPr lang="ru-RU" i="1" dirty="0"/>
              <a:t> до 2 га </a:t>
            </a:r>
            <a:r>
              <a:rPr lang="ru-RU" i="1" dirty="0" err="1"/>
              <a:t>землі</a:t>
            </a:r>
            <a:r>
              <a:rPr lang="ru-RU" i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89D2F3-7A8C-5A21-EBE1-78AD0D98EB38}"/>
              </a:ext>
            </a:extLst>
          </p:cNvPr>
          <p:cNvSpPr txBox="1"/>
          <p:nvPr/>
        </p:nvSpPr>
        <p:spPr>
          <a:xfrm>
            <a:off x="424897" y="2178039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В </a:t>
            </a:r>
            <a:r>
              <a:rPr lang="ru-RU" b="1" i="1" dirty="0" err="1">
                <a:solidFill>
                  <a:srgbClr val="00B050"/>
                </a:solidFill>
              </a:rPr>
              <a:t>Іспанії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i="1" dirty="0" err="1"/>
              <a:t>обмежено</a:t>
            </a:r>
            <a:r>
              <a:rPr lang="ru-RU" i="1" dirty="0"/>
              <a:t> </a:t>
            </a:r>
            <a:r>
              <a:rPr lang="ru-RU" i="1" dirty="0" err="1"/>
              <a:t>розмір</a:t>
            </a:r>
            <a:r>
              <a:rPr lang="ru-RU" i="1" dirty="0"/>
              <a:t> </a:t>
            </a:r>
            <a:r>
              <a:rPr lang="ru-RU" i="1" dirty="0" err="1"/>
              <a:t>земельних</a:t>
            </a:r>
            <a:r>
              <a:rPr lang="ru-RU" i="1" dirty="0"/>
              <a:t> </a:t>
            </a:r>
            <a:r>
              <a:rPr lang="ru-RU" i="1" dirty="0" err="1"/>
              <a:t>ділянок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перебувають</a:t>
            </a:r>
            <a:r>
              <a:rPr lang="ru-RU" i="1" dirty="0"/>
              <a:t> у </a:t>
            </a:r>
            <a:r>
              <a:rPr lang="ru-RU" i="1" dirty="0" err="1"/>
              <a:t>приватній</a:t>
            </a:r>
            <a:r>
              <a:rPr lang="ru-RU" i="1" dirty="0"/>
              <a:t> </a:t>
            </a:r>
            <a:r>
              <a:rPr lang="ru-RU" i="1" dirty="0" err="1"/>
              <a:t>власності</a:t>
            </a:r>
            <a:r>
              <a:rPr lang="ru-RU" i="1" dirty="0"/>
              <a:t>, </a:t>
            </a:r>
            <a:r>
              <a:rPr lang="ru-RU" i="1" dirty="0" err="1"/>
              <a:t>передбачена</a:t>
            </a:r>
            <a:r>
              <a:rPr lang="ru-RU" i="1" dirty="0"/>
              <a:t> </a:t>
            </a:r>
            <a:r>
              <a:rPr lang="ru-RU" i="1" dirty="0" err="1"/>
              <a:t>можливість</a:t>
            </a:r>
            <a:r>
              <a:rPr lang="ru-RU" i="1" dirty="0"/>
              <a:t> </a:t>
            </a:r>
            <a:r>
              <a:rPr lang="ru-RU" i="1" dirty="0" err="1"/>
              <a:t>експропріації</a:t>
            </a:r>
            <a:r>
              <a:rPr lang="ru-RU" i="1" dirty="0"/>
              <a:t> земель при </a:t>
            </a:r>
            <a:r>
              <a:rPr lang="ru-RU" i="1" dirty="0" err="1"/>
              <a:t>перерозподілі</a:t>
            </a:r>
            <a:r>
              <a:rPr lang="ru-RU" i="1" dirty="0"/>
              <a:t> земель у </a:t>
            </a:r>
            <a:r>
              <a:rPr lang="ru-RU" i="1" dirty="0" err="1"/>
              <a:t>регіонах</a:t>
            </a:r>
            <a:r>
              <a:rPr lang="ru-RU" i="1" dirty="0"/>
              <a:t> з </a:t>
            </a:r>
            <a:r>
              <a:rPr lang="ru-RU" i="1" dirty="0" err="1"/>
              <a:t>високим</a:t>
            </a:r>
            <a:r>
              <a:rPr lang="ru-RU" i="1" dirty="0"/>
              <a:t> </a:t>
            </a:r>
            <a:r>
              <a:rPr lang="ru-RU" i="1" dirty="0" err="1"/>
              <a:t>рівнем</a:t>
            </a:r>
            <a:r>
              <a:rPr lang="ru-RU" i="1" dirty="0"/>
              <a:t> </a:t>
            </a:r>
            <a:r>
              <a:rPr lang="ru-RU" i="1" dirty="0" err="1"/>
              <a:t>аграрної</a:t>
            </a:r>
            <a:r>
              <a:rPr lang="ru-RU" i="1" dirty="0"/>
              <a:t> </a:t>
            </a:r>
            <a:r>
              <a:rPr lang="ru-RU" i="1" dirty="0" err="1"/>
              <a:t>перенаселеності</a:t>
            </a:r>
            <a:r>
              <a:rPr lang="ru-RU" i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8565F-C2B3-E633-5215-E3B7A3ED248D}"/>
              </a:ext>
            </a:extLst>
          </p:cNvPr>
          <p:cNvSpPr txBox="1"/>
          <p:nvPr/>
        </p:nvSpPr>
        <p:spPr>
          <a:xfrm>
            <a:off x="424897" y="3531057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Основною метою </a:t>
            </a:r>
            <a:r>
              <a:rPr lang="ru-RU" i="1" dirty="0" err="1"/>
              <a:t>земельної</a:t>
            </a:r>
            <a:r>
              <a:rPr lang="ru-RU" i="1" dirty="0"/>
              <a:t> </a:t>
            </a:r>
            <a:r>
              <a:rPr lang="ru-RU" i="1" dirty="0" err="1"/>
              <a:t>реформи</a:t>
            </a:r>
            <a:r>
              <a:rPr lang="ru-RU" i="1" dirty="0"/>
              <a:t> в </a:t>
            </a:r>
            <a:r>
              <a:rPr lang="ru-RU" b="1" i="1" dirty="0" err="1">
                <a:solidFill>
                  <a:srgbClr val="00B050"/>
                </a:solidFill>
              </a:rPr>
              <a:t>Італії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підвищення</a:t>
            </a:r>
            <a:r>
              <a:rPr lang="ru-RU" i="1" dirty="0"/>
              <a:t> </a:t>
            </a:r>
            <a:r>
              <a:rPr lang="ru-RU" i="1" dirty="0" err="1"/>
              <a:t>ефективності</a:t>
            </a:r>
            <a:r>
              <a:rPr lang="ru-RU" i="1" dirty="0"/>
              <a:t> </a:t>
            </a:r>
            <a:r>
              <a:rPr lang="ru-RU" i="1" dirty="0" err="1"/>
              <a:t>використання</a:t>
            </a:r>
            <a:r>
              <a:rPr lang="ru-RU" i="1" dirty="0"/>
              <a:t> </a:t>
            </a:r>
            <a:r>
              <a:rPr lang="ru-RU" i="1" dirty="0" err="1"/>
              <a:t>земельних</a:t>
            </a:r>
            <a:r>
              <a:rPr lang="ru-RU" i="1" dirty="0"/>
              <a:t> </a:t>
            </a:r>
            <a:r>
              <a:rPr lang="ru-RU" i="1" dirty="0" err="1"/>
              <a:t>угідь</a:t>
            </a:r>
            <a:r>
              <a:rPr lang="ru-RU" i="1" dirty="0"/>
              <a:t>, </a:t>
            </a:r>
            <a:r>
              <a:rPr lang="ru-RU" i="1" dirty="0" err="1"/>
              <a:t>концентрація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в руках тих,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займається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обробітком</a:t>
            </a:r>
            <a:r>
              <a:rPr lang="ru-RU" i="1" dirty="0"/>
              <a:t>, та </a:t>
            </a:r>
            <a:r>
              <a:rPr lang="ru-RU" i="1" dirty="0" err="1"/>
              <a:t>активізація</a:t>
            </a:r>
            <a:r>
              <a:rPr lang="ru-RU" i="1" dirty="0"/>
              <a:t> земельного ринку.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F5443C-8462-AB0F-1912-369C6437370E}"/>
              </a:ext>
            </a:extLst>
          </p:cNvPr>
          <p:cNvSpPr txBox="1"/>
          <p:nvPr/>
        </p:nvSpPr>
        <p:spPr>
          <a:xfrm>
            <a:off x="424897" y="4884075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b="1" dirty="0">
                <a:solidFill>
                  <a:srgbClr val="00B050"/>
                </a:solidFill>
              </a:rPr>
              <a:t>РФ</a:t>
            </a:r>
            <a:r>
              <a:rPr lang="ru-RU" dirty="0"/>
              <a:t> Угоди </a:t>
            </a:r>
            <a:r>
              <a:rPr lang="ru-RU" dirty="0" err="1"/>
              <a:t>вчиняються</a:t>
            </a:r>
            <a:r>
              <a:rPr lang="ru-RU" dirty="0"/>
              <a:t> у </a:t>
            </a:r>
            <a:r>
              <a:rPr lang="ru-RU" dirty="0" err="1"/>
              <a:t>дозвільному</a:t>
            </a:r>
            <a:r>
              <a:rPr lang="ru-RU" dirty="0"/>
              <a:t> порядку, </a:t>
            </a:r>
            <a:r>
              <a:rPr lang="ru-RU" dirty="0" err="1"/>
              <a:t>дозвіл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органами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. </a:t>
            </a:r>
            <a:r>
              <a:rPr lang="ru-RU" dirty="0" err="1"/>
              <a:t>Пріоритетне</a:t>
            </a:r>
            <a:r>
              <a:rPr lang="ru-RU" dirty="0"/>
              <a:t> право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господарствам</a:t>
            </a:r>
            <a:r>
              <a:rPr lang="ru-RU" dirty="0"/>
              <a:t> за умов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для </a:t>
            </a:r>
            <a:r>
              <a:rPr lang="ru-RU" dirty="0" err="1"/>
              <a:t>обробітку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3DB4BFE-ADBF-93B5-52FB-718C42577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908" y="1000139"/>
            <a:ext cx="3855729" cy="243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F51230F-5861-27F3-0780-1392E1E7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908" y="3767295"/>
            <a:ext cx="3855729" cy="2403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6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179A95-CBC6-B8CB-3AC3-BD2F8377B58D}"/>
              </a:ext>
            </a:extLst>
          </p:cNvPr>
          <p:cNvSpPr txBox="1"/>
          <p:nvPr/>
        </p:nvSpPr>
        <p:spPr>
          <a:xfrm>
            <a:off x="653497" y="431560"/>
            <a:ext cx="7745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/>
              <a:t>Питання</a:t>
            </a:r>
            <a:r>
              <a:rPr lang="ru-RU" sz="2000" b="1" dirty="0"/>
              <a:t> 3. </a:t>
            </a:r>
            <a:r>
              <a:rPr lang="ru-RU" sz="2000" b="1" dirty="0" err="1"/>
              <a:t>Правові</a:t>
            </a:r>
            <a:r>
              <a:rPr lang="ru-RU" sz="2000" b="1" dirty="0"/>
              <a:t> </a:t>
            </a:r>
            <a:r>
              <a:rPr lang="ru-RU" sz="2000" b="1" dirty="0" err="1"/>
              <a:t>форми</a:t>
            </a:r>
            <a:r>
              <a:rPr lang="ru-RU" sz="2000" b="1" dirty="0"/>
              <a:t>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земельних</a:t>
            </a:r>
            <a:r>
              <a:rPr lang="ru-RU" sz="2000" b="1" dirty="0"/>
              <a:t> </a:t>
            </a:r>
            <a:r>
              <a:rPr lang="ru-RU" sz="2000" b="1" dirty="0" err="1"/>
              <a:t>ділянок</a:t>
            </a:r>
            <a:endParaRPr lang="ru-RU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F24037-7D54-2D25-E8F7-67F020AF7CC5}"/>
              </a:ext>
            </a:extLst>
          </p:cNvPr>
          <p:cNvSpPr txBox="1"/>
          <p:nvPr/>
        </p:nvSpPr>
        <p:spPr>
          <a:xfrm>
            <a:off x="484532" y="1169649"/>
            <a:ext cx="6097656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продається</a:t>
            </a:r>
            <a:r>
              <a:rPr lang="ru-RU" dirty="0"/>
              <a:t> 1 % земель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, а 70 % земель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оренді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в </a:t>
            </a:r>
            <a:r>
              <a:rPr lang="ru-RU" dirty="0" err="1"/>
              <a:t>довготерміновій</a:t>
            </a:r>
            <a:r>
              <a:rPr lang="ru-RU" dirty="0"/>
              <a:t>. У </a:t>
            </a:r>
            <a:r>
              <a:rPr lang="ru-RU" dirty="0" err="1"/>
              <a:t>заставі</a:t>
            </a:r>
            <a:r>
              <a:rPr lang="ru-RU" dirty="0"/>
              <a:t> (не земля у </a:t>
            </a:r>
            <a:r>
              <a:rPr lang="ru-RU" dirty="0" err="1"/>
              <a:t>заставі</a:t>
            </a:r>
            <a:r>
              <a:rPr lang="ru-RU" dirty="0"/>
              <a:t> банку, а право </a:t>
            </a:r>
            <a:r>
              <a:rPr lang="ru-RU" dirty="0" err="1"/>
              <a:t>оренди</a:t>
            </a:r>
            <a:r>
              <a:rPr lang="ru-RU" dirty="0"/>
              <a:t>) </a:t>
            </a:r>
            <a:r>
              <a:rPr lang="ru-RU" dirty="0" err="1"/>
              <a:t>знаходиться</a:t>
            </a:r>
            <a:r>
              <a:rPr lang="ru-RU" dirty="0"/>
              <a:t> 70% </a:t>
            </a:r>
            <a:r>
              <a:rPr lang="ru-RU" dirty="0" err="1"/>
              <a:t>угідь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F5D9BF-D379-3DD5-8CF1-61FADBC371B9}"/>
              </a:ext>
            </a:extLst>
          </p:cNvPr>
          <p:cNvSpPr txBox="1"/>
          <p:nvPr/>
        </p:nvSpPr>
        <p:spPr>
          <a:xfrm>
            <a:off x="484532" y="2928227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Оренда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землі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засноване</a:t>
            </a:r>
            <a:r>
              <a:rPr lang="ru-RU" dirty="0"/>
              <a:t> на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строкове</a:t>
            </a:r>
            <a:r>
              <a:rPr lang="ru-RU" dirty="0"/>
              <a:t> </a:t>
            </a:r>
            <a:r>
              <a:rPr lang="ru-RU" dirty="0" err="1"/>
              <a:t>платне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і </a:t>
            </a:r>
            <a:r>
              <a:rPr lang="ru-RU" dirty="0" err="1"/>
              <a:t>користування</a:t>
            </a:r>
            <a:r>
              <a:rPr lang="ru-RU" dirty="0"/>
              <a:t> земельною </a:t>
            </a:r>
            <a:r>
              <a:rPr lang="ru-RU" dirty="0" err="1"/>
              <a:t>ділянкою</a:t>
            </a:r>
            <a:r>
              <a:rPr lang="ru-RU" dirty="0"/>
              <a:t>,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орендареві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183775-3228-41E7-0161-7716948AE704}"/>
              </a:ext>
            </a:extLst>
          </p:cNvPr>
          <p:cNvSpPr txBox="1"/>
          <p:nvPr/>
        </p:nvSpPr>
        <p:spPr>
          <a:xfrm>
            <a:off x="484532" y="4617880"/>
            <a:ext cx="6097656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ЄС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орендованих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у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землекористування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тенденцію</a:t>
            </a:r>
            <a:r>
              <a:rPr lang="ru-RU" dirty="0"/>
              <a:t> до </a:t>
            </a:r>
            <a:r>
              <a:rPr lang="ru-RU" dirty="0" err="1"/>
              <a:t>збільшення</a:t>
            </a:r>
            <a:r>
              <a:rPr lang="ru-RU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0E6A2B7-1FFF-0A53-9718-2200F4ED3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586" y="1467175"/>
            <a:ext cx="4751882" cy="3150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792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1D1C40-CD4B-5F3C-40A9-699B3004DEF7}"/>
              </a:ext>
            </a:extLst>
          </p:cNvPr>
          <p:cNvSpPr txBox="1"/>
          <p:nvPr/>
        </p:nvSpPr>
        <p:spPr>
          <a:xfrm>
            <a:off x="494471" y="775326"/>
            <a:ext cx="609765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оренди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земель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b="1" dirty="0" err="1">
                <a:solidFill>
                  <a:srgbClr val="00B050"/>
                </a:solidFill>
              </a:rPr>
              <a:t>Великобританія</a:t>
            </a:r>
            <a:r>
              <a:rPr lang="ru-RU" dirty="0"/>
              <a:t>. На початку 20 </a:t>
            </a:r>
            <a:r>
              <a:rPr lang="ru-RU" dirty="0" err="1"/>
              <a:t>сторіччя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орендувалося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90%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. В </a:t>
            </a:r>
            <a:r>
              <a:rPr lang="ru-RU" dirty="0" err="1"/>
              <a:t>країні</a:t>
            </a:r>
            <a:r>
              <a:rPr lang="ru-RU" dirty="0"/>
              <a:t>, при </a:t>
            </a:r>
            <a:r>
              <a:rPr lang="ru-RU" dirty="0" err="1"/>
              <a:t>оренді</a:t>
            </a:r>
            <a:r>
              <a:rPr lang="ru-RU" dirty="0"/>
              <a:t> земель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претендентам у </a:t>
            </a:r>
            <a:r>
              <a:rPr lang="ru-RU" dirty="0" err="1"/>
              <a:t>віці</a:t>
            </a:r>
            <a:r>
              <a:rPr lang="ru-RU" dirty="0"/>
              <a:t> 35-40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стартовий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,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сільськогосподарську</a:t>
            </a:r>
            <a:r>
              <a:rPr lang="ru-RU" dirty="0"/>
              <a:t> </a:t>
            </a:r>
            <a:r>
              <a:rPr lang="ru-RU" dirty="0" err="1"/>
              <a:t>кваліфікацію</a:t>
            </a:r>
            <a:r>
              <a:rPr lang="ru-RU" dirty="0"/>
              <a:t> та </a:t>
            </a:r>
            <a:r>
              <a:rPr lang="ru-RU" dirty="0" err="1"/>
              <a:t>добрий</a:t>
            </a:r>
            <a:r>
              <a:rPr lang="ru-RU" dirty="0"/>
              <a:t> стан </a:t>
            </a:r>
            <a:r>
              <a:rPr lang="ru-RU" dirty="0" err="1"/>
              <a:t>здоров’я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E90251-08DA-F843-CF0C-63557C1E0054}"/>
              </a:ext>
            </a:extLst>
          </p:cNvPr>
          <p:cNvSpPr txBox="1"/>
          <p:nvPr/>
        </p:nvSpPr>
        <p:spPr>
          <a:xfrm>
            <a:off x="5672759" y="3774351"/>
            <a:ext cx="6097656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b="1" dirty="0" err="1">
                <a:solidFill>
                  <a:srgbClr val="FF0000"/>
                </a:solidFill>
              </a:rPr>
              <a:t>Німеччині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половина </a:t>
            </a:r>
            <a:r>
              <a:rPr lang="ru-RU" dirty="0" err="1"/>
              <a:t>сільськогосподарських</a:t>
            </a:r>
            <a:r>
              <a:rPr lang="ru-RU" dirty="0"/>
              <a:t> земель є </a:t>
            </a:r>
            <a:r>
              <a:rPr lang="ru-RU" dirty="0" err="1"/>
              <a:t>орендованими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У </a:t>
            </a:r>
            <a:r>
              <a:rPr lang="ru-RU" b="1" dirty="0" err="1">
                <a:solidFill>
                  <a:srgbClr val="FF0000"/>
                </a:solidFill>
              </a:rPr>
              <a:t>Бельгії</a:t>
            </a:r>
            <a:r>
              <a:rPr lang="ru-RU" dirty="0"/>
              <a:t> </a:t>
            </a:r>
            <a:r>
              <a:rPr lang="ru-RU" dirty="0" err="1"/>
              <a:t>орендар</a:t>
            </a:r>
            <a:r>
              <a:rPr lang="ru-RU" dirty="0"/>
              <a:t> земель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компенсацію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оренди</a:t>
            </a:r>
            <a:endParaRPr lang="ru-RU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792CE095-BA45-988E-0C98-5491FB3BFF86}"/>
              </a:ext>
            </a:extLst>
          </p:cNvPr>
          <p:cNvSpPr/>
          <p:nvPr/>
        </p:nvSpPr>
        <p:spPr>
          <a:xfrm>
            <a:off x="1500809" y="4134679"/>
            <a:ext cx="2773017" cy="81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884B58-1CE3-E3F6-E5A7-60F5675F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208409" y="1411983"/>
            <a:ext cx="279221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6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8ED1AD-0F38-CB0D-2B00-02B276222E4F}"/>
              </a:ext>
            </a:extLst>
          </p:cNvPr>
          <p:cNvSpPr txBox="1"/>
          <p:nvPr/>
        </p:nvSpPr>
        <p:spPr>
          <a:xfrm>
            <a:off x="474594" y="1525369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b="1" dirty="0" err="1">
                <a:solidFill>
                  <a:srgbClr val="00B050"/>
                </a:solidFill>
              </a:rPr>
              <a:t>Франції</a:t>
            </a:r>
            <a:r>
              <a:rPr lang="ru-RU" dirty="0"/>
              <a:t> держава </a:t>
            </a:r>
            <a:r>
              <a:rPr lang="ru-RU" dirty="0" err="1"/>
              <a:t>жорстко</a:t>
            </a:r>
            <a:r>
              <a:rPr lang="ru-RU" dirty="0"/>
              <a:t> </a:t>
            </a:r>
            <a:r>
              <a:rPr lang="ru-RU" dirty="0" err="1"/>
              <a:t>контролює</a:t>
            </a:r>
            <a:r>
              <a:rPr lang="ru-RU" dirty="0"/>
              <a:t> стан </a:t>
            </a:r>
            <a:r>
              <a:rPr lang="ru-RU" dirty="0" err="1"/>
              <a:t>використання</a:t>
            </a:r>
            <a:r>
              <a:rPr lang="ru-RU" dirty="0"/>
              <a:t> земель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Оренда</a:t>
            </a:r>
            <a:r>
              <a:rPr lang="ru-RU" dirty="0"/>
              <a:t> тут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укрупнення</a:t>
            </a:r>
            <a:r>
              <a:rPr lang="ru-RU" dirty="0"/>
              <a:t> </a:t>
            </a:r>
            <a:r>
              <a:rPr lang="ru-RU" dirty="0" err="1"/>
              <a:t>сімейних</a:t>
            </a:r>
            <a:r>
              <a:rPr lang="ru-RU" dirty="0"/>
              <a:t> </a:t>
            </a:r>
            <a:r>
              <a:rPr lang="ru-RU" dirty="0" err="1"/>
              <a:t>господарств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F9D113-E09E-1DBC-309E-DEB27B8A4646}"/>
              </a:ext>
            </a:extLst>
          </p:cNvPr>
          <p:cNvSpPr txBox="1"/>
          <p:nvPr/>
        </p:nvSpPr>
        <p:spPr>
          <a:xfrm>
            <a:off x="474594" y="452735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b="1" dirty="0" err="1">
                <a:solidFill>
                  <a:srgbClr val="00B050"/>
                </a:solidFill>
              </a:rPr>
              <a:t>Голландії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</a:t>
            </a:r>
            <a:r>
              <a:rPr lang="ru-RU" dirty="0" err="1"/>
              <a:t>оренди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земель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наглядом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такого контракту – 6-12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автоматичне</a:t>
            </a:r>
            <a:r>
              <a:rPr lang="ru-RU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05F969-0CFE-F126-DDE6-600C86DE4596}"/>
              </a:ext>
            </a:extLst>
          </p:cNvPr>
          <p:cNvSpPr txBox="1"/>
          <p:nvPr/>
        </p:nvSpPr>
        <p:spPr>
          <a:xfrm>
            <a:off x="474594" y="2764988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Орендна</a:t>
            </a:r>
            <a:r>
              <a:rPr lang="ru-RU" dirty="0"/>
              <a:t> плата за </a:t>
            </a:r>
            <a:r>
              <a:rPr lang="ru-RU" dirty="0" err="1"/>
              <a:t>оренду</a:t>
            </a:r>
            <a:r>
              <a:rPr lang="ru-RU" dirty="0"/>
              <a:t> 1 га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 є </a:t>
            </a:r>
            <a:r>
              <a:rPr lang="ru-RU" dirty="0" err="1"/>
              <a:t>різною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A32E7B-E59A-753B-3ED8-E47CB4B7F97F}"/>
              </a:ext>
            </a:extLst>
          </p:cNvPr>
          <p:cNvSpPr txBox="1"/>
          <p:nvPr/>
        </p:nvSpPr>
        <p:spPr>
          <a:xfrm>
            <a:off x="554106" y="4242137"/>
            <a:ext cx="6097656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Форма </a:t>
            </a:r>
            <a:r>
              <a:rPr lang="ru-RU" dirty="0" err="1"/>
              <a:t>орендної</a:t>
            </a:r>
            <a:r>
              <a:rPr lang="ru-RU" dirty="0"/>
              <a:t> плати за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неоднакова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b="1" dirty="0">
                <a:solidFill>
                  <a:srgbClr val="FF0000"/>
                </a:solidFill>
              </a:rPr>
              <a:t>США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натуральна форма </a:t>
            </a:r>
            <a:r>
              <a:rPr lang="ru-RU" dirty="0" err="1"/>
              <a:t>орендної</a:t>
            </a:r>
            <a:r>
              <a:rPr lang="ru-RU" dirty="0"/>
              <a:t> плати, у </a:t>
            </a:r>
            <a:r>
              <a:rPr lang="ru-RU" b="1" dirty="0" err="1">
                <a:solidFill>
                  <a:srgbClr val="FF0000"/>
                </a:solidFill>
              </a:rPr>
              <a:t>Великобританії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Нідерландах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Німеччині</a:t>
            </a:r>
            <a:r>
              <a:rPr lang="ru-RU" dirty="0"/>
              <a:t> – </a:t>
            </a:r>
            <a:r>
              <a:rPr lang="ru-RU" dirty="0" err="1"/>
              <a:t>грошова</a:t>
            </a:r>
            <a:r>
              <a:rPr lang="ru-RU" dirty="0"/>
              <a:t>, а в </a:t>
            </a:r>
            <a:r>
              <a:rPr lang="ru-RU" b="1" dirty="0" err="1">
                <a:solidFill>
                  <a:srgbClr val="FF0000"/>
                </a:solidFill>
              </a:rPr>
              <a:t>Данії</a:t>
            </a:r>
            <a:r>
              <a:rPr lang="ru-RU" dirty="0"/>
              <a:t> – </a:t>
            </a:r>
            <a:r>
              <a:rPr lang="ru-RU" dirty="0" err="1"/>
              <a:t>грошово</a:t>
            </a:r>
            <a:r>
              <a:rPr lang="ru-RU" dirty="0"/>
              <a:t>-натуральна.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0302B12-1360-4036-14F7-332A9F72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35" y="1858618"/>
            <a:ext cx="4924933" cy="2664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968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987642-677D-AF16-6C41-8F511DFF12D7}"/>
              </a:ext>
            </a:extLst>
          </p:cNvPr>
          <p:cNvSpPr txBox="1"/>
          <p:nvPr/>
        </p:nvSpPr>
        <p:spPr>
          <a:xfrm>
            <a:off x="375202" y="263243"/>
            <a:ext cx="108261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/>
              <a:t>Питання</a:t>
            </a:r>
            <a:r>
              <a:rPr lang="ru-RU" sz="2000" b="1" dirty="0"/>
              <a:t> 4 . </a:t>
            </a:r>
            <a:r>
              <a:rPr lang="ru-RU" sz="2000" b="1" dirty="0" err="1"/>
              <a:t>Державне</a:t>
            </a:r>
            <a:r>
              <a:rPr lang="ru-RU" sz="2000" b="1" dirty="0"/>
              <a:t> </a:t>
            </a:r>
            <a:r>
              <a:rPr lang="ru-RU" sz="2000" b="1" dirty="0" err="1"/>
              <a:t>регулювання</a:t>
            </a:r>
            <a:r>
              <a:rPr lang="ru-RU" sz="2000" b="1" dirty="0"/>
              <a:t> ринку земель </a:t>
            </a:r>
            <a:r>
              <a:rPr lang="ru-RU" sz="2000" b="1" dirty="0" err="1"/>
              <a:t>сільськогосподарського</a:t>
            </a:r>
            <a:r>
              <a:rPr lang="ru-RU" sz="2000" b="1" dirty="0"/>
              <a:t> </a:t>
            </a:r>
            <a:r>
              <a:rPr lang="ru-RU" sz="2000" b="1" dirty="0" err="1"/>
              <a:t>призначення</a:t>
            </a:r>
            <a:endParaRPr lang="ru-RU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588695-0137-EFCB-2833-8CEDAAC08B4B}"/>
              </a:ext>
            </a:extLst>
          </p:cNvPr>
          <p:cNvSpPr txBox="1"/>
          <p:nvPr/>
        </p:nvSpPr>
        <p:spPr>
          <a:xfrm>
            <a:off x="484532" y="1178940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ЄС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них </a:t>
            </a:r>
            <a:r>
              <a:rPr lang="ru-RU" dirty="0" err="1"/>
              <a:t>функціонує</a:t>
            </a:r>
            <a:r>
              <a:rPr lang="ru-RU" dirty="0"/>
              <a:t> </a:t>
            </a:r>
            <a:r>
              <a:rPr lang="ru-RU" dirty="0" err="1"/>
              <a:t>розвинений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управляють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попит і </a:t>
            </a:r>
            <a:r>
              <a:rPr lang="ru-RU" dirty="0" err="1"/>
              <a:t>пропозиція</a:t>
            </a:r>
            <a:r>
              <a:rPr lang="ru-RU" dirty="0"/>
              <a:t>, а й </a:t>
            </a:r>
            <a:r>
              <a:rPr lang="ru-RU" b="1" dirty="0" err="1">
                <a:solidFill>
                  <a:srgbClr val="00B050"/>
                </a:solidFill>
              </a:rPr>
              <a:t>часткове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адміністративне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регулювання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з </a:t>
            </a:r>
            <a:r>
              <a:rPr lang="ru-RU" dirty="0" err="1"/>
              <a:t>розвиненим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стимулювання</a:t>
            </a:r>
            <a:r>
              <a:rPr lang="ru-RU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5B236A9-BB33-B748-E1A4-EDFEACFE5F4E}"/>
              </a:ext>
            </a:extLst>
          </p:cNvPr>
          <p:cNvSpPr txBox="1"/>
          <p:nvPr/>
        </p:nvSpPr>
        <p:spPr>
          <a:xfrm>
            <a:off x="5609812" y="2269438"/>
            <a:ext cx="609765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Державний</a:t>
            </a:r>
            <a:r>
              <a:rPr lang="ru-RU" dirty="0"/>
              <a:t> контроль за </a:t>
            </a:r>
            <a:r>
              <a:rPr lang="ru-RU" dirty="0" err="1"/>
              <a:t>відчуженням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в </a:t>
            </a:r>
            <a:r>
              <a:rPr lang="ru-RU" b="1" dirty="0" err="1">
                <a:solidFill>
                  <a:srgbClr val="00B050"/>
                </a:solidFill>
              </a:rPr>
              <a:t>Німеччині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суворий</a:t>
            </a:r>
            <a:r>
              <a:rPr lang="ru-RU" dirty="0"/>
              <a:t>.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дозвільний</a:t>
            </a:r>
            <a:r>
              <a:rPr lang="ru-RU" dirty="0"/>
              <a:t> порядок для </a:t>
            </a:r>
            <a:r>
              <a:rPr lang="ru-RU" dirty="0" err="1"/>
              <a:t>наділів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 га. </a:t>
            </a:r>
            <a:r>
              <a:rPr lang="ru-RU" dirty="0" err="1"/>
              <a:t>Потенційний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обґрунтувати</a:t>
            </a:r>
            <a:r>
              <a:rPr lang="ru-RU" dirty="0"/>
              <a:t> мету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й подати </a:t>
            </a:r>
            <a:r>
              <a:rPr lang="ru-RU" dirty="0" err="1"/>
              <a:t>свідоцтво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фахової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. У </a:t>
            </a:r>
            <a:r>
              <a:rPr lang="ru-RU" dirty="0" err="1"/>
              <a:t>дозволі</a:t>
            </a:r>
            <a:r>
              <a:rPr lang="ru-RU" dirty="0"/>
              <a:t> </a:t>
            </a:r>
            <a:r>
              <a:rPr lang="ru-RU" dirty="0" err="1"/>
              <a:t>відмовляють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: </a:t>
            </a:r>
            <a:r>
              <a:rPr lang="ru-RU" dirty="0" err="1"/>
              <a:t>купівля</a:t>
            </a:r>
            <a:r>
              <a:rPr lang="ru-RU" dirty="0"/>
              <a:t>-продаж </a:t>
            </a:r>
            <a:r>
              <a:rPr lang="ru-RU" dirty="0" err="1"/>
              <a:t>пов’язані</a:t>
            </a:r>
            <a:r>
              <a:rPr lang="ru-RU" dirty="0"/>
              <a:t> з «</a:t>
            </a:r>
            <a:r>
              <a:rPr lang="ru-RU" dirty="0" err="1"/>
              <a:t>нездоровим</a:t>
            </a:r>
            <a:r>
              <a:rPr lang="ru-RU" dirty="0"/>
              <a:t> </a:t>
            </a:r>
            <a:r>
              <a:rPr lang="ru-RU" dirty="0" err="1"/>
              <a:t>перерозподілом</a:t>
            </a:r>
            <a:r>
              <a:rPr lang="ru-RU" dirty="0"/>
              <a:t> земель», </a:t>
            </a:r>
            <a:r>
              <a:rPr lang="ru-RU" dirty="0" err="1"/>
              <a:t>зокрема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не </a:t>
            </a:r>
            <a:r>
              <a:rPr lang="ru-RU" dirty="0" err="1"/>
              <a:t>причетних</a:t>
            </a:r>
            <a:r>
              <a:rPr lang="ru-RU" dirty="0"/>
              <a:t> до фермерства;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надмірного</a:t>
            </a:r>
            <a:r>
              <a:rPr lang="ru-RU" dirty="0"/>
              <a:t>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(</a:t>
            </a:r>
            <a:r>
              <a:rPr lang="ru-RU" dirty="0" err="1"/>
              <a:t>менше</a:t>
            </a:r>
            <a:r>
              <a:rPr lang="ru-RU" dirty="0"/>
              <a:t> 1 га); </a:t>
            </a:r>
            <a:r>
              <a:rPr lang="ru-RU" dirty="0" err="1"/>
              <a:t>договірна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сильно </a:t>
            </a:r>
            <a:r>
              <a:rPr lang="ru-RU" dirty="0" err="1"/>
              <a:t>дисонує</a:t>
            </a:r>
            <a:r>
              <a:rPr lang="ru-RU" dirty="0"/>
              <a:t> з </a:t>
            </a:r>
            <a:r>
              <a:rPr lang="ru-RU" dirty="0" err="1"/>
              <a:t>ринковою</a:t>
            </a:r>
            <a:r>
              <a:rPr lang="ru-RU" dirty="0"/>
              <a:t> </a:t>
            </a:r>
            <a:r>
              <a:rPr lang="ru-RU" dirty="0" err="1"/>
              <a:t>оцінкою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(</a:t>
            </a:r>
            <a:r>
              <a:rPr lang="ru-RU" dirty="0" err="1"/>
              <a:t>відхилення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як на 50%). </a:t>
            </a:r>
            <a:r>
              <a:rPr lang="ru-RU" dirty="0" err="1"/>
              <a:t>Іноземцям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відмовити</a:t>
            </a:r>
            <a:r>
              <a:rPr lang="ru-RU" dirty="0"/>
              <a:t> у </a:t>
            </a:r>
            <a:r>
              <a:rPr lang="ru-RU" dirty="0" err="1"/>
              <a:t>дозволі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приводом,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суперечить</a:t>
            </a:r>
            <a:r>
              <a:rPr lang="ru-RU" dirty="0"/>
              <a:t> «заходам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аграрної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»,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5AAFF9D-88A3-8BDE-D905-FA9F711D6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" y="2894856"/>
            <a:ext cx="5144808" cy="2907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355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B0A014-AC5F-F1B3-B835-A3DC1A3FC4E2}"/>
              </a:ext>
            </a:extLst>
          </p:cNvPr>
          <p:cNvSpPr txBox="1"/>
          <p:nvPr/>
        </p:nvSpPr>
        <p:spPr>
          <a:xfrm>
            <a:off x="6689034" y="753502"/>
            <a:ext cx="5270223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b="1" dirty="0" err="1">
                <a:solidFill>
                  <a:srgbClr val="00B050"/>
                </a:solidFill>
              </a:rPr>
              <a:t>Франції</a:t>
            </a:r>
            <a:r>
              <a:rPr lang="ru-RU" dirty="0"/>
              <a:t> </a:t>
            </a:r>
            <a:r>
              <a:rPr lang="ru-RU" dirty="0" err="1"/>
              <a:t>зорієнтоване</a:t>
            </a:r>
            <a:r>
              <a:rPr lang="ru-RU" dirty="0"/>
              <a:t> на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цільового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аграрних</a:t>
            </a:r>
            <a:r>
              <a:rPr lang="ru-RU" dirty="0"/>
              <a:t> земель. Так, у </a:t>
            </a:r>
            <a:r>
              <a:rPr lang="ru-RU" dirty="0" err="1"/>
              <a:t>сільській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не </a:t>
            </a:r>
            <a:r>
              <a:rPr lang="ru-RU" dirty="0" err="1"/>
              <a:t>допускають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поселень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 типу, а </a:t>
            </a:r>
            <a:r>
              <a:rPr lang="ru-RU" dirty="0" err="1"/>
              <a:t>будівельні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угіддях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зведенням</a:t>
            </a:r>
            <a:r>
              <a:rPr lang="ru-RU" dirty="0"/>
              <a:t> </a:t>
            </a:r>
            <a:r>
              <a:rPr lang="ru-RU" dirty="0" err="1"/>
              <a:t>потрібних</a:t>
            </a:r>
            <a:r>
              <a:rPr lang="ru-RU" dirty="0"/>
              <a:t> для </a:t>
            </a:r>
            <a:r>
              <a:rPr lang="ru-RU" dirty="0" err="1"/>
              <a:t>хазяйнування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.</a:t>
            </a:r>
          </a:p>
          <a:p>
            <a:r>
              <a:rPr lang="ru-RU" dirty="0"/>
              <a:t>Заборонено </a:t>
            </a:r>
            <a:r>
              <a:rPr lang="ru-RU" dirty="0" err="1"/>
              <a:t>купівлю</a:t>
            </a:r>
            <a:r>
              <a:rPr lang="ru-RU" dirty="0"/>
              <a:t>-продаж особливо </a:t>
            </a:r>
            <a:r>
              <a:rPr lang="ru-RU" dirty="0" err="1"/>
              <a:t>родючих</a:t>
            </a:r>
            <a:r>
              <a:rPr lang="ru-RU" dirty="0"/>
              <a:t> земель для </a:t>
            </a:r>
            <a:r>
              <a:rPr lang="ru-RU" dirty="0" err="1"/>
              <a:t>несільськогосподарського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845BC4-DAA7-0EB8-3EC6-9B46E3AD1F82}"/>
              </a:ext>
            </a:extLst>
          </p:cNvPr>
          <p:cNvSpPr txBox="1"/>
          <p:nvPr/>
        </p:nvSpPr>
        <p:spPr>
          <a:xfrm>
            <a:off x="305628" y="607009"/>
            <a:ext cx="6097656" cy="31393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/>
              <a:t>Зокрема</a:t>
            </a:r>
            <a:r>
              <a:rPr lang="ru-RU" dirty="0"/>
              <a:t>, у </a:t>
            </a:r>
            <a:r>
              <a:rPr lang="ru-RU" b="1" dirty="0" err="1">
                <a:solidFill>
                  <a:srgbClr val="FF0000"/>
                </a:solidFill>
              </a:rPr>
              <a:t>Данії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дозволу</a:t>
            </a:r>
            <a:r>
              <a:rPr lang="ru-RU" dirty="0"/>
              <a:t> на </a:t>
            </a:r>
            <a:r>
              <a:rPr lang="ru-RU" dirty="0" err="1"/>
              <a:t>придбання</a:t>
            </a:r>
            <a:r>
              <a:rPr lang="ru-RU" dirty="0"/>
              <a:t> земель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у </a:t>
            </a:r>
            <a:r>
              <a:rPr lang="ru-RU" dirty="0" err="1"/>
              <a:t>власність</a:t>
            </a:r>
            <a:r>
              <a:rPr lang="ru-RU" dirty="0"/>
              <a:t>,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зобов’язаний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підтверджують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фермерської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фінансову</a:t>
            </a:r>
            <a:r>
              <a:rPr lang="ru-RU" dirty="0"/>
              <a:t>, </a:t>
            </a:r>
            <a:r>
              <a:rPr lang="ru-RU" dirty="0" err="1"/>
              <a:t>технічну</a:t>
            </a:r>
            <a:r>
              <a:rPr lang="ru-RU" dirty="0"/>
              <a:t>,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) та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і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. Перед </a:t>
            </a:r>
            <a:r>
              <a:rPr lang="ru-RU" dirty="0" err="1"/>
              <a:t>укладенням</a:t>
            </a:r>
            <a:r>
              <a:rPr lang="ru-RU" dirty="0"/>
              <a:t> угоди про </a:t>
            </a:r>
            <a:r>
              <a:rPr lang="ru-RU" dirty="0" err="1"/>
              <a:t>купівлю</a:t>
            </a:r>
            <a:r>
              <a:rPr lang="ru-RU" dirty="0"/>
              <a:t>-продаж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про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аграрної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письмове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 </a:t>
            </a:r>
            <a:r>
              <a:rPr lang="ru-RU" dirty="0" err="1"/>
              <a:t>купленій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восьми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AEEFC48-A6AD-DC4E-A349-BF73CAB1C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21" y="4062312"/>
            <a:ext cx="6788426" cy="2425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24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B470AA-DF62-10DD-1059-D3FA8496FF31}"/>
              </a:ext>
            </a:extLst>
          </p:cNvPr>
          <p:cNvSpPr txBox="1"/>
          <p:nvPr/>
        </p:nvSpPr>
        <p:spPr>
          <a:xfrm>
            <a:off x="464654" y="427457"/>
            <a:ext cx="6097656" cy="2862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Як </a:t>
            </a:r>
            <a:r>
              <a:rPr lang="ru-RU" dirty="0" err="1"/>
              <a:t>зазначалось</a:t>
            </a:r>
            <a:r>
              <a:rPr lang="ru-RU" dirty="0"/>
              <a:t>, у </a:t>
            </a:r>
            <a:r>
              <a:rPr lang="ru-RU" dirty="0" err="1"/>
              <a:t>Данії</a:t>
            </a:r>
            <a:r>
              <a:rPr lang="ru-RU" dirty="0"/>
              <a:t> і </a:t>
            </a:r>
            <a:r>
              <a:rPr lang="ru-RU" dirty="0" err="1"/>
              <a:t>Німеччині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/>
              <a:t> державного </a:t>
            </a:r>
            <a:r>
              <a:rPr lang="ru-RU" dirty="0" err="1"/>
              <a:t>регулювання</a:t>
            </a:r>
            <a:r>
              <a:rPr lang="ru-RU" dirty="0"/>
              <a:t> ринку земель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для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власність</a:t>
            </a:r>
            <a:r>
              <a:rPr lang="ru-RU" dirty="0"/>
              <a:t> фермерам, </a:t>
            </a:r>
            <a:r>
              <a:rPr lang="ru-RU" dirty="0" err="1"/>
              <a:t>обов’язковим</a:t>
            </a:r>
            <a:r>
              <a:rPr lang="ru-RU" dirty="0"/>
              <a:t> є </a:t>
            </a:r>
          </a:p>
          <a:p>
            <a:r>
              <a:rPr lang="ru-RU" dirty="0"/>
              <a:t>-	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аграрної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</a:p>
          <a:p>
            <a:r>
              <a:rPr lang="ru-RU" dirty="0"/>
              <a:t>-	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, </a:t>
            </a:r>
          </a:p>
          <a:p>
            <a:r>
              <a:rPr lang="ru-RU" dirty="0"/>
              <a:t>-	</a:t>
            </a:r>
            <a:r>
              <a:rPr lang="ru-RU" dirty="0" err="1"/>
              <a:t>проживання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територіального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. 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Заборона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надмірної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земель характерна для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Данії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Іспанії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Франції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Угорщини</a:t>
            </a:r>
            <a:r>
              <a:rPr lang="ru-RU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E079FA-EFC2-4282-0C5C-DD7E5C80D4D7}"/>
              </a:ext>
            </a:extLst>
          </p:cNvPr>
          <p:cNvSpPr txBox="1"/>
          <p:nvPr/>
        </p:nvSpPr>
        <p:spPr>
          <a:xfrm>
            <a:off x="5473975" y="3667539"/>
            <a:ext cx="6097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показують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державне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ринку земель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членів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ЄС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направлене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на:</a:t>
            </a:r>
          </a:p>
          <a:p>
            <a:r>
              <a:rPr lang="ru-RU" dirty="0"/>
              <a:t>-	</a:t>
            </a:r>
            <a:r>
              <a:rPr lang="ru-RU" dirty="0" err="1"/>
              <a:t>збереження</a:t>
            </a:r>
            <a:r>
              <a:rPr lang="ru-RU" dirty="0"/>
              <a:t> земель, </a:t>
            </a:r>
          </a:p>
          <a:p>
            <a:r>
              <a:rPr lang="ru-RU" dirty="0"/>
              <a:t>-	</a:t>
            </a:r>
            <a:r>
              <a:rPr lang="ru-RU" dirty="0" err="1"/>
              <a:t>недопущення</a:t>
            </a:r>
            <a:r>
              <a:rPr lang="ru-RU" dirty="0"/>
              <a:t> </a:t>
            </a:r>
            <a:r>
              <a:rPr lang="ru-RU" dirty="0" err="1"/>
              <a:t>надмірної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подрібнення</a:t>
            </a:r>
            <a:r>
              <a:rPr lang="ru-RU" dirty="0"/>
              <a:t> </a:t>
            </a:r>
            <a:r>
              <a:rPr lang="ru-RU" dirty="0" err="1"/>
              <a:t>масивів</a:t>
            </a:r>
            <a:r>
              <a:rPr lang="ru-RU" dirty="0"/>
              <a:t>, </a:t>
            </a:r>
          </a:p>
          <a:p>
            <a:r>
              <a:rPr lang="ru-RU" dirty="0"/>
              <a:t>-	продаж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фермерам,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сільськогосподарському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 та </a:t>
            </a:r>
            <a:r>
              <a:rPr lang="ru-RU" dirty="0" err="1"/>
              <a:t>проживають</a:t>
            </a:r>
            <a:r>
              <a:rPr lang="ru-RU" dirty="0"/>
              <a:t> на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A57BA8F-FA0E-1395-569E-25D11C78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69" y="3655612"/>
            <a:ext cx="3902971" cy="259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251ABECB-7E70-0027-3907-F35107577B8E}"/>
              </a:ext>
            </a:extLst>
          </p:cNvPr>
          <p:cNvCxnSpPr/>
          <p:nvPr/>
        </p:nvCxnSpPr>
        <p:spPr>
          <a:xfrm>
            <a:off x="9094305" y="1192695"/>
            <a:ext cx="0" cy="2236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E051726C-18E8-C583-68CB-FFC463F114C8}"/>
              </a:ext>
            </a:extLst>
          </p:cNvPr>
          <p:cNvCxnSpPr>
            <a:cxnSpLocks/>
          </p:cNvCxnSpPr>
          <p:nvPr/>
        </p:nvCxnSpPr>
        <p:spPr>
          <a:xfrm flipH="1">
            <a:off x="6967330" y="705678"/>
            <a:ext cx="4075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10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8CCA6B-8EAA-0ADC-EC16-FF61B41BC5C9}"/>
              </a:ext>
            </a:extLst>
          </p:cNvPr>
          <p:cNvSpPr txBox="1"/>
          <p:nvPr/>
        </p:nvSpPr>
        <p:spPr>
          <a:xfrm>
            <a:off x="5648597" y="407504"/>
            <a:ext cx="109036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</a:rPr>
              <a:t>План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6C7CD9-7ECD-0C0F-343C-BF8A6DEE5816}"/>
              </a:ext>
            </a:extLst>
          </p:cNvPr>
          <p:cNvSpPr txBox="1"/>
          <p:nvPr/>
        </p:nvSpPr>
        <p:spPr>
          <a:xfrm>
            <a:off x="364435" y="1351722"/>
            <a:ext cx="11494629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err="1">
                <a:solidFill>
                  <a:srgbClr val="002060"/>
                </a:solidFill>
                <a:hlinkClick r:id="rId2" action="ppaction://hlinksldjump"/>
              </a:rPr>
              <a:t>Особливості</a:t>
            </a:r>
            <a:r>
              <a:rPr lang="ru-RU" sz="2800" b="1" dirty="0">
                <a:solidFill>
                  <a:srgbClr val="002060"/>
                </a:solidFill>
                <a:hlinkClick r:id="rId2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2" action="ppaction://hlinksldjump"/>
              </a:rPr>
              <a:t>обігу</a:t>
            </a:r>
            <a:r>
              <a:rPr lang="ru-RU" sz="2800" b="1" dirty="0">
                <a:solidFill>
                  <a:srgbClr val="002060"/>
                </a:solidFill>
                <a:hlinkClick r:id="rId2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2" action="ppaction://hlinksldjump"/>
              </a:rPr>
              <a:t>земельних</a:t>
            </a:r>
            <a:r>
              <a:rPr lang="ru-RU" sz="2800" b="1" dirty="0">
                <a:solidFill>
                  <a:srgbClr val="002060"/>
                </a:solidFill>
                <a:hlinkClick r:id="rId2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2" action="ppaction://hlinksldjump"/>
              </a:rPr>
              <a:t>ресурсів</a:t>
            </a:r>
            <a:r>
              <a:rPr lang="ru-RU" sz="2800" b="1" dirty="0">
                <a:solidFill>
                  <a:srgbClr val="002060"/>
                </a:solidFill>
                <a:hlinkClick r:id="rId2" action="ppaction://hlinksldjump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hlinkClick r:id="rId2" action="ppaction://hlinksldjump"/>
              </a:rPr>
              <a:t>країнах</a:t>
            </a:r>
            <a:r>
              <a:rPr lang="ru-RU" sz="2800" b="1" dirty="0">
                <a:solidFill>
                  <a:srgbClr val="002060"/>
                </a:solidFill>
                <a:hlinkClick r:id="rId2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2" action="ppaction://hlinksldjump"/>
              </a:rPr>
              <a:t>Європи</a:t>
            </a:r>
            <a:r>
              <a:rPr lang="ru-RU" sz="2800" b="1" dirty="0" smtClean="0">
                <a:solidFill>
                  <a:srgbClr val="002060"/>
                </a:solidFill>
                <a:hlinkClick r:id="rId2" action="ppaction://hlinksldjump"/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2.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Регулювання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земельних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відносин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провідних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країнах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Європи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: </a:t>
            </a:r>
          </a:p>
          <a:p>
            <a:pPr marL="365125" defTabSz="365125"/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а) 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Відносини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землекористування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країнах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Західної</a:t>
            </a: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3" action="ppaction://hlinksldjump"/>
              </a:rPr>
              <a:t>Європи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</a:p>
          <a:p>
            <a:pPr marL="365125" defTabSz="365125"/>
            <a:r>
              <a:rPr lang="ru-RU" sz="2800" b="1" dirty="0">
                <a:solidFill>
                  <a:srgbClr val="002060"/>
                </a:solidFill>
                <a:hlinkClick r:id="rId4" action="ppaction://hlinksldjump"/>
              </a:rPr>
              <a:t>б) </a:t>
            </a:r>
            <a:r>
              <a:rPr lang="ru-RU" sz="2800" b="1" dirty="0" err="1">
                <a:solidFill>
                  <a:srgbClr val="002060"/>
                </a:solidFill>
                <a:hlinkClick r:id="rId4" action="ppaction://hlinksldjump"/>
              </a:rPr>
              <a:t>Відносини</a:t>
            </a:r>
            <a:r>
              <a:rPr lang="ru-RU" sz="2800" b="1" dirty="0">
                <a:solidFill>
                  <a:srgbClr val="002060"/>
                </a:solidFill>
                <a:hlinkClick r:id="rId4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4" action="ppaction://hlinksldjump"/>
              </a:rPr>
              <a:t>землекористування</a:t>
            </a:r>
            <a:r>
              <a:rPr lang="ru-RU" sz="2800" b="1" dirty="0">
                <a:solidFill>
                  <a:srgbClr val="002060"/>
                </a:solidFill>
                <a:hlinkClick r:id="rId4" action="ppaction://hlinksldjump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hlinkClick r:id="rId4" action="ppaction://hlinksldjump"/>
              </a:rPr>
              <a:t>країнах</a:t>
            </a:r>
            <a:r>
              <a:rPr lang="ru-RU" sz="2800" b="1" dirty="0">
                <a:solidFill>
                  <a:srgbClr val="002060"/>
                </a:solidFill>
                <a:hlinkClick r:id="rId4" action="ppaction://hlinksldjump"/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  <a:hlinkClick r:id="rId4" action="ppaction://hlinksldjump"/>
              </a:rPr>
              <a:t>країнах</a:t>
            </a:r>
            <a:r>
              <a:rPr lang="ru-RU" sz="2800" b="1" dirty="0" smtClean="0">
                <a:solidFill>
                  <a:srgbClr val="002060"/>
                </a:solidFill>
                <a:hlinkClick r:id="rId4" action="ppaction://hlinksldjump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hlinkClick r:id="rId4" action="ppaction://hlinksldjump"/>
              </a:rPr>
              <a:t>Центральної</a:t>
            </a:r>
            <a:r>
              <a:rPr lang="ru-RU" sz="2800" b="1" dirty="0" smtClean="0">
                <a:solidFill>
                  <a:srgbClr val="002060"/>
                </a:solidFill>
                <a:hlinkClick r:id="rId4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4" action="ppaction://hlinksldjump"/>
              </a:rPr>
              <a:t>Європи</a:t>
            </a:r>
            <a:r>
              <a:rPr lang="ru-RU" sz="2800" b="1" dirty="0">
                <a:solidFill>
                  <a:srgbClr val="002060"/>
                </a:solidFill>
                <a:hlinkClick r:id="rId4" action="ppaction://hlinksldjump"/>
              </a:rPr>
              <a:t>;</a:t>
            </a:r>
            <a:endParaRPr lang="ru-RU" sz="2800" b="1" dirty="0">
              <a:solidFill>
                <a:srgbClr val="002060"/>
              </a:solidFill>
            </a:endParaRPr>
          </a:p>
          <a:p>
            <a:pPr marL="365125" defTabSz="365125"/>
            <a:r>
              <a:rPr lang="ru-RU" sz="2800" b="1" dirty="0">
                <a:solidFill>
                  <a:srgbClr val="002060"/>
                </a:solidFill>
                <a:hlinkClick r:id="rId5" action="ppaction://hlinksldjump"/>
              </a:rPr>
              <a:t>в) </a:t>
            </a:r>
            <a:r>
              <a:rPr lang="ru-RU" sz="2800" b="1" dirty="0" err="1">
                <a:solidFill>
                  <a:srgbClr val="002060"/>
                </a:solidFill>
                <a:hlinkClick r:id="rId5" action="ppaction://hlinksldjump"/>
              </a:rPr>
              <a:t>Відносини</a:t>
            </a:r>
            <a:r>
              <a:rPr lang="ru-RU" sz="2800" b="1" dirty="0">
                <a:solidFill>
                  <a:srgbClr val="002060"/>
                </a:solidFill>
                <a:hlinkClick r:id="rId5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5" action="ppaction://hlinksldjump"/>
              </a:rPr>
              <a:t>землекористування</a:t>
            </a:r>
            <a:r>
              <a:rPr lang="ru-RU" sz="2800" b="1" dirty="0">
                <a:solidFill>
                  <a:srgbClr val="002060"/>
                </a:solidFill>
                <a:hlinkClick r:id="rId5" action="ppaction://hlinksldjump"/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  <a:hlinkClick r:id="rId5" action="ppaction://hlinksldjump"/>
              </a:rPr>
              <a:t>країнах</a:t>
            </a:r>
            <a:r>
              <a:rPr lang="ru-RU" sz="2800" b="1" dirty="0">
                <a:solidFill>
                  <a:srgbClr val="002060"/>
                </a:solidFill>
                <a:hlinkClick r:id="rId5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5" action="ppaction://hlinksldjump"/>
              </a:rPr>
              <a:t>Північної</a:t>
            </a:r>
            <a:r>
              <a:rPr lang="ru-RU" sz="2800" b="1" dirty="0">
                <a:solidFill>
                  <a:srgbClr val="002060"/>
                </a:solidFill>
                <a:hlinkClick r:id="rId5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5" action="ppaction://hlinksldjump"/>
              </a:rPr>
              <a:t>Європи</a:t>
            </a:r>
            <a:r>
              <a:rPr lang="ru-RU" sz="2800" b="1" dirty="0">
                <a:solidFill>
                  <a:srgbClr val="002060"/>
                </a:solidFill>
                <a:hlinkClick r:id="rId5" action="ppaction://hlinksldjump"/>
              </a:rPr>
              <a:t>;</a:t>
            </a:r>
            <a:endParaRPr lang="ru-RU" sz="2800" b="1" dirty="0">
              <a:solidFill>
                <a:srgbClr val="002060"/>
              </a:solidFill>
            </a:endParaRPr>
          </a:p>
          <a:p>
            <a:pPr marL="365125" defTabSz="365125"/>
            <a:r>
              <a:rPr lang="ru-RU" sz="2800" b="1" dirty="0">
                <a:solidFill>
                  <a:srgbClr val="002060"/>
                </a:solidFill>
                <a:hlinkClick r:id="rId6" action="ppaction://hlinksldjump"/>
              </a:rPr>
              <a:t>г) </a:t>
            </a:r>
            <a:r>
              <a:rPr lang="ru-RU" sz="2800" b="1" dirty="0" err="1">
                <a:solidFill>
                  <a:srgbClr val="002060"/>
                </a:solidFill>
                <a:hlinkClick r:id="rId6" action="ppaction://hlinksldjump"/>
              </a:rPr>
              <a:t>Відносини</a:t>
            </a:r>
            <a:r>
              <a:rPr lang="ru-RU" sz="2800" b="1" dirty="0">
                <a:solidFill>
                  <a:srgbClr val="002060"/>
                </a:solidFill>
                <a:hlinkClick r:id="rId6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6" action="ppaction://hlinksldjump"/>
              </a:rPr>
              <a:t>землекористування</a:t>
            </a:r>
            <a:r>
              <a:rPr lang="ru-RU" sz="2800" b="1" dirty="0">
                <a:solidFill>
                  <a:srgbClr val="002060"/>
                </a:solidFill>
                <a:hlinkClick r:id="rId6" action="ppaction://hlinksldjump"/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  <a:hlinkClick r:id="rId6" action="ppaction://hlinksldjump"/>
              </a:rPr>
              <a:t>країнах</a:t>
            </a:r>
            <a:r>
              <a:rPr lang="ru-RU" sz="2800" b="1" dirty="0">
                <a:solidFill>
                  <a:srgbClr val="002060"/>
                </a:solidFill>
                <a:hlinkClick r:id="rId6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6" action="ppaction://hlinksldjump"/>
              </a:rPr>
              <a:t>Південної</a:t>
            </a:r>
            <a:r>
              <a:rPr lang="ru-RU" sz="2800" b="1" dirty="0">
                <a:solidFill>
                  <a:srgbClr val="002060"/>
                </a:solidFill>
                <a:hlinkClick r:id="rId6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6" action="ppaction://hlinksldjump"/>
              </a:rPr>
              <a:t>Європи</a:t>
            </a:r>
            <a:r>
              <a:rPr lang="ru-RU" sz="2800" b="1" dirty="0" smtClean="0">
                <a:solidFill>
                  <a:srgbClr val="002060"/>
                </a:solidFill>
                <a:hlinkClick r:id="rId6" action="ppaction://hlinksldjump"/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  <a:p>
            <a:pPr marL="457200" indent="-457200">
              <a:buAutoNum type="arabicPeriod" startAt="3"/>
            </a:pPr>
            <a:r>
              <a:rPr lang="ru-RU" sz="2800" b="1" dirty="0" err="1">
                <a:solidFill>
                  <a:srgbClr val="002060"/>
                </a:solidFill>
                <a:hlinkClick r:id="rId7" action="ppaction://hlinksldjump"/>
              </a:rPr>
              <a:t>Правові</a:t>
            </a:r>
            <a:r>
              <a:rPr lang="ru-RU" sz="2800" b="1" dirty="0">
                <a:solidFill>
                  <a:srgbClr val="002060"/>
                </a:solidFill>
                <a:hlinkClick r:id="rId7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7" action="ppaction://hlinksldjump"/>
              </a:rPr>
              <a:t>форми</a:t>
            </a:r>
            <a:r>
              <a:rPr lang="ru-RU" sz="2800" b="1" dirty="0">
                <a:solidFill>
                  <a:srgbClr val="002060"/>
                </a:solidFill>
                <a:hlinkClick r:id="rId7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7" action="ppaction://hlinksldjump"/>
              </a:rPr>
              <a:t>використання</a:t>
            </a:r>
            <a:r>
              <a:rPr lang="ru-RU" sz="2800" b="1" dirty="0">
                <a:solidFill>
                  <a:srgbClr val="002060"/>
                </a:solidFill>
                <a:hlinkClick r:id="rId7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7" action="ppaction://hlinksldjump"/>
              </a:rPr>
              <a:t>земельних</a:t>
            </a:r>
            <a:r>
              <a:rPr lang="ru-RU" sz="2800" b="1" dirty="0">
                <a:solidFill>
                  <a:srgbClr val="002060"/>
                </a:solidFill>
                <a:hlinkClick r:id="rId7" action="ppaction://hlinksldjump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hlinkClick r:id="rId7" action="ppaction://hlinksldjump"/>
              </a:rPr>
              <a:t>ділянок</a:t>
            </a:r>
            <a:endParaRPr lang="ru-RU" sz="2800" b="1" dirty="0">
              <a:solidFill>
                <a:srgbClr val="002060"/>
              </a:solidFill>
            </a:endParaRPr>
          </a:p>
          <a:p>
            <a:pPr marL="365125" indent="-365125"/>
            <a:r>
              <a:rPr lang="ru-RU" sz="2800" b="1" dirty="0">
                <a:solidFill>
                  <a:srgbClr val="002060"/>
                </a:solidFill>
              </a:rPr>
              <a:t>4.	</a:t>
            </a:r>
            <a:r>
              <a:rPr lang="ru-RU" sz="2800" b="1" dirty="0" err="1">
                <a:solidFill>
                  <a:srgbClr val="002060"/>
                </a:solidFill>
                <a:hlinkClick r:id="rId8" action="ppaction://hlinksldjump"/>
              </a:rPr>
              <a:t>Державне</a:t>
            </a:r>
            <a:r>
              <a:rPr lang="ru-RU" sz="2800" b="1" dirty="0">
                <a:solidFill>
                  <a:srgbClr val="002060"/>
                </a:solidFill>
                <a:hlinkClick r:id="rId8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8" action="ppaction://hlinksldjump"/>
              </a:rPr>
              <a:t>регулювання</a:t>
            </a:r>
            <a:r>
              <a:rPr lang="ru-RU" sz="2800" b="1" dirty="0">
                <a:solidFill>
                  <a:srgbClr val="002060"/>
                </a:solidFill>
                <a:hlinkClick r:id="rId8" action="ppaction://hlinksldjump"/>
              </a:rPr>
              <a:t> ринку земель </a:t>
            </a:r>
            <a:r>
              <a:rPr lang="ru-RU" sz="2800" b="1" dirty="0" err="1" smtClean="0">
                <a:solidFill>
                  <a:srgbClr val="002060"/>
                </a:solidFill>
                <a:hlinkClick r:id="rId8" action="ppaction://hlinksldjump"/>
              </a:rPr>
              <a:t>сільськогосподарського</a:t>
            </a:r>
            <a:r>
              <a:rPr lang="ru-RU" sz="2800" b="1" dirty="0" smtClean="0">
                <a:solidFill>
                  <a:srgbClr val="002060"/>
                </a:solidFill>
                <a:hlinkClick r:id="rId8" action="ppaction://hlinksldjump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hlinkClick r:id="rId8" action="ppaction://hlinksldjump"/>
              </a:rPr>
              <a:t>призначення</a:t>
            </a:r>
            <a:r>
              <a:rPr lang="ru-RU" sz="2800" b="1" dirty="0">
                <a:solidFill>
                  <a:srgbClr val="002060"/>
                </a:solidFill>
                <a:hlinkClick r:id="rId8" action="ppaction://hlinksldjump"/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6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5E09E9-25D3-89D1-A0A8-D812C7BA6FD0}"/>
              </a:ext>
            </a:extLst>
          </p:cNvPr>
          <p:cNvSpPr txBox="1"/>
          <p:nvPr/>
        </p:nvSpPr>
        <p:spPr>
          <a:xfrm>
            <a:off x="424897" y="1046275"/>
            <a:ext cx="6097656" cy="43088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Питання</a:t>
            </a:r>
            <a:r>
              <a:rPr lang="ru-RU" sz="2000" b="1" dirty="0"/>
              <a:t> 1.	</a:t>
            </a:r>
            <a:r>
              <a:rPr lang="ru-RU" sz="2000" b="1" dirty="0" err="1"/>
              <a:t>Особливості</a:t>
            </a:r>
            <a:r>
              <a:rPr lang="ru-RU" sz="2000" b="1" dirty="0"/>
              <a:t> </a:t>
            </a:r>
            <a:r>
              <a:rPr lang="ru-RU" sz="2000" b="1" dirty="0" err="1"/>
              <a:t>обігу</a:t>
            </a:r>
            <a:r>
              <a:rPr lang="ru-RU" sz="2000" b="1" dirty="0"/>
              <a:t> </a:t>
            </a:r>
            <a:r>
              <a:rPr lang="ru-RU" sz="2000" b="1" dirty="0" err="1"/>
              <a:t>земельних</a:t>
            </a:r>
            <a:r>
              <a:rPr lang="ru-RU" sz="2000" b="1" dirty="0"/>
              <a:t> </a:t>
            </a:r>
            <a:r>
              <a:rPr lang="ru-RU" sz="2000" b="1" dirty="0" err="1"/>
              <a:t>ресурсів</a:t>
            </a:r>
            <a:r>
              <a:rPr lang="ru-RU" sz="2000" b="1" dirty="0"/>
              <a:t> в </a:t>
            </a:r>
            <a:r>
              <a:rPr lang="ru-RU" sz="2000" b="1" dirty="0" err="1"/>
              <a:t>країнах</a:t>
            </a:r>
            <a:r>
              <a:rPr lang="ru-RU" sz="2000" b="1" dirty="0"/>
              <a:t> </a:t>
            </a:r>
            <a:r>
              <a:rPr lang="ru-RU" sz="2000" b="1" dirty="0" err="1"/>
              <a:t>Європи</a:t>
            </a:r>
            <a:endParaRPr lang="ru-RU" sz="2000" b="1" dirty="0"/>
          </a:p>
          <a:p>
            <a:endParaRPr lang="ru-RU" b="1" dirty="0"/>
          </a:p>
          <a:p>
            <a:pPr algn="just"/>
            <a:r>
              <a:rPr lang="ru-RU" dirty="0" err="1"/>
              <a:t>Обґрунтовуючи</a:t>
            </a:r>
            <a:r>
              <a:rPr lang="ru-RU" dirty="0"/>
              <a:t> потребу </a:t>
            </a:r>
            <a:r>
              <a:rPr lang="ru-RU" dirty="0" err="1"/>
              <a:t>запровадити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вітчизняні</a:t>
            </a:r>
            <a:r>
              <a:rPr lang="ru-RU" dirty="0"/>
              <a:t> чиновники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посилаються</a:t>
            </a:r>
            <a:r>
              <a:rPr lang="ru-RU" dirty="0"/>
              <a:t> на «</a:t>
            </a:r>
            <a:r>
              <a:rPr lang="ru-RU" dirty="0" err="1"/>
              <a:t>таємничий</a:t>
            </a:r>
            <a:r>
              <a:rPr lang="ru-RU" dirty="0"/>
              <a:t>» </a:t>
            </a:r>
            <a:r>
              <a:rPr lang="ru-RU" dirty="0" err="1"/>
              <a:t>зарубіжний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лібералізації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ринку. І,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в нас </a:t>
            </a:r>
            <a:r>
              <a:rPr lang="ru-RU" dirty="0" err="1"/>
              <a:t>буває</a:t>
            </a:r>
            <a:r>
              <a:rPr lang="ru-RU" dirty="0"/>
              <a:t>, коли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гроші</a:t>
            </a:r>
            <a:r>
              <a:rPr lang="ru-RU" dirty="0"/>
              <a:t>, «</a:t>
            </a:r>
            <a:r>
              <a:rPr lang="ru-RU" dirty="0" err="1"/>
              <a:t>небожителі</a:t>
            </a:r>
            <a:r>
              <a:rPr lang="ru-RU" dirty="0"/>
              <a:t>», </a:t>
            </a:r>
            <a:r>
              <a:rPr lang="ru-RU" dirty="0" err="1"/>
              <a:t>адаптуючи</a:t>
            </a:r>
            <a:r>
              <a:rPr lang="ru-RU" dirty="0"/>
              <a:t> </a:t>
            </a:r>
            <a:r>
              <a:rPr lang="ru-RU" dirty="0" err="1"/>
              <a:t>чужинські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, </a:t>
            </a:r>
            <a:r>
              <a:rPr lang="ru-RU" dirty="0" err="1"/>
              <a:t>чомусь</a:t>
            </a:r>
            <a:r>
              <a:rPr lang="ru-RU" dirty="0"/>
              <a:t> </a:t>
            </a:r>
            <a:r>
              <a:rPr lang="ru-RU" dirty="0" err="1"/>
              <a:t>забувають</a:t>
            </a:r>
            <a:r>
              <a:rPr lang="ru-RU" dirty="0"/>
              <a:t> </a:t>
            </a:r>
            <a:r>
              <a:rPr lang="ru-RU" dirty="0" err="1"/>
              <a:t>ліквідувати</a:t>
            </a:r>
            <a:r>
              <a:rPr lang="ru-RU" dirty="0"/>
              <a:t> </a:t>
            </a:r>
            <a:r>
              <a:rPr lang="ru-RU" dirty="0" err="1"/>
              <a:t>передбачувані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поставити</a:t>
            </a:r>
            <a:r>
              <a:rPr lang="ru-RU" dirty="0"/>
              <a:t>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бар’єри</a:t>
            </a:r>
            <a:r>
              <a:rPr lang="ru-RU" dirty="0"/>
              <a:t>. Лейтмотив </a:t>
            </a:r>
            <a:r>
              <a:rPr lang="ru-RU" dirty="0" err="1"/>
              <a:t>земельних</a:t>
            </a:r>
            <a:r>
              <a:rPr lang="ru-RU" dirty="0"/>
              <a:t> реформ у </a:t>
            </a:r>
            <a:r>
              <a:rPr lang="ru-RU" dirty="0" err="1"/>
              <a:t>Європі</a:t>
            </a:r>
            <a:r>
              <a:rPr lang="ru-RU" dirty="0"/>
              <a:t> та США – не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зиск</a:t>
            </a:r>
            <a:r>
              <a:rPr lang="ru-RU" dirty="0"/>
              <a:t>, а </a:t>
            </a:r>
            <a:r>
              <a:rPr lang="ru-RU" dirty="0" err="1"/>
              <a:t>відповідальне</a:t>
            </a:r>
            <a:r>
              <a:rPr lang="ru-RU" dirty="0"/>
              <a:t> й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земель. До </a:t>
            </a:r>
            <a:r>
              <a:rPr lang="ru-RU" dirty="0" err="1"/>
              <a:t>власників</a:t>
            </a:r>
            <a:r>
              <a:rPr lang="ru-RU" dirty="0"/>
              <a:t> таких </a:t>
            </a:r>
            <a:r>
              <a:rPr lang="ru-RU" dirty="0" err="1"/>
              <a:t>наділів</a:t>
            </a:r>
            <a:r>
              <a:rPr lang="ru-RU" dirty="0"/>
              <a:t> держава </a:t>
            </a:r>
            <a:r>
              <a:rPr lang="ru-RU" dirty="0" err="1"/>
              <a:t>висуває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низку </a:t>
            </a:r>
            <a:r>
              <a:rPr lang="ru-RU" dirty="0" err="1"/>
              <a:t>кваліфікаційних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. Лише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CF53E4E-BC51-D37F-E216-5A123F85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09" y="1878496"/>
            <a:ext cx="4861918" cy="2556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196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188D4AC-1A72-9CA4-F7A5-E8B54CE930FB}"/>
              </a:ext>
            </a:extLst>
          </p:cNvPr>
          <p:cNvSpPr txBox="1"/>
          <p:nvPr/>
        </p:nvSpPr>
        <p:spPr>
          <a:xfrm>
            <a:off x="414959" y="417516"/>
            <a:ext cx="60976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Західної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Європи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/>
              <a:t>ринкова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земель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є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. Вона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економіці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(</a:t>
            </a:r>
            <a:r>
              <a:rPr lang="ru-RU" dirty="0" err="1"/>
              <a:t>інтенсивного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екстенсивого</a:t>
            </a:r>
            <a:r>
              <a:rPr lang="ru-RU" dirty="0"/>
              <a:t>), природно-</a:t>
            </a:r>
            <a:r>
              <a:rPr lang="ru-RU" dirty="0" err="1"/>
              <a:t>кліматичних</a:t>
            </a:r>
            <a:r>
              <a:rPr lang="ru-RU" dirty="0"/>
              <a:t> умов, </a:t>
            </a:r>
            <a:r>
              <a:rPr lang="ru-RU" dirty="0" err="1"/>
              <a:t>екологічних</a:t>
            </a:r>
            <a:r>
              <a:rPr lang="ru-RU" dirty="0"/>
              <a:t>, </a:t>
            </a:r>
            <a:r>
              <a:rPr lang="ru-RU" dirty="0" err="1"/>
              <a:t>демографічних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на ринку земель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на землю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землевласникам</a:t>
            </a:r>
            <a:r>
              <a:rPr lang="ru-RU" dirty="0"/>
              <a:t> та </a:t>
            </a:r>
            <a:r>
              <a:rPr lang="ru-RU" dirty="0" err="1"/>
              <a:t>орендарям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заставу, </a:t>
            </a:r>
            <a:r>
              <a:rPr lang="ru-RU" dirty="0" err="1"/>
              <a:t>збільшуючи</a:t>
            </a:r>
            <a:r>
              <a:rPr lang="ru-RU" dirty="0"/>
              <a:t>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та </a:t>
            </a:r>
            <a:r>
              <a:rPr lang="ru-RU" dirty="0" err="1"/>
              <a:t>підвищуючи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земель.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5BDD640-BD3C-E5D1-AC36-E4DE2F0FE119}"/>
              </a:ext>
            </a:extLst>
          </p:cNvPr>
          <p:cNvSpPr txBox="1"/>
          <p:nvPr/>
        </p:nvSpPr>
        <p:spPr>
          <a:xfrm>
            <a:off x="5523672" y="3855160"/>
            <a:ext cx="6097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Східної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Європи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/>
              <a:t>ціна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є </a:t>
            </a:r>
            <a:r>
              <a:rPr lang="ru-RU" dirty="0" err="1"/>
              <a:t>невисокою</a:t>
            </a:r>
            <a:r>
              <a:rPr lang="ru-RU" dirty="0"/>
              <a:t>. Тому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держав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на </a:t>
            </a:r>
            <a:r>
              <a:rPr lang="ru-RU" dirty="0" err="1"/>
              <a:t>придбання</a:t>
            </a:r>
            <a:r>
              <a:rPr lang="ru-RU" dirty="0"/>
              <a:t> земель у </a:t>
            </a:r>
            <a:r>
              <a:rPr lang="ru-RU" dirty="0" err="1"/>
              <a:t>власність</a:t>
            </a:r>
            <a:r>
              <a:rPr lang="ru-RU" dirty="0"/>
              <a:t> </a:t>
            </a:r>
            <a:r>
              <a:rPr lang="ru-RU" dirty="0" err="1"/>
              <a:t>іноземцям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ринки земель в них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стадію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та </a:t>
            </a:r>
            <a:r>
              <a:rPr lang="ru-RU" dirty="0" err="1"/>
              <a:t>ще</a:t>
            </a:r>
            <a:r>
              <a:rPr lang="ru-RU" dirty="0"/>
              <a:t> не завершено </a:t>
            </a:r>
            <a:r>
              <a:rPr lang="ru-RU" dirty="0" err="1"/>
              <a:t>створення</a:t>
            </a:r>
            <a:r>
              <a:rPr lang="ru-RU" dirty="0"/>
              <a:t> земельного кадастру; </a:t>
            </a:r>
            <a:r>
              <a:rPr lang="ru-RU" dirty="0" err="1"/>
              <a:t>недосконалою</a:t>
            </a:r>
            <a:r>
              <a:rPr lang="ru-RU" dirty="0"/>
              <a:t> є система </a:t>
            </a:r>
            <a:r>
              <a:rPr lang="ru-RU" dirty="0" err="1"/>
              <a:t>реєстрації</a:t>
            </a:r>
            <a:r>
              <a:rPr lang="ru-RU" dirty="0"/>
              <a:t> прав на </a:t>
            </a:r>
            <a:r>
              <a:rPr lang="ru-RU" dirty="0" err="1"/>
              <a:t>нерухомість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BFF6C9-BD1D-903C-B5A1-F6DDB707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105" y="417516"/>
            <a:ext cx="4174807" cy="312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13E05C1-F10E-3167-92DE-1ABA2978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468" y="3510922"/>
            <a:ext cx="2355368" cy="292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20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8CE4CC-95BC-646A-6824-AAED3FC67C69}"/>
              </a:ext>
            </a:extLst>
          </p:cNvPr>
          <p:cNvSpPr txBox="1"/>
          <p:nvPr/>
        </p:nvSpPr>
        <p:spPr>
          <a:xfrm>
            <a:off x="603802" y="376464"/>
            <a:ext cx="6097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Ринок</a:t>
            </a:r>
            <a:r>
              <a:rPr lang="ru-RU" dirty="0"/>
              <a:t> земель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Центральної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Європи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подрібненням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масивів</a:t>
            </a:r>
            <a:r>
              <a:rPr lang="ru-RU" dirty="0"/>
              <a:t>,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аграрної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фермерського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.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недоліком</a:t>
            </a:r>
            <a:r>
              <a:rPr lang="ru-RU" dirty="0"/>
              <a:t> є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застави</a:t>
            </a:r>
            <a:r>
              <a:rPr lang="ru-RU" dirty="0"/>
              <a:t> земель за </a:t>
            </a:r>
            <a:r>
              <a:rPr lang="ru-RU" dirty="0" err="1"/>
              <a:t>іпотечними</a:t>
            </a:r>
            <a:r>
              <a:rPr lang="ru-RU" dirty="0"/>
              <a:t> кредитами.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та </a:t>
            </a:r>
            <a:r>
              <a:rPr lang="ru-RU" dirty="0" err="1"/>
              <a:t>неефективності</a:t>
            </a:r>
            <a:r>
              <a:rPr lang="ru-RU" dirty="0"/>
              <a:t> ринку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7AED1C-F993-F4B1-BD7C-4AAB6E77A366}"/>
              </a:ext>
            </a:extLst>
          </p:cNvPr>
          <p:cNvSpPr txBox="1"/>
          <p:nvPr/>
        </p:nvSpPr>
        <p:spPr>
          <a:xfrm>
            <a:off x="5801968" y="3896214"/>
            <a:ext cx="60976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Країни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Центральної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Східної</a:t>
            </a:r>
            <a:r>
              <a:rPr lang="ru-RU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Європи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/>
              <a:t>відрізняються</a:t>
            </a:r>
            <a:r>
              <a:rPr lang="ru-RU" dirty="0"/>
              <a:t>, перш за все, </a:t>
            </a:r>
            <a:r>
              <a:rPr lang="ru-RU" dirty="0" err="1"/>
              <a:t>різною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трансакцій</a:t>
            </a:r>
            <a:r>
              <a:rPr lang="ru-RU" dirty="0"/>
              <a:t> на ринку земель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переходу права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земельні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. Так,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7D74C44-E46F-9BA3-D75C-D9009E84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3" y="2979245"/>
            <a:ext cx="4675740" cy="350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5625422C-F719-F9A4-8F1F-134122022756}"/>
              </a:ext>
            </a:extLst>
          </p:cNvPr>
          <p:cNvCxnSpPr/>
          <p:nvPr/>
        </p:nvCxnSpPr>
        <p:spPr>
          <a:xfrm>
            <a:off x="8871294" y="1172818"/>
            <a:ext cx="0" cy="235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8CFDB12F-C12E-22DE-412D-6A3D38C43C30}"/>
              </a:ext>
            </a:extLst>
          </p:cNvPr>
          <p:cNvCxnSpPr>
            <a:cxnSpLocks/>
          </p:cNvCxnSpPr>
          <p:nvPr/>
        </p:nvCxnSpPr>
        <p:spPr>
          <a:xfrm flipH="1">
            <a:off x="6968572" y="914400"/>
            <a:ext cx="3805445" cy="16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5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A96C64-E595-F37D-D1FF-02410CA54CE6}"/>
              </a:ext>
            </a:extLst>
          </p:cNvPr>
          <p:cNvSpPr txBox="1"/>
          <p:nvPr/>
        </p:nvSpPr>
        <p:spPr>
          <a:xfrm>
            <a:off x="424896" y="433505"/>
            <a:ext cx="1151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Питання</a:t>
            </a:r>
            <a:r>
              <a:rPr lang="ru-RU" sz="2000" b="1" dirty="0"/>
              <a:t> 2. </a:t>
            </a:r>
            <a:r>
              <a:rPr lang="ru-RU" sz="2000" b="1" dirty="0" err="1"/>
              <a:t>Регулювання</a:t>
            </a:r>
            <a:r>
              <a:rPr lang="ru-RU" sz="2000" b="1" dirty="0"/>
              <a:t> </a:t>
            </a:r>
            <a:r>
              <a:rPr lang="ru-RU" sz="2000" b="1" dirty="0" err="1"/>
              <a:t>земельних</a:t>
            </a:r>
            <a:r>
              <a:rPr lang="ru-RU" sz="2000" b="1" dirty="0"/>
              <a:t> </a:t>
            </a:r>
            <a:r>
              <a:rPr lang="ru-RU" sz="2000" b="1" dirty="0" err="1"/>
              <a:t>відносин</a:t>
            </a:r>
            <a:r>
              <a:rPr lang="ru-RU" sz="2000" b="1" dirty="0"/>
              <a:t> в </a:t>
            </a:r>
            <a:r>
              <a:rPr lang="ru-RU" sz="2000" b="1" dirty="0" err="1"/>
              <a:t>провідних</a:t>
            </a:r>
            <a:r>
              <a:rPr lang="ru-RU" sz="2000" b="1" dirty="0"/>
              <a:t> </a:t>
            </a:r>
            <a:r>
              <a:rPr lang="ru-RU" sz="2000" b="1" dirty="0" err="1"/>
              <a:t>країнах</a:t>
            </a:r>
            <a:r>
              <a:rPr lang="ru-RU" sz="2000" b="1" dirty="0"/>
              <a:t> </a:t>
            </a:r>
            <a:r>
              <a:rPr lang="ru-RU" sz="2000" b="1" dirty="0" err="1"/>
              <a:t>Європи</a:t>
            </a:r>
            <a:r>
              <a:rPr lang="ru-RU" sz="2000" b="1" dirty="0"/>
              <a:t>:</a:t>
            </a:r>
          </a:p>
          <a:p>
            <a:pPr algn="just"/>
            <a:r>
              <a:rPr lang="ru-RU" sz="2000" b="1" dirty="0"/>
              <a:t> </a:t>
            </a:r>
          </a:p>
          <a:p>
            <a:pPr algn="just"/>
            <a:r>
              <a:rPr lang="ru-RU" sz="2000" b="1" dirty="0"/>
              <a:t>а)  </a:t>
            </a:r>
            <a:r>
              <a:rPr lang="ru-RU" sz="2000" b="1" u="sng" dirty="0" err="1"/>
              <a:t>Відносини</a:t>
            </a:r>
            <a:r>
              <a:rPr lang="ru-RU" sz="2000" b="1" u="sng" dirty="0"/>
              <a:t> </a:t>
            </a:r>
            <a:r>
              <a:rPr lang="ru-RU" sz="2000" b="1" u="sng" dirty="0" err="1"/>
              <a:t>землекористування</a:t>
            </a:r>
            <a:r>
              <a:rPr lang="ru-RU" sz="2000" b="1" u="sng" dirty="0"/>
              <a:t> в </a:t>
            </a:r>
            <a:r>
              <a:rPr lang="ru-RU" sz="2000" b="1" u="sng" dirty="0" err="1"/>
              <a:t>країнах</a:t>
            </a:r>
            <a:r>
              <a:rPr lang="ru-RU" sz="2000" b="1" u="sng" dirty="0"/>
              <a:t> </a:t>
            </a:r>
            <a:r>
              <a:rPr lang="ru-RU" sz="2000" b="1" u="sng" dirty="0" err="1"/>
              <a:t>Західної</a:t>
            </a:r>
            <a:r>
              <a:rPr lang="ru-RU" sz="2000" b="1" u="sng" dirty="0"/>
              <a:t> </a:t>
            </a:r>
            <a:r>
              <a:rPr lang="ru-RU" sz="2000" b="1" u="sng" dirty="0" err="1"/>
              <a:t>Європи</a:t>
            </a:r>
            <a:r>
              <a:rPr lang="ru-RU" sz="2000" b="1" u="sng" dirty="0"/>
              <a:t> (</a:t>
            </a:r>
            <a:r>
              <a:rPr lang="ru-RU" sz="2000" b="1" u="sng" dirty="0" err="1"/>
              <a:t>Німеччина</a:t>
            </a:r>
            <a:r>
              <a:rPr lang="ru-RU" sz="2000" b="1" u="sng" dirty="0"/>
              <a:t>, </a:t>
            </a:r>
            <a:r>
              <a:rPr lang="ru-RU" sz="2000" b="1" u="sng" dirty="0" err="1"/>
              <a:t>Австрія</a:t>
            </a:r>
            <a:r>
              <a:rPr lang="ru-RU" sz="2000" b="1" u="sng" dirty="0"/>
              <a:t>, </a:t>
            </a:r>
            <a:r>
              <a:rPr lang="ru-RU" sz="2000" b="1" u="sng" dirty="0" err="1"/>
              <a:t>Швейцарія</a:t>
            </a:r>
            <a:r>
              <a:rPr lang="ru-RU" sz="2000" b="1" u="sng" dirty="0"/>
              <a:t>, </a:t>
            </a:r>
            <a:r>
              <a:rPr lang="ru-RU" sz="2000" b="1" u="sng" dirty="0" err="1"/>
              <a:t>Ліхтенштейн</a:t>
            </a:r>
            <a:r>
              <a:rPr lang="ru-RU" sz="2000" b="1" u="sng" dirty="0"/>
              <a:t>, Люксембург, </a:t>
            </a:r>
            <a:r>
              <a:rPr lang="ru-RU" sz="2000" b="1" u="sng" dirty="0" err="1"/>
              <a:t>Нідерланди</a:t>
            </a:r>
            <a:r>
              <a:rPr lang="ru-RU" sz="2000" b="1" u="sng" dirty="0"/>
              <a:t>, </a:t>
            </a:r>
            <a:r>
              <a:rPr lang="ru-RU" sz="2000" b="1" u="sng" dirty="0" err="1"/>
              <a:t>Бельгія</a:t>
            </a:r>
            <a:r>
              <a:rPr lang="ru-RU" sz="2000" b="1" u="sng" dirty="0"/>
              <a:t>, </a:t>
            </a:r>
            <a:r>
              <a:rPr lang="ru-RU" sz="2000" b="1" u="sng" dirty="0" err="1"/>
              <a:t>Франція</a:t>
            </a:r>
            <a:r>
              <a:rPr lang="ru-RU" sz="2000" b="1" u="sng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96DB76-BFA7-6BBD-26ED-914B2C525016}"/>
              </a:ext>
            </a:extLst>
          </p:cNvPr>
          <p:cNvSpPr txBox="1"/>
          <p:nvPr/>
        </p:nvSpPr>
        <p:spPr>
          <a:xfrm>
            <a:off x="424896" y="2225742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у </a:t>
            </a:r>
            <a:r>
              <a:rPr lang="ru-RU" b="1" i="1" dirty="0" err="1">
                <a:solidFill>
                  <a:srgbClr val="00B050"/>
                </a:solidFill>
              </a:rPr>
              <a:t>Німеччині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/>
              <a:t>щорічно</a:t>
            </a:r>
            <a:r>
              <a:rPr lang="ru-RU" i="1" dirty="0"/>
              <a:t> </a:t>
            </a:r>
            <a:r>
              <a:rPr lang="ru-RU" i="1" dirty="0" err="1"/>
              <a:t>зменшується</a:t>
            </a:r>
            <a:r>
              <a:rPr lang="ru-RU" i="1" dirty="0"/>
              <a:t> </a:t>
            </a:r>
            <a:r>
              <a:rPr lang="ru-RU" i="1" dirty="0" err="1"/>
              <a:t>частка</a:t>
            </a:r>
            <a:r>
              <a:rPr lang="ru-RU" i="1" dirty="0"/>
              <a:t> </a:t>
            </a:r>
            <a:r>
              <a:rPr lang="ru-RU" i="1" dirty="0" err="1"/>
              <a:t>фермерів</a:t>
            </a:r>
            <a:r>
              <a:rPr lang="ru-RU" i="1" dirty="0"/>
              <a:t> та </a:t>
            </a:r>
            <a:r>
              <a:rPr lang="ru-RU" i="1" dirty="0" err="1"/>
              <a:t>розширюються</a:t>
            </a:r>
            <a:r>
              <a:rPr lang="ru-RU" i="1" dirty="0"/>
              <a:t> </a:t>
            </a:r>
            <a:r>
              <a:rPr lang="ru-RU" i="1" dirty="0" err="1"/>
              <a:t>кооперативні</a:t>
            </a:r>
            <a:r>
              <a:rPr lang="ru-RU" i="1" dirty="0"/>
              <a:t> </a:t>
            </a:r>
            <a:r>
              <a:rPr lang="ru-RU" i="1" dirty="0" err="1"/>
              <a:t>зв’язки</a:t>
            </a:r>
            <a:r>
              <a:rPr lang="ru-RU" i="1" dirty="0"/>
              <a:t>. </a:t>
            </a:r>
            <a:r>
              <a:rPr lang="ru-RU" i="1" dirty="0" err="1"/>
              <a:t>Середній</a:t>
            </a:r>
            <a:r>
              <a:rPr lang="ru-RU" i="1" dirty="0"/>
              <a:t> </a:t>
            </a:r>
            <a:r>
              <a:rPr lang="ru-RU" i="1" dirty="0" err="1"/>
              <a:t>розмір</a:t>
            </a:r>
            <a:r>
              <a:rPr lang="ru-RU" i="1" dirty="0"/>
              <a:t> </a:t>
            </a:r>
            <a:r>
              <a:rPr lang="ru-RU" i="1" dirty="0" err="1"/>
              <a:t>кооперативних</a:t>
            </a:r>
            <a:r>
              <a:rPr lang="ru-RU" i="1" dirty="0"/>
              <a:t> </a:t>
            </a:r>
            <a:r>
              <a:rPr lang="ru-RU" i="1" dirty="0" err="1"/>
              <a:t>об’єднань</a:t>
            </a:r>
            <a:r>
              <a:rPr lang="ru-RU" i="1" dirty="0"/>
              <a:t> в </a:t>
            </a:r>
            <a:r>
              <a:rPr lang="ru-RU" i="1" dirty="0" err="1"/>
              <a:t>Німеччині</a:t>
            </a:r>
            <a:r>
              <a:rPr lang="ru-RU" i="1" dirty="0"/>
              <a:t> становить 652 га. Для </a:t>
            </a:r>
            <a:r>
              <a:rPr lang="ru-RU" i="1" dirty="0" err="1"/>
              <a:t>купівлі</a:t>
            </a:r>
            <a:r>
              <a:rPr lang="ru-RU" i="1" dirty="0"/>
              <a:t> </a:t>
            </a:r>
            <a:r>
              <a:rPr lang="ru-RU" i="1" dirty="0" err="1"/>
              <a:t>земельної</a:t>
            </a:r>
            <a:r>
              <a:rPr lang="ru-RU" i="1" dirty="0"/>
              <a:t> </a:t>
            </a:r>
            <a:r>
              <a:rPr lang="ru-RU" i="1" dirty="0" err="1"/>
              <a:t>ділянки</a:t>
            </a:r>
            <a:r>
              <a:rPr lang="ru-RU" i="1" dirty="0"/>
              <a:t>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мати</a:t>
            </a:r>
            <a:r>
              <a:rPr lang="ru-RU" i="1" dirty="0"/>
              <a:t> </a:t>
            </a:r>
            <a:r>
              <a:rPr lang="ru-RU" i="1" dirty="0" err="1"/>
              <a:t>відповідну</a:t>
            </a:r>
            <a:r>
              <a:rPr lang="ru-RU" i="1" dirty="0"/>
              <a:t> </a:t>
            </a:r>
            <a:r>
              <a:rPr lang="ru-RU" i="1" dirty="0" err="1"/>
              <a:t>аграрну</a:t>
            </a:r>
            <a:r>
              <a:rPr lang="ru-RU" i="1" dirty="0"/>
              <a:t> </a:t>
            </a:r>
            <a:r>
              <a:rPr lang="ru-RU" i="1" dirty="0" err="1"/>
              <a:t>освіту</a:t>
            </a:r>
            <a:r>
              <a:rPr lang="ru-RU" i="1" dirty="0"/>
              <a:t> та </a:t>
            </a:r>
            <a:r>
              <a:rPr lang="ru-RU" i="1" dirty="0" err="1"/>
              <a:t>проживати</a:t>
            </a:r>
            <a:r>
              <a:rPr lang="ru-RU" i="1" dirty="0"/>
              <a:t> на </a:t>
            </a:r>
            <a:r>
              <a:rPr lang="ru-RU" i="1" dirty="0" err="1"/>
              <a:t>даній</a:t>
            </a:r>
            <a:r>
              <a:rPr lang="ru-RU" i="1" dirty="0"/>
              <a:t> </a:t>
            </a:r>
            <a:r>
              <a:rPr lang="ru-RU" i="1" dirty="0" err="1"/>
              <a:t>території</a:t>
            </a:r>
            <a:r>
              <a:rPr lang="ru-RU" i="1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A5387F3-19F4-3BDC-844C-453CFD7A4FAA}"/>
              </a:ext>
            </a:extLst>
          </p:cNvPr>
          <p:cNvSpPr txBox="1"/>
          <p:nvPr/>
        </p:nvSpPr>
        <p:spPr>
          <a:xfrm>
            <a:off x="5921237" y="4080756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У </a:t>
            </a:r>
            <a:r>
              <a:rPr lang="ru-RU" b="1" i="1" dirty="0" err="1">
                <a:solidFill>
                  <a:srgbClr val="00B050"/>
                </a:solidFill>
              </a:rPr>
              <a:t>Німеччині</a:t>
            </a:r>
            <a:r>
              <a:rPr lang="ru-RU" i="1" dirty="0"/>
              <a:t> </a:t>
            </a:r>
            <a:r>
              <a:rPr lang="ru-RU" i="1" dirty="0" err="1"/>
              <a:t>ринок</a:t>
            </a:r>
            <a:r>
              <a:rPr lang="ru-RU" i="1" dirty="0"/>
              <a:t> </a:t>
            </a:r>
            <a:r>
              <a:rPr lang="ru-RU" i="1" dirty="0" err="1"/>
              <a:t>сільськогосподарських</a:t>
            </a:r>
            <a:r>
              <a:rPr lang="ru-RU" i="1" dirty="0"/>
              <a:t> земель </a:t>
            </a:r>
            <a:r>
              <a:rPr lang="ru-RU" i="1" dirty="0" err="1"/>
              <a:t>перебуває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контролем </a:t>
            </a:r>
            <a:r>
              <a:rPr lang="ru-RU" i="1" dirty="0" err="1"/>
              <a:t>держави</a:t>
            </a:r>
            <a:r>
              <a:rPr lang="ru-RU" i="1" dirty="0"/>
              <a:t>, для </a:t>
            </a:r>
            <a:r>
              <a:rPr lang="ru-RU" i="1" dirty="0" err="1"/>
              <a:t>запобігання</a:t>
            </a:r>
            <a:r>
              <a:rPr lang="ru-RU" i="1" dirty="0"/>
              <a:t> </a:t>
            </a:r>
            <a:r>
              <a:rPr lang="ru-RU" i="1" dirty="0" err="1"/>
              <a:t>спекулятивним</a:t>
            </a:r>
            <a:r>
              <a:rPr lang="ru-RU" i="1" dirty="0"/>
              <a:t> </a:t>
            </a:r>
            <a:r>
              <a:rPr lang="ru-RU" i="1" dirty="0" err="1"/>
              <a:t>операціям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земельними</a:t>
            </a:r>
            <a:r>
              <a:rPr lang="ru-RU" i="1" dirty="0"/>
              <a:t> </a:t>
            </a:r>
            <a:r>
              <a:rPr lang="ru-RU" i="1" dirty="0" err="1"/>
              <a:t>ділянками</a:t>
            </a:r>
            <a:r>
              <a:rPr lang="ru-RU" i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5EE591-6D1A-8386-B4FD-C127C76363E7}"/>
              </a:ext>
            </a:extLst>
          </p:cNvPr>
          <p:cNvSpPr txBox="1"/>
          <p:nvPr/>
        </p:nvSpPr>
        <p:spPr>
          <a:xfrm>
            <a:off x="424896" y="5180398"/>
            <a:ext cx="6276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Правило про те, </a:t>
            </a:r>
            <a:r>
              <a:rPr lang="ru-RU" i="1" dirty="0" err="1"/>
              <a:t>що</a:t>
            </a:r>
            <a:r>
              <a:rPr lang="ru-RU" i="1" dirty="0"/>
              <a:t> угоди з </a:t>
            </a:r>
            <a:r>
              <a:rPr lang="ru-RU" i="1" dirty="0" err="1"/>
              <a:t>відчуження</a:t>
            </a:r>
            <a:r>
              <a:rPr lang="ru-RU" i="1" dirty="0"/>
              <a:t> </a:t>
            </a:r>
            <a:r>
              <a:rPr lang="ru-RU" i="1" dirty="0" err="1"/>
              <a:t>земельних</a:t>
            </a:r>
            <a:r>
              <a:rPr lang="ru-RU" i="1" dirty="0"/>
              <a:t> </a:t>
            </a:r>
            <a:r>
              <a:rPr lang="ru-RU" i="1" dirty="0" err="1"/>
              <a:t>ділянок</a:t>
            </a:r>
            <a:r>
              <a:rPr lang="ru-RU" i="1" dirty="0"/>
              <a:t> </a:t>
            </a:r>
            <a:r>
              <a:rPr lang="ru-RU" i="1" dirty="0" err="1"/>
              <a:t>сільськогосподарського</a:t>
            </a:r>
            <a:r>
              <a:rPr lang="ru-RU" i="1" dirty="0"/>
              <a:t> </a:t>
            </a:r>
            <a:r>
              <a:rPr lang="ru-RU" i="1" dirty="0" err="1"/>
              <a:t>призначення</a:t>
            </a:r>
            <a:r>
              <a:rPr lang="ru-RU" i="1" dirty="0"/>
              <a:t> </a:t>
            </a:r>
            <a:r>
              <a:rPr lang="ru-RU" i="1" dirty="0" err="1"/>
              <a:t>понад</a:t>
            </a:r>
            <a:r>
              <a:rPr lang="ru-RU" i="1" dirty="0"/>
              <a:t> 1 га (а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встановлення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них </a:t>
            </a:r>
            <a:r>
              <a:rPr lang="ru-RU" i="1" dirty="0" err="1"/>
              <a:t>деяких</a:t>
            </a:r>
            <a:r>
              <a:rPr lang="ru-RU" i="1" dirty="0"/>
              <a:t> </a:t>
            </a:r>
            <a:r>
              <a:rPr lang="ru-RU" i="1" dirty="0" err="1"/>
              <a:t>речових</a:t>
            </a:r>
            <a:r>
              <a:rPr lang="ru-RU" i="1" dirty="0"/>
              <a:t> прав) </a:t>
            </a:r>
            <a:r>
              <a:rPr lang="ru-RU" i="1" dirty="0" err="1"/>
              <a:t>вчиняються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з </a:t>
            </a:r>
            <a:r>
              <a:rPr lang="ru-RU" i="1" dirty="0" err="1"/>
              <a:t>дозволу</a:t>
            </a:r>
            <a:r>
              <a:rPr lang="ru-RU" i="1" dirty="0"/>
              <a:t> </a:t>
            </a:r>
            <a:r>
              <a:rPr lang="ru-RU" i="1" dirty="0" err="1"/>
              <a:t>компетентних</a:t>
            </a:r>
            <a:r>
              <a:rPr lang="ru-RU" i="1" dirty="0"/>
              <a:t> </a:t>
            </a:r>
            <a:r>
              <a:rPr lang="ru-RU" i="1" dirty="0" err="1"/>
              <a:t>органів</a:t>
            </a:r>
            <a:r>
              <a:rPr lang="ru-RU" i="1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FE26349-4A7D-E541-4EE5-B20373C6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992" y="1774050"/>
            <a:ext cx="4492486" cy="211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69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369607-646D-C808-83AC-D0C77AAEE289}"/>
              </a:ext>
            </a:extLst>
          </p:cNvPr>
          <p:cNvSpPr txBox="1"/>
          <p:nvPr/>
        </p:nvSpPr>
        <p:spPr>
          <a:xfrm>
            <a:off x="444776" y="591882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У </a:t>
            </a:r>
            <a:r>
              <a:rPr lang="ru-RU" b="1" i="1" dirty="0" err="1">
                <a:solidFill>
                  <a:srgbClr val="00B050"/>
                </a:solidFill>
              </a:rPr>
              <a:t>Франції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закріплено</a:t>
            </a:r>
            <a:r>
              <a:rPr lang="ru-RU" i="1" dirty="0"/>
              <a:t> право </a:t>
            </a:r>
            <a:r>
              <a:rPr lang="ru-RU" i="1" dirty="0" err="1"/>
              <a:t>переважної</a:t>
            </a:r>
            <a:r>
              <a:rPr lang="ru-RU" i="1" dirty="0"/>
              <a:t> </a:t>
            </a:r>
            <a:r>
              <a:rPr lang="ru-RU" i="1" dirty="0" err="1"/>
              <a:t>купівлі</a:t>
            </a:r>
            <a:r>
              <a:rPr lang="ru-RU" i="1" dirty="0"/>
              <a:t> </a:t>
            </a:r>
            <a:r>
              <a:rPr lang="ru-RU" i="1" dirty="0" err="1"/>
              <a:t>фермерів</a:t>
            </a:r>
            <a:r>
              <a:rPr lang="ru-RU" i="1" dirty="0"/>
              <a:t> та </a:t>
            </a:r>
            <a:r>
              <a:rPr lang="ru-RU" i="1" dirty="0" err="1"/>
              <a:t>орендарів</a:t>
            </a:r>
            <a:r>
              <a:rPr lang="ru-RU" i="1" dirty="0"/>
              <a:t>, </a:t>
            </a:r>
            <a:r>
              <a:rPr lang="ru-RU" i="1" dirty="0" err="1"/>
              <a:t>причому</a:t>
            </a:r>
            <a:r>
              <a:rPr lang="ru-RU" i="1" dirty="0"/>
              <a:t> </a:t>
            </a:r>
            <a:r>
              <a:rPr lang="ru-RU" i="1" dirty="0" err="1"/>
              <a:t>орендар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в судовому порядку </a:t>
            </a:r>
            <a:r>
              <a:rPr lang="ru-RU" i="1" dirty="0" err="1"/>
              <a:t>вимагати</a:t>
            </a:r>
            <a:r>
              <a:rPr lang="ru-RU" i="1" dirty="0"/>
              <a:t> </a:t>
            </a:r>
            <a:r>
              <a:rPr lang="ru-RU" i="1" dirty="0" err="1"/>
              <a:t>зменшення</a:t>
            </a:r>
            <a:r>
              <a:rPr lang="ru-RU" i="1" dirty="0"/>
              <a:t> </a:t>
            </a:r>
            <a:r>
              <a:rPr lang="ru-RU" i="1" dirty="0" err="1"/>
              <a:t>ціни</a:t>
            </a:r>
            <a:r>
              <a:rPr lang="ru-RU" i="1" dirty="0"/>
              <a:t>, яку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вважає</a:t>
            </a:r>
            <a:r>
              <a:rPr lang="ru-RU" i="1" dirty="0"/>
              <a:t> </a:t>
            </a:r>
            <a:r>
              <a:rPr lang="ru-RU" i="1" dirty="0" err="1"/>
              <a:t>завищеною</a:t>
            </a:r>
            <a:r>
              <a:rPr lang="ru-RU" i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208BA6-8877-CD94-C3CA-625B86B8610B}"/>
              </a:ext>
            </a:extLst>
          </p:cNvPr>
          <p:cNvSpPr txBox="1"/>
          <p:nvPr/>
        </p:nvSpPr>
        <p:spPr>
          <a:xfrm>
            <a:off x="5868228" y="1792211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На ринку </a:t>
            </a:r>
            <a:r>
              <a:rPr lang="ru-RU" i="1" dirty="0" err="1"/>
              <a:t>сільськогосподарських</a:t>
            </a:r>
            <a:r>
              <a:rPr lang="ru-RU" i="1" dirty="0"/>
              <a:t> </a:t>
            </a:r>
            <a:r>
              <a:rPr lang="ru-RU" i="1" dirty="0" err="1"/>
              <a:t>угідь</a:t>
            </a:r>
            <a:r>
              <a:rPr lang="ru-RU" i="1" dirty="0"/>
              <a:t> </a:t>
            </a:r>
            <a:r>
              <a:rPr lang="ru-RU" b="1" i="1" dirty="0" err="1">
                <a:solidFill>
                  <a:srgbClr val="00B050"/>
                </a:solidFill>
              </a:rPr>
              <a:t>Франції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i="1" dirty="0"/>
              <a:t>для </a:t>
            </a:r>
            <a:r>
              <a:rPr lang="ru-RU" i="1" dirty="0" err="1"/>
              <a:t>власників</a:t>
            </a:r>
            <a:r>
              <a:rPr lang="ru-RU" i="1" dirty="0"/>
              <a:t> не </a:t>
            </a:r>
            <a:r>
              <a:rPr lang="ru-RU" i="1" dirty="0" err="1"/>
              <a:t>встановлено</a:t>
            </a:r>
            <a:r>
              <a:rPr lang="ru-RU" i="1" dirty="0"/>
              <a:t> </a:t>
            </a:r>
            <a:r>
              <a:rPr lang="ru-RU" i="1" dirty="0" err="1"/>
              <a:t>ліміт</a:t>
            </a:r>
            <a:r>
              <a:rPr lang="ru-RU" i="1" dirty="0"/>
              <a:t> на </a:t>
            </a:r>
            <a:r>
              <a:rPr lang="ru-RU" i="1" dirty="0" err="1"/>
              <a:t>розмір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земельних</a:t>
            </a:r>
            <a:r>
              <a:rPr lang="ru-RU" i="1" dirty="0"/>
              <a:t> </a:t>
            </a:r>
            <a:r>
              <a:rPr lang="ru-RU" i="1" dirty="0" err="1"/>
              <a:t>володінь</a:t>
            </a:r>
            <a:r>
              <a:rPr lang="ru-RU" i="1" dirty="0"/>
              <a:t>. Для </a:t>
            </a:r>
            <a:r>
              <a:rPr lang="ru-RU" i="1" dirty="0" err="1"/>
              <a:t>орендарів</a:t>
            </a:r>
            <a:r>
              <a:rPr lang="ru-RU" i="1" dirty="0"/>
              <a:t> </a:t>
            </a:r>
            <a:r>
              <a:rPr lang="ru-RU" i="1" dirty="0" err="1"/>
              <a:t>максимальний</a:t>
            </a:r>
            <a:r>
              <a:rPr lang="ru-RU" i="1" dirty="0"/>
              <a:t> </a:t>
            </a:r>
            <a:r>
              <a:rPr lang="ru-RU" i="1" dirty="0" err="1"/>
              <a:t>розмір</a:t>
            </a:r>
            <a:r>
              <a:rPr lang="ru-RU" i="1" dirty="0"/>
              <a:t> </a:t>
            </a:r>
            <a:r>
              <a:rPr lang="ru-RU" i="1" dirty="0" err="1"/>
              <a:t>оренди</a:t>
            </a:r>
            <a:r>
              <a:rPr lang="ru-RU" i="1" dirty="0"/>
              <a:t> земель - 200 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A2D4494-50C7-F528-6A5E-120ED04A82CB}"/>
              </a:ext>
            </a:extLst>
          </p:cNvPr>
          <p:cNvSpPr txBox="1"/>
          <p:nvPr/>
        </p:nvSpPr>
        <p:spPr>
          <a:xfrm>
            <a:off x="295690" y="3000182"/>
            <a:ext cx="6097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Цікавим</a:t>
            </a:r>
            <a:r>
              <a:rPr lang="ru-RU" i="1" dirty="0"/>
              <a:t> є </a:t>
            </a:r>
            <a:r>
              <a:rPr lang="ru-RU" i="1" dirty="0" err="1"/>
              <a:t>досвід</a:t>
            </a:r>
            <a:r>
              <a:rPr lang="ru-RU" i="1" dirty="0"/>
              <a:t> </a:t>
            </a:r>
            <a:r>
              <a:rPr lang="ru-RU" b="1" i="1" dirty="0" err="1">
                <a:solidFill>
                  <a:srgbClr val="00B050"/>
                </a:solidFill>
              </a:rPr>
              <a:t>Франції</a:t>
            </a:r>
            <a:r>
              <a:rPr lang="ru-RU" i="1" dirty="0"/>
              <a:t> у </a:t>
            </a:r>
            <a:r>
              <a:rPr lang="ru-RU" i="1" dirty="0" err="1"/>
              <a:t>створенні</a:t>
            </a:r>
            <a:r>
              <a:rPr lang="ru-RU" i="1" dirty="0"/>
              <a:t> </a:t>
            </a:r>
            <a:r>
              <a:rPr lang="ru-RU" i="1" dirty="0" err="1"/>
              <a:t>анонімних</a:t>
            </a:r>
            <a:r>
              <a:rPr lang="ru-RU" i="1" dirty="0"/>
              <a:t> </a:t>
            </a:r>
            <a:r>
              <a:rPr lang="ru-RU" i="1" dirty="0" err="1"/>
              <a:t>товариств</a:t>
            </a:r>
            <a:r>
              <a:rPr lang="ru-RU" i="1" dirty="0"/>
              <a:t> САФЕР,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здійснюють</a:t>
            </a:r>
            <a:r>
              <a:rPr lang="ru-RU" i="1" dirty="0"/>
              <a:t> </a:t>
            </a:r>
            <a:r>
              <a:rPr lang="ru-RU" i="1" dirty="0" err="1"/>
              <a:t>купівлю</a:t>
            </a:r>
            <a:r>
              <a:rPr lang="ru-RU" i="1" dirty="0"/>
              <a:t> </a:t>
            </a:r>
            <a:r>
              <a:rPr lang="ru-RU" i="1" dirty="0" err="1"/>
              <a:t>землі</a:t>
            </a:r>
            <a:r>
              <a:rPr lang="ru-RU" i="1" dirty="0"/>
              <a:t> </a:t>
            </a:r>
            <a:r>
              <a:rPr lang="ru-RU" i="1" dirty="0" err="1"/>
              <a:t>безпосередньо</a:t>
            </a:r>
            <a:r>
              <a:rPr lang="ru-RU" i="1" dirty="0"/>
              <a:t> у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власників</a:t>
            </a:r>
            <a:r>
              <a:rPr lang="ru-RU" i="1" dirty="0"/>
              <a:t>, з </a:t>
            </a:r>
            <a:r>
              <a:rPr lang="ru-RU" i="1" dirty="0" err="1"/>
              <a:t>послідуючим</a:t>
            </a:r>
            <a:r>
              <a:rPr lang="ru-RU" i="1" dirty="0"/>
              <a:t>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продажем</a:t>
            </a:r>
            <a:r>
              <a:rPr lang="ru-RU" i="1" dirty="0"/>
              <a:t>. </a:t>
            </a:r>
            <a:r>
              <a:rPr lang="ru-RU" i="1" dirty="0" err="1"/>
              <a:t>Ці</a:t>
            </a:r>
            <a:r>
              <a:rPr lang="ru-RU" i="1" dirty="0"/>
              <a:t> </a:t>
            </a:r>
            <a:r>
              <a:rPr lang="ru-RU" i="1" dirty="0" err="1"/>
              <a:t>товариства</a:t>
            </a:r>
            <a:r>
              <a:rPr lang="ru-RU" i="1" dirty="0"/>
              <a:t> </a:t>
            </a:r>
            <a:r>
              <a:rPr lang="ru-RU" i="1" dirty="0" err="1"/>
              <a:t>неприбуткові</a:t>
            </a:r>
            <a:r>
              <a:rPr lang="ru-RU" i="1" dirty="0"/>
              <a:t>, </a:t>
            </a:r>
            <a:r>
              <a:rPr lang="ru-RU" i="1" dirty="0" err="1"/>
              <a:t>покликані</a:t>
            </a:r>
            <a:r>
              <a:rPr lang="ru-RU" i="1" dirty="0"/>
              <a:t> </a:t>
            </a:r>
            <a:r>
              <a:rPr lang="ru-RU" i="1" dirty="0" err="1"/>
              <a:t>покращити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i="1" dirty="0" err="1"/>
              <a:t>сільськогосподарських</a:t>
            </a:r>
            <a:r>
              <a:rPr lang="ru-RU" i="1" dirty="0"/>
              <a:t> </a:t>
            </a:r>
            <a:r>
              <a:rPr lang="ru-RU" i="1" dirty="0" err="1"/>
              <a:t>товаровиробників</a:t>
            </a:r>
            <a:r>
              <a:rPr lang="ru-RU" i="1" dirty="0"/>
              <a:t> та </a:t>
            </a:r>
            <a:r>
              <a:rPr lang="ru-RU" i="1" dirty="0" err="1"/>
              <a:t>забезпечити</a:t>
            </a:r>
            <a:r>
              <a:rPr lang="ru-RU" i="1" dirty="0"/>
              <a:t> </a:t>
            </a:r>
            <a:r>
              <a:rPr lang="ru-RU" i="1" dirty="0" err="1"/>
              <a:t>зайнятість</a:t>
            </a:r>
            <a:r>
              <a:rPr lang="ru-RU" i="1" dirty="0"/>
              <a:t> селян. При </a:t>
            </a:r>
            <a:r>
              <a:rPr lang="ru-RU" i="1" dirty="0" err="1"/>
              <a:t>купівлі</a:t>
            </a:r>
            <a:r>
              <a:rPr lang="ru-RU" i="1" dirty="0"/>
              <a:t> </a:t>
            </a:r>
            <a:r>
              <a:rPr lang="ru-RU" i="1" dirty="0" err="1"/>
              <a:t>землі</a:t>
            </a:r>
            <a:r>
              <a:rPr lang="ru-RU" i="1" dirty="0"/>
              <a:t> у САФЕР </a:t>
            </a:r>
            <a:r>
              <a:rPr lang="ru-RU" i="1" dirty="0" err="1"/>
              <a:t>покупець</a:t>
            </a:r>
            <a:r>
              <a:rPr lang="ru-RU" i="1" dirty="0"/>
              <a:t> не </a:t>
            </a:r>
            <a:r>
              <a:rPr lang="ru-RU" i="1" dirty="0" err="1"/>
              <a:t>виплачує</a:t>
            </a:r>
            <a:r>
              <a:rPr lang="ru-RU" i="1" dirty="0"/>
              <a:t> </a:t>
            </a:r>
            <a:r>
              <a:rPr lang="ru-RU" i="1" dirty="0" err="1"/>
              <a:t>податок</a:t>
            </a:r>
            <a:r>
              <a:rPr lang="ru-RU" i="1" dirty="0"/>
              <a:t> на </a:t>
            </a:r>
            <a:r>
              <a:rPr lang="ru-RU" i="1" dirty="0" err="1"/>
              <a:t>купівлю</a:t>
            </a:r>
            <a:r>
              <a:rPr lang="ru-RU" i="1" dirty="0"/>
              <a:t>-продаж </a:t>
            </a:r>
            <a:r>
              <a:rPr lang="ru-RU" i="1" dirty="0" err="1"/>
              <a:t>нерухомості</a:t>
            </a:r>
            <a:r>
              <a:rPr lang="ru-RU" i="1" dirty="0"/>
              <a:t> (45 %). </a:t>
            </a:r>
            <a:r>
              <a:rPr lang="ru-RU" i="1" dirty="0" err="1"/>
              <a:t>Продається</a:t>
            </a:r>
            <a:r>
              <a:rPr lang="ru-RU" i="1" dirty="0"/>
              <a:t> земля тому,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потребує</a:t>
            </a:r>
            <a:r>
              <a:rPr lang="ru-RU" i="1" dirty="0"/>
              <a:t> </a:t>
            </a:r>
            <a:r>
              <a:rPr lang="ru-RU" i="1" dirty="0" err="1"/>
              <a:t>збільшення</a:t>
            </a:r>
            <a:r>
              <a:rPr lang="ru-RU" i="1" dirty="0"/>
              <a:t> </a:t>
            </a:r>
            <a:r>
              <a:rPr lang="ru-RU" i="1" dirty="0" err="1"/>
              <a:t>земельних</a:t>
            </a:r>
            <a:r>
              <a:rPr lang="ru-RU" i="1" dirty="0"/>
              <a:t> </a:t>
            </a:r>
            <a:r>
              <a:rPr lang="ru-RU" i="1" dirty="0" err="1"/>
              <a:t>ділянок</a:t>
            </a:r>
            <a:r>
              <a:rPr lang="ru-RU" i="1" dirty="0"/>
              <a:t>, а не тому, </a:t>
            </a:r>
            <a:r>
              <a:rPr lang="ru-RU" i="1" dirty="0" err="1"/>
              <a:t>хто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заплатить.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BC72AE-F4A1-32DD-2526-72B5F4F16359}"/>
              </a:ext>
            </a:extLst>
          </p:cNvPr>
          <p:cNvSpPr txBox="1"/>
          <p:nvPr/>
        </p:nvSpPr>
        <p:spPr>
          <a:xfrm>
            <a:off x="6462920" y="5493172"/>
            <a:ext cx="5502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Усі</a:t>
            </a:r>
            <a:r>
              <a:rPr lang="ru-RU" i="1" dirty="0"/>
              <a:t> </a:t>
            </a:r>
            <a:r>
              <a:rPr lang="ru-RU" i="1" dirty="0" err="1"/>
              <a:t>операції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купівлі</a:t>
            </a:r>
            <a:r>
              <a:rPr lang="ru-RU" i="1" dirty="0"/>
              <a:t>, продажу, </a:t>
            </a:r>
            <a:r>
              <a:rPr lang="ru-RU" i="1" dirty="0" err="1"/>
              <a:t>здачі</a:t>
            </a:r>
            <a:r>
              <a:rPr lang="ru-RU" i="1" dirty="0"/>
              <a:t> в </a:t>
            </a:r>
            <a:r>
              <a:rPr lang="ru-RU" i="1" dirty="0" err="1"/>
              <a:t>оренду</a:t>
            </a:r>
            <a:r>
              <a:rPr lang="ru-RU" i="1" dirty="0"/>
              <a:t> </a:t>
            </a:r>
            <a:r>
              <a:rPr lang="ru-RU" i="1" dirty="0" err="1"/>
              <a:t>земельних</a:t>
            </a:r>
            <a:r>
              <a:rPr lang="ru-RU" i="1" dirty="0"/>
              <a:t> </a:t>
            </a:r>
            <a:r>
              <a:rPr lang="ru-RU" i="1" dirty="0" err="1"/>
              <a:t>ділянок</a:t>
            </a:r>
            <a:r>
              <a:rPr lang="ru-RU" i="1" dirty="0"/>
              <a:t> у </a:t>
            </a:r>
            <a:r>
              <a:rPr lang="ru-RU" i="1" dirty="0" err="1"/>
              <a:t>Франції</a:t>
            </a:r>
            <a:r>
              <a:rPr lang="ru-RU" i="1" dirty="0"/>
              <a:t> </a:t>
            </a:r>
            <a:r>
              <a:rPr lang="ru-RU" i="1" dirty="0" err="1"/>
              <a:t>суворо</a:t>
            </a:r>
            <a:r>
              <a:rPr lang="ru-RU" i="1" dirty="0"/>
              <a:t> </a:t>
            </a:r>
            <a:r>
              <a:rPr lang="ru-RU" i="1" dirty="0" err="1"/>
              <a:t>контролюються</a:t>
            </a:r>
            <a:r>
              <a:rPr lang="ru-RU" i="1" dirty="0"/>
              <a:t> органами </a:t>
            </a:r>
            <a:r>
              <a:rPr lang="ru-RU" i="1" dirty="0" err="1"/>
              <a:t>влади</a:t>
            </a:r>
            <a:r>
              <a:rPr lang="ru-RU" i="1" dirty="0"/>
              <a:t>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B0160AD-7C49-E005-8099-C8F6A205A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922" y="2992540"/>
            <a:ext cx="3877088" cy="217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461EFF-DEB8-D5B2-1E3C-90FC6309D7FE}"/>
              </a:ext>
            </a:extLst>
          </p:cNvPr>
          <p:cNvSpPr txBox="1"/>
          <p:nvPr/>
        </p:nvSpPr>
        <p:spPr>
          <a:xfrm>
            <a:off x="444776" y="593180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Федеральний</a:t>
            </a:r>
            <a:r>
              <a:rPr lang="ru-RU" i="1" dirty="0"/>
              <a:t> закон </a:t>
            </a:r>
            <a:r>
              <a:rPr lang="ru-RU" b="1" i="1" dirty="0" err="1">
                <a:solidFill>
                  <a:srgbClr val="00B050"/>
                </a:solidFill>
              </a:rPr>
              <a:t>Австрії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07.07.1994 «Про </a:t>
            </a:r>
            <a:r>
              <a:rPr lang="ru-RU" i="1" dirty="0" err="1"/>
              <a:t>обіг</a:t>
            </a:r>
            <a:r>
              <a:rPr lang="ru-RU" i="1" dirty="0"/>
              <a:t> </a:t>
            </a:r>
            <a:r>
              <a:rPr lang="ru-RU" i="1" dirty="0" err="1"/>
              <a:t>земельних</a:t>
            </a:r>
            <a:r>
              <a:rPr lang="ru-RU" i="1" dirty="0"/>
              <a:t> </a:t>
            </a:r>
            <a:r>
              <a:rPr lang="ru-RU" i="1" dirty="0" err="1"/>
              <a:t>ділянок</a:t>
            </a:r>
            <a:r>
              <a:rPr lang="ru-RU" i="1" dirty="0"/>
              <a:t>» </a:t>
            </a:r>
            <a:r>
              <a:rPr lang="ru-RU" i="1" dirty="0" err="1"/>
              <a:t>передбачає</a:t>
            </a:r>
            <a:r>
              <a:rPr lang="ru-RU" i="1" dirty="0"/>
              <a:t> </a:t>
            </a:r>
            <a:r>
              <a:rPr lang="ru-RU" i="1" dirty="0" err="1"/>
              <a:t>випадки</a:t>
            </a:r>
            <a:r>
              <a:rPr lang="ru-RU" i="1" dirty="0"/>
              <a:t>, коли </a:t>
            </a:r>
            <a:r>
              <a:rPr lang="ru-RU" i="1" dirty="0" err="1"/>
              <a:t>вчинення</a:t>
            </a:r>
            <a:r>
              <a:rPr lang="ru-RU" i="1" dirty="0"/>
              <a:t> угоди </a:t>
            </a:r>
            <a:r>
              <a:rPr lang="ru-RU" i="1" dirty="0" err="1"/>
              <a:t>може</a:t>
            </a:r>
            <a:r>
              <a:rPr lang="ru-RU" i="1" dirty="0"/>
              <a:t> бути </a:t>
            </a:r>
            <a:r>
              <a:rPr lang="ru-RU" i="1" dirty="0" err="1"/>
              <a:t>здійснено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за </a:t>
            </a:r>
            <a:r>
              <a:rPr lang="ru-RU" i="1" dirty="0" err="1"/>
              <a:t>умови</a:t>
            </a:r>
            <a:r>
              <a:rPr lang="ru-RU" i="1" dirty="0"/>
              <a:t> </a:t>
            </a:r>
            <a:r>
              <a:rPr lang="ru-RU" i="1" dirty="0" err="1"/>
              <a:t>отримання</a:t>
            </a:r>
            <a:r>
              <a:rPr lang="ru-RU" i="1" dirty="0"/>
              <a:t> </a:t>
            </a:r>
            <a:r>
              <a:rPr lang="ru-RU" i="1" dirty="0" err="1"/>
              <a:t>дозволу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видається</a:t>
            </a:r>
            <a:r>
              <a:rPr lang="ru-RU" i="1" dirty="0"/>
              <a:t> районною </a:t>
            </a:r>
            <a:r>
              <a:rPr lang="ru-RU" i="1" dirty="0" err="1"/>
              <a:t>комісією</a:t>
            </a:r>
            <a:r>
              <a:rPr lang="ru-RU" i="1" dirty="0"/>
              <a:t> з земельного обороту.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883B03-4369-878E-E472-D35DEE4600E4}"/>
              </a:ext>
            </a:extLst>
          </p:cNvPr>
          <p:cNvSpPr txBox="1"/>
          <p:nvPr/>
        </p:nvSpPr>
        <p:spPr>
          <a:xfrm>
            <a:off x="5593246" y="3865099"/>
            <a:ext cx="6097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У </a:t>
            </a:r>
            <a:r>
              <a:rPr lang="ru-RU" i="1" dirty="0" err="1">
                <a:solidFill>
                  <a:srgbClr val="00B050"/>
                </a:solidFill>
              </a:rPr>
              <a:t>Нідерландах</a:t>
            </a:r>
            <a:r>
              <a:rPr lang="ru-RU" i="1" dirty="0"/>
              <a:t> </a:t>
            </a:r>
            <a:r>
              <a:rPr lang="ru-RU" i="1" dirty="0" err="1"/>
              <a:t>органи</a:t>
            </a:r>
            <a:r>
              <a:rPr lang="ru-RU" i="1" dirty="0"/>
              <a:t> земельного контролю </a:t>
            </a:r>
            <a:r>
              <a:rPr lang="ru-RU" i="1" dirty="0" err="1"/>
              <a:t>ратифікують</a:t>
            </a:r>
            <a:r>
              <a:rPr lang="ru-RU" i="1" dirty="0"/>
              <a:t> </a:t>
            </a:r>
            <a:r>
              <a:rPr lang="ru-RU" i="1" dirty="0" err="1"/>
              <a:t>кожну</a:t>
            </a:r>
            <a:r>
              <a:rPr lang="ru-RU" i="1" dirty="0"/>
              <a:t> угоду, </a:t>
            </a:r>
            <a:r>
              <a:rPr lang="ru-RU" i="1" dirty="0" err="1"/>
              <a:t>пов’язану</a:t>
            </a:r>
            <a:r>
              <a:rPr lang="ru-RU" i="1" dirty="0"/>
              <a:t> з переходом права </a:t>
            </a:r>
            <a:r>
              <a:rPr lang="ru-RU" i="1" dirty="0" err="1"/>
              <a:t>власності</a:t>
            </a:r>
            <a:r>
              <a:rPr lang="ru-RU" i="1" dirty="0"/>
              <a:t> на землю. У </a:t>
            </a:r>
            <a:r>
              <a:rPr lang="ru-RU" i="1" dirty="0" err="1"/>
              <a:t>Нідерландах</a:t>
            </a:r>
            <a:r>
              <a:rPr lang="ru-RU" i="1" dirty="0"/>
              <a:t> формою </a:t>
            </a:r>
            <a:r>
              <a:rPr lang="ru-RU" i="1" dirty="0" err="1"/>
              <a:t>організації</a:t>
            </a:r>
            <a:r>
              <a:rPr lang="ru-RU" i="1" dirty="0"/>
              <a:t> </a:t>
            </a:r>
            <a:r>
              <a:rPr lang="ru-RU" i="1" dirty="0" err="1"/>
              <a:t>бізнесу</a:t>
            </a:r>
            <a:r>
              <a:rPr lang="ru-RU" i="1" dirty="0"/>
              <a:t> та </a:t>
            </a:r>
            <a:r>
              <a:rPr lang="ru-RU" i="1" dirty="0" err="1"/>
              <a:t>створення</a:t>
            </a:r>
            <a:r>
              <a:rPr lang="ru-RU" i="1" dirty="0"/>
              <a:t> </a:t>
            </a:r>
            <a:r>
              <a:rPr lang="ru-RU" i="1" dirty="0" err="1"/>
              <a:t>робочих</a:t>
            </a:r>
            <a:r>
              <a:rPr lang="ru-RU" i="1" dirty="0"/>
              <a:t> </a:t>
            </a:r>
            <a:r>
              <a:rPr lang="ru-RU" i="1" dirty="0" err="1"/>
              <a:t>місць</a:t>
            </a:r>
            <a:r>
              <a:rPr lang="ru-RU" i="1" dirty="0"/>
              <a:t> в </a:t>
            </a:r>
            <a:r>
              <a:rPr lang="ru-RU" i="1" dirty="0" err="1"/>
              <a:t>сільських</a:t>
            </a:r>
            <a:r>
              <a:rPr lang="ru-RU" i="1" dirty="0"/>
              <a:t> </a:t>
            </a:r>
            <a:r>
              <a:rPr lang="ru-RU" i="1" dirty="0" err="1"/>
              <a:t>регіонах</a:t>
            </a:r>
            <a:r>
              <a:rPr lang="ru-RU" i="1" dirty="0"/>
              <a:t> є </a:t>
            </a:r>
            <a:r>
              <a:rPr lang="ru-RU" i="1" dirty="0" err="1"/>
              <a:t>великі</a:t>
            </a:r>
            <a:r>
              <a:rPr lang="ru-RU" i="1" dirty="0"/>
              <a:t> </a:t>
            </a:r>
            <a:r>
              <a:rPr lang="ru-RU" i="1" dirty="0" err="1"/>
              <a:t>інтенсифіковані</a:t>
            </a:r>
            <a:r>
              <a:rPr lang="ru-RU" i="1" dirty="0"/>
              <a:t> </a:t>
            </a:r>
            <a:r>
              <a:rPr lang="ru-RU" i="1" dirty="0" err="1"/>
              <a:t>вузькоспеціалізовані</a:t>
            </a:r>
            <a:r>
              <a:rPr lang="ru-RU" i="1" dirty="0"/>
              <a:t> ферми та </a:t>
            </a:r>
            <a:r>
              <a:rPr lang="ru-RU" i="1" dirty="0" err="1"/>
              <a:t>малі</a:t>
            </a:r>
            <a:r>
              <a:rPr lang="ru-RU" i="1" dirty="0"/>
              <a:t> широко </a:t>
            </a:r>
            <a:r>
              <a:rPr lang="ru-RU" i="1" dirty="0" err="1"/>
              <a:t>спеціалізовані</a:t>
            </a:r>
            <a:r>
              <a:rPr lang="ru-RU" i="1" dirty="0"/>
              <a:t> </a:t>
            </a:r>
            <a:r>
              <a:rPr lang="ru-RU" i="1" dirty="0" err="1"/>
              <a:t>господарства</a:t>
            </a:r>
            <a:r>
              <a:rPr lang="ru-RU" i="1" dirty="0"/>
              <a:t>. </a:t>
            </a:r>
            <a:r>
              <a:rPr lang="ru-RU" i="1" dirty="0" err="1"/>
              <a:t>Ціна</a:t>
            </a:r>
            <a:r>
              <a:rPr lang="ru-RU" i="1" dirty="0"/>
              <a:t> земель </a:t>
            </a:r>
            <a:r>
              <a:rPr lang="ru-RU" i="1" dirty="0" err="1"/>
              <a:t>сільськогосподарського</a:t>
            </a:r>
            <a:r>
              <a:rPr lang="ru-RU" i="1" dirty="0"/>
              <a:t> </a:t>
            </a:r>
            <a:r>
              <a:rPr lang="ru-RU" i="1" dirty="0" err="1"/>
              <a:t>призначення</a:t>
            </a:r>
            <a:r>
              <a:rPr lang="ru-RU" i="1" dirty="0"/>
              <a:t> в </a:t>
            </a:r>
            <a:r>
              <a:rPr lang="ru-RU" i="1" dirty="0" err="1"/>
              <a:t>країні</a:t>
            </a:r>
            <a:r>
              <a:rPr lang="ru-RU" i="1" dirty="0"/>
              <a:t> </a:t>
            </a:r>
            <a:r>
              <a:rPr lang="ru-RU" i="1" dirty="0" err="1"/>
              <a:t>досить</a:t>
            </a:r>
            <a:r>
              <a:rPr lang="ru-RU" i="1" dirty="0"/>
              <a:t> велика.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DD985D7-0BCC-C847-F04B-965173026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721" y="593180"/>
            <a:ext cx="4337602" cy="270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AD89F2-86F2-5FD2-6468-6B40A0110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39" y="3108898"/>
            <a:ext cx="4282502" cy="283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71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BD77DB-5F19-2887-8E3E-8E06648191DD}"/>
              </a:ext>
            </a:extLst>
          </p:cNvPr>
          <p:cNvSpPr txBox="1"/>
          <p:nvPr/>
        </p:nvSpPr>
        <p:spPr>
          <a:xfrm>
            <a:off x="375202" y="306242"/>
            <a:ext cx="115119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б) </a:t>
            </a:r>
            <a:r>
              <a:rPr lang="ru-RU" b="1" dirty="0" err="1"/>
              <a:t>Регулювання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землекористування</a:t>
            </a:r>
            <a:r>
              <a:rPr lang="ru-RU" b="1" dirty="0"/>
              <a:t> у </a:t>
            </a:r>
            <a:r>
              <a:rPr lang="ru-RU" b="1" dirty="0" err="1"/>
              <a:t>країнах</a:t>
            </a:r>
            <a:r>
              <a:rPr lang="ru-RU" b="1" dirty="0"/>
              <a:t> </a:t>
            </a:r>
            <a:r>
              <a:rPr lang="ru-RU" b="1" dirty="0" err="1"/>
              <a:t>Центральної</a:t>
            </a:r>
            <a:r>
              <a:rPr lang="ru-RU" b="1" dirty="0"/>
              <a:t> </a:t>
            </a:r>
            <a:r>
              <a:rPr lang="ru-RU" b="1" dirty="0" err="1"/>
              <a:t>Європи</a:t>
            </a:r>
            <a:endParaRPr lang="ru-RU" b="1" dirty="0"/>
          </a:p>
          <a:p>
            <a:endParaRPr lang="ru-RU" b="1" dirty="0"/>
          </a:p>
          <a:p>
            <a:r>
              <a:rPr lang="ru-RU" u="sng" dirty="0"/>
              <a:t>(</a:t>
            </a:r>
            <a:r>
              <a:rPr lang="ru-RU" u="sng" dirty="0" err="1"/>
              <a:t>Польщі</a:t>
            </a:r>
            <a:r>
              <a:rPr lang="ru-RU" u="sng" dirty="0"/>
              <a:t>, </a:t>
            </a:r>
            <a:r>
              <a:rPr lang="ru-RU" u="sng" dirty="0" err="1"/>
              <a:t>Чехії</a:t>
            </a:r>
            <a:r>
              <a:rPr lang="ru-RU" u="sng" dirty="0"/>
              <a:t>, </a:t>
            </a:r>
            <a:r>
              <a:rPr lang="ru-RU" u="sng" dirty="0" err="1"/>
              <a:t>Словаччини</a:t>
            </a:r>
            <a:r>
              <a:rPr lang="ru-RU" u="sng" dirty="0"/>
              <a:t>, </a:t>
            </a:r>
            <a:r>
              <a:rPr lang="ru-RU" u="sng" dirty="0" err="1"/>
              <a:t>Угорщини</a:t>
            </a:r>
            <a:r>
              <a:rPr lang="ru-RU" u="sng" dirty="0"/>
              <a:t>, </a:t>
            </a:r>
            <a:r>
              <a:rPr lang="ru-RU" u="sng" dirty="0" err="1"/>
              <a:t>Румунії</a:t>
            </a:r>
            <a:r>
              <a:rPr lang="ru-RU" u="sng" dirty="0"/>
              <a:t>, </a:t>
            </a:r>
            <a:r>
              <a:rPr lang="ru-RU" u="sng" dirty="0" err="1"/>
              <a:t>Словенії</a:t>
            </a:r>
            <a:r>
              <a:rPr lang="ru-RU" u="sng" dirty="0"/>
              <a:t>, </a:t>
            </a:r>
            <a:r>
              <a:rPr lang="ru-RU" u="sng" dirty="0" err="1"/>
              <a:t>Хорватії</a:t>
            </a:r>
            <a:r>
              <a:rPr lang="ru-RU" u="sng" dirty="0"/>
              <a:t>, </a:t>
            </a:r>
            <a:r>
              <a:rPr lang="ru-RU" u="sng" dirty="0" err="1"/>
              <a:t>Македонії</a:t>
            </a:r>
            <a:r>
              <a:rPr lang="ru-RU" u="sng" dirty="0"/>
              <a:t>, </a:t>
            </a:r>
            <a:r>
              <a:rPr lang="ru-RU" u="sng" dirty="0" err="1"/>
              <a:t>Боснії</a:t>
            </a:r>
            <a:r>
              <a:rPr lang="ru-RU" u="sng" dirty="0"/>
              <a:t> і </a:t>
            </a:r>
            <a:r>
              <a:rPr lang="ru-RU" u="sng" dirty="0" err="1"/>
              <a:t>Герцеговини</a:t>
            </a:r>
            <a:r>
              <a:rPr lang="ru-RU" u="sng" dirty="0"/>
              <a:t>, </a:t>
            </a:r>
            <a:r>
              <a:rPr lang="ru-RU" u="sng" dirty="0" err="1"/>
              <a:t>Союзної</a:t>
            </a:r>
            <a:r>
              <a:rPr lang="ru-RU" u="sng" dirty="0"/>
              <a:t> </a:t>
            </a:r>
            <a:r>
              <a:rPr lang="ru-RU" u="sng" dirty="0" err="1"/>
              <a:t>республіки</a:t>
            </a:r>
            <a:r>
              <a:rPr lang="ru-RU" u="sng" dirty="0"/>
              <a:t> </a:t>
            </a:r>
            <a:r>
              <a:rPr lang="ru-RU" u="sng" dirty="0" err="1"/>
              <a:t>Югославії</a:t>
            </a:r>
            <a:r>
              <a:rPr lang="ru-RU" u="sng" dirty="0"/>
              <a:t>, </a:t>
            </a:r>
            <a:r>
              <a:rPr lang="ru-RU" u="sng" dirty="0" err="1"/>
              <a:t>Албанії</a:t>
            </a:r>
            <a:r>
              <a:rPr lang="ru-RU" u="sng" dirty="0"/>
              <a:t>. А </a:t>
            </a:r>
            <a:r>
              <a:rPr lang="ru-RU" u="sng" dirty="0" err="1"/>
              <a:t>також</a:t>
            </a:r>
            <a:r>
              <a:rPr lang="ru-RU" u="sng" dirty="0"/>
              <a:t> - </a:t>
            </a:r>
            <a:r>
              <a:rPr lang="ru-RU" u="sng" dirty="0" err="1"/>
              <a:t>території</a:t>
            </a:r>
            <a:r>
              <a:rPr lang="ru-RU" u="sng" dirty="0"/>
              <a:t> </a:t>
            </a:r>
            <a:r>
              <a:rPr lang="ru-RU" u="sng" dirty="0" err="1"/>
              <a:t>молодих</a:t>
            </a:r>
            <a:r>
              <a:rPr lang="ru-RU" u="sng" dirty="0"/>
              <a:t> </a:t>
            </a:r>
            <a:r>
              <a:rPr lang="ru-RU" u="sng" dirty="0" err="1"/>
              <a:t>незалежних</a:t>
            </a:r>
            <a:r>
              <a:rPr lang="ru-RU" u="sng" dirty="0"/>
              <a:t> </a:t>
            </a:r>
            <a:r>
              <a:rPr lang="ru-RU" u="sng" dirty="0" err="1"/>
              <a:t>країн</a:t>
            </a:r>
            <a:r>
              <a:rPr lang="ru-RU" u="sng" dirty="0"/>
              <a:t>, </a:t>
            </a:r>
            <a:r>
              <a:rPr lang="ru-RU" u="sng" dirty="0" err="1"/>
              <a:t>колишніх</a:t>
            </a:r>
            <a:r>
              <a:rPr lang="ru-RU" u="sng" dirty="0"/>
              <a:t> </a:t>
            </a:r>
            <a:r>
              <a:rPr lang="ru-RU" u="sng" dirty="0" err="1"/>
              <a:t>європейських</a:t>
            </a:r>
            <a:r>
              <a:rPr lang="ru-RU" u="sng" dirty="0"/>
              <a:t> </a:t>
            </a:r>
            <a:r>
              <a:rPr lang="ru-RU" u="sng" dirty="0" err="1"/>
              <a:t>республік</a:t>
            </a:r>
            <a:r>
              <a:rPr lang="ru-RU" u="sng" dirty="0"/>
              <a:t> СРСР - </a:t>
            </a:r>
            <a:r>
              <a:rPr lang="ru-RU" u="sng" dirty="0" err="1"/>
              <a:t>Литви</a:t>
            </a:r>
            <a:r>
              <a:rPr lang="ru-RU" u="sng" dirty="0"/>
              <a:t>, </a:t>
            </a:r>
            <a:r>
              <a:rPr lang="ru-RU" u="sng" dirty="0" err="1"/>
              <a:t>Латвії</a:t>
            </a:r>
            <a:r>
              <a:rPr lang="ru-RU" u="sng" dirty="0"/>
              <a:t> та </a:t>
            </a:r>
            <a:r>
              <a:rPr lang="ru-RU" u="sng" dirty="0" err="1"/>
              <a:t>Естонії</a:t>
            </a:r>
            <a:r>
              <a:rPr lang="ru-RU" u="sng" dirty="0"/>
              <a:t>, </a:t>
            </a:r>
            <a:r>
              <a:rPr lang="ru-RU" u="sng" dirty="0" err="1"/>
              <a:t>Білорусі</a:t>
            </a:r>
            <a:r>
              <a:rPr lang="ru-RU" u="sng" dirty="0"/>
              <a:t>, </a:t>
            </a:r>
            <a:r>
              <a:rPr lang="ru-RU" u="sng" dirty="0" err="1"/>
              <a:t>України</a:t>
            </a:r>
            <a:r>
              <a:rPr lang="ru-RU" u="sng" dirty="0"/>
              <a:t> та </a:t>
            </a:r>
            <a:r>
              <a:rPr lang="ru-RU" u="sng" dirty="0" err="1"/>
              <a:t>Молдови</a:t>
            </a:r>
            <a:r>
              <a:rPr lang="ru-RU" u="sng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12D2E0-4745-942A-BF66-3B430C81A486}"/>
              </a:ext>
            </a:extLst>
          </p:cNvPr>
          <p:cNvSpPr txBox="1"/>
          <p:nvPr/>
        </p:nvSpPr>
        <p:spPr>
          <a:xfrm>
            <a:off x="375202" y="193143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solidFill>
                  <a:srgbClr val="00B050"/>
                </a:solidFill>
              </a:rPr>
              <a:t>Польща</a:t>
            </a:r>
            <a:r>
              <a:rPr lang="ru-RU" i="1" dirty="0"/>
              <a:t> </a:t>
            </a:r>
            <a:r>
              <a:rPr lang="ru-RU" i="1" dirty="0" err="1"/>
              <a:t>вирізнялася</a:t>
            </a:r>
            <a:r>
              <a:rPr lang="ru-RU" i="1" dirty="0"/>
              <a:t> </a:t>
            </a:r>
            <a:r>
              <a:rPr lang="ru-RU" i="1" dirty="0" err="1"/>
              <a:t>переважанням</a:t>
            </a:r>
            <a:r>
              <a:rPr lang="ru-RU" i="1" dirty="0"/>
              <a:t> </a:t>
            </a:r>
            <a:r>
              <a:rPr lang="ru-RU" i="1" dirty="0" err="1"/>
              <a:t>саме</a:t>
            </a:r>
            <a:r>
              <a:rPr lang="ru-RU" i="1" dirty="0"/>
              <a:t> </a:t>
            </a:r>
            <a:r>
              <a:rPr lang="ru-RU" i="1" dirty="0" err="1"/>
              <a:t>індивідуального</a:t>
            </a:r>
            <a:r>
              <a:rPr lang="ru-RU" i="1" dirty="0"/>
              <a:t> приватного </a:t>
            </a:r>
            <a:r>
              <a:rPr lang="ru-RU" i="1" dirty="0" err="1"/>
              <a:t>виробництва</a:t>
            </a:r>
            <a:r>
              <a:rPr lang="ru-RU" i="1" dirty="0"/>
              <a:t> й </a:t>
            </a:r>
            <a:r>
              <a:rPr lang="ru-RU" i="1" dirty="0" err="1"/>
              <a:t>слабким</a:t>
            </a:r>
            <a:r>
              <a:rPr lang="ru-RU" i="1" dirty="0"/>
              <a:t> </a:t>
            </a:r>
            <a:r>
              <a:rPr lang="ru-RU" i="1" dirty="0" err="1"/>
              <a:t>розвитком</a:t>
            </a:r>
            <a:r>
              <a:rPr lang="ru-RU" i="1" dirty="0"/>
              <a:t> </a:t>
            </a:r>
            <a:r>
              <a:rPr lang="ru-RU" i="1" dirty="0" err="1"/>
              <a:t>колективного</a:t>
            </a:r>
            <a:r>
              <a:rPr lang="ru-RU" i="1" dirty="0"/>
              <a:t> </a:t>
            </a:r>
            <a:r>
              <a:rPr lang="ru-RU" i="1" dirty="0" err="1"/>
              <a:t>землеволодіння</a:t>
            </a:r>
            <a:endParaRPr lang="ru-RU" i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483478-F08A-300F-1219-3ADAA479D7AD}"/>
              </a:ext>
            </a:extLst>
          </p:cNvPr>
          <p:cNvSpPr txBox="1"/>
          <p:nvPr/>
        </p:nvSpPr>
        <p:spPr>
          <a:xfrm>
            <a:off x="6131201" y="249897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У 1996 </a:t>
            </a:r>
            <a:r>
              <a:rPr lang="ru-RU" i="1" dirty="0" err="1"/>
              <a:t>році</a:t>
            </a:r>
            <a:r>
              <a:rPr lang="ru-RU" i="1" dirty="0"/>
              <a:t> у </a:t>
            </a:r>
            <a:r>
              <a:rPr lang="ru-RU" b="1" i="1" dirty="0" err="1">
                <a:solidFill>
                  <a:srgbClr val="00B050"/>
                </a:solidFill>
              </a:rPr>
              <a:t>Польщі</a:t>
            </a:r>
            <a:r>
              <a:rPr lang="ru-RU" i="1" dirty="0"/>
              <a:t> проведено </a:t>
            </a:r>
            <a:r>
              <a:rPr lang="ru-RU" i="1" dirty="0" err="1"/>
              <a:t>розмежування</a:t>
            </a:r>
            <a:r>
              <a:rPr lang="ru-RU" i="1" dirty="0"/>
              <a:t> земель: </a:t>
            </a:r>
            <a:r>
              <a:rPr lang="ru-RU" i="1" dirty="0" err="1"/>
              <a:t>державні</a:t>
            </a:r>
            <a:r>
              <a:rPr lang="ru-RU" i="1" dirty="0"/>
              <a:t> </a:t>
            </a:r>
            <a:r>
              <a:rPr lang="ru-RU" i="1" dirty="0" err="1"/>
              <a:t>органи</a:t>
            </a:r>
            <a:r>
              <a:rPr lang="ru-RU" i="1" dirty="0"/>
              <a:t> (</a:t>
            </a:r>
            <a:r>
              <a:rPr lang="ru-RU" i="1" dirty="0" err="1"/>
              <a:t>воєводства</a:t>
            </a:r>
            <a:r>
              <a:rPr lang="ru-RU" i="1" dirty="0"/>
              <a:t>) передали </a:t>
            </a:r>
            <a:r>
              <a:rPr lang="ru-RU" i="1" dirty="0" err="1"/>
              <a:t>земельні</a:t>
            </a:r>
            <a:r>
              <a:rPr lang="ru-RU" i="1" dirty="0"/>
              <a:t> </a:t>
            </a:r>
            <a:r>
              <a:rPr lang="ru-RU" i="1" dirty="0" err="1"/>
              <a:t>ділянки</a:t>
            </a:r>
            <a:r>
              <a:rPr lang="ru-RU" i="1" dirty="0"/>
              <a:t>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об’єктами</a:t>
            </a:r>
            <a:r>
              <a:rPr lang="ru-RU" i="1" dirty="0"/>
              <a:t> </a:t>
            </a:r>
            <a:r>
              <a:rPr lang="ru-RU" i="1" dirty="0" err="1"/>
              <a:t>комунальної</a:t>
            </a:r>
            <a:r>
              <a:rPr lang="ru-RU" i="1" dirty="0"/>
              <a:t> </a:t>
            </a:r>
            <a:r>
              <a:rPr lang="ru-RU" i="1" dirty="0" err="1"/>
              <a:t>власності</a:t>
            </a:r>
            <a:r>
              <a:rPr lang="ru-RU" i="1" dirty="0"/>
              <a:t> </a:t>
            </a:r>
            <a:r>
              <a:rPr lang="ru-RU" i="1" dirty="0" err="1"/>
              <a:t>гмінам</a:t>
            </a:r>
            <a:endParaRPr lang="ru-RU" i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1CDFEF-8B86-4939-F465-11314E75D36F}"/>
              </a:ext>
            </a:extLst>
          </p:cNvPr>
          <p:cNvSpPr txBox="1"/>
          <p:nvPr/>
        </p:nvSpPr>
        <p:spPr>
          <a:xfrm>
            <a:off x="375202" y="3002626"/>
            <a:ext cx="609765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 err="1"/>
              <a:t>Принципи</a:t>
            </a:r>
            <a:r>
              <a:rPr lang="ru-RU" i="1" dirty="0"/>
              <a:t> </a:t>
            </a:r>
            <a:r>
              <a:rPr lang="ru-RU" i="1" dirty="0" err="1"/>
              <a:t>використання</a:t>
            </a:r>
            <a:r>
              <a:rPr lang="ru-RU" i="1" dirty="0"/>
              <a:t> земель у </a:t>
            </a:r>
            <a:r>
              <a:rPr lang="ru-RU" b="1" i="1" dirty="0" err="1">
                <a:solidFill>
                  <a:srgbClr val="00B050"/>
                </a:solidFill>
              </a:rPr>
              <a:t>Польщі</a:t>
            </a:r>
            <a:r>
              <a:rPr lang="ru-RU" b="1" i="1" dirty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ru-RU" i="1" dirty="0"/>
              <a:t>• </a:t>
            </a:r>
            <a:r>
              <a:rPr lang="ru-RU" i="1" dirty="0" err="1"/>
              <a:t>держземлі</a:t>
            </a:r>
            <a:r>
              <a:rPr lang="ru-RU" i="1" dirty="0"/>
              <a:t> </a:t>
            </a:r>
            <a:r>
              <a:rPr lang="ru-RU" i="1" dirty="0" err="1"/>
              <a:t>площею</a:t>
            </a:r>
            <a:r>
              <a:rPr lang="ru-RU" i="1" dirty="0"/>
              <a:t> до 500 га </a:t>
            </a:r>
            <a:r>
              <a:rPr lang="ru-RU" i="1" dirty="0" err="1"/>
              <a:t>продаються</a:t>
            </a:r>
            <a:r>
              <a:rPr lang="ru-RU" i="1" dirty="0"/>
              <a:t> через </a:t>
            </a:r>
            <a:r>
              <a:rPr lang="ru-RU" i="1" dirty="0" err="1"/>
              <a:t>Агенство</a:t>
            </a:r>
            <a:r>
              <a:rPr lang="ru-RU" i="1" dirty="0"/>
              <a:t> </a:t>
            </a:r>
            <a:r>
              <a:rPr lang="ru-RU" i="1" dirty="0" err="1"/>
              <a:t>сільгоспнерухомості</a:t>
            </a:r>
            <a:r>
              <a:rPr lang="ru-RU" i="1" dirty="0"/>
              <a:t>;</a:t>
            </a:r>
          </a:p>
          <a:p>
            <a:pPr algn="just"/>
            <a:r>
              <a:rPr lang="ru-RU" i="1" dirty="0"/>
              <a:t>• </a:t>
            </a:r>
            <a:r>
              <a:rPr lang="ru-RU" i="1" dirty="0" err="1"/>
              <a:t>більшість</a:t>
            </a:r>
            <a:r>
              <a:rPr lang="ru-RU" i="1" dirty="0"/>
              <a:t> </a:t>
            </a:r>
            <a:r>
              <a:rPr lang="ru-RU" i="1" dirty="0" err="1"/>
              <a:t>договорів</a:t>
            </a:r>
            <a:r>
              <a:rPr lang="ru-RU" i="1" dirty="0"/>
              <a:t> </a:t>
            </a:r>
            <a:r>
              <a:rPr lang="ru-RU" i="1" dirty="0" err="1"/>
              <a:t>реєструються</a:t>
            </a:r>
            <a:r>
              <a:rPr lang="ru-RU" i="1" dirty="0"/>
              <a:t> для покупок </a:t>
            </a:r>
            <a:r>
              <a:rPr lang="ru-RU" i="1" dirty="0" err="1"/>
              <a:t>трохи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100 га;</a:t>
            </a:r>
          </a:p>
          <a:p>
            <a:pPr algn="just"/>
            <a:r>
              <a:rPr lang="ru-RU" i="1" dirty="0"/>
              <a:t>• </a:t>
            </a:r>
            <a:r>
              <a:rPr lang="ru-RU" i="1" dirty="0" err="1"/>
              <a:t>діє</a:t>
            </a:r>
            <a:r>
              <a:rPr lang="ru-RU" i="1" dirty="0"/>
              <a:t> </a:t>
            </a:r>
            <a:r>
              <a:rPr lang="ru-RU" i="1" dirty="0" err="1"/>
              <a:t>мораторій</a:t>
            </a:r>
            <a:r>
              <a:rPr lang="ru-RU" i="1" dirty="0"/>
              <a:t> на продаж </a:t>
            </a:r>
            <a:r>
              <a:rPr lang="ru-RU" i="1" dirty="0" err="1"/>
              <a:t>землі</a:t>
            </a:r>
            <a:r>
              <a:rPr lang="ru-RU" i="1" dirty="0"/>
              <a:t> </a:t>
            </a:r>
            <a:r>
              <a:rPr lang="ru-RU" i="1" dirty="0" err="1"/>
              <a:t>іноземцям</a:t>
            </a:r>
            <a:r>
              <a:rPr lang="ru-RU" i="1" dirty="0"/>
              <a:t>;</a:t>
            </a:r>
          </a:p>
          <a:p>
            <a:pPr algn="just"/>
            <a:r>
              <a:rPr lang="ru-RU" i="1" dirty="0"/>
              <a:t>• </a:t>
            </a:r>
            <a:r>
              <a:rPr lang="ru-RU" i="1" dirty="0" err="1"/>
              <a:t>оренда</a:t>
            </a:r>
            <a:r>
              <a:rPr lang="ru-RU" i="1" dirty="0"/>
              <a:t> не </a:t>
            </a:r>
            <a:r>
              <a:rPr lang="ru-RU" i="1" dirty="0" err="1"/>
              <a:t>поширена</a:t>
            </a:r>
            <a:r>
              <a:rPr lang="ru-RU" i="1" dirty="0"/>
              <a:t> (</a:t>
            </a:r>
            <a:r>
              <a:rPr lang="ru-RU" i="1" dirty="0" err="1"/>
              <a:t>близько</a:t>
            </a:r>
            <a:r>
              <a:rPr lang="ru-RU" i="1" dirty="0"/>
              <a:t> 2% </a:t>
            </a:r>
            <a:r>
              <a:rPr lang="ru-RU" i="1" dirty="0" err="1"/>
              <a:t>фермерів</a:t>
            </a:r>
            <a:r>
              <a:rPr lang="ru-RU" i="1" dirty="0"/>
              <a:t> </a:t>
            </a:r>
            <a:r>
              <a:rPr lang="ru-RU" i="1" dirty="0" err="1"/>
              <a:t>працюють</a:t>
            </a:r>
            <a:r>
              <a:rPr lang="ru-RU" i="1" dirty="0"/>
              <a:t> на </a:t>
            </a:r>
            <a:r>
              <a:rPr lang="ru-RU" i="1" dirty="0" err="1"/>
              <a:t>орендованих</a:t>
            </a:r>
            <a:r>
              <a:rPr lang="ru-RU" i="1" dirty="0"/>
              <a:t> </a:t>
            </a:r>
            <a:r>
              <a:rPr lang="ru-RU" i="1" dirty="0" err="1"/>
              <a:t>площах</a:t>
            </a:r>
            <a:r>
              <a:rPr lang="ru-RU" i="1" dirty="0"/>
              <a:t>), </a:t>
            </a:r>
            <a:r>
              <a:rPr lang="ru-RU" i="1" dirty="0" err="1"/>
              <a:t>оскільки</a:t>
            </a:r>
            <a:r>
              <a:rPr lang="ru-RU" i="1" dirty="0"/>
              <a:t> </a:t>
            </a:r>
            <a:r>
              <a:rPr lang="ru-RU" i="1" dirty="0" err="1"/>
              <a:t>діє</a:t>
            </a:r>
            <a:r>
              <a:rPr lang="ru-RU" i="1" dirty="0"/>
              <a:t> </a:t>
            </a:r>
            <a:r>
              <a:rPr lang="ru-RU" i="1" dirty="0" err="1"/>
              <a:t>податок</a:t>
            </a:r>
            <a:r>
              <a:rPr lang="ru-RU" i="1" dirty="0"/>
              <a:t> на землю;</a:t>
            </a:r>
          </a:p>
          <a:p>
            <a:pPr algn="just"/>
            <a:r>
              <a:rPr lang="ru-RU" i="1" dirty="0"/>
              <a:t>• </a:t>
            </a:r>
            <a:r>
              <a:rPr lang="ru-RU" i="1" dirty="0" err="1"/>
              <a:t>приватний</a:t>
            </a:r>
            <a:r>
              <a:rPr lang="ru-RU" i="1" dirty="0"/>
              <a:t> фермер повинен </a:t>
            </a:r>
            <a:r>
              <a:rPr lang="ru-RU" i="1" dirty="0" err="1"/>
              <a:t>володіти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орендувати</a:t>
            </a:r>
            <a:r>
              <a:rPr lang="ru-RU" i="1" dirty="0"/>
              <a:t> не </a:t>
            </a:r>
            <a:r>
              <a:rPr lang="ru-RU" i="1" dirty="0" err="1"/>
              <a:t>більше</a:t>
            </a:r>
            <a:r>
              <a:rPr lang="ru-RU" i="1" dirty="0"/>
              <a:t> 300 га </a:t>
            </a:r>
            <a:r>
              <a:rPr lang="ru-RU" i="1" dirty="0" err="1"/>
              <a:t>угідь</a:t>
            </a:r>
            <a:r>
              <a:rPr lang="ru-RU" i="1" dirty="0"/>
              <a:t>, </a:t>
            </a:r>
            <a:r>
              <a:rPr lang="ru-RU" i="1" dirty="0" err="1"/>
              <a:t>мати</a:t>
            </a:r>
            <a:r>
              <a:rPr lang="ru-RU" i="1" dirty="0"/>
              <a:t> </a:t>
            </a:r>
            <a:r>
              <a:rPr lang="ru-RU" i="1" dirty="0" err="1"/>
              <a:t>профільну</a:t>
            </a:r>
            <a:r>
              <a:rPr lang="ru-RU" i="1" dirty="0"/>
              <a:t> </a:t>
            </a:r>
            <a:r>
              <a:rPr lang="ru-RU" i="1" dirty="0" err="1"/>
              <a:t>освіту</a:t>
            </a:r>
            <a:r>
              <a:rPr lang="ru-RU" i="1" dirty="0"/>
              <a:t> та </a:t>
            </a:r>
            <a:r>
              <a:rPr lang="ru-RU" i="1" dirty="0" err="1"/>
              <a:t>керувати</a:t>
            </a:r>
            <a:r>
              <a:rPr lang="ru-RU" i="1" dirty="0"/>
              <a:t> фермою </a:t>
            </a:r>
            <a:r>
              <a:rPr lang="ru-RU" i="1" dirty="0" err="1"/>
              <a:t>особисто</a:t>
            </a:r>
            <a:r>
              <a:rPr lang="ru-RU" i="1" dirty="0"/>
              <a:t>.</a:t>
            </a:r>
          </a:p>
          <a:p>
            <a:pPr algn="just"/>
            <a:r>
              <a:rPr lang="ru-RU" i="1" dirty="0" err="1"/>
              <a:t>Ринок</a:t>
            </a:r>
            <a:r>
              <a:rPr lang="ru-RU" i="1" dirty="0"/>
              <a:t> земель </a:t>
            </a:r>
            <a:r>
              <a:rPr lang="ru-RU" i="1" dirty="0" err="1"/>
              <a:t>Польщі</a:t>
            </a:r>
            <a:r>
              <a:rPr lang="ru-RU" i="1" dirty="0"/>
              <a:t> </a:t>
            </a:r>
            <a:r>
              <a:rPr lang="ru-RU" i="1" dirty="0" err="1"/>
              <a:t>регулюється</a:t>
            </a:r>
            <a:r>
              <a:rPr lang="ru-RU" i="1" dirty="0"/>
              <a:t> </a:t>
            </a:r>
            <a:r>
              <a:rPr lang="ru-RU" i="1" dirty="0" err="1"/>
              <a:t>переважно</a:t>
            </a:r>
            <a:r>
              <a:rPr lang="ru-RU" i="1" dirty="0"/>
              <a:t> </a:t>
            </a:r>
            <a:r>
              <a:rPr lang="ru-RU" i="1" dirty="0" err="1"/>
              <a:t>економічними</a:t>
            </a:r>
            <a:r>
              <a:rPr lang="ru-RU" i="1" dirty="0"/>
              <a:t> </a:t>
            </a:r>
            <a:r>
              <a:rPr lang="ru-RU" i="1" dirty="0" err="1"/>
              <a:t>засобами</a:t>
            </a:r>
            <a:r>
              <a:rPr lang="ru-RU" i="1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FCC959E-137E-B854-1F4D-1371A23C6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35" y="3695260"/>
            <a:ext cx="4135713" cy="275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41410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148</TotalTime>
  <Words>1935</Words>
  <Application>Microsoft Office PowerPoint</Application>
  <PresentationFormat>Произвольный</PresentationFormat>
  <Paragraphs>93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Посылка</vt:lpstr>
      <vt:lpstr>Тема 3. Організація земельних відносин в країнах Європи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Організація земельних відносин в країнах Європи</dc:title>
  <dc:creator>Руслана Пестрецова</dc:creator>
  <cp:lastModifiedBy>ИВАН</cp:lastModifiedBy>
  <cp:revision>3</cp:revision>
  <dcterms:created xsi:type="dcterms:W3CDTF">2022-10-16T11:26:53Z</dcterms:created>
  <dcterms:modified xsi:type="dcterms:W3CDTF">2022-10-28T08:08:48Z</dcterms:modified>
</cp:coreProperties>
</file>