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2" r:id="rId5"/>
    <p:sldId id="261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6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C3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9EAB9-4E2F-4F0E-A340-1AA711B1F1C3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52080-98C9-48B3-AA91-F3F2E55C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18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20F6F3-1459-45AB-955D-616F90DE98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1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8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7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03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1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2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8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5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6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8934-F322-447F-A672-8625B7D33AD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48EA-9273-41F8-8CF5-87FC7F56B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1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692275" y="214313"/>
            <a:ext cx="7151688" cy="2926655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</a:rPr>
              <a:t>Запорізький національний університет, кафедра фізіології, імунології і біохімії з курсом цивільного захисту та медицини</a:t>
            </a:r>
            <a:br>
              <a:rPr lang="uk-UA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2276872"/>
            <a:ext cx="8569325" cy="316882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ІМУНОЛОГІЯ</a:t>
            </a:r>
            <a:endParaRPr lang="uk-UA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4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НЕДИФЕРЕНЦІЙОВАНОГО (ВРОДЖЕНОГО) ІМУНІТЕТУ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C:\Users\Андрей\Desktop\znu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3" y="260648"/>
            <a:ext cx="1150476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850" y="5229225"/>
            <a:ext cx="7993063" cy="13684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000" dirty="0">
              <a:solidFill>
                <a:srgbClr val="00206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Регуляція системи </a:t>
            </a:r>
            <a:r>
              <a:rPr lang="uk-UA" sz="4400" dirty="0" err="1" smtClean="0"/>
              <a:t>комплімента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1163277"/>
            <a:ext cx="1224136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100" dirty="0" smtClean="0"/>
              <a:t>відщеплює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516142"/>
            <a:ext cx="6480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МЗЛ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7848" y="1844824"/>
            <a:ext cx="324036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ПОПЕРЕДЖУЄ ЗБОРКУ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200400"/>
            <a:ext cx="2376263" cy="74045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2600" b="1" dirty="0" smtClean="0"/>
              <a:t>Класичний шлях</a:t>
            </a:r>
            <a:endParaRPr lang="ru-RU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8208" y="3284984"/>
            <a:ext cx="257628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Альтернативний шлях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3" y="6272399"/>
            <a:ext cx="26642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МБК (С</a:t>
            </a:r>
            <a:r>
              <a:rPr lang="en-US" sz="1600" dirty="0" smtClean="0"/>
              <a:t>D</a:t>
            </a:r>
            <a:r>
              <a:rPr lang="uk-UA" sz="1600" dirty="0" smtClean="0"/>
              <a:t>46) – мембранний </a:t>
            </a:r>
            <a:r>
              <a:rPr lang="uk-UA" sz="1600" dirty="0" err="1" smtClean="0"/>
              <a:t>кофакторний</a:t>
            </a:r>
            <a:r>
              <a:rPr lang="uk-UA" sz="1600" dirty="0" smtClean="0"/>
              <a:t> білок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10291" y="6269116"/>
            <a:ext cx="291632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ФУД (С</a:t>
            </a:r>
            <a:r>
              <a:rPr lang="en-US" sz="1600" dirty="0" smtClean="0"/>
              <a:t>D</a:t>
            </a:r>
            <a:r>
              <a:rPr lang="uk-UA" sz="1600" dirty="0" smtClean="0"/>
              <a:t>55) – фактор, який прискорює </a:t>
            </a:r>
            <a:r>
              <a:rPr lang="uk-UA" sz="1600" dirty="0" err="1" smtClean="0"/>
              <a:t>диссоціацію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9514" y="6269115"/>
            <a:ext cx="326698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МІРЛ (С</a:t>
            </a:r>
            <a:r>
              <a:rPr lang="en-US" sz="1600" dirty="0" smtClean="0"/>
              <a:t>D</a:t>
            </a:r>
            <a:r>
              <a:rPr lang="uk-UA" sz="1600" dirty="0" smtClean="0"/>
              <a:t>59) – мембранний інгібітор реактивного </a:t>
            </a:r>
            <a:r>
              <a:rPr lang="uk-UA" sz="1600" dirty="0" err="1" smtClean="0"/>
              <a:t>лізиса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5654" y="3638548"/>
            <a:ext cx="1800200" cy="541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dirty="0" smtClean="0"/>
              <a:t>МІРЛ</a:t>
            </a:r>
          </a:p>
          <a:p>
            <a:pPr algn="ctr">
              <a:lnSpc>
                <a:spcPct val="80000"/>
              </a:lnSpc>
            </a:pPr>
            <a:r>
              <a:rPr lang="uk-UA" dirty="0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язується</a:t>
            </a:r>
            <a:r>
              <a:rPr lang="uk-UA" dirty="0" smtClean="0"/>
              <a:t> з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05926" y="5373216"/>
            <a:ext cx="11881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МАК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030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Біологічні ефекти компонентів комплементу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1. Фрагмент </a:t>
            </a:r>
            <a:r>
              <a:rPr lang="ru-RU" b="1" dirty="0" smtClean="0"/>
              <a:t>С1</a:t>
            </a:r>
            <a:r>
              <a:rPr lang="en-US" b="1" dirty="0" smtClean="0"/>
              <a:t>q </a:t>
            </a:r>
            <a:r>
              <a:rPr lang="en-US" dirty="0" smtClean="0"/>
              <a:t>- </a:t>
            </a:r>
            <a:r>
              <a:rPr lang="ru-RU" dirty="0" err="1" smtClean="0"/>
              <a:t>активує</a:t>
            </a:r>
            <a:r>
              <a:rPr lang="ru-RU" dirty="0" smtClean="0"/>
              <a:t> систему </a:t>
            </a:r>
            <a:r>
              <a:rPr lang="ru-RU" dirty="0" err="1" smtClean="0"/>
              <a:t>згортання</a:t>
            </a:r>
            <a:r>
              <a:rPr lang="ru-RU" dirty="0" smtClean="0"/>
              <a:t> і </a:t>
            </a:r>
            <a:r>
              <a:rPr lang="ru-RU" dirty="0" err="1" smtClean="0"/>
              <a:t>кініноутворюючі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підвищує</a:t>
            </a:r>
            <a:endParaRPr lang="ru-RU" dirty="0" smtClean="0"/>
          </a:p>
          <a:p>
            <a:pPr algn="just"/>
            <a:r>
              <a:rPr lang="ru-RU" dirty="0" err="1" smtClean="0"/>
              <a:t>проникність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 і </a:t>
            </a:r>
            <a:r>
              <a:rPr lang="ru-RU" dirty="0" err="1" smtClean="0"/>
              <a:t>грає</a:t>
            </a:r>
            <a:r>
              <a:rPr lang="ru-RU" dirty="0" smtClean="0"/>
              <a:t> роль в </a:t>
            </a:r>
            <a:r>
              <a:rPr lang="ru-RU" dirty="0" err="1" smtClean="0"/>
              <a:t>активації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комплементу за </a:t>
            </a:r>
            <a:r>
              <a:rPr lang="ru-RU" dirty="0" err="1" smtClean="0"/>
              <a:t>класичним</a:t>
            </a:r>
            <a:endParaRPr lang="ru-RU" dirty="0" smtClean="0"/>
          </a:p>
          <a:p>
            <a:pPr algn="just"/>
            <a:r>
              <a:rPr lang="ru-RU" dirty="0" smtClean="0"/>
              <a:t>шляху.</a:t>
            </a:r>
          </a:p>
          <a:p>
            <a:pPr algn="just"/>
            <a:r>
              <a:rPr lang="ru-RU" dirty="0" smtClean="0"/>
              <a:t>2. Фрагмент </a:t>
            </a:r>
            <a:r>
              <a:rPr lang="ru-RU" b="1" dirty="0" smtClean="0"/>
              <a:t>С2</a:t>
            </a:r>
            <a:r>
              <a:rPr lang="en-US" b="1" dirty="0" smtClean="0"/>
              <a:t>b </a:t>
            </a:r>
            <a:r>
              <a:rPr lang="en-US" dirty="0" smtClean="0"/>
              <a:t>-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проникність</a:t>
            </a:r>
            <a:r>
              <a:rPr lang="ru-RU" dirty="0" smtClean="0"/>
              <a:t> </a:t>
            </a:r>
            <a:r>
              <a:rPr lang="ru-RU" dirty="0" err="1" smtClean="0"/>
              <a:t>кровоносних</a:t>
            </a:r>
            <a:r>
              <a:rPr lang="ru-RU" dirty="0" smtClean="0"/>
              <a:t> і </a:t>
            </a: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3. Фрагмент </a:t>
            </a:r>
            <a:r>
              <a:rPr lang="ru-RU" b="1" dirty="0" smtClean="0"/>
              <a:t>С3</a:t>
            </a:r>
            <a:r>
              <a:rPr lang="en-US" b="1" dirty="0" smtClean="0"/>
              <a:t>b</a:t>
            </a:r>
            <a:r>
              <a:rPr lang="en-US" dirty="0" smtClean="0"/>
              <a:t> - </a:t>
            </a:r>
            <a:r>
              <a:rPr lang="ru-RU" dirty="0" err="1" smtClean="0"/>
              <a:t>опсонізацію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, </a:t>
            </a:r>
            <a:r>
              <a:rPr lang="ru-RU" dirty="0" err="1" smtClean="0"/>
              <a:t>агрегує</a:t>
            </a:r>
            <a:r>
              <a:rPr lang="ru-RU" dirty="0" smtClean="0"/>
              <a:t> </a:t>
            </a:r>
            <a:r>
              <a:rPr lang="ru-RU" dirty="0" err="1" smtClean="0"/>
              <a:t>тромбоцити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4. Фрагмент </a:t>
            </a:r>
            <a:r>
              <a:rPr lang="ru-RU" b="1" dirty="0" smtClean="0"/>
              <a:t>С3а</a:t>
            </a:r>
            <a:r>
              <a:rPr lang="ru-RU" dirty="0" smtClean="0"/>
              <a:t> -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звільненню</a:t>
            </a:r>
            <a:r>
              <a:rPr lang="ru-RU" dirty="0" smtClean="0"/>
              <a:t> </a:t>
            </a:r>
            <a:r>
              <a:rPr lang="ru-RU" dirty="0" err="1" smtClean="0"/>
              <a:t>гістаміну</a:t>
            </a:r>
            <a:r>
              <a:rPr lang="ru-RU" dirty="0" smtClean="0"/>
              <a:t> з </a:t>
            </a:r>
            <a:r>
              <a:rPr lang="ru-RU" dirty="0" err="1" smtClean="0"/>
              <a:t>тучних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і </a:t>
            </a:r>
            <a:r>
              <a:rPr lang="ru-RU" dirty="0" err="1" smtClean="0"/>
              <a:t>тромбоцитів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Дегрануляції</a:t>
            </a:r>
            <a:r>
              <a:rPr lang="ru-RU" dirty="0" smtClean="0"/>
              <a:t> </a:t>
            </a:r>
            <a:r>
              <a:rPr lang="ru-RU" dirty="0" err="1" smtClean="0"/>
              <a:t>тучних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з </a:t>
            </a:r>
            <a:r>
              <a:rPr lang="ru-RU" dirty="0" err="1" smtClean="0"/>
              <a:t>вивільненням</a:t>
            </a:r>
            <a:r>
              <a:rPr lang="ru-RU" dirty="0" smtClean="0"/>
              <a:t> </a:t>
            </a:r>
            <a:r>
              <a:rPr lang="ru-RU" dirty="0" err="1" smtClean="0"/>
              <a:t>гістаміну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проникності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5. Фрагмент </a:t>
            </a:r>
            <a:r>
              <a:rPr lang="ru-RU" b="1" dirty="0" smtClean="0"/>
              <a:t>С4а</a:t>
            </a:r>
            <a:r>
              <a:rPr lang="ru-RU" dirty="0" smtClean="0"/>
              <a:t> -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звільненню</a:t>
            </a:r>
            <a:r>
              <a:rPr lang="ru-RU" dirty="0" smtClean="0"/>
              <a:t> </a:t>
            </a:r>
            <a:r>
              <a:rPr lang="ru-RU" dirty="0" err="1" smtClean="0"/>
              <a:t>серотоніну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6. Фрагмент </a:t>
            </a:r>
            <a:r>
              <a:rPr lang="ru-RU" b="1" dirty="0" smtClean="0"/>
              <a:t>С4В</a:t>
            </a:r>
            <a:r>
              <a:rPr lang="ru-RU" dirty="0" smtClean="0"/>
              <a:t> - </a:t>
            </a:r>
            <a:r>
              <a:rPr lang="ru-RU" dirty="0" err="1" smtClean="0"/>
              <a:t>стимулює</a:t>
            </a:r>
            <a:r>
              <a:rPr lang="ru-RU" dirty="0" smtClean="0"/>
              <a:t> </a:t>
            </a:r>
            <a:r>
              <a:rPr lang="ru-RU" dirty="0" err="1" smtClean="0"/>
              <a:t>імунне</a:t>
            </a:r>
            <a:r>
              <a:rPr lang="ru-RU" dirty="0" smtClean="0"/>
              <a:t> </a:t>
            </a:r>
            <a:r>
              <a:rPr lang="ru-RU" dirty="0" err="1" smtClean="0"/>
              <a:t>прилипання</a:t>
            </a:r>
            <a:r>
              <a:rPr lang="ru-RU" dirty="0" smtClean="0"/>
              <a:t>, </a:t>
            </a:r>
            <a:r>
              <a:rPr lang="ru-RU" dirty="0" err="1" smtClean="0"/>
              <a:t>опсоніруючий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7. Фрагмент </a:t>
            </a:r>
            <a:r>
              <a:rPr lang="ru-RU" b="1" dirty="0" smtClean="0"/>
              <a:t>С5а</a:t>
            </a:r>
            <a:r>
              <a:rPr lang="ru-RU" dirty="0" smtClean="0"/>
              <a:t> - </a:t>
            </a:r>
            <a:r>
              <a:rPr lang="ru-RU" dirty="0" err="1" smtClean="0"/>
              <a:t>викликає</a:t>
            </a:r>
            <a:r>
              <a:rPr lang="ru-RU" dirty="0" smtClean="0"/>
              <a:t>, </a:t>
            </a:r>
            <a:r>
              <a:rPr lang="ru-RU" dirty="0" err="1" smtClean="0"/>
              <a:t>поряд</a:t>
            </a:r>
            <a:r>
              <a:rPr lang="ru-RU" dirty="0" smtClean="0"/>
              <a:t> з С3а, </a:t>
            </a:r>
            <a:r>
              <a:rPr lang="ru-RU" dirty="0" err="1" smtClean="0"/>
              <a:t>дегрануляцію</a:t>
            </a:r>
            <a:r>
              <a:rPr lang="ru-RU" dirty="0" smtClean="0"/>
              <a:t> </a:t>
            </a:r>
            <a:r>
              <a:rPr lang="ru-RU" dirty="0" err="1" smtClean="0"/>
              <a:t>тучних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судинні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, </a:t>
            </a:r>
            <a:r>
              <a:rPr lang="ru-RU" dirty="0" err="1" smtClean="0"/>
              <a:t>активує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мієлоїдного</a:t>
            </a:r>
            <a:r>
              <a:rPr lang="ru-RU" dirty="0" smtClean="0"/>
              <a:t> ряду у </a:t>
            </a:r>
            <a:r>
              <a:rPr lang="ru-RU" dirty="0" err="1" smtClean="0"/>
              <a:t>вогнищі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С3а і С5а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анафілатоксин</a:t>
            </a:r>
            <a:r>
              <a:rPr lang="ru-RU" dirty="0" smtClean="0"/>
              <a:t> комплементу, так як є </a:t>
            </a:r>
            <a:r>
              <a:rPr lang="ru-RU" dirty="0" err="1" smtClean="0"/>
              <a:t>потужними</a:t>
            </a:r>
            <a:r>
              <a:rPr lang="ru-RU" dirty="0" smtClean="0"/>
              <a:t> </a:t>
            </a:r>
            <a:r>
              <a:rPr lang="ru-RU" dirty="0" err="1" smtClean="0"/>
              <a:t>індукторами</a:t>
            </a:r>
            <a:r>
              <a:rPr lang="ru-RU" dirty="0"/>
              <a:t> </a:t>
            </a:r>
            <a:r>
              <a:rPr lang="ru-RU" dirty="0" err="1" smtClean="0"/>
              <a:t>запальної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. Вони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екстравазацію</a:t>
            </a:r>
            <a:r>
              <a:rPr lang="ru-RU" dirty="0" smtClean="0"/>
              <a:t> з </a:t>
            </a:r>
            <a:r>
              <a:rPr lang="ru-RU" dirty="0" err="1" smtClean="0"/>
              <a:t>судин</a:t>
            </a:r>
            <a:r>
              <a:rPr lang="ru-RU" dirty="0" smtClean="0"/>
              <a:t> в </a:t>
            </a:r>
            <a:r>
              <a:rPr lang="ru-RU" dirty="0" err="1" smtClean="0"/>
              <a:t>осередок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і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. </a:t>
            </a:r>
            <a:r>
              <a:rPr lang="ru-RU" b="1" dirty="0" err="1" smtClean="0"/>
              <a:t>Активують</a:t>
            </a:r>
            <a:r>
              <a:rPr lang="ru-RU" b="1" dirty="0" smtClean="0"/>
              <a:t> </a:t>
            </a:r>
            <a:r>
              <a:rPr lang="ru-RU" b="1" dirty="0" err="1" smtClean="0"/>
              <a:t>нейтрофіли</a:t>
            </a:r>
            <a:r>
              <a:rPr lang="ru-RU" b="1" dirty="0" smtClean="0"/>
              <a:t> і </a:t>
            </a:r>
            <a:r>
              <a:rPr lang="ru-RU" b="1" dirty="0" err="1" smtClean="0"/>
              <a:t>моноцити</a:t>
            </a:r>
            <a:r>
              <a:rPr lang="ru-RU" dirty="0" smtClean="0"/>
              <a:t>. Для них є </a:t>
            </a:r>
            <a:r>
              <a:rPr lang="ru-RU" dirty="0" err="1" smtClean="0"/>
              <a:t>рецептори</a:t>
            </a:r>
            <a:r>
              <a:rPr lang="ru-RU" dirty="0" smtClean="0"/>
              <a:t> на </a:t>
            </a:r>
            <a:r>
              <a:rPr lang="ru-RU" dirty="0" err="1" smtClean="0"/>
              <a:t>огрядних</a:t>
            </a:r>
            <a:r>
              <a:rPr lang="ru-RU" dirty="0" smtClean="0"/>
              <a:t> </a:t>
            </a:r>
            <a:r>
              <a:rPr lang="ru-RU" dirty="0" err="1" smtClean="0"/>
              <a:t>клітках</a:t>
            </a:r>
            <a:r>
              <a:rPr lang="ru-RU" dirty="0" smtClean="0"/>
              <a:t> і гладких </a:t>
            </a:r>
            <a:r>
              <a:rPr lang="ru-RU" dirty="0" err="1" smtClean="0"/>
              <a:t>м'язах</a:t>
            </a:r>
            <a:r>
              <a:rPr lang="ru-RU" dirty="0" smtClean="0"/>
              <a:t>. При </a:t>
            </a:r>
            <a:r>
              <a:rPr lang="ru-RU" dirty="0" err="1" smtClean="0"/>
              <a:t>масивної</a:t>
            </a:r>
            <a:r>
              <a:rPr lang="ru-RU" dirty="0" smtClean="0"/>
              <a:t> </a:t>
            </a:r>
            <a:r>
              <a:rPr lang="ru-RU" dirty="0" err="1" smtClean="0"/>
              <a:t>внутрішньосудинної</a:t>
            </a:r>
            <a:r>
              <a:rPr lang="ru-RU" dirty="0" smtClean="0"/>
              <a:t> </a:t>
            </a:r>
            <a:r>
              <a:rPr lang="ru-RU" dirty="0" err="1" smtClean="0"/>
              <a:t>активації</a:t>
            </a:r>
            <a:r>
              <a:rPr lang="ru-RU" dirty="0" smtClean="0"/>
              <a:t> комплементу,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при </a:t>
            </a:r>
            <a:r>
              <a:rPr lang="ru-RU" dirty="0" err="1" smtClean="0"/>
              <a:t>сепсисі</a:t>
            </a:r>
            <a:r>
              <a:rPr lang="ru-RU" dirty="0" smtClean="0"/>
              <a:t>,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судинний</a:t>
            </a:r>
            <a:r>
              <a:rPr lang="ru-RU" dirty="0"/>
              <a:t> </a:t>
            </a:r>
            <a:r>
              <a:rPr lang="ru-RU" dirty="0" err="1" smtClean="0"/>
              <a:t>колапс</a:t>
            </a:r>
            <a:r>
              <a:rPr lang="ru-RU" dirty="0" smtClean="0"/>
              <a:t> і </a:t>
            </a:r>
            <a:r>
              <a:rPr lang="ru-RU" dirty="0" err="1" smtClean="0"/>
              <a:t>бронхоспазм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анафілаксію</a:t>
            </a:r>
            <a:r>
              <a:rPr lang="ru-RU" dirty="0" smtClean="0"/>
              <a:t> і тому </a:t>
            </a:r>
            <a:r>
              <a:rPr lang="ru-RU" dirty="0" err="1" smtClean="0"/>
              <a:t>їх</a:t>
            </a:r>
            <a:r>
              <a:rPr lang="ru-RU" dirty="0" smtClean="0"/>
              <a:t> назвали </a:t>
            </a:r>
            <a:r>
              <a:rPr lang="ru-RU" dirty="0" err="1" smtClean="0"/>
              <a:t>анафілатоксин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3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Система </a:t>
            </a:r>
            <a:r>
              <a:rPr lang="uk-UA" dirty="0" err="1" smtClean="0"/>
              <a:t>мононуклеарних</a:t>
            </a:r>
            <a:r>
              <a:rPr lang="uk-UA" dirty="0" smtClean="0"/>
              <a:t> фагоцитів</a:t>
            </a:r>
            <a:endParaRPr lang="ru-RU" dirty="0"/>
          </a:p>
        </p:txBody>
      </p:sp>
      <p:pic>
        <p:nvPicPr>
          <p:cNvPr id="9218" name="Picture 2" descr="C:\Users\Acer\Desktop\Blausen_0649_Monocyte_(crop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7283"/>
            <a:ext cx="2527096" cy="24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274693"/>
            <a:ext cx="2621068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функції</a:t>
            </a:r>
            <a:r>
              <a:rPr lang="ru-RU" dirty="0"/>
              <a:t>:</a:t>
            </a:r>
          </a:p>
          <a:p>
            <a:r>
              <a:rPr lang="ru-RU" dirty="0" smtClean="0"/>
              <a:t>1 -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/>
              <a:t>чужорідного</a:t>
            </a:r>
            <a:r>
              <a:rPr lang="ru-RU" dirty="0"/>
              <a:t> та </a:t>
            </a:r>
            <a:r>
              <a:rPr lang="ru-RU" dirty="0" err="1"/>
              <a:t>відпрацьованого</a:t>
            </a:r>
            <a:r>
              <a:rPr lang="ru-RU" dirty="0"/>
              <a:t> «</a:t>
            </a:r>
            <a:r>
              <a:rPr lang="ru-RU" dirty="0" err="1"/>
              <a:t>свого</a:t>
            </a:r>
            <a:r>
              <a:rPr lang="ru-RU" dirty="0"/>
              <a:t>».</a:t>
            </a:r>
          </a:p>
          <a:p>
            <a:r>
              <a:rPr lang="ru-RU" dirty="0" smtClean="0"/>
              <a:t>2 - </a:t>
            </a:r>
            <a:r>
              <a:rPr lang="ru-RU" dirty="0" err="1" smtClean="0"/>
              <a:t>Секреторна</a:t>
            </a:r>
            <a:r>
              <a:rPr lang="ru-RU" dirty="0" smtClean="0"/>
              <a:t> </a:t>
            </a:r>
            <a:r>
              <a:rPr lang="ru-RU" dirty="0" err="1"/>
              <a:t>регуляторна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.</a:t>
            </a:r>
          </a:p>
          <a:p>
            <a:r>
              <a:rPr lang="ru-RU" dirty="0" smtClean="0"/>
              <a:t>3 - Участь </a:t>
            </a:r>
            <a:r>
              <a:rPr lang="ru-RU" dirty="0"/>
              <a:t>в адаптивному </a:t>
            </a:r>
            <a:r>
              <a:rPr lang="ru-RU" dirty="0" err="1"/>
              <a:t>імунітеті</a:t>
            </a:r>
            <a:r>
              <a:rPr lang="ru-RU" dirty="0"/>
              <a:t> шляхом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процесованого</a:t>
            </a:r>
            <a:r>
              <a:rPr lang="ru-RU" dirty="0"/>
              <a:t> антигену Т-хелперам.</a:t>
            </a:r>
          </a:p>
        </p:txBody>
      </p:sp>
      <p:pic>
        <p:nvPicPr>
          <p:cNvPr id="9222" name="Picture 6" descr="C:\Users\Acer\Desktop\slide-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5"/>
          <a:stretch/>
        </p:blipFill>
        <p:spPr bwMode="auto">
          <a:xfrm>
            <a:off x="3080678" y="836712"/>
            <a:ext cx="5857128" cy="39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1052736"/>
            <a:ext cx="43924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Рецептори моноцитів/макрофагів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6309320"/>
            <a:ext cx="5328592" cy="38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59492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223" name="Picture 7" descr="C:\Users\Acer\Desktop\Macroph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64" y="5068389"/>
            <a:ext cx="1796792" cy="153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Acer\Desktop\Macrophage-8971-897x49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32518"/>
            <a:ext cx="2872588" cy="15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Система </a:t>
            </a:r>
            <a:r>
              <a:rPr lang="uk-UA" dirty="0" err="1" smtClean="0"/>
              <a:t>полінуклеарних</a:t>
            </a:r>
            <a:r>
              <a:rPr lang="uk-UA" dirty="0" smtClean="0"/>
              <a:t> фагоцитів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51988"/>
            <a:ext cx="3528391" cy="289186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ru-RU" sz="1100" dirty="0" err="1"/>
              <a:t>Безперешкодне</a:t>
            </a:r>
            <a:r>
              <a:rPr lang="ru-RU" sz="1100" dirty="0"/>
              <a:t> та </a:t>
            </a:r>
            <a:r>
              <a:rPr lang="ru-RU" sz="1100" dirty="0" err="1"/>
              <a:t>швидке</a:t>
            </a:r>
            <a:r>
              <a:rPr lang="ru-RU" sz="1100" dirty="0"/>
              <a:t> </a:t>
            </a:r>
            <a:r>
              <a:rPr lang="ru-RU" sz="1100" dirty="0" err="1"/>
              <a:t>переміщення</a:t>
            </a:r>
            <a:r>
              <a:rPr lang="ru-RU" sz="1100" dirty="0"/>
              <a:t> по </a:t>
            </a:r>
            <a:r>
              <a:rPr lang="ru-RU" sz="1100" dirty="0" err="1"/>
              <a:t>організму</a:t>
            </a:r>
            <a:r>
              <a:rPr lang="ru-RU" sz="1100" dirty="0"/>
              <a:t>. </a:t>
            </a:r>
            <a:r>
              <a:rPr lang="ru-RU" sz="1100" dirty="0" err="1"/>
              <a:t>Активний</a:t>
            </a:r>
            <a:r>
              <a:rPr lang="ru-RU" sz="1100" dirty="0"/>
              <a:t> </a:t>
            </a:r>
            <a:r>
              <a:rPr lang="ru-RU" sz="1100" dirty="0" err="1"/>
              <a:t>рух</a:t>
            </a:r>
            <a:r>
              <a:rPr lang="ru-RU" sz="1100" dirty="0"/>
              <a:t> </a:t>
            </a:r>
            <a:r>
              <a:rPr lang="ru-RU" sz="1100" dirty="0" err="1"/>
              <a:t>здійснюється</a:t>
            </a:r>
            <a:r>
              <a:rPr lang="ru-RU" sz="1100" dirty="0"/>
              <a:t> за </a:t>
            </a:r>
            <a:r>
              <a:rPr lang="ru-RU" sz="1100" dirty="0" err="1"/>
              <a:t>рахунок</a:t>
            </a:r>
            <a:r>
              <a:rPr lang="ru-RU" sz="1100" dirty="0"/>
              <a:t> амебовидной </a:t>
            </a:r>
            <a:r>
              <a:rPr lang="ru-RU" sz="1100" dirty="0" err="1"/>
              <a:t>форми</a:t>
            </a:r>
            <a:r>
              <a:rPr lang="ru-RU" sz="1100" dirty="0"/>
              <a:t>.</a:t>
            </a:r>
          </a:p>
          <a:p>
            <a:pPr marL="0" indent="0"/>
            <a:r>
              <a:rPr lang="ru-RU" sz="1100" dirty="0" err="1" smtClean="0"/>
              <a:t>Ліквідація</a:t>
            </a:r>
            <a:r>
              <a:rPr lang="ru-RU" sz="1100" dirty="0" smtClean="0"/>
              <a:t> </a:t>
            </a:r>
            <a:r>
              <a:rPr lang="ru-RU" sz="1100" dirty="0" err="1"/>
              <a:t>небезпеки</a:t>
            </a:r>
            <a:r>
              <a:rPr lang="ru-RU" sz="1100" dirty="0"/>
              <a:t>. За </a:t>
            </a:r>
            <a:r>
              <a:rPr lang="ru-RU" sz="1100" dirty="0" err="1"/>
              <a:t>рахунок</a:t>
            </a:r>
            <a:r>
              <a:rPr lang="ru-RU" sz="1100" dirty="0"/>
              <a:t> </a:t>
            </a:r>
            <a:r>
              <a:rPr lang="ru-RU" sz="1100" dirty="0" err="1"/>
              <a:t>активації</a:t>
            </a:r>
            <a:r>
              <a:rPr lang="ru-RU" sz="1100" dirty="0"/>
              <a:t> </a:t>
            </a:r>
            <a:r>
              <a:rPr lang="ru-RU" sz="1100" dirty="0" err="1"/>
              <a:t>ферментів</a:t>
            </a:r>
            <a:r>
              <a:rPr lang="ru-RU" sz="1100" dirty="0"/>
              <a:t> </a:t>
            </a:r>
            <a:r>
              <a:rPr lang="ru-RU" sz="1100" dirty="0" err="1"/>
              <a:t>нейтрофіли</a:t>
            </a:r>
            <a:r>
              <a:rPr lang="ru-RU" sz="1100" dirty="0"/>
              <a:t> </a:t>
            </a:r>
            <a:r>
              <a:rPr lang="ru-RU" sz="1100" dirty="0" err="1"/>
              <a:t>перетравлюють</a:t>
            </a:r>
            <a:r>
              <a:rPr lang="ru-RU" sz="1100" dirty="0"/>
              <a:t> </a:t>
            </a:r>
            <a:r>
              <a:rPr lang="ru-RU" sz="1100" dirty="0" err="1"/>
              <a:t>патогени</a:t>
            </a:r>
            <a:r>
              <a:rPr lang="ru-RU" sz="1100" dirty="0"/>
              <a:t> і </a:t>
            </a:r>
            <a:r>
              <a:rPr lang="ru-RU" sz="1100" dirty="0" err="1"/>
              <a:t>подібним</a:t>
            </a:r>
            <a:r>
              <a:rPr lang="ru-RU" sz="1100" dirty="0"/>
              <a:t> чином «</a:t>
            </a:r>
            <a:r>
              <a:rPr lang="ru-RU" sz="1100" dirty="0" err="1"/>
              <a:t>розміновують</a:t>
            </a:r>
            <a:r>
              <a:rPr lang="ru-RU" sz="1100" dirty="0"/>
              <a:t>» </a:t>
            </a:r>
            <a:r>
              <a:rPr lang="ru-RU" sz="1100" dirty="0" err="1"/>
              <a:t>їх</a:t>
            </a:r>
            <a:r>
              <a:rPr lang="ru-RU" sz="1100" dirty="0"/>
              <a:t>.</a:t>
            </a:r>
          </a:p>
          <a:p>
            <a:pPr marL="0" indent="0"/>
            <a:r>
              <a:rPr lang="ru-RU" sz="1100" dirty="0" err="1"/>
              <a:t>Власна</a:t>
            </a:r>
            <a:r>
              <a:rPr lang="ru-RU" sz="1100" dirty="0"/>
              <a:t> </a:t>
            </a:r>
            <a:r>
              <a:rPr lang="ru-RU" sz="1100" dirty="0" err="1"/>
              <a:t>загибель</a:t>
            </a:r>
            <a:r>
              <a:rPr lang="ru-RU" sz="1100" dirty="0"/>
              <a:t>. Як </a:t>
            </a:r>
            <a:r>
              <a:rPr lang="ru-RU" sz="1100" dirty="0" err="1"/>
              <a:t>тільки</a:t>
            </a:r>
            <a:r>
              <a:rPr lang="ru-RU" sz="1100" dirty="0"/>
              <a:t> </a:t>
            </a:r>
            <a:r>
              <a:rPr lang="ru-RU" sz="1100" dirty="0" err="1"/>
              <a:t>лейкоцитарна</a:t>
            </a:r>
            <a:r>
              <a:rPr lang="ru-RU" sz="1100" dirty="0"/>
              <a:t> </a:t>
            </a:r>
            <a:r>
              <a:rPr lang="ru-RU" sz="1100" dirty="0" err="1"/>
              <a:t>клітина</a:t>
            </a:r>
            <a:r>
              <a:rPr lang="ru-RU" sz="1100" dirty="0"/>
              <a:t> </a:t>
            </a:r>
            <a:r>
              <a:rPr lang="ru-RU" sz="1100" dirty="0" err="1"/>
              <a:t>вичерпає</a:t>
            </a:r>
            <a:r>
              <a:rPr lang="ru-RU" sz="1100" dirty="0"/>
              <a:t> </a:t>
            </a:r>
            <a:r>
              <a:rPr lang="ru-RU" sz="1100" dirty="0" err="1"/>
              <a:t>свій</a:t>
            </a:r>
            <a:r>
              <a:rPr lang="ru-RU" sz="1100" dirty="0"/>
              <a:t> ресурс, вона автоматично </a:t>
            </a:r>
            <a:r>
              <a:rPr lang="ru-RU" sz="1100" dirty="0" err="1"/>
              <a:t>припиняє</a:t>
            </a:r>
            <a:r>
              <a:rPr lang="ru-RU" sz="1100" dirty="0"/>
              <a:t> </a:t>
            </a:r>
            <a:r>
              <a:rPr lang="ru-RU" sz="1100" dirty="0" err="1"/>
              <a:t>своє</a:t>
            </a:r>
            <a:r>
              <a:rPr lang="ru-RU" sz="1100" dirty="0"/>
              <a:t> </a:t>
            </a:r>
            <a:r>
              <a:rPr lang="ru-RU" sz="1100" dirty="0" err="1"/>
              <a:t>існування</a:t>
            </a:r>
            <a:r>
              <a:rPr lang="ru-RU" sz="1100" dirty="0"/>
              <a:t>.</a:t>
            </a:r>
          </a:p>
          <a:p>
            <a:pPr marL="0" indent="0"/>
            <a:r>
              <a:rPr lang="ru-RU" sz="1100" dirty="0" err="1"/>
              <a:t>Постсмертная</a:t>
            </a:r>
            <a:r>
              <a:rPr lang="ru-RU" sz="1100" dirty="0"/>
              <a:t> </a:t>
            </a:r>
            <a:r>
              <a:rPr lang="ru-RU" sz="1100" dirty="0" err="1"/>
              <a:t>допомогу</a:t>
            </a:r>
            <a:r>
              <a:rPr lang="ru-RU" sz="1100" dirty="0"/>
              <a:t>. </a:t>
            </a:r>
            <a:r>
              <a:rPr lang="ru-RU" sz="1100" dirty="0" err="1"/>
              <a:t>Після</a:t>
            </a:r>
            <a:r>
              <a:rPr lang="ru-RU" sz="1100" dirty="0"/>
              <a:t> </a:t>
            </a:r>
            <a:r>
              <a:rPr lang="ru-RU" sz="1100" dirty="0" err="1"/>
              <a:t>фактичної</a:t>
            </a:r>
            <a:r>
              <a:rPr lang="ru-RU" sz="1100" dirty="0"/>
              <a:t> </a:t>
            </a:r>
            <a:r>
              <a:rPr lang="ru-RU" sz="1100" dirty="0" err="1"/>
              <a:t>смерті</a:t>
            </a:r>
            <a:r>
              <a:rPr lang="ru-RU" sz="1100" dirty="0"/>
              <a:t> </a:t>
            </a:r>
            <a:r>
              <a:rPr lang="ru-RU" sz="1100" dirty="0" err="1"/>
              <a:t>нейтрофіли</a:t>
            </a:r>
            <a:r>
              <a:rPr lang="ru-RU" sz="1100" dirty="0"/>
              <a:t> остаточно </a:t>
            </a:r>
            <a:r>
              <a:rPr lang="ru-RU" sz="1100" dirty="0" err="1"/>
              <a:t>виділяють</a:t>
            </a:r>
            <a:r>
              <a:rPr lang="ru-RU" sz="1100" dirty="0"/>
              <a:t> в </a:t>
            </a:r>
            <a:r>
              <a:rPr lang="ru-RU" sz="1100" dirty="0" err="1"/>
              <a:t>навколишнє</a:t>
            </a:r>
            <a:r>
              <a:rPr lang="ru-RU" sz="1100" dirty="0"/>
              <a:t> </a:t>
            </a:r>
            <a:r>
              <a:rPr lang="ru-RU" sz="1100" dirty="0" err="1"/>
              <a:t>середовище</a:t>
            </a:r>
            <a:r>
              <a:rPr lang="ru-RU" sz="1100" dirty="0"/>
              <a:t> </a:t>
            </a:r>
            <a:r>
              <a:rPr lang="ru-RU" sz="1100" dirty="0" err="1"/>
              <a:t>цитокіни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надають</a:t>
            </a:r>
            <a:r>
              <a:rPr lang="ru-RU" sz="1100" dirty="0"/>
              <a:t> </a:t>
            </a:r>
            <a:r>
              <a:rPr lang="ru-RU" sz="1100" dirty="0" err="1"/>
              <a:t>надалі</a:t>
            </a:r>
            <a:r>
              <a:rPr lang="ru-RU" sz="1100" dirty="0"/>
              <a:t> </a:t>
            </a:r>
            <a:r>
              <a:rPr lang="ru-RU" sz="1100" dirty="0" err="1"/>
              <a:t>антибактеріальну</a:t>
            </a:r>
            <a:r>
              <a:rPr lang="ru-RU" sz="1100" dirty="0"/>
              <a:t> </a:t>
            </a:r>
            <a:r>
              <a:rPr lang="ru-RU" sz="1100" dirty="0" err="1" smtClean="0"/>
              <a:t>дію</a:t>
            </a:r>
            <a:r>
              <a:rPr lang="ru-RU" sz="1100" dirty="0" smtClean="0"/>
              <a:t>.</a:t>
            </a:r>
          </a:p>
          <a:p>
            <a:pPr marL="0" indent="0"/>
            <a:r>
              <a:rPr lang="uk-UA" altLang="ru-RU" sz="1100" dirty="0" smtClean="0"/>
              <a:t>Секреція </a:t>
            </a:r>
            <a:r>
              <a:rPr lang="uk-UA" altLang="ru-RU" sz="1100" dirty="0" err="1" smtClean="0"/>
              <a:t>лізосомних</a:t>
            </a:r>
            <a:r>
              <a:rPr lang="uk-UA" altLang="ru-RU" sz="1100" dirty="0" smtClean="0"/>
              <a:t> білків</a:t>
            </a:r>
          </a:p>
          <a:p>
            <a:pPr marL="0" indent="0"/>
            <a:r>
              <a:rPr lang="uk-UA" altLang="ru-RU" sz="1100" dirty="0" smtClean="0"/>
              <a:t>Секреція інтерферону</a:t>
            </a:r>
            <a:endParaRPr lang="ru-RU" altLang="ru-RU" sz="1100" dirty="0" smtClean="0"/>
          </a:p>
          <a:p>
            <a:pPr marL="0" indent="0"/>
            <a:endParaRPr lang="ru-RU" sz="1100" dirty="0"/>
          </a:p>
          <a:p>
            <a:pPr marL="0" indent="0"/>
            <a:endParaRPr lang="ru-RU" sz="1100" dirty="0"/>
          </a:p>
        </p:txBody>
      </p:sp>
      <p:pic>
        <p:nvPicPr>
          <p:cNvPr id="10242" name="Picture 2" descr="C:\Users\Acer\Desktop\Blausen_0676_Neutrophil_(crop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6391"/>
            <a:ext cx="2051720" cy="19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cer\Desktop\Blausen_0352_Eosinophil_(crop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7378"/>
            <a:ext cx="1940389" cy="18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cer\Desktop\Blausen_0077_Basophil_(crop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57378"/>
            <a:ext cx="1905266" cy="18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499992" y="836712"/>
            <a:ext cx="0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71800" y="1156102"/>
            <a:ext cx="345638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ФАГОЦИТОЗ, ХЕМОТАКСИС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943087"/>
            <a:ext cx="2736304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 algn="just">
              <a:buFont typeface="Arial" panose="020B0604020202020204" pitchFamily="34" charset="0"/>
              <a:buChar char="•"/>
            </a:pPr>
            <a:r>
              <a:rPr lang="uk-UA" altLang="ru-RU" sz="1600" dirty="0" smtClean="0"/>
              <a:t>Знешкодження і руйнування токсинів білкового походження, чужорідних білків і комплексів антиген-антитіло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uk-UA" altLang="ru-RU" sz="1600" dirty="0" smtClean="0"/>
              <a:t>Руйнують </a:t>
            </a:r>
            <a:r>
              <a:rPr lang="uk-UA" altLang="ru-RU" sz="1600" dirty="0" err="1" smtClean="0"/>
              <a:t>гістамін</a:t>
            </a:r>
            <a:endParaRPr lang="uk-UA" altLang="ru-RU" sz="1600" dirty="0"/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uk-UA" altLang="ru-RU" sz="1600" dirty="0" smtClean="0"/>
              <a:t>Гальмують виділення </a:t>
            </a:r>
            <a:r>
              <a:rPr lang="uk-UA" altLang="ru-RU" sz="1600" dirty="0" err="1" smtClean="0"/>
              <a:t>гістаміну</a:t>
            </a:r>
            <a:r>
              <a:rPr lang="uk-UA" altLang="ru-RU" sz="1600" dirty="0" smtClean="0"/>
              <a:t> базофілами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uk-UA" altLang="ru-RU" sz="1600" dirty="0" smtClean="0"/>
              <a:t>Участь у фібринолізі (вироблення </a:t>
            </a:r>
          </a:p>
          <a:p>
            <a:pPr marL="0" lvl="1" algn="just">
              <a:buFont typeface="Arial" panose="020B0604020202020204" pitchFamily="34" charset="0"/>
              <a:buChar char="•"/>
            </a:pPr>
            <a:r>
              <a:rPr lang="uk-UA" altLang="ru-RU" sz="1600" dirty="0" err="1" smtClean="0"/>
              <a:t>плазміногену</a:t>
            </a:r>
            <a:r>
              <a:rPr lang="uk-UA" altLang="ru-RU" sz="1600" dirty="0" smtClean="0"/>
              <a:t>)</a:t>
            </a:r>
            <a:endParaRPr lang="ru-RU" alt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4077072"/>
            <a:ext cx="2376264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</a:pPr>
            <a:r>
              <a:rPr lang="uk-UA" altLang="ru-RU" dirty="0" smtClean="0"/>
              <a:t>Синтез </a:t>
            </a:r>
            <a:r>
              <a:rPr lang="uk-UA" altLang="ru-RU" dirty="0" err="1" smtClean="0"/>
              <a:t>гістаміну</a:t>
            </a:r>
            <a:r>
              <a:rPr lang="uk-UA" altLang="ru-RU" dirty="0" smtClean="0"/>
              <a:t> (посилює кровоток в </a:t>
            </a:r>
            <a:r>
              <a:rPr lang="uk-UA" altLang="ru-RU" dirty="0" err="1" smtClean="0"/>
              <a:t>ураженній</a:t>
            </a:r>
            <a:r>
              <a:rPr lang="uk-UA" altLang="ru-RU" dirty="0" smtClean="0"/>
              <a:t> ділянці)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uk-UA" altLang="ru-RU" dirty="0" smtClean="0"/>
              <a:t>Синтез гепарину (для відновлення </a:t>
            </a:r>
            <a:r>
              <a:rPr lang="uk-UA" altLang="ru-RU" dirty="0" err="1" smtClean="0"/>
              <a:t>ушкодженних</a:t>
            </a:r>
            <a:r>
              <a:rPr lang="uk-UA" altLang="ru-RU" dirty="0" smtClean="0"/>
              <a:t> судин)</a:t>
            </a:r>
            <a:endParaRPr lang="uk-UA" altLang="ru-RU" dirty="0"/>
          </a:p>
        </p:txBody>
      </p:sp>
    </p:spTree>
    <p:extLst>
      <p:ext uri="{BB962C8B-B14F-4D97-AF65-F5344CB8AC3E}">
        <p14:creationId xmlns:p14="http://schemas.microsoft.com/office/powerpoint/2010/main" val="25274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Реакція зв'язування комплементу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6208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uk-UA" b="1" dirty="0"/>
              <a:t>Реакція заснована </a:t>
            </a:r>
            <a:r>
              <a:rPr lang="uk-UA" dirty="0"/>
              <a:t>на зв’язуванні комплементу діагностичним комплексом </a:t>
            </a:r>
            <a:r>
              <a:rPr lang="uk-UA" b="1" dirty="0"/>
              <a:t>антиген-антитіло</a:t>
            </a:r>
            <a:r>
              <a:rPr lang="uk-UA" dirty="0"/>
              <a:t> (АГ-АТ), що затримує гемоліз еритроцитів барана (ЕБ) у гемолітичній системі «ЕБ-гемолітичні АТ»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1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/>
              <a:t>РЗК</a:t>
            </a:r>
            <a:r>
              <a:rPr lang="uk-UA" dirty="0"/>
              <a:t> – це метод, до складу якого входять дві системи комплексів АГ-АТ:</a:t>
            </a:r>
            <a:endParaRPr lang="ru-RU" dirty="0"/>
          </a:p>
          <a:p>
            <a:r>
              <a:rPr lang="uk-UA" dirty="0"/>
              <a:t>1) тестова система: комплекс АГ-АТ, у якій один із реагентів (АТ або АГ) не відомі (тестуються);</a:t>
            </a:r>
            <a:endParaRPr lang="ru-RU" dirty="0"/>
          </a:p>
          <a:p>
            <a:r>
              <a:rPr lang="uk-UA" dirty="0"/>
              <a:t>2) індикаторна гемолітична система: комплекс «ЕБ-гемолітичні АТ до ЕБ».</a:t>
            </a:r>
            <a:endParaRPr lang="ru-RU" dirty="0"/>
          </a:p>
          <a:p>
            <a:r>
              <a:rPr lang="uk-UA" dirty="0"/>
              <a:t>Кожна з систем конкурує за зв’язування з комплементом.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2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Клінічне 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РЗК використовують як непрямий метод для виявлення АТ або АГ у рідині, що досліджується, для діагностики інфекційних захворювань (наприклад, сифілісу – реакція </a:t>
            </a:r>
            <a:r>
              <a:rPr lang="uk-UA" dirty="0" err="1"/>
              <a:t>Вассермана</a:t>
            </a:r>
            <a:r>
              <a:rPr lang="uk-UA" dirty="0"/>
              <a:t>), як доказ </a:t>
            </a:r>
            <a:r>
              <a:rPr lang="uk-UA" dirty="0" err="1"/>
              <a:t>аутоімунного</a:t>
            </a:r>
            <a:r>
              <a:rPr lang="uk-UA" dirty="0"/>
              <a:t> процесу, для виявлення та ідентифікації тканинних антигенів, а також для </a:t>
            </a:r>
            <a:r>
              <a:rPr lang="uk-UA" dirty="0" err="1"/>
              <a:t>типування</a:t>
            </a:r>
            <a:r>
              <a:rPr lang="uk-UA" dirty="0"/>
              <a:t> за HLA-системою. Метод чутливий, дозволяє виявляти АТ у концентрації 0,05 мг/мл.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Постановка РЗК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55000" lnSpcReduction="20000"/>
          </a:bodyPr>
          <a:lstStyle/>
          <a:p>
            <a:r>
              <a:rPr lang="uk-UA" b="1" dirty="0"/>
              <a:t>1 етап (підготовчий): </a:t>
            </a:r>
            <a:r>
              <a:rPr lang="uk-UA" dirty="0"/>
              <a:t>визначають робочі дози розведення гемолітичної сироватки, комплементу, стандартного </a:t>
            </a:r>
            <a:r>
              <a:rPr lang="uk-UA" dirty="0" err="1"/>
              <a:t>антигена</a:t>
            </a:r>
            <a:r>
              <a:rPr lang="uk-UA" dirty="0"/>
              <a:t> (при визначенні антитіл) у об’ємі 0,25 мл. При їх надлишку або нестачі титр АТ (АГ), буде визначений не точно.</a:t>
            </a:r>
            <a:endParaRPr lang="ru-RU" dirty="0"/>
          </a:p>
          <a:p>
            <a:r>
              <a:rPr lang="uk-UA" b="1" dirty="0"/>
              <a:t>2 етап: </a:t>
            </a:r>
            <a:r>
              <a:rPr lang="uk-UA" dirty="0"/>
              <a:t>готують тест систему. Для цього при визначенні титрів антитіл (кількісна реакція) готують ряд геометричних розведень (розкочують) досліджувані сироватки на </a:t>
            </a:r>
            <a:r>
              <a:rPr lang="uk-UA" dirty="0" err="1"/>
              <a:t>фізрозчині</a:t>
            </a:r>
            <a:r>
              <a:rPr lang="uk-UA" dirty="0"/>
              <a:t> у об’ємі 0,25 мл. До неї додають по 0,25 мл (робоча доза) відомого стандартного АГ (діагностикум), проти якого визначають </a:t>
            </a:r>
            <a:r>
              <a:rPr lang="uk-UA" dirty="0" smtClean="0"/>
              <a:t>АТ.</a:t>
            </a:r>
            <a:r>
              <a:rPr lang="ru-RU" dirty="0" smtClean="0"/>
              <a:t> </a:t>
            </a:r>
            <a:r>
              <a:rPr lang="uk-UA" dirty="0" smtClean="0"/>
              <a:t>До </a:t>
            </a:r>
            <a:r>
              <a:rPr lang="uk-UA" dirty="0"/>
              <a:t>тест-системи додають 0,25 мл робочого розведення комплементу (свіжа сироватка миші, морської свинки), що містить комплемент у високих дозах або стандартний комплемент, отриманий шляхом </a:t>
            </a:r>
            <a:r>
              <a:rPr lang="uk-UA" dirty="0" err="1"/>
              <a:t>ліофілізації</a:t>
            </a:r>
            <a:r>
              <a:rPr lang="uk-UA" dirty="0"/>
              <a:t> сироватки морських свинок. Суміш інкубують при +37</a:t>
            </a:r>
            <a:r>
              <a:rPr lang="uk-UA" baseline="30000" dirty="0"/>
              <a:t>0</a:t>
            </a:r>
            <a:r>
              <a:rPr lang="uk-UA" dirty="0"/>
              <a:t>С одну годину.</a:t>
            </a:r>
            <a:endParaRPr lang="ru-RU" dirty="0"/>
          </a:p>
          <a:p>
            <a:r>
              <a:rPr lang="uk-UA" b="1" dirty="0"/>
              <a:t>3 етап: </a:t>
            </a:r>
            <a:r>
              <a:rPr lang="uk-UA" dirty="0"/>
              <a:t>додають гемолітичну систему, тобто сенсибілізовані ЕБ, яку готують до постановки РЗК. Для цього у рівних об’ємах (по 0,25 мл) змішують 3% суспензію ЕБ і гемолітичну сироватку, взяту у робочому </a:t>
            </a:r>
            <a:r>
              <a:rPr lang="uk-UA" dirty="0" smtClean="0"/>
              <a:t>розведенні.</a:t>
            </a:r>
            <a:r>
              <a:rPr lang="ru-RU" dirty="0" smtClean="0"/>
              <a:t> </a:t>
            </a:r>
            <a:r>
              <a:rPr lang="uk-UA" dirty="0" smtClean="0"/>
              <a:t>Суміш </a:t>
            </a:r>
            <a:r>
              <a:rPr lang="uk-UA" dirty="0"/>
              <a:t>інкубують у термостаті при +37</a:t>
            </a:r>
            <a:r>
              <a:rPr lang="uk-UA" baseline="30000" dirty="0"/>
              <a:t>0</a:t>
            </a:r>
            <a:r>
              <a:rPr lang="uk-UA" dirty="0"/>
              <a:t>С 30 хвилин. При цьому відбувається утворення комплексу ЕБ-АТ, тобто сенсибілізованих (чутливих) еритроцитів. </a:t>
            </a:r>
            <a:endParaRPr lang="ru-RU" dirty="0"/>
          </a:p>
          <a:p>
            <a:r>
              <a:rPr lang="uk-UA" dirty="0"/>
              <a:t>Одночасно з тест-системою та гемолітичною системою ставлять контроль для кожного компонента реакції.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7" y="764704"/>
            <a:ext cx="8821281" cy="527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er\Desktop\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3" y="620688"/>
            <a:ext cx="9093861" cy="53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7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Питання до лабораторного заняття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Поняття про систему компліменту</a:t>
            </a:r>
          </a:p>
          <a:p>
            <a:r>
              <a:rPr lang="uk-UA" dirty="0" smtClean="0"/>
              <a:t>Класичний шлях активації компліменту</a:t>
            </a:r>
          </a:p>
          <a:p>
            <a:r>
              <a:rPr lang="uk-UA" dirty="0" smtClean="0"/>
              <a:t>Альтернативний шлях активації компліменту</a:t>
            </a:r>
          </a:p>
          <a:p>
            <a:r>
              <a:rPr lang="uk-UA" dirty="0" err="1" smtClean="0"/>
              <a:t>Лектиновий</a:t>
            </a:r>
            <a:r>
              <a:rPr lang="uk-UA" dirty="0" smtClean="0"/>
              <a:t> шлях активації комплементу</a:t>
            </a:r>
          </a:p>
          <a:p>
            <a:r>
              <a:rPr lang="uk-UA" dirty="0" smtClean="0"/>
              <a:t>Біологічні ефекти активації </a:t>
            </a:r>
            <a:r>
              <a:rPr lang="uk-UA" dirty="0" err="1" smtClean="0"/>
              <a:t>комплімнту</a:t>
            </a:r>
            <a:endParaRPr lang="uk-UA" dirty="0" smtClean="0"/>
          </a:p>
          <a:p>
            <a:r>
              <a:rPr lang="uk-UA" dirty="0" smtClean="0"/>
              <a:t>Система </a:t>
            </a:r>
            <a:r>
              <a:rPr lang="uk-UA" dirty="0" err="1" smtClean="0"/>
              <a:t>мононуклеарних</a:t>
            </a:r>
            <a:r>
              <a:rPr lang="uk-UA" dirty="0" smtClean="0"/>
              <a:t> фагоцитів</a:t>
            </a:r>
          </a:p>
          <a:p>
            <a:r>
              <a:rPr lang="uk-UA" dirty="0" smtClean="0"/>
              <a:t>Система </a:t>
            </a:r>
            <a:r>
              <a:rPr lang="uk-UA" dirty="0" err="1" smtClean="0"/>
              <a:t>полінуклеарних</a:t>
            </a:r>
            <a:r>
              <a:rPr lang="uk-UA" dirty="0" smtClean="0"/>
              <a:t> фагоцитів</a:t>
            </a:r>
          </a:p>
          <a:p>
            <a:r>
              <a:rPr lang="uk-UA" dirty="0" smtClean="0"/>
              <a:t>Реакція зв'язування комплементу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0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Оцінка результатів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- різко позитивна реакція – 100%  затримка гемолізу, всі еритроцити в осаді (+++);</a:t>
            </a:r>
            <a:endParaRPr lang="ru-RU" dirty="0"/>
          </a:p>
          <a:p>
            <a:r>
              <a:rPr lang="uk-UA" dirty="0"/>
              <a:t>- позитивна реакція - часткова (50%) затримка гемолізу, рідина злегка забарвлена гемоглобіном (++);</a:t>
            </a:r>
            <a:endParaRPr lang="ru-RU" dirty="0"/>
          </a:p>
          <a:p>
            <a:r>
              <a:rPr lang="uk-UA" dirty="0"/>
              <a:t>- сумнівна реакція - слабка затримка гемолізу, рідина забарвлена у рожевий колір, незначний осад ЕБ (+);</a:t>
            </a:r>
            <a:endParaRPr lang="ru-RU" dirty="0"/>
          </a:p>
          <a:p>
            <a:r>
              <a:rPr lang="uk-UA" dirty="0"/>
              <a:t>- негативна реакція - повний гемоліз, відсутність осаду еритроцитів (-).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	</a:t>
            </a:r>
            <a:endParaRPr lang="uk-UA" dirty="0" smtClean="0"/>
          </a:p>
          <a:p>
            <a:endParaRPr lang="uk-UA" dirty="0"/>
          </a:p>
          <a:p>
            <a:r>
              <a:rPr lang="uk-UA" b="1" dirty="0" smtClean="0"/>
              <a:t>Результат </a:t>
            </a:r>
            <a:r>
              <a:rPr lang="uk-UA" b="1" dirty="0"/>
              <a:t>вважається позитивним (наявність антитіл у сироватці), якщо у першому розведенні реєструється 100% або 50% затримка гемолізу</a:t>
            </a:r>
            <a:r>
              <a:rPr lang="uk-UA" b="1" dirty="0" smtClean="0"/>
              <a:t>.</a:t>
            </a:r>
          </a:p>
          <a:p>
            <a:endParaRPr lang="ru-RU" b="1" dirty="0"/>
          </a:p>
          <a:p>
            <a:r>
              <a:rPr lang="uk-UA" dirty="0"/>
              <a:t>	За титр АТ у досліджуваній сироватці вважають її найбільше розведення, при якому відбувається часткова затримка гемолізу.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983" y="11663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ІМУНІТЕТ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164877" y="836712"/>
            <a:ext cx="792088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146083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ВРОДЖЕНИЙ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004048" y="947629"/>
            <a:ext cx="72008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88024" y="145168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АДАПТИВНИЙ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379924" y="2132856"/>
            <a:ext cx="0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0112" y="2150858"/>
            <a:ext cx="0" cy="5400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ce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5874340" cy="30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21435" y="602128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Компоненти вродженого імунітету?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3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Система комплементу – це?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Основні шляхи активації </a:t>
            </a:r>
            <a:r>
              <a:rPr lang="uk-UA" b="1" dirty="0" err="1" smtClean="0"/>
              <a:t>комплімента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547664" y="2564904"/>
            <a:ext cx="360040" cy="12241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63988" y="2564904"/>
            <a:ext cx="360040" cy="216024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092280" y="2546632"/>
            <a:ext cx="360040" cy="12241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1188" y="4293096"/>
            <a:ext cx="21602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Класичний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35543" y="5229200"/>
            <a:ext cx="342038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Альтернативний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2798" y="4293095"/>
            <a:ext cx="25262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/>
              <a:t>Лектиновий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38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Класичний</a:t>
            </a:r>
            <a:r>
              <a:rPr lang="ru-RU" sz="3600" b="1" dirty="0" smtClean="0"/>
              <a:t> шлях </a:t>
            </a:r>
            <a:r>
              <a:rPr lang="ru-RU" sz="3600" b="1" dirty="0" err="1" smtClean="0"/>
              <a:t>активації</a:t>
            </a:r>
            <a:r>
              <a:rPr lang="ru-RU" sz="3600" b="1" dirty="0" smtClean="0"/>
              <a:t> комплемента</a:t>
            </a:r>
            <a:endParaRPr lang="ru-RU" sz="3600" b="1" dirty="0"/>
          </a:p>
        </p:txBody>
      </p:sp>
      <p:pic>
        <p:nvPicPr>
          <p:cNvPr id="3076" name="Picture 4" descr="C:\Users\Acer\Desktop\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6"/>
          <a:stretch/>
        </p:blipFill>
        <p:spPr bwMode="auto">
          <a:xfrm>
            <a:off x="684827" y="1484784"/>
            <a:ext cx="7704856" cy="51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7" y="1556792"/>
            <a:ext cx="7706115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Початкова стадія активації включає в себе білки С1, С2, С3, С4, які знаходяться в плазмі крові в неактивній формі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3429000"/>
            <a:ext cx="2448272" cy="2492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600" b="1" dirty="0" smtClean="0"/>
              <a:t>С1 зв'язується з комплексом АГ-АТ, де антитіло це мономер </a:t>
            </a:r>
            <a:r>
              <a:rPr lang="en-US" sz="2600" b="1" dirty="0" smtClean="0"/>
              <a:t>IgM</a:t>
            </a:r>
            <a:r>
              <a:rPr lang="uk-UA" sz="2600" b="1" dirty="0" smtClean="0"/>
              <a:t> або </a:t>
            </a:r>
            <a:r>
              <a:rPr lang="en-US" sz="2600" b="1" dirty="0" smtClean="0"/>
              <a:t>Ig G</a:t>
            </a:r>
            <a:r>
              <a:rPr lang="uk-UA" sz="2600" b="1" dirty="0" smtClean="0"/>
              <a:t>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463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2"/>
          <a:stretch/>
        </p:blipFill>
        <p:spPr bwMode="auto">
          <a:xfrm>
            <a:off x="107504" y="404664"/>
            <a:ext cx="8931120" cy="59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08732" y="124665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Антитіло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5733756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С3-конвертаза класичного шляху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71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slid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8376"/>
          <a:stretch/>
        </p:blipFill>
        <p:spPr bwMode="auto">
          <a:xfrm>
            <a:off x="28343" y="588087"/>
            <a:ext cx="907656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261107"/>
            <a:ext cx="18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С3 </a:t>
            </a:r>
            <a:r>
              <a:rPr lang="uk-UA" sz="1600" b="1" dirty="0" err="1" smtClean="0"/>
              <a:t>конвертаза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5805264"/>
            <a:ext cx="3600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/>
              <a:t>Мембраноатакуючий</a:t>
            </a:r>
            <a:r>
              <a:rPr lang="uk-UA" b="1" dirty="0" smtClean="0"/>
              <a:t> комплекс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00192" y="308016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С5 </a:t>
            </a:r>
            <a:r>
              <a:rPr lang="uk-UA" b="1" dirty="0" err="1" smtClean="0"/>
              <a:t>конвертаза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41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Альтернативний шлях активації комплементу</a:t>
            </a:r>
            <a:endParaRPr lang="ru-RU" sz="2800" b="1" dirty="0"/>
          </a:p>
        </p:txBody>
      </p:sp>
      <p:pic>
        <p:nvPicPr>
          <p:cNvPr id="6146" name="Picture 2" descr="C:\Users\Acer\Desktop\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7"/>
          <a:stretch/>
        </p:blipFill>
        <p:spPr bwMode="auto">
          <a:xfrm>
            <a:off x="253018" y="1052736"/>
            <a:ext cx="8640960" cy="5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0502" y="4957876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МАК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3012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С5 </a:t>
            </a:r>
            <a:r>
              <a:rPr lang="uk-UA" dirty="0" err="1" smtClean="0"/>
              <a:t>конвертаза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8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slid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/>
          <a:stretch/>
        </p:blipFill>
        <p:spPr bwMode="auto">
          <a:xfrm>
            <a:off x="287524" y="980728"/>
            <a:ext cx="8568952" cy="546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err="1" smtClean="0"/>
              <a:t>Лектиновий</a:t>
            </a:r>
            <a:r>
              <a:rPr lang="uk-UA" sz="2800" b="1" dirty="0" smtClean="0"/>
              <a:t> шлях активації комплементу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57924" y="1124744"/>
            <a:ext cx="4328876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700" dirty="0" smtClean="0"/>
              <a:t>Сироватковий </a:t>
            </a:r>
            <a:r>
              <a:rPr lang="uk-UA" sz="2700" dirty="0" err="1" smtClean="0"/>
              <a:t>Манан-звязуючий</a:t>
            </a:r>
            <a:r>
              <a:rPr lang="uk-UA" sz="2700" dirty="0" smtClean="0"/>
              <a:t> </a:t>
            </a:r>
            <a:r>
              <a:rPr lang="uk-UA" sz="2700" dirty="0" err="1" smtClean="0"/>
              <a:t>лекти</a:t>
            </a:r>
            <a:r>
              <a:rPr lang="uk-UA" sz="2700" dirty="0" smtClean="0"/>
              <a:t> </a:t>
            </a:r>
            <a:r>
              <a:rPr lang="uk-UA" sz="2700" dirty="0" err="1" smtClean="0"/>
              <a:t>звязується</a:t>
            </a:r>
            <a:r>
              <a:rPr lang="uk-UA" sz="2700" dirty="0" smtClean="0"/>
              <a:t> з кінцевими </a:t>
            </a:r>
            <a:r>
              <a:rPr lang="uk-UA" sz="2700" dirty="0" err="1" smtClean="0"/>
              <a:t>манозними</a:t>
            </a:r>
            <a:r>
              <a:rPr lang="uk-UA" sz="2700" dirty="0" smtClean="0"/>
              <a:t> групами на поверхні бактерій, взаємодіє з двома  </a:t>
            </a:r>
            <a:r>
              <a:rPr lang="uk-UA" sz="2700" dirty="0" err="1" smtClean="0"/>
              <a:t>сериновими</a:t>
            </a:r>
            <a:r>
              <a:rPr lang="uk-UA" sz="2700" dirty="0" smtClean="0"/>
              <a:t> </a:t>
            </a:r>
            <a:r>
              <a:rPr lang="uk-UA" sz="2700" dirty="0" err="1" smtClean="0"/>
              <a:t>протеазами</a:t>
            </a:r>
            <a:r>
              <a:rPr lang="uk-UA" sz="2700" dirty="0" smtClean="0"/>
              <a:t> МАСП-1 та МАСП-2 гомологічними за структурою </a:t>
            </a:r>
            <a:r>
              <a:rPr lang="en-US" sz="2700" dirty="0" smtClean="0"/>
              <a:t>C1r</a:t>
            </a:r>
            <a:r>
              <a:rPr lang="uk-UA" sz="2700" dirty="0" smtClean="0"/>
              <a:t> та</a:t>
            </a:r>
            <a:r>
              <a:rPr lang="en-US" sz="2700" dirty="0" smtClean="0"/>
              <a:t> C1s.</a:t>
            </a:r>
            <a:r>
              <a:rPr lang="uk-UA" sz="2700" dirty="0" smtClean="0"/>
              <a:t> Відбувається активація за класичним шляхом, але без антитіл.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8569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9381</TotalTime>
  <Words>998</Words>
  <Application>Microsoft Office PowerPoint</Application>
  <PresentationFormat>Экран (4:3)</PresentationFormat>
  <Paragraphs>105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Запорізький національний університет, кафедра фізіології, імунології і біохімії з курсом цивільного захисту та медицини     </vt:lpstr>
      <vt:lpstr>Питання до лабораторного заняття</vt:lpstr>
      <vt:lpstr>Компоненти вродженого імунітету?</vt:lpstr>
      <vt:lpstr>Система комплементу – це?</vt:lpstr>
      <vt:lpstr>Класичний шлях активації комплемента</vt:lpstr>
      <vt:lpstr>Презентация PowerPoint</vt:lpstr>
      <vt:lpstr>Презентация PowerPoint</vt:lpstr>
      <vt:lpstr>Альтернативний шлях активації комплементу</vt:lpstr>
      <vt:lpstr>Презентация PowerPoint</vt:lpstr>
      <vt:lpstr>Презентация PowerPoint</vt:lpstr>
      <vt:lpstr>Біологічні ефекти компонентів комплементу</vt:lpstr>
      <vt:lpstr>Система мононуклеарних фагоцитів</vt:lpstr>
      <vt:lpstr>Система полінуклеарних фагоцитів</vt:lpstr>
      <vt:lpstr>Реакція зв'язування комплементу</vt:lpstr>
      <vt:lpstr>Презентация PowerPoint</vt:lpstr>
      <vt:lpstr>Клінічне значення</vt:lpstr>
      <vt:lpstr>Постановка РЗК</vt:lpstr>
      <vt:lpstr>Презентация PowerPoint</vt:lpstr>
      <vt:lpstr>Презентация PowerPoint</vt:lpstr>
      <vt:lpstr>Оцінка результатів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Запорізький національний університет, кафедра фізіології, імунології і біохімії з курсом цивільного захисту та медицини</dc:title>
  <dc:creator>Oleksandra Bekasova</dc:creator>
  <cp:lastModifiedBy>Oleksandra Bekasova</cp:lastModifiedBy>
  <cp:revision>21</cp:revision>
  <dcterms:created xsi:type="dcterms:W3CDTF">2020-11-11T08:25:41Z</dcterms:created>
  <dcterms:modified xsi:type="dcterms:W3CDTF">2020-11-18T07:37:18Z</dcterms:modified>
</cp:coreProperties>
</file>