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9"/>
  </p:notesMasterIdLst>
  <p:sldIdLst>
    <p:sldId id="322" r:id="rId2"/>
    <p:sldId id="422" r:id="rId3"/>
    <p:sldId id="471" r:id="rId4"/>
    <p:sldId id="435" r:id="rId5"/>
    <p:sldId id="437" r:id="rId6"/>
    <p:sldId id="438" r:id="rId7"/>
    <p:sldId id="365" r:id="rId8"/>
    <p:sldId id="429" r:id="rId9"/>
    <p:sldId id="423" r:id="rId10"/>
    <p:sldId id="430" r:id="rId11"/>
    <p:sldId id="424" r:id="rId12"/>
    <p:sldId id="425" r:id="rId13"/>
    <p:sldId id="439" r:id="rId14"/>
    <p:sldId id="440" r:id="rId15"/>
    <p:sldId id="431" r:id="rId16"/>
    <p:sldId id="432" r:id="rId17"/>
    <p:sldId id="368" r:id="rId18"/>
    <p:sldId id="371" r:id="rId19"/>
    <p:sldId id="442" r:id="rId20"/>
    <p:sldId id="263" r:id="rId21"/>
    <p:sldId id="443" r:id="rId22"/>
    <p:sldId id="447" r:id="rId23"/>
    <p:sldId id="448" r:id="rId24"/>
    <p:sldId id="384" r:id="rId25"/>
    <p:sldId id="419" r:id="rId26"/>
    <p:sldId id="449" r:id="rId27"/>
    <p:sldId id="469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CC99"/>
    <a:srgbClr val="FFFF66"/>
    <a:srgbClr val="64DAF2"/>
    <a:srgbClr val="60E8F6"/>
    <a:srgbClr val="66FF33"/>
    <a:srgbClr val="FBCC8D"/>
    <a:srgbClr val="4BD0FF"/>
    <a:srgbClr val="1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8387" autoAdjust="0"/>
  </p:normalViewPr>
  <p:slideViewPr>
    <p:cSldViewPr>
      <p:cViewPr varScale="1">
        <p:scale>
          <a:sx n="68" d="100"/>
          <a:sy n="68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48F1-9235-48AA-8DF1-FA6C2201AD2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907D-C62D-447F-B6CB-F7ED31CB1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8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6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0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8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1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3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1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207-4DA7-4A51-87FA-F6B03476C89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Дитяча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методикою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36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443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Андрющенко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к.пед.н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ЗНУ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3333"/>
          <a:stretch/>
        </p:blipFill>
        <p:spPr>
          <a:xfrm>
            <a:off x="6732240" y="2300864"/>
            <a:ext cx="2019300" cy="1964683"/>
          </a:xfrm>
          <a:prstGeom prst="rect">
            <a:avLst/>
          </a:prstGeom>
        </p:spPr>
      </p:pic>
      <p:pic>
        <p:nvPicPr>
          <p:cNvPr id="2050" name="Picture 2" descr="Найцікавіші українські книги для дітей – вибір експертів - Вечірній Київ">
            <a:extLst>
              <a:ext uri="{FF2B5EF4-FFF2-40B4-BE49-F238E27FC236}">
                <a16:creationId xmlns:a16="http://schemas.microsoft.com/office/drawing/2014/main" id="{8850828B-F663-A74A-D403-19074E98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08" y="252596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34E755-5804-B252-B329-51963470E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54" y="4541166"/>
            <a:ext cx="248602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8DA409-F7D1-462A-A74C-80278E90A36E}"/>
              </a:ext>
            </a:extLst>
          </p:cNvPr>
          <p:cNvSpPr txBox="1"/>
          <p:nvPr/>
        </p:nvSpPr>
        <p:spPr>
          <a:xfrm>
            <a:off x="323528" y="260647"/>
            <a:ext cx="8519802" cy="41809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Художня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поезія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і проза)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роди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основні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епос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лірика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драма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суміжні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ліро-епос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епічна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драма,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мемуари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художня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         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біографія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9D3F0822-5056-4B07-825D-5FA8EF347824}"/>
              </a:ext>
            </a:extLst>
          </p:cNvPr>
          <p:cNvSpPr/>
          <p:nvPr/>
        </p:nvSpPr>
        <p:spPr>
          <a:xfrm>
            <a:off x="4450842" y="1648249"/>
            <a:ext cx="24231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0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FB00F8-6330-CA90-8227-D2F29DBEB6E2}"/>
              </a:ext>
            </a:extLst>
          </p:cNvPr>
          <p:cNvSpPr txBox="1"/>
          <p:nvPr/>
        </p:nvSpPr>
        <p:spPr>
          <a:xfrm>
            <a:off x="327948" y="193829"/>
            <a:ext cx="8564532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- як 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органічний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складник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мистецтва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слова 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Спеціальна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дитяча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література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-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проста,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зрозуміла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чиста,  як око,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світла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ясна, як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срібний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струмок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гірського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водоспаду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найтоншими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переливами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фарб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прекрасними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немов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дитячі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душі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... Вона повинна бути весела й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бурхлива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як той же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водоспад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і тихо-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спокійна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задумливо-мрійлива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 як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плесо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широкого ставу в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місячну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нічку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природна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мов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затінок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спеку».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Олександр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Грушевський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 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український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літературний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критик 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489D1-7D9A-4523-95B3-65E7C924BBBA}"/>
              </a:ext>
            </a:extLst>
          </p:cNvPr>
          <p:cNvSpPr txBox="1"/>
          <p:nvPr/>
        </p:nvSpPr>
        <p:spPr>
          <a:xfrm>
            <a:off x="287524" y="4845600"/>
            <a:ext cx="85689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се,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дорослий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розповість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дитині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прочитає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залишиться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пам’яті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все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Тому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дитині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читати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те,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є основою морального і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розумового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».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Ж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урнал «Семья и школа» (1884 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р.)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7E49B-AA9D-D7BD-BEE8-580CFD9906F9}"/>
              </a:ext>
            </a:extLst>
          </p:cNvPr>
          <p:cNvSpPr txBox="1"/>
          <p:nvPr/>
        </p:nvSpPr>
        <p:spPr>
          <a:xfrm>
            <a:off x="395536" y="332656"/>
            <a:ext cx="83529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Дитина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молодшого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шкільного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віку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відрізняється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емоційністю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конкретністю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мислення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відчуває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себе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учасником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подій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цікавиться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дидактичними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розповідями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використовує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як приклад для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наслідування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почуття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вертає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певний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конкретний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факт, а через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розуміє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ідею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твору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5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60BDB8-AEA4-F14E-CA74-CAE5D1C96738}"/>
              </a:ext>
            </a:extLst>
          </p:cNvPr>
          <p:cNvSpPr txBox="1"/>
          <p:nvPr/>
        </p:nvSpPr>
        <p:spPr>
          <a:xfrm>
            <a:off x="215516" y="404664"/>
            <a:ext cx="87129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Своєрідність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дитячої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доступність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змісту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специфіка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цільової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аудиторії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простота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динамічність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сюжету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яскравість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емоційна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насиченість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образів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конкретність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характерів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багатство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виразність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мови</a:t>
            </a: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E398F-E123-9082-FF9D-7774BA4A519B}"/>
              </a:ext>
            </a:extLst>
          </p:cNvPr>
          <p:cNvSpPr txBox="1"/>
          <p:nvPr/>
        </p:nvSpPr>
        <p:spPr>
          <a:xfrm>
            <a:off x="179512" y="3516754"/>
            <a:ext cx="896448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</a:t>
            </a:r>
            <a:r>
              <a:rPr lang="ru-RU" sz="28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ункції</a:t>
            </a:r>
            <a:r>
              <a:rPr lang="ru-RU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дитячої</a:t>
            </a:r>
            <a:r>
              <a:rPr lang="ru-RU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літератури</a:t>
            </a:r>
            <a:r>
              <a:rPr lang="ru-RU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иховна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освітня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комунікативна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</a:t>
            </a:r>
            <a:r>
              <a:rPr lang="ru-RU" sz="24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стетична</a:t>
            </a: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гедоністична</a:t>
            </a: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4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насолодження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риторична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5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A2969C-9840-70FA-4599-D09F7C715DF4}"/>
              </a:ext>
            </a:extLst>
          </p:cNvPr>
          <p:cNvSpPr txBox="1"/>
          <p:nvPr/>
        </p:nvSpPr>
        <p:spPr>
          <a:xfrm>
            <a:off x="265369" y="332656"/>
            <a:ext cx="864096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Сутність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поняття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дитяча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» </a:t>
            </a:r>
          </a:p>
          <a:p>
            <a:pPr algn="ctr"/>
            <a:endParaRPr lang="ru-RU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just"/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Дитяча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література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складовою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літературознавчої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науки й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однією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філологічних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дисциплін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вивчаються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вищих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педагогічних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навчальних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закладах. Як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навчальна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дисципліна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sz="22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 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меті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історії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адресована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дітям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початку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дітям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призначалася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згодом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увійшла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коло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дитячого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читання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93DCE-E376-6EA2-2829-A4C8E547D4B6}"/>
              </a:ext>
            </a:extLst>
          </p:cNvPr>
          <p:cNvSpPr txBox="1"/>
          <p:nvPr/>
        </p:nvSpPr>
        <p:spPr>
          <a:xfrm>
            <a:off x="265369" y="3405449"/>
            <a:ext cx="86409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Л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ітература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дітей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—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певна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літературних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творів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створених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адаптованих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 для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дітей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певною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метою: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звертатися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дитячої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уяви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емоцій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почуттів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впливати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дитячі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пізнавальні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здібності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смаки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вподобання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розважати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дитину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Дитяча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література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література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творена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дітьми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Колом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дитячого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читання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прийнято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називати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всю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літературу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яку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читають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діти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r"/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Літературознавча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енциклопедія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2007 р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l"/>
            <a:endParaRPr lang="ru-RU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5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C03100-E711-D0D3-7CFB-A4BB8AFBC81B}"/>
              </a:ext>
            </a:extLst>
          </p:cNvPr>
          <p:cNvSpPr txBox="1"/>
          <p:nvPr/>
        </p:nvSpPr>
        <p:spPr>
          <a:xfrm>
            <a:off x="251520" y="2636912"/>
            <a:ext cx="8640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Жанрове</a:t>
            </a:r>
            <a:r>
              <a:rPr lang="ru-RU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розмаїття</a:t>
            </a:r>
            <a:r>
              <a:rPr lang="ru-RU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літературних</a:t>
            </a:r>
            <a:r>
              <a:rPr lang="ru-RU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творів</a:t>
            </a:r>
            <a:r>
              <a:rPr lang="ru-RU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для </a:t>
            </a:r>
            <a:r>
              <a:rPr lang="ru-RU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дітей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Дитячий фольклор: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лічилки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дражнилки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ігрові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пісні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вірші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Байки, 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пісні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поезія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казки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комікси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Оповідання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повісті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романи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науково-фантастичні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містичні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релігійні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різдвяні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пригодницькі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історичні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детективи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фентези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CE9B3-B16E-8DE1-55B5-56E0313CA578}"/>
              </a:ext>
            </a:extLst>
          </p:cNvPr>
          <p:cNvSpPr txBox="1"/>
          <p:nvPr/>
        </p:nvSpPr>
        <p:spPr>
          <a:xfrm>
            <a:off x="161764" y="188640"/>
            <a:ext cx="896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-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художні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науково-популярні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публіцистичні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твори,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написані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письменниками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дітей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різного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віку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Органічним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складником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вважається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фольклор,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властиві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художня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етнопедагогічна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культура,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багатство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жанрів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форм (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колискові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пісні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забавлянки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скоромовки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загадки,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легенди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ігрові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сюжети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пісні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думи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669081-138A-F880-302F-CECCF34E4B1C}"/>
              </a:ext>
            </a:extLst>
          </p:cNvPr>
          <p:cNvSpPr txBox="1"/>
          <p:nvPr/>
        </p:nvSpPr>
        <p:spPr>
          <a:xfrm>
            <a:off x="305780" y="1196752"/>
            <a:ext cx="85324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Алан Александр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Мілн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Вінні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-Пух 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друзі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Астрід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Анна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Емілія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Ліндгрен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 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Пеппі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Довгапанчоха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Малюк і Карлсон,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живе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даху»,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Роня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- дочка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розбійника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Пригоди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Калле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Блумквіста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Лев'яче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Серце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Расмус-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волоцюга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Джон Роналд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Толкін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 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Гобіт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Мандрівка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Імлисті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Гори»,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«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Володар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Перснів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».</a:t>
            </a:r>
            <a:endParaRPr lang="ru-RU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Клайв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Стейплз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Льюїс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  «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Хроніки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Нарнії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Джоан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Кетлін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Ролінг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Гаррі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Поттер і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філософський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камінь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», 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Гаррі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Поттер і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таємна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кімната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», 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аррі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Поттер і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в'язень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Азба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-кану», 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Гаррі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Поттер і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келих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вогню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Гаррі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Поттер і Орден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Фенікса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 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Гаррі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Поттер і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напівкровний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Принц», 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Гаррі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Поттер і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смертельні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реліквії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Джеймс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Крюс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Тім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Талер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Проданий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сміх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50CF0-CD20-6A15-80E7-E2D8B25E2870}"/>
              </a:ext>
            </a:extLst>
          </p:cNvPr>
          <p:cNvSpPr txBox="1"/>
          <p:nvPr/>
        </p:nvSpPr>
        <p:spPr>
          <a:xfrm>
            <a:off x="611560" y="260648"/>
            <a:ext cx="853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Найпопулярніші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світові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твори для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дітей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2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201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Літературна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освіта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- як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складова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початкової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ланки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освіти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Літературна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освіта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безперервний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навчальний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яким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передбачається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оволодіння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мистецтвом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слова,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естетичних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художніх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смаків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Метою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літературної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залучення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школярів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мистецтва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ознайомлення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видатними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творами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світової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літератури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Топ-5 книжок про пізнавальне читання з дітьми">
            <a:extLst>
              <a:ext uri="{FF2B5EF4-FFF2-40B4-BE49-F238E27FC236}">
                <a16:creationId xmlns:a16="http://schemas.microsoft.com/office/drawing/2014/main" id="{DC142DBF-4734-B7B7-4BA3-C470A6AF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19853"/>
            <a:ext cx="3168352" cy="24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9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Першооснови літературної освіти формуються завдяки таким основним напрямам роботи: </a:t>
            </a:r>
          </a:p>
          <a:p>
            <a:pPr algn="ctr"/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удосконалення повноцінної навички читання;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формування умінь школярів адекватно сприймати літературні твори, працювати з дитячою книжкою;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ознайомлення школярів з дитячою літературою широкого тематичного та жанрового кола, різних українських та зарубіжних авторів;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розвиток творчих літературних здібностей учнів;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формування системи морально-етичних і соціальних переконань у зв’язку з прочитаним. </a:t>
            </a:r>
          </a:p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3BF1F1-AD78-DB43-E327-4886B258BD61}"/>
              </a:ext>
            </a:extLst>
          </p:cNvPr>
          <p:cNvSpPr/>
          <p:nvPr/>
        </p:nvSpPr>
        <p:spPr>
          <a:xfrm>
            <a:off x="0" y="33265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мовно-літературної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endParaRPr lang="uk-UA" sz="2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56EF28-3552-6F00-3D6D-C36158668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77" y="2708920"/>
            <a:ext cx="4741811" cy="26642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34F4325-9774-F854-42C7-1411EDCB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58" y="1988840"/>
            <a:ext cx="2910365" cy="42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72401"/>
            <a:ext cx="8768272" cy="63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курсу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Дитяча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методикою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Дитяча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невід'ємна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художньої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Жанрове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розмаїття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ланки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мовно-літературної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галузі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  Коло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молодших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школярів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структура.</a:t>
            </a:r>
          </a:p>
          <a:p>
            <a:pPr lvl="0" algn="just">
              <a:spcAft>
                <a:spcPts val="0"/>
              </a:spcAft>
              <a:buSzPts val="14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ts val="1400"/>
              <a:buFont typeface="+mj-lt"/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400"/>
              <a:buAutoNum type="arabicPeriod" startAt="3"/>
            </a:pP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0106" y="0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8E88FF-FA64-DDD2-1D08-98631A49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5644259"/>
            <a:ext cx="847392" cy="84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26267" r="7244" b="4129"/>
          <a:stretch/>
        </p:blipFill>
        <p:spPr bwMode="auto">
          <a:xfrm>
            <a:off x="1259632" y="908701"/>
            <a:ext cx="6983619" cy="315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21" y="149126"/>
            <a:ext cx="6192688" cy="77954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компетентності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6D9F9-6EF1-0305-2346-9F72BE972CF6}"/>
              </a:ext>
            </a:extLst>
          </p:cNvPr>
          <p:cNvSpPr txBox="1"/>
          <p:nvPr/>
        </p:nvSpPr>
        <p:spPr>
          <a:xfrm>
            <a:off x="304965" y="4437112"/>
            <a:ext cx="8731531" cy="205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marR="168275" algn="just">
              <a:lnSpc>
                <a:spcPct val="107000"/>
              </a:lnSpc>
              <a:spcAft>
                <a:spcPts val="0"/>
              </a:spcAft>
              <a:tabLst>
                <a:tab pos="841375" algn="l"/>
                <a:tab pos="2009775" algn="l"/>
                <a:tab pos="2456815" algn="l"/>
                <a:tab pos="3099435" algn="l"/>
                <a:tab pos="3865880" algn="l"/>
                <a:tab pos="4396740" algn="l"/>
                <a:tab pos="4709160" algn="l"/>
              </a:tabLst>
            </a:pP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</a:t>
            </a:r>
            <a:r>
              <a:rPr lang="ru-RU" sz="2000" b="1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ьн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b="1" spc="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spc="-1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дін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b="1" spc="49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жа</a:t>
            </a:r>
            <a:r>
              <a:rPr lang="ru-RU" sz="2000" b="1" spc="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b="1" spc="5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b="1" spc="48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редбачає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b="1" spc="5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інн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5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4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юва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4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поясн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ати</a:t>
            </a:r>
            <a:r>
              <a:rPr lang="ru-RU" sz="2000" spc="8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8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8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000" spc="8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8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000" spc="8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тання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8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</a:t>
            </a:r>
            <a:r>
              <a:rPr lang="ru-RU" sz="2000" spc="8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8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9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9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ови</a:t>
            </a:r>
            <a:r>
              <a:rPr lang="ru-RU" sz="2000" spc="9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9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9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ван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sz="2000" spc="9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9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ьт</a:t>
            </a:r>
            <a:r>
              <a:rPr lang="ru-RU" sz="20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мовираження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вність</a:t>
            </a:r>
            <a:r>
              <a:rPr lang="ru-RU" sz="2000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країнс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ru-RU" sz="20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0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4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аці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8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14C158-1EE6-98B2-3450-B16285E95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0"/>
          <a:stretch/>
        </p:blipFill>
        <p:spPr bwMode="auto">
          <a:xfrm>
            <a:off x="459827" y="525734"/>
            <a:ext cx="8224345" cy="379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27569D-C7CA-68AF-AAF7-461D5A1145DC}"/>
              </a:ext>
            </a:extLst>
          </p:cNvPr>
          <p:cNvSpPr txBox="1"/>
          <p:nvPr/>
        </p:nvSpPr>
        <p:spPr>
          <a:xfrm>
            <a:off x="308095" y="4437112"/>
            <a:ext cx="8527810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marR="168275" algn="just">
              <a:lnSpc>
                <a:spcPct val="107000"/>
              </a:lnSpc>
              <a:spcAft>
                <a:spcPts val="0"/>
              </a:spcAft>
            </a:pP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8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ітня</a:t>
            </a:r>
            <a:r>
              <a:rPr lang="ru-RU" sz="2400" spc="8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зь</a:t>
            </a:r>
            <a:r>
              <a:rPr lang="ru-RU" sz="2400" spc="8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400" spc="8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4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аї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нсь</a:t>
            </a:r>
            <a:r>
              <a:rPr lang="ru-RU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7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8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</a:t>
            </a:r>
            <a:r>
              <a:rPr lang="ru-RU" sz="24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4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іте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повідн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дів</a:t>
            </a:r>
            <a:r>
              <a:rPr lang="ru-RU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188640"/>
            <a:ext cx="8312727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" marR="167640" indent="360680" algn="just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мовно-літературної освітньої галузі: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4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spc="-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ативної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spc="6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</a:t>
            </a:r>
            <a:r>
              <a:rPr lang="ru-RU" sz="24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b="1" spc="6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6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b="1" spc="6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юч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b="1" spc="6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мпетентн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ей;</a:t>
            </a:r>
            <a:r>
              <a:rPr lang="ru-RU" sz="2400" b="1" spc="6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зви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</a:t>
            </a:r>
            <a:r>
              <a:rPr lang="ru-RU" sz="2400" b="1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вачів</a:t>
            </a:r>
            <a:r>
              <a:rPr lang="ru-RU" sz="2400" b="1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3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дів</a:t>
            </a:r>
            <a:r>
              <a:rPr lang="ru-RU" sz="24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еннє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4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яль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датн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6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</a:t>
            </a:r>
            <a:r>
              <a:rPr lang="ru-RU" sz="2400" b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spc="-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тися</a:t>
            </a:r>
            <a:r>
              <a:rPr lang="ru-RU" sz="2400" b="1" spc="7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аїнсь</a:t>
            </a:r>
            <a:r>
              <a:rPr lang="ru-RU" sz="24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b="1" spc="7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вами</a:t>
            </a:r>
            <a:r>
              <a:rPr lang="ru-RU" sz="2400" spc="6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овідних</a:t>
            </a:r>
            <a:r>
              <a:rPr lang="ru-RU" sz="2400" spc="6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дів</a:t>
            </a:r>
            <a:r>
              <a:rPr lang="ru-RU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шин</a:t>
            </a:r>
            <a:r>
              <a:rPr lang="ru-RU" sz="24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ац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мовираження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ися</a:t>
            </a:r>
            <a:r>
              <a:rPr lang="ru-RU" sz="2400" spc="7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400" spc="7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7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7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4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7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міжкультурному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діалозі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збагачення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емоційно-чуттєвого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мовленнєво-творчих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здібностей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621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35115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 з іншими особами усно, сприймає і використовує інформацію для досягнення життєвих цілей у різних комунікативних ситуаціях;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сприймає, аналізує, інтерпретує, критично оцінює інформацію в текстах різних видів,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медіатекстах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використовує її для збагачення свого досвіду;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 думки, почуття та ставлення, взаємодіє з іншими особами письмово та в режимі реального часу, дотримується норм літературної мови;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	індивідуальне	 мовлення для власної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творчості, спостерігає за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явищами, аналізує їх.</a:t>
            </a:r>
          </a:p>
        </p:txBody>
      </p:sp>
    </p:spTree>
    <p:extLst>
      <p:ext uri="{BB962C8B-B14F-4D97-AF65-F5344CB8AC3E}">
        <p14:creationId xmlns:p14="http://schemas.microsoft.com/office/powerpoint/2010/main" val="223891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215"/>
            <a:ext cx="860075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Тематично-жанровий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групуються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«Про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«Про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«Про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подвиги», «Про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«Про тварин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4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4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рш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4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ка,</a:t>
            </a:r>
            <a:r>
              <a:rPr lang="ru-RU" sz="2000" spc="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да,</a:t>
            </a:r>
            <a:r>
              <a:rPr lang="ru-RU" sz="20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аваль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єс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а-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-ка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Літературознавчий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відбувається ознайомлення учнів з елементарними літературознавчими поняттями: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тема, ідея, сюжет, жанр твору, жанрова особливість твору, персонаж, дійові особи, художній образ, засоби художньої виразності тощо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Художньо-естетичний -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відбір творів мають відзначатися відзначаються художньою досконалістю, а їхній зміст утверджує морально-етичні та патріотичні цінності, сприяє естетичному і мовленнєвому розвиткові учнів.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7690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568952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Коло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algn="ctr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spc="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6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вори</a:t>
            </a:r>
            <a:r>
              <a:rPr lang="ru-RU" sz="2200" b="1" spc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ної</a:t>
            </a:r>
            <a:r>
              <a:rPr lang="ru-RU" sz="2200" b="1" spc="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арод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200" b="1" spc="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ворчо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</a:t>
            </a:r>
            <a:r>
              <a:rPr lang="ru-RU" sz="2200" b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200" b="1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алі</a:t>
            </a:r>
            <a:r>
              <a:rPr lang="ru-RU" sz="2200" b="1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лор</a:t>
            </a:r>
            <a:r>
              <a:rPr lang="ru-RU" sz="22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агадк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скоромовки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ігровий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клор;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легенд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ітера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рні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аї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ських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біж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22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краї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ськ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исьменникі</a:t>
            </a:r>
            <a:r>
              <a:rPr lang="ru-RU" sz="2200" b="1" spc="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-класиків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шли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22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200" b="1" spc="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часної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2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аї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итяча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рнали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літер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spc="2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словн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довідники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икло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7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568952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жанрово-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родовими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формами: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епічні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легенди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міфи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байки,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оповідання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повісті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повісті-казки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ліричні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пейзажна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лірика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сюжетна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лірика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вірші-роздуми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драматичні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дитячі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п'єси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400" b="1" i="1" spc="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24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</a:t>
            </a:r>
            <a:r>
              <a:rPr lang="ru-RU" sz="24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</a:t>
            </a:r>
            <a:r>
              <a:rPr lang="ru-RU" sz="24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i="1" spc="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</a:t>
            </a: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нням</a:t>
            </a:r>
            <a:r>
              <a:rPr lang="ru-RU" sz="2400" b="1" i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твори</a:t>
            </a:r>
            <a:r>
              <a:rPr lang="ru-RU" sz="24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9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</a:t>
            </a:r>
            <a:r>
              <a:rPr lang="ru-RU" sz="24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вори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стос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нк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2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сім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2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ставлення</a:t>
            </a:r>
            <a:r>
              <a:rPr lang="ru-RU" sz="24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юдей,</a:t>
            </a:r>
            <a:r>
              <a:rPr lang="ru-RU" sz="2400" spc="2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раці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spc="2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</a:t>
            </a:r>
            <a:r>
              <a:rPr lang="ru-RU" sz="2400" spc="2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8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ать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400" spc="5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бові</a:t>
            </a:r>
            <a:r>
              <a:rPr lang="ru-RU" sz="2400" spc="5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400" spc="5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spc="5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400" spc="5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5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5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иц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400" spc="5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аїнсь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400" spc="5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ших</a:t>
            </a:r>
            <a:r>
              <a:rPr lang="ru-RU" sz="2400" spc="5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рд</a:t>
            </a: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ються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добро,</a:t>
            </a:r>
            <a:r>
              <a:rPr lang="ru-RU" sz="2400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ття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а;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орис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вори;</a:t>
            </a:r>
            <a:r>
              <a:rPr lang="ru-RU" sz="24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ков</a:t>
            </a:r>
            <a:r>
              <a:rPr lang="ru-RU" sz="2400" spc="4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удожні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</a:t>
            </a: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лярні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вори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 ж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ежи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ригод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цькі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вори, фан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8998AE-5103-73AD-0775-34FFBE72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348880"/>
            <a:ext cx="1224136" cy="7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848761"/>
            <a:ext cx="482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Картинки по запросу &quot;виховання патрыо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Навіщо читати книжки">
            <a:extLst>
              <a:ext uri="{FF2B5EF4-FFF2-40B4-BE49-F238E27FC236}">
                <a16:creationId xmlns:a16="http://schemas.microsoft.com/office/drawing/2014/main" id="{459DB3D9-36EA-04CD-E531-193CF2B7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5" y="421549"/>
            <a:ext cx="3247529" cy="21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Для українських дітей, які вимушені тікати від війни, збирають книги -  18000.com.ua">
            <a:extLst>
              <a:ext uri="{FF2B5EF4-FFF2-40B4-BE49-F238E27FC236}">
                <a16:creationId xmlns:a16="http://schemas.microsoft.com/office/drawing/2014/main" id="{58685EF5-2DE9-A14B-7A85-B514E40C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3" y="4209647"/>
            <a:ext cx="3465410" cy="23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іти читають книги: векторна графіка, зображення, Діти читають книги  малюнки | Скачати з Depositphotos">
            <a:extLst>
              <a:ext uri="{FF2B5EF4-FFF2-40B4-BE49-F238E27FC236}">
                <a16:creationId xmlns:a16="http://schemas.microsoft.com/office/drawing/2014/main" id="{49F69525-667B-63B4-0209-1373844F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77056"/>
            <a:ext cx="1571253" cy="15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'ятеро дітей читають разом великі книжки. — плакат, П &quot;ять - Stock Photo |  #428811454">
            <a:extLst>
              <a:ext uri="{FF2B5EF4-FFF2-40B4-BE49-F238E27FC236}">
                <a16:creationId xmlns:a16="http://schemas.microsoft.com/office/drawing/2014/main" id="{40287822-0A44-F37E-ADC6-16592933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912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5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299D5-BAF3-72E8-6E27-F97A8E2DA515}"/>
              </a:ext>
            </a:extLst>
          </p:cNvPr>
          <p:cNvSpPr txBox="1"/>
          <p:nvPr/>
        </p:nvSpPr>
        <p:spPr>
          <a:xfrm>
            <a:off x="3275856" y="116632"/>
            <a:ext cx="2759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1F5C87-4219-3D55-38CD-9A20F4997653}"/>
              </a:ext>
            </a:extLst>
          </p:cNvPr>
          <p:cNvSpPr/>
          <p:nvPr/>
        </p:nvSpPr>
        <p:spPr>
          <a:xfrm>
            <a:off x="187864" y="824518"/>
            <a:ext cx="8768272" cy="60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Качак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Т. Б. Українська література для дітей: підручник. Київ : ВЦ «Академія», 2016. 352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Качак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 Б.,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Круль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 М. Дитяча література. Навчально-методичний посібник. Івано-Франківськ: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Тіповіт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2014. 236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Качак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Т. Дитяча література та методика навчання літературного читання. Методичні рекомендації. Івано-Франківськ, 2020. 62 с.</a:t>
            </a: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Качак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 Б.,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Круль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 М. Зарубіжна література для дітей: підручник. Київ: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Академвидав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2014. 416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Кизилова В. В. Українська література для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дітейта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юнацтва: новітній дискурс: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-метод. посібник для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вищих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Старобільськ : Вид-во ДЗ «Луганський національний університет імені Тараса Шевченка», 2015. 236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Круль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 Дитяча література. Навчально-методичний посібник. Івано-Франківськ, 2010. 132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Коваль Г.П., Іванова Л.І., Суржик Т.Б. Методика читання. Тернопіль: Богдан, 2008. 280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Рідне слово. Українська дитяча література: хрестоматія у 2-х книгах.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 / Ред. О. І. Цибульська. Київ: Либідь, 1999. 400с.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Рідне слово. Українська дитяча література: хрестоматія у 2-х книгах.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 / Ред. О. І. Цибульська, А. І. Мовчун, М. Ф.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Черній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Київ: Либідь, 1999. 552 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Савченко О.Я. Методика читання у початкових класах. Київ : Освіта, 2007. 127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Ткачук Г. П. Методика позакласного читання у початкових класах: Навчально-методичний посібник. Кам'янець-Подільський: ФОП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Сисин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 В., 2010. 264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400"/>
              <a:buAutoNum type="arabicPeriod" startAt="3"/>
            </a:pP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5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20" y="240804"/>
            <a:ext cx="860075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Мета та завдання курсу «Дитяча література з методикою літературного читання»:</a:t>
            </a:r>
          </a:p>
          <a:p>
            <a:pPr algn="just"/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Мета: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зкр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0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тн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200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20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чат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</a:t>
            </a:r>
            <a:r>
              <a:rPr lang="ru-RU" sz="20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0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андарту;</a:t>
            </a:r>
            <a:r>
              <a:rPr lang="ru-RU" sz="20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26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2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ії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ят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-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27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27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000" spc="2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-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spc="26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молодших</a:t>
            </a:r>
            <a:r>
              <a:rPr lang="ru-RU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школярів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5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зп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5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рак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sz="20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3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вати</a:t>
            </a:r>
            <a:r>
              <a:rPr lang="ru-RU" sz="2000" spc="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2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іх</a:t>
            </a:r>
            <a:r>
              <a:rPr lang="ru-RU" sz="2000" spc="2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фесі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йне</a:t>
            </a:r>
            <a:r>
              <a:rPr lang="ru-RU" sz="2000" spc="1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аче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0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ru-RU" sz="2000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000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ва,</a:t>
            </a:r>
            <a:r>
              <a:rPr lang="ru-RU" sz="200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000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ональ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000" spc="58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ознайомити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чаль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5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алом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5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spc="5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згл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ядат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 м</a:t>
            </a:r>
            <a:r>
              <a:rPr lang="ru-RU" sz="20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 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асно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	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зп</a:t>
            </a:r>
            <a:r>
              <a:rPr lang="ru-RU" sz="20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spc="4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4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дами</a:t>
            </a:r>
            <a:r>
              <a:rPr lang="ru-RU" sz="20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4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4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000" spc="4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сійної</a:t>
            </a:r>
            <a:r>
              <a:rPr lang="ru-RU" sz="2000" spc="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яль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</a:t>
            </a:r>
            <a:r>
              <a:rPr lang="ru-RU" sz="2000" spc="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6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асної</a:t>
            </a:r>
            <a:r>
              <a:rPr lang="ru-RU" sz="2000" spc="5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000" spc="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spc="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ню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720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8497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компетентності, якими має оволодіти студент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аналізувати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робити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початковій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налізувати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Літературне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кваліфіковано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на уроках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розробляти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урок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мети, жанру,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художніх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особливостей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розробляти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уроки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позакласного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читацької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самостійності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аналізувати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урок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3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40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0804"/>
            <a:ext cx="8620859" cy="636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компетентності, </a:t>
            </a:r>
          </a:p>
          <a:p>
            <a:pPr algn="ctr"/>
            <a:r>
              <a:rPr lang="uk-UA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якими має оволодіти студент: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Літературознавчі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marR="142240" indent="-285750" algn="just">
              <a:lnSpc>
                <a:spcPct val="146000"/>
              </a:lnSpc>
              <a:buFont typeface="Arial" panose="020B0604020202020204" pitchFamily="34" charset="0"/>
              <a:buChar char="•"/>
            </a:pP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7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вати</a:t>
            </a:r>
            <a:r>
              <a:rPr lang="ru-RU" sz="2400" spc="7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4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7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ru-RU" sz="2400" spc="7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рної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</a:t>
            </a:r>
            <a:r>
              <a:rPr lang="ru-RU" sz="24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ежах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</a:t>
            </a:r>
            <a:r>
              <a:rPr lang="ru-RU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142240" indent="-285750" algn="just">
              <a:lnSpc>
                <a:spcPct val="146000"/>
              </a:lnSpc>
              <a:buFont typeface="Arial" panose="020B0604020202020204" pitchFamily="34" charset="0"/>
              <a:buChar char="•"/>
            </a:pP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иф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итячої</a:t>
            </a:r>
            <a:r>
              <a:rPr lang="ru-RU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книж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</a:t>
            </a:r>
            <a:r>
              <a:rPr lang="ru-RU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3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400" spc="3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400" spc="3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</a:t>
            </a:r>
            <a:r>
              <a:rPr lang="ru-RU" sz="2400" spc="3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3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ru-RU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3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3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ru-RU" sz="2400" spc="3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3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чням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</a:t>
            </a:r>
            <a:r>
              <a:rPr lang="ru-RU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432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64" y="260648"/>
            <a:ext cx="8820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Все,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я знаю про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своє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життя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мені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здається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 я 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вичитав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з книг.                                                                              Ж.-П. Сартр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Дивною і ненатуральною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здається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людина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існує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без книги.                                                                            Т. Шевченко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витоків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В.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Сухомлинський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Є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культурною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А. Моруа</a:t>
            </a:r>
          </a:p>
          <a:p>
            <a:pPr algn="just"/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моїх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буде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книги.                                                             Б. Гейтс</a:t>
            </a:r>
            <a:endParaRPr lang="uk-UA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Діти та книги. Як мотивувати дитину читати? - портал новин LB.ua">
            <a:extLst>
              <a:ext uri="{FF2B5EF4-FFF2-40B4-BE49-F238E27FC236}">
                <a16:creationId xmlns:a16="http://schemas.microsoft.com/office/drawing/2014/main" id="{4B5D1547-3771-5B77-8431-C0A5B3CB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15" y="5292363"/>
            <a:ext cx="2093170" cy="14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25B1E3-EEA3-C409-429A-DF720B9F29DF}"/>
              </a:ext>
            </a:extLst>
          </p:cNvPr>
          <p:cNvSpPr txBox="1"/>
          <p:nvPr/>
        </p:nvSpPr>
        <p:spPr>
          <a:xfrm>
            <a:off x="575556" y="188640"/>
            <a:ext cx="7992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Які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асоціації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викликає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у вас слово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література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AC2BF-B386-0646-CF30-016B89094FCC}"/>
              </a:ext>
            </a:extLst>
          </p:cNvPr>
          <p:cNvSpPr txBox="1"/>
          <p:nvPr/>
        </p:nvSpPr>
        <p:spPr>
          <a:xfrm>
            <a:off x="179512" y="2492896"/>
            <a:ext cx="87849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наукових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джерелах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2800" b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Л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ітература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-  (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лат.) - «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літера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». 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Уся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сукупність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наукових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художніх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творів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того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іншого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народу,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періоду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всього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людства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Вид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мистецтва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зображує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створює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художні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образи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допомогою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слова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письменство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словесність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белетристика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Сукупність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друкованих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творів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певної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галузі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знань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певного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питання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бібліографія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pPr algn="just"/>
            <a:endParaRPr lang="ru-RU" sz="28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194" name="Picture 2" descr="Україна читає дітям">
            <a:extLst>
              <a:ext uri="{FF2B5EF4-FFF2-40B4-BE49-F238E27FC236}">
                <a16:creationId xmlns:a16="http://schemas.microsoft.com/office/drawing/2014/main" id="{8337B6B8-E1E6-4450-F2F1-CB88415D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29" y="1340768"/>
            <a:ext cx="1577759" cy="18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702F0-F7AA-A5CE-3AA2-E81220A153D3}"/>
              </a:ext>
            </a:extLst>
          </p:cNvPr>
          <p:cNvSpPr txBox="1"/>
          <p:nvPr/>
        </p:nvSpPr>
        <p:spPr>
          <a:xfrm>
            <a:off x="539552" y="474345"/>
            <a:ext cx="83169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оняття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художня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література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» 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з'явилось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en-US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XX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столітті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До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періоду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позначення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творів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були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простим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засобом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передачі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думок, а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мали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мистецьку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вартість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часто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користувалися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поняттям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поезія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вони й не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мали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віршової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Дослідники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белетристика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(фр.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belles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lettres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 -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красне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письменство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(у широкому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розумінні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-  твори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художньої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літератури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загалом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 у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вузькому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художня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проза).</a:t>
            </a:r>
            <a:endParaRPr lang="ru-RU" sz="240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07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RESOURCE_PATHS_HASH_2" val="c2eaf3d83f2232aad32f0d94a5bb226706b913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12411</TotalTime>
  <Words>2250</Words>
  <Application>Microsoft Office PowerPoint</Application>
  <PresentationFormat>Экран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Дитяча література з методикою літературного читання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Ключові компетентності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слайд4</dc:title>
  <dc:creator>Admin</dc:creator>
  <cp:lastModifiedBy>Пользователь</cp:lastModifiedBy>
  <cp:revision>507</cp:revision>
  <dcterms:created xsi:type="dcterms:W3CDTF">2013-01-21T12:05:10Z</dcterms:created>
  <dcterms:modified xsi:type="dcterms:W3CDTF">2023-03-13T16:24:15Z</dcterms:modified>
</cp:coreProperties>
</file>