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2" r:id="rId2"/>
  </p:sldMasterIdLst>
  <p:sldIdLst>
    <p:sldId id="256" r:id="rId3"/>
    <p:sldId id="275" r:id="rId4"/>
    <p:sldId id="1436" r:id="rId5"/>
    <p:sldId id="260" r:id="rId6"/>
    <p:sldId id="1437" r:id="rId7"/>
    <p:sldId id="1438" r:id="rId8"/>
    <p:sldId id="1439" r:id="rId9"/>
    <p:sldId id="1440" r:id="rId10"/>
    <p:sldId id="259" r:id="rId11"/>
    <p:sldId id="1455" r:id="rId12"/>
    <p:sldId id="261" r:id="rId13"/>
    <p:sldId id="1410" r:id="rId14"/>
    <p:sldId id="263" r:id="rId15"/>
    <p:sldId id="265" r:id="rId16"/>
    <p:sldId id="257" r:id="rId17"/>
    <p:sldId id="268" r:id="rId18"/>
    <p:sldId id="269" r:id="rId19"/>
    <p:sldId id="271" r:id="rId20"/>
    <p:sldId id="272" r:id="rId21"/>
    <p:sldId id="273" r:id="rId22"/>
    <p:sldId id="274"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p:cViewPr varScale="1">
        <p:scale>
          <a:sx n="100" d="100"/>
          <a:sy n="100" d="100"/>
        </p:scale>
        <p:origin x="196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7C2FE01-64FA-4A54-BBE1-0050841743C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927E3D-CBFA-4EF8-B4C1-8990D92CA0AC}"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7C2FE01-64FA-4A54-BBE1-0050841743C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59785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7C2FE01-64FA-4A54-BBE1-0050841743C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227058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29120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65246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68885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2989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458228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529622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5320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1509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7C2FE01-64FA-4A54-BBE1-0050841743C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3095897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09983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462331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78156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9531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7C2FE01-64FA-4A54-BBE1-0050841743CD}" type="datetimeFigureOut">
              <a:rPr lang="ru-RU" smtClean="0"/>
              <a:t>26.03.2023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927E3D-CBFA-4EF8-B4C1-8990D92CA0AC}"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68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7C2FE01-64FA-4A54-BBE1-0050841743CD}" type="datetimeFigureOut">
              <a:rPr lang="ru-RU" smtClean="0"/>
              <a:t>26.03.2023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230083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7C2FE01-64FA-4A54-BBE1-0050841743CD}" type="datetimeFigureOut">
              <a:rPr lang="ru-RU" smtClean="0"/>
              <a:t>26.03.2023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309231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7C2FE01-64FA-4A54-BBE1-0050841743CD}" type="datetimeFigureOut">
              <a:rPr lang="ru-RU" smtClean="0"/>
              <a:t>26.03.2023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310472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C2FE01-64FA-4A54-BBE1-0050841743CD}" type="datetimeFigureOut">
              <a:rPr lang="ru-RU" smtClean="0"/>
              <a:t>26.03.2023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807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7C2FE01-64FA-4A54-BBE1-0050841743CD}" type="datetimeFigureOut">
              <a:rPr lang="ru-RU" smtClean="0"/>
              <a:t>26.03.2023</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927E3D-CBFA-4EF8-B4C1-8990D92CA0AC}" type="slidenum">
              <a:rPr lang="ru-RU" smtClean="0"/>
              <a:t>‹#›</a:t>
            </a:fld>
            <a:endParaRPr lang="ru-RU"/>
          </a:p>
        </p:txBody>
      </p:sp>
    </p:spTree>
    <p:extLst>
      <p:ext uri="{BB962C8B-B14F-4D97-AF65-F5344CB8AC3E}">
        <p14:creationId xmlns:p14="http://schemas.microsoft.com/office/powerpoint/2010/main" val="319973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7C2FE01-64FA-4A54-BBE1-0050841743CD}" type="datetimeFigureOut">
              <a:rPr lang="ru-RU" smtClean="0"/>
              <a:t>26.03.2023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927E3D-CBFA-4EF8-B4C1-8990D92CA0AC}" type="slidenum">
              <a:rPr lang="ru-RU" smtClean="0"/>
              <a:t>‹#›</a:t>
            </a:fld>
            <a:endParaRPr lang="ru-RU"/>
          </a:p>
        </p:txBody>
      </p:sp>
    </p:spTree>
    <p:extLst>
      <p:ext uri="{BB962C8B-B14F-4D97-AF65-F5344CB8AC3E}">
        <p14:creationId xmlns:p14="http://schemas.microsoft.com/office/powerpoint/2010/main" val="401445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7C2FE01-64FA-4A54-BBE1-0050841743CD}" type="datetimeFigureOut">
              <a:rPr lang="ru-RU" smtClean="0"/>
              <a:t>26.03.2023</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E927E3D-CBFA-4EF8-B4C1-8990D92CA0AC}"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045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26.03.2023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034855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JeJVbNdiWaU"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 y="548680"/>
            <a:ext cx="9144000" cy="6097905"/>
          </a:xfrm>
          <a:prstGeom prst="rect">
            <a:avLst/>
          </a:prstGeom>
        </p:spPr>
      </p:pic>
      <p:sp>
        <p:nvSpPr>
          <p:cNvPr id="2" name="Заголовок 1"/>
          <p:cNvSpPr>
            <a:spLocks noGrp="1"/>
          </p:cNvSpPr>
          <p:nvPr>
            <p:ph type="ctrTitle"/>
          </p:nvPr>
        </p:nvSpPr>
        <p:spPr>
          <a:xfrm>
            <a:off x="-306288" y="362998"/>
            <a:ext cx="6300192" cy="1152128"/>
          </a:xfrm>
          <a:noFill/>
        </p:spPr>
        <p:txBody>
          <a:bodyPr/>
          <a:lstStyle/>
          <a:p>
            <a:pPr marL="182880" indent="0" algn="ctr">
              <a:buNone/>
            </a:pPr>
            <a:r>
              <a:rPr lang="uk-UA" dirty="0">
                <a:solidFill>
                  <a:srgbClr val="FFFF00"/>
                </a:solidFill>
                <a:effectLst>
                  <a:outerShdw blurRad="38100" dist="38100" dir="2700000" algn="tl">
                    <a:srgbClr val="000000">
                      <a:alpha val="43137"/>
                    </a:srgbClr>
                  </a:outerShdw>
                  <a:reflection blurRad="6350" stA="55000" endA="300" endPos="45500" dir="5400000" sy="-100000" algn="bl" rotWithShape="0"/>
                </a:effectLst>
              </a:rPr>
              <a:t>Види спектрів.</a:t>
            </a:r>
            <a:endParaRPr lang="ru-RU" dirty="0">
              <a:solidFill>
                <a:srgbClr val="FFFF00"/>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7" name="TextBox 6"/>
          <p:cNvSpPr txBox="1"/>
          <p:nvPr/>
        </p:nvSpPr>
        <p:spPr>
          <a:xfrm>
            <a:off x="179512" y="1196752"/>
            <a:ext cx="5184576" cy="1754326"/>
          </a:xfrm>
          <a:prstGeom prst="rect">
            <a:avLst/>
          </a:prstGeom>
          <a:noFill/>
        </p:spPr>
        <p:txBody>
          <a:bodyPr wrap="square" rtlCol="0">
            <a:spAutoFit/>
          </a:bodyPr>
          <a:lstStyle/>
          <a:p>
            <a:pPr algn="ctr"/>
            <a:r>
              <a:rPr lang="uk-UA" sz="5400" b="1" dirty="0">
                <a:solidFill>
                  <a:srgbClr val="FFFF00"/>
                </a:solidFill>
                <a:effectLst>
                  <a:outerShdw blurRad="38100" dist="38100" dir="2700000" algn="tl">
                    <a:srgbClr val="000000">
                      <a:alpha val="43137"/>
                    </a:srgbClr>
                  </a:outerShdw>
                  <a:reflection blurRad="6350" stA="55000" endA="300" endPos="45500" dir="5400000" sy="-100000" algn="bl" rotWithShape="0"/>
                </a:effectLst>
                <a:ea typeface="+mj-ea"/>
                <a:cs typeface="+mj-cs"/>
              </a:rPr>
              <a:t>Спектральний аналіз</a:t>
            </a:r>
            <a:endParaRPr lang="ru-RU" dirty="0"/>
          </a:p>
        </p:txBody>
      </p:sp>
      <p:sp>
        <p:nvSpPr>
          <p:cNvPr id="4" name="TextBox 3">
            <a:extLst>
              <a:ext uri="{FF2B5EF4-FFF2-40B4-BE49-F238E27FC236}">
                <a16:creationId xmlns:a16="http://schemas.microsoft.com/office/drawing/2014/main" id="{05AA7F42-183E-9064-2206-C1998B74127C}"/>
              </a:ext>
            </a:extLst>
          </p:cNvPr>
          <p:cNvSpPr txBox="1"/>
          <p:nvPr/>
        </p:nvSpPr>
        <p:spPr>
          <a:xfrm>
            <a:off x="589260" y="5831531"/>
            <a:ext cx="4775200" cy="646331"/>
          </a:xfrm>
          <a:prstGeom prst="rect">
            <a:avLst/>
          </a:prstGeom>
          <a:noFill/>
        </p:spPr>
        <p:txBody>
          <a:bodyPr wrap="square">
            <a:spAutoFit/>
          </a:bodyPr>
          <a:lstStyle/>
          <a:p>
            <a:r>
              <a:rPr lang="ru-UA" dirty="0">
                <a:hlinkClick r:id="rId3"/>
              </a:rPr>
              <a:t>https://www.youtube.com/watch?v=JeJVbNdiWaU</a:t>
            </a:r>
            <a:r>
              <a:rPr lang="ru-UA" dirty="0"/>
              <a:t> </a:t>
            </a:r>
          </a:p>
        </p:txBody>
      </p:sp>
    </p:spTree>
    <p:extLst>
      <p:ext uri="{BB962C8B-B14F-4D97-AF65-F5344CB8AC3E}">
        <p14:creationId xmlns:p14="http://schemas.microsoft.com/office/powerpoint/2010/main" val="236434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2883" name="Группа 2">
            <a:extLst>
              <a:ext uri="{FF2B5EF4-FFF2-40B4-BE49-F238E27FC236}">
                <a16:creationId xmlns:a16="http://schemas.microsoft.com/office/drawing/2014/main" id="{4D20C568-D73F-49A4-AE15-3051242E64DA}"/>
              </a:ext>
            </a:extLst>
          </p:cNvPr>
          <p:cNvGrpSpPr>
            <a:grpSpLocks/>
          </p:cNvGrpSpPr>
          <p:nvPr/>
        </p:nvGrpSpPr>
        <p:grpSpPr bwMode="auto">
          <a:xfrm>
            <a:off x="474664" y="1753095"/>
            <a:ext cx="3673475" cy="3694113"/>
            <a:chOff x="4745383" y="127927"/>
            <a:chExt cx="3675032" cy="2769478"/>
          </a:xfrm>
        </p:grpSpPr>
        <p:sp>
          <p:nvSpPr>
            <p:cNvPr id="5" name="Прямоугольник 4">
              <a:extLst>
                <a:ext uri="{FF2B5EF4-FFF2-40B4-BE49-F238E27FC236}">
                  <a16:creationId xmlns:a16="http://schemas.microsoft.com/office/drawing/2014/main" id="{18597345-65B8-4F64-A0D5-B3B1FEC94277}"/>
                </a:ext>
              </a:extLst>
            </p:cNvPr>
            <p:cNvSpPr/>
            <p:nvPr/>
          </p:nvSpPr>
          <p:spPr>
            <a:xfrm>
              <a:off x="4745383" y="127927"/>
              <a:ext cx="3675032" cy="781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cxnSp>
          <p:nvCxnSpPr>
            <p:cNvPr id="6" name="Прямая соединительная линия 5">
              <a:extLst>
                <a:ext uri="{FF2B5EF4-FFF2-40B4-BE49-F238E27FC236}">
                  <a16:creationId xmlns:a16="http://schemas.microsoft.com/office/drawing/2014/main" id="{E852341C-8663-4BF4-B921-57E01409B336}"/>
                </a:ext>
              </a:extLst>
            </p:cNvPr>
            <p:cNvCxnSpPr/>
            <p:nvPr/>
          </p:nvCxnSpPr>
          <p:spPr>
            <a:xfrm>
              <a:off x="7659680" y="127927"/>
              <a:ext cx="0" cy="78668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Прямоугольник 6">
              <a:extLst>
                <a:ext uri="{FF2B5EF4-FFF2-40B4-BE49-F238E27FC236}">
                  <a16:creationId xmlns:a16="http://schemas.microsoft.com/office/drawing/2014/main" id="{57A317E5-9F72-4E04-971C-02228581E445}"/>
                </a:ext>
              </a:extLst>
            </p:cNvPr>
            <p:cNvSpPr/>
            <p:nvPr/>
          </p:nvSpPr>
          <p:spPr>
            <a:xfrm>
              <a:off x="4745383" y="1143125"/>
              <a:ext cx="3675032" cy="7795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cxnSp>
          <p:nvCxnSpPr>
            <p:cNvPr id="8" name="Прямая соединительная линия 7">
              <a:extLst>
                <a:ext uri="{FF2B5EF4-FFF2-40B4-BE49-F238E27FC236}">
                  <a16:creationId xmlns:a16="http://schemas.microsoft.com/office/drawing/2014/main" id="{201BE860-7D99-4C1D-8750-D85517B263D2}"/>
                </a:ext>
              </a:extLst>
            </p:cNvPr>
            <p:cNvCxnSpPr/>
            <p:nvPr/>
          </p:nvCxnSpPr>
          <p:spPr>
            <a:xfrm>
              <a:off x="7724795" y="127927"/>
              <a:ext cx="0" cy="78668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A50A3189-7654-4988-AAE7-2EABFDA87DAE}"/>
                </a:ext>
              </a:extLst>
            </p:cNvPr>
            <p:cNvSpPr/>
            <p:nvPr/>
          </p:nvSpPr>
          <p:spPr>
            <a:xfrm>
              <a:off x="4745383" y="2110716"/>
              <a:ext cx="3675032" cy="7866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cxnSp>
          <p:nvCxnSpPr>
            <p:cNvPr id="10" name="Прямая соединительная линия 9">
              <a:extLst>
                <a:ext uri="{FF2B5EF4-FFF2-40B4-BE49-F238E27FC236}">
                  <a16:creationId xmlns:a16="http://schemas.microsoft.com/office/drawing/2014/main" id="{809C01FE-D8B1-4EC9-98A7-F75F5CDC83A6}"/>
                </a:ext>
              </a:extLst>
            </p:cNvPr>
            <p:cNvCxnSpPr/>
            <p:nvPr/>
          </p:nvCxnSpPr>
          <p:spPr>
            <a:xfrm>
              <a:off x="8155190" y="1143125"/>
              <a:ext cx="0" cy="772407"/>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51C3AF24-7258-4AAA-B33E-E4ECF5B36697}"/>
                </a:ext>
              </a:extLst>
            </p:cNvPr>
            <p:cNvCxnSpPr/>
            <p:nvPr/>
          </p:nvCxnSpPr>
          <p:spPr>
            <a:xfrm>
              <a:off x="8247304" y="2110716"/>
              <a:ext cx="0" cy="786689"/>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15E96CC5-298A-40CC-99B0-0FD28687ECED}"/>
                </a:ext>
              </a:extLst>
            </p:cNvPr>
            <p:cNvCxnSpPr/>
            <p:nvPr/>
          </p:nvCxnSpPr>
          <p:spPr>
            <a:xfrm>
              <a:off x="8339418" y="2110716"/>
              <a:ext cx="0" cy="786689"/>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6EDFFB5D-F9C8-45B0-AC23-8115AB135E33}"/>
                </a:ext>
              </a:extLst>
            </p:cNvPr>
            <p:cNvCxnSpPr/>
            <p:nvPr/>
          </p:nvCxnSpPr>
          <p:spPr>
            <a:xfrm>
              <a:off x="7451630" y="2110716"/>
              <a:ext cx="0" cy="786689"/>
            </a:xfrm>
            <a:prstGeom prst="line">
              <a:avLst/>
            </a:prstGeom>
            <a:ln w="381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FF5332C-E605-46E9-B35C-2F02F88F98F4}"/>
                </a:ext>
              </a:extLst>
            </p:cNvPr>
            <p:cNvCxnSpPr/>
            <p:nvPr/>
          </p:nvCxnSpPr>
          <p:spPr>
            <a:xfrm>
              <a:off x="6794126" y="2110716"/>
              <a:ext cx="0" cy="78668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99468432-7801-441B-8C44-B5782DF015EB}"/>
                </a:ext>
              </a:extLst>
            </p:cNvPr>
            <p:cNvCxnSpPr/>
            <p:nvPr/>
          </p:nvCxnSpPr>
          <p:spPr>
            <a:xfrm>
              <a:off x="6700423" y="2110716"/>
              <a:ext cx="0" cy="78668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04670CA9-06DD-48ED-9020-F0CB2C68D868}"/>
                </a:ext>
              </a:extLst>
            </p:cNvPr>
            <p:cNvCxnSpPr/>
            <p:nvPr/>
          </p:nvCxnSpPr>
          <p:spPr>
            <a:xfrm>
              <a:off x="6633720" y="1135984"/>
              <a:ext cx="0" cy="7866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22B10EB0-42F4-480E-BD6A-3A13F6721527}"/>
                </a:ext>
              </a:extLst>
            </p:cNvPr>
            <p:cNvCxnSpPr/>
            <p:nvPr/>
          </p:nvCxnSpPr>
          <p:spPr>
            <a:xfrm>
              <a:off x="6335144" y="2110716"/>
              <a:ext cx="0" cy="7866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76061F1A-C550-46B3-8420-9BDC4F7A4999}"/>
                </a:ext>
              </a:extLst>
            </p:cNvPr>
            <p:cNvCxnSpPr/>
            <p:nvPr/>
          </p:nvCxnSpPr>
          <p:spPr>
            <a:xfrm>
              <a:off x="5876162" y="2110716"/>
              <a:ext cx="0" cy="78668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F762A7B5-704B-4EA4-A41B-B325FE879EF5}"/>
                </a:ext>
              </a:extLst>
            </p:cNvPr>
            <p:cNvCxnSpPr/>
            <p:nvPr/>
          </p:nvCxnSpPr>
          <p:spPr>
            <a:xfrm>
              <a:off x="5536293" y="1135984"/>
              <a:ext cx="0" cy="786688"/>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6A11A9AD-9589-4713-B89E-A375CCAD2EE2}"/>
                </a:ext>
              </a:extLst>
            </p:cNvPr>
            <p:cNvCxnSpPr/>
            <p:nvPr/>
          </p:nvCxnSpPr>
          <p:spPr>
            <a:xfrm>
              <a:off x="5137661" y="1135984"/>
              <a:ext cx="0" cy="78668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762900" name="Группа 1">
            <a:extLst>
              <a:ext uri="{FF2B5EF4-FFF2-40B4-BE49-F238E27FC236}">
                <a16:creationId xmlns:a16="http://schemas.microsoft.com/office/drawing/2014/main" id="{5C29D8FD-643C-4199-9B99-53338601AC0E}"/>
              </a:ext>
            </a:extLst>
          </p:cNvPr>
          <p:cNvGrpSpPr>
            <a:grpSpLocks/>
          </p:cNvGrpSpPr>
          <p:nvPr/>
        </p:nvGrpSpPr>
        <p:grpSpPr bwMode="auto">
          <a:xfrm>
            <a:off x="4797423" y="1753095"/>
            <a:ext cx="3683000" cy="3694113"/>
            <a:chOff x="293731" y="915564"/>
            <a:chExt cx="8556537" cy="3797841"/>
          </a:xfrm>
        </p:grpSpPr>
        <p:pic>
          <p:nvPicPr>
            <p:cNvPr id="762901" name="Picture 4" descr="http://cs303214.vk.me/u116223102/-14/x_725c37b0.jpg">
              <a:extLst>
                <a:ext uri="{FF2B5EF4-FFF2-40B4-BE49-F238E27FC236}">
                  <a16:creationId xmlns:a16="http://schemas.microsoft.com/office/drawing/2014/main" id="{31C05FE9-B539-459B-AA20-A98FE752C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4031939" y="-2822644"/>
              <a:ext cx="1080121" cy="855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Прямая соединительная линия 21">
              <a:extLst>
                <a:ext uri="{FF2B5EF4-FFF2-40B4-BE49-F238E27FC236}">
                  <a16:creationId xmlns:a16="http://schemas.microsoft.com/office/drawing/2014/main" id="{240C2D3A-C062-4C7D-B71D-84E192565541}"/>
                </a:ext>
              </a:extLst>
            </p:cNvPr>
            <p:cNvCxnSpPr/>
            <p:nvPr/>
          </p:nvCxnSpPr>
          <p:spPr>
            <a:xfrm>
              <a:off x="7079950" y="915564"/>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62903" name="Picture 4" descr="http://cs303214.vk.me/u116223102/-14/x_725c37b0.jpg">
              <a:extLst>
                <a:ext uri="{FF2B5EF4-FFF2-40B4-BE49-F238E27FC236}">
                  <a16:creationId xmlns:a16="http://schemas.microsoft.com/office/drawing/2014/main" id="{F02F5486-17DC-4DD4-A22F-5F294FF6D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4031939" y="-1440960"/>
              <a:ext cx="1080121" cy="855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Прямая соединительная линия 23">
              <a:extLst>
                <a:ext uri="{FF2B5EF4-FFF2-40B4-BE49-F238E27FC236}">
                  <a16:creationId xmlns:a16="http://schemas.microsoft.com/office/drawing/2014/main" id="{A5223039-B041-4A50-91FB-7E19307DB318}"/>
                </a:ext>
              </a:extLst>
            </p:cNvPr>
            <p:cNvCxnSpPr/>
            <p:nvPr/>
          </p:nvCxnSpPr>
          <p:spPr>
            <a:xfrm>
              <a:off x="7205348" y="915564"/>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62905" name="Picture 4" descr="http://cs303214.vk.me/u116223102/-14/x_725c37b0.jpg">
              <a:extLst>
                <a:ext uri="{FF2B5EF4-FFF2-40B4-BE49-F238E27FC236}">
                  <a16:creationId xmlns:a16="http://schemas.microsoft.com/office/drawing/2014/main" id="{38535DCF-DB27-479A-AE94-7DA25788E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4031939" y="-104924"/>
              <a:ext cx="1080121" cy="855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Прямая соединительная линия 25">
              <a:extLst>
                <a:ext uri="{FF2B5EF4-FFF2-40B4-BE49-F238E27FC236}">
                  <a16:creationId xmlns:a16="http://schemas.microsoft.com/office/drawing/2014/main" id="{DD92B0EB-8CF2-4926-AE20-E7AAD1AD73CE}"/>
                </a:ext>
              </a:extLst>
            </p:cNvPr>
            <p:cNvCxnSpPr/>
            <p:nvPr/>
          </p:nvCxnSpPr>
          <p:spPr>
            <a:xfrm>
              <a:off x="8230657" y="2307725"/>
              <a:ext cx="0" cy="1059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3F3E8C8C-36F3-4EA3-965C-CDF294F37711}"/>
                </a:ext>
              </a:extLst>
            </p:cNvPr>
            <p:cNvCxnSpPr/>
            <p:nvPr/>
          </p:nvCxnSpPr>
          <p:spPr>
            <a:xfrm>
              <a:off x="8448259" y="3634602"/>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699CF1C4-C5D3-425C-A7FC-E054A0EAE8CA}"/>
                </a:ext>
              </a:extLst>
            </p:cNvPr>
            <p:cNvCxnSpPr/>
            <p:nvPr/>
          </p:nvCxnSpPr>
          <p:spPr>
            <a:xfrm>
              <a:off x="8662173" y="3634602"/>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F2026E99-9A47-4B00-A481-7EE87C390374}"/>
                </a:ext>
              </a:extLst>
            </p:cNvPr>
            <p:cNvCxnSpPr/>
            <p:nvPr/>
          </p:nvCxnSpPr>
          <p:spPr>
            <a:xfrm>
              <a:off x="7006187" y="3634602"/>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E43D901A-9DF7-4775-BE00-119958C9700E}"/>
                </a:ext>
              </a:extLst>
            </p:cNvPr>
            <p:cNvCxnSpPr/>
            <p:nvPr/>
          </p:nvCxnSpPr>
          <p:spPr>
            <a:xfrm>
              <a:off x="5062526" y="3634602"/>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4F7D1211-0CBF-4F9E-AFAD-934F4B1542D6}"/>
                </a:ext>
              </a:extLst>
            </p:cNvPr>
            <p:cNvCxnSpPr/>
            <p:nvPr/>
          </p:nvCxnSpPr>
          <p:spPr>
            <a:xfrm>
              <a:off x="4844924" y="3634602"/>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4C52808A-A13A-4395-9AC3-9F6550817524}"/>
                </a:ext>
              </a:extLst>
            </p:cNvPr>
            <p:cNvCxnSpPr/>
            <p:nvPr/>
          </p:nvCxnSpPr>
          <p:spPr>
            <a:xfrm>
              <a:off x="4690021" y="2297933"/>
              <a:ext cx="0" cy="1078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2D97BC10-6608-4636-8D38-D2320291F8A9}"/>
                </a:ext>
              </a:extLst>
            </p:cNvPr>
            <p:cNvCxnSpPr/>
            <p:nvPr/>
          </p:nvCxnSpPr>
          <p:spPr>
            <a:xfrm>
              <a:off x="3996646" y="3634602"/>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C33AF73A-2798-42B1-85C0-3A1EFCC77E4A}"/>
                </a:ext>
              </a:extLst>
            </p:cNvPr>
            <p:cNvCxnSpPr/>
            <p:nvPr/>
          </p:nvCxnSpPr>
          <p:spPr>
            <a:xfrm>
              <a:off x="2927079" y="3634602"/>
              <a:ext cx="0" cy="10788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34320966-2643-44A4-B50B-741617C58EFB}"/>
                </a:ext>
              </a:extLst>
            </p:cNvPr>
            <p:cNvCxnSpPr/>
            <p:nvPr/>
          </p:nvCxnSpPr>
          <p:spPr>
            <a:xfrm>
              <a:off x="2134125" y="2297933"/>
              <a:ext cx="0" cy="1078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C8D5F1BC-CE8C-4718-B41B-537AD6733A0B}"/>
                </a:ext>
              </a:extLst>
            </p:cNvPr>
            <p:cNvCxnSpPr/>
            <p:nvPr/>
          </p:nvCxnSpPr>
          <p:spPr>
            <a:xfrm>
              <a:off x="1208395" y="2297933"/>
              <a:ext cx="0" cy="10788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2917" name="TextBox 40">
            <a:extLst>
              <a:ext uri="{FF2B5EF4-FFF2-40B4-BE49-F238E27FC236}">
                <a16:creationId xmlns:a16="http://schemas.microsoft.com/office/drawing/2014/main" id="{105562D4-923E-42A2-BE63-C28E4FBA3F89}"/>
              </a:ext>
            </a:extLst>
          </p:cNvPr>
          <p:cNvSpPr txBox="1">
            <a:spLocks noChangeArrowheads="1"/>
          </p:cNvSpPr>
          <p:nvPr/>
        </p:nvSpPr>
        <p:spPr bwMode="auto">
          <a:xfrm>
            <a:off x="858447" y="1888033"/>
            <a:ext cx="958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5B7444"/>
                </a:solidFill>
              </a:rPr>
              <a:t>Натрій</a:t>
            </a:r>
          </a:p>
        </p:txBody>
      </p:sp>
      <p:sp>
        <p:nvSpPr>
          <p:cNvPr id="762918" name="TextBox 41">
            <a:extLst>
              <a:ext uri="{FF2B5EF4-FFF2-40B4-BE49-F238E27FC236}">
                <a16:creationId xmlns:a16="http://schemas.microsoft.com/office/drawing/2014/main" id="{428D4359-3042-47EE-9728-1B0FB76271CB}"/>
              </a:ext>
            </a:extLst>
          </p:cNvPr>
          <p:cNvSpPr txBox="1">
            <a:spLocks noChangeArrowheads="1"/>
          </p:cNvSpPr>
          <p:nvPr/>
        </p:nvSpPr>
        <p:spPr bwMode="auto">
          <a:xfrm>
            <a:off x="2507459" y="3429000"/>
            <a:ext cx="90011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dirty="0" err="1">
                <a:solidFill>
                  <a:srgbClr val="5B7444"/>
                </a:solidFill>
              </a:rPr>
              <a:t>Водень</a:t>
            </a:r>
            <a:endParaRPr lang="ru-RU" altLang="ru-RU" sz="1800" dirty="0">
              <a:solidFill>
                <a:srgbClr val="5B7444"/>
              </a:solidFill>
            </a:endParaRPr>
          </a:p>
        </p:txBody>
      </p:sp>
      <p:sp>
        <p:nvSpPr>
          <p:cNvPr id="762919" name="TextBox 42">
            <a:extLst>
              <a:ext uri="{FF2B5EF4-FFF2-40B4-BE49-F238E27FC236}">
                <a16:creationId xmlns:a16="http://schemas.microsoft.com/office/drawing/2014/main" id="{DEAAA91F-6321-4388-B37E-8CCB41625534}"/>
              </a:ext>
            </a:extLst>
          </p:cNvPr>
          <p:cNvSpPr txBox="1">
            <a:spLocks noChangeArrowheads="1"/>
          </p:cNvSpPr>
          <p:nvPr/>
        </p:nvSpPr>
        <p:spPr bwMode="auto">
          <a:xfrm>
            <a:off x="663577" y="4869358"/>
            <a:ext cx="758825"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000" b="1" dirty="0" err="1">
                <a:solidFill>
                  <a:srgbClr val="5B7444"/>
                </a:solidFill>
              </a:rPr>
              <a:t>Гелій</a:t>
            </a:r>
            <a:endParaRPr lang="ru-RU" altLang="ru-RU" sz="2000" b="1" dirty="0">
              <a:solidFill>
                <a:srgbClr val="5B7444"/>
              </a:solidFill>
            </a:endParaRPr>
          </a:p>
        </p:txBody>
      </p:sp>
      <p:sp>
        <p:nvSpPr>
          <p:cNvPr id="762920" name="TextBox 43">
            <a:extLst>
              <a:ext uri="{FF2B5EF4-FFF2-40B4-BE49-F238E27FC236}">
                <a16:creationId xmlns:a16="http://schemas.microsoft.com/office/drawing/2014/main" id="{D2EAC809-0219-4EAB-8FFE-EBF6747754A4}"/>
              </a:ext>
            </a:extLst>
          </p:cNvPr>
          <p:cNvSpPr txBox="1">
            <a:spLocks noChangeArrowheads="1"/>
          </p:cNvSpPr>
          <p:nvPr/>
        </p:nvSpPr>
        <p:spPr bwMode="auto">
          <a:xfrm>
            <a:off x="677865" y="5783758"/>
            <a:ext cx="335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dirty="0"/>
              <a:t>Спектр </a:t>
            </a:r>
            <a:r>
              <a:rPr lang="ru-RU" altLang="ru-RU" sz="2400" dirty="0" err="1"/>
              <a:t>випромінювання</a:t>
            </a:r>
            <a:endParaRPr lang="ru-RU" altLang="ru-RU" sz="2400" dirty="0"/>
          </a:p>
        </p:txBody>
      </p:sp>
      <p:sp>
        <p:nvSpPr>
          <p:cNvPr id="762921" name="TextBox 44">
            <a:extLst>
              <a:ext uri="{FF2B5EF4-FFF2-40B4-BE49-F238E27FC236}">
                <a16:creationId xmlns:a16="http://schemas.microsoft.com/office/drawing/2014/main" id="{5FF3415C-F856-483B-A071-EC78DCD273E8}"/>
              </a:ext>
            </a:extLst>
          </p:cNvPr>
          <p:cNvSpPr txBox="1">
            <a:spLocks noChangeArrowheads="1"/>
          </p:cNvSpPr>
          <p:nvPr/>
        </p:nvSpPr>
        <p:spPr bwMode="auto">
          <a:xfrm>
            <a:off x="5303835" y="5783758"/>
            <a:ext cx="267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2400" dirty="0"/>
              <a:t>Спектр </a:t>
            </a:r>
            <a:r>
              <a:rPr lang="ru-RU" altLang="ru-RU" sz="2400" dirty="0" err="1"/>
              <a:t>поглинання</a:t>
            </a:r>
            <a:endParaRPr lang="ru-RU" altLang="ru-RU" sz="2400" dirty="0"/>
          </a:p>
        </p:txBody>
      </p:sp>
      <p:sp>
        <p:nvSpPr>
          <p:cNvPr id="105484" name="Rectangle 7">
            <a:extLst>
              <a:ext uri="{FF2B5EF4-FFF2-40B4-BE49-F238E27FC236}">
                <a16:creationId xmlns:a16="http://schemas.microsoft.com/office/drawing/2014/main" id="{B8461C14-F59C-46DC-A21D-73BB7CBE65D4}"/>
              </a:ext>
            </a:extLst>
          </p:cNvPr>
          <p:cNvSpPr>
            <a:spLocks noChangeArrowheads="1"/>
          </p:cNvSpPr>
          <p:nvPr/>
        </p:nvSpPr>
        <p:spPr bwMode="auto">
          <a:xfrm>
            <a:off x="475532" y="336325"/>
            <a:ext cx="8229600" cy="1143000"/>
          </a:xfrm>
          <a:prstGeom prst="rect">
            <a:avLst/>
          </a:prstGeom>
          <a:noFill/>
          <a:ln w="9525">
            <a:no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ru-RU" sz="3600" b="1" dirty="0">
                <a:solidFill>
                  <a:schemeClr val="accent1"/>
                </a:solidFill>
                <a:effectLst>
                  <a:outerShdw blurRad="38100" dist="38100" dir="2700000" algn="tl">
                    <a:srgbClr val="C0C0C0"/>
                  </a:outerShdw>
                </a:effectLst>
                <a:latin typeface="Calibri" panose="020F0502020204030204" pitchFamily="34" charset="0"/>
              </a:rPr>
              <a:t>Спектри</a:t>
            </a:r>
            <a:endParaRPr lang="ru-RU" altLang="ru-RU" sz="3600" b="1" dirty="0">
              <a:solidFill>
                <a:schemeClr val="accent1"/>
              </a:solidFill>
              <a:effectLst>
                <a:outerShdw blurRad="38100" dist="38100" dir="2700000" algn="tl">
                  <a:srgbClr val="C0C0C0"/>
                </a:outerShdw>
              </a:effectLst>
              <a:latin typeface="Calibri" panose="020F050202020403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omputer\Desktop\Спектри\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4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21" y="242060"/>
            <a:ext cx="9144001" cy="584775"/>
          </a:xfrm>
          <a:prstGeom prst="rect">
            <a:avLst/>
          </a:prstGeom>
          <a:solidFill>
            <a:schemeClr val="accent6">
              <a:lumMod val="40000"/>
              <a:lumOff val="60000"/>
            </a:schemeClr>
          </a:solidFill>
        </p:spPr>
        <p:txBody>
          <a:bodyPr wrap="square" rtlCol="0">
            <a:spAutoFit/>
          </a:bodyPr>
          <a:lstStyle/>
          <a:p>
            <a:pPr algn="ctr"/>
            <a:r>
              <a:rPr lang="uk-UA" sz="3200" b="1" dirty="0">
                <a:effectLst>
                  <a:outerShdw blurRad="38100" dist="38100" dir="2700000" algn="tl">
                    <a:srgbClr val="000000">
                      <a:alpha val="43137"/>
                    </a:srgbClr>
                  </a:outerShdw>
                </a:effectLst>
              </a:rPr>
              <a:t>Спектральний аналіз</a:t>
            </a:r>
            <a:endParaRPr lang="ru-RU" sz="3200" b="1" dirty="0">
              <a:effectLst>
                <a:outerShdw blurRad="38100" dist="38100" dir="2700000" algn="tl">
                  <a:srgbClr val="000000">
                    <a:alpha val="43137"/>
                  </a:srgbClr>
                </a:outerShdw>
              </a:effectLst>
            </a:endParaRPr>
          </a:p>
        </p:txBody>
      </p:sp>
      <p:sp>
        <p:nvSpPr>
          <p:cNvPr id="2" name="Объект 2">
            <a:extLst>
              <a:ext uri="{FF2B5EF4-FFF2-40B4-BE49-F238E27FC236}">
                <a16:creationId xmlns:a16="http://schemas.microsoft.com/office/drawing/2014/main" id="{BD96307C-4687-F5E1-263B-61A481A42298}"/>
              </a:ext>
            </a:extLst>
          </p:cNvPr>
          <p:cNvSpPr txBox="1">
            <a:spLocks/>
          </p:cNvSpPr>
          <p:nvPr/>
        </p:nvSpPr>
        <p:spPr>
          <a:xfrm>
            <a:off x="89756" y="255520"/>
            <a:ext cx="8964487" cy="1656184"/>
          </a:xfrm>
          <a:prstGeom prst="rect">
            <a:avLst/>
          </a:prstGeom>
          <a:solidFill>
            <a:srgbClr val="00D661"/>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 indent="0" algn="ctr">
              <a:buFont typeface="Calibri" panose="020F0502020204030204" pitchFamily="34" charset="0"/>
              <a:buNone/>
            </a:pPr>
            <a:r>
              <a:rPr lang="vi-VN" sz="2400" b="1">
                <a:solidFill>
                  <a:schemeClr val="bg1"/>
                </a:solidFill>
                <a:effectLst>
                  <a:outerShdw blurRad="38100" dist="38100" dir="2700000" algn="tl">
                    <a:srgbClr val="000000">
                      <a:alpha val="43137"/>
                    </a:srgbClr>
                  </a:outerShdw>
                </a:effectLst>
              </a:rPr>
              <a:t>Спектральний аналіз</a:t>
            </a:r>
            <a:r>
              <a:rPr lang="vi-VN" sz="2400">
                <a:solidFill>
                  <a:schemeClr val="tx1"/>
                </a:solidFill>
              </a:rPr>
              <a:t> — сукупність методів визначення складу (наприклад, хімічного) об'єкта, заснований на вивченні </a:t>
            </a:r>
            <a:r>
              <a:rPr lang="uk-UA" sz="2400">
                <a:solidFill>
                  <a:schemeClr val="tx1"/>
                </a:solidFill>
              </a:rPr>
              <a:t>його спектру. </a:t>
            </a:r>
            <a:br>
              <a:rPr lang="uk-UA" sz="2400">
                <a:solidFill>
                  <a:schemeClr val="tx1"/>
                </a:solidFill>
              </a:rPr>
            </a:br>
            <a:r>
              <a:rPr lang="vi-VN" sz="2400">
                <a:solidFill>
                  <a:schemeClr val="tx1"/>
                </a:solidFill>
              </a:rPr>
              <a:t>Спектральний аналіз ґрунтується на явищі дис­персії світла. </a:t>
            </a:r>
            <a:endParaRPr lang="ru-RU" sz="2400" dirty="0"/>
          </a:p>
        </p:txBody>
      </p:sp>
    </p:spTree>
    <p:extLst>
      <p:ext uri="{BB962C8B-B14F-4D97-AF65-F5344CB8AC3E}">
        <p14:creationId xmlns:p14="http://schemas.microsoft.com/office/powerpoint/2010/main" val="339115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4760" name="Rectangle 71475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84" name="Rectangle 7">
            <a:extLst>
              <a:ext uri="{FF2B5EF4-FFF2-40B4-BE49-F238E27FC236}">
                <a16:creationId xmlns:a16="http://schemas.microsoft.com/office/drawing/2014/main" id="{45B4BBB7-B805-4EE3-BFB4-8AB3E2F98963}"/>
              </a:ext>
            </a:extLst>
          </p:cNvPr>
          <p:cNvSpPr>
            <a:spLocks noChangeArrowheads="1"/>
          </p:cNvSpPr>
          <p:nvPr/>
        </p:nvSpPr>
        <p:spPr bwMode="auto">
          <a:xfrm>
            <a:off x="4808763" y="681673"/>
            <a:ext cx="4227733" cy="1450757"/>
          </a:xfrm>
          <a:prstGeom prst="rect">
            <a:avLst/>
          </a:prstGeom>
        </p:spPr>
        <p:txBody>
          <a:bodyPr vert="horz" lIns="91440" tIns="45720" rIns="91440" bIns="45720" rtlCol="0" anchor="b">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5000"/>
              </a:lnSpc>
              <a:spcBef>
                <a:spcPct val="0"/>
              </a:spcBef>
              <a:spcAft>
                <a:spcPts val="600"/>
              </a:spcAft>
            </a:pPr>
            <a:r>
              <a:rPr lang="uk-UA" altLang="ru-RU" sz="4800" b="1" spc="-50" dirty="0">
                <a:solidFill>
                  <a:schemeClr val="tx1">
                    <a:lumMod val="75000"/>
                    <a:lumOff val="25000"/>
                  </a:schemeClr>
                </a:solidFill>
                <a:effectLst>
                  <a:outerShdw blurRad="38100" dist="38100" dir="2700000" algn="tl">
                    <a:srgbClr val="C0C0C0"/>
                  </a:outerShdw>
                </a:effectLst>
                <a:latin typeface="+mj-lt"/>
                <a:ea typeface="+mj-ea"/>
                <a:cs typeface="+mj-cs"/>
              </a:rPr>
              <a:t>Закономірності спектрів</a:t>
            </a:r>
          </a:p>
        </p:txBody>
      </p:sp>
      <p:pic>
        <p:nvPicPr>
          <p:cNvPr id="2" name="Picture 4" descr="http://krasecolife.ru/wp-content/uploads/2011/08/%D1%81%D0%BF%D0%B5%D0%BA%D1%82%D1%80%D0%BE%D0%B3%D1%80%D0%B0%D0%BC%D0%BC%D0%B0.bmp">
            <a:extLst>
              <a:ext uri="{FF2B5EF4-FFF2-40B4-BE49-F238E27FC236}">
                <a16:creationId xmlns:a16="http://schemas.microsoft.com/office/drawing/2014/main" id="{D8B7B9C9-3807-E283-8575-36D9717165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518" y="1916832"/>
            <a:ext cx="4451278" cy="26485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4762" name="Straight Connector 71476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14755" name="Rectangle 3">
            <a:extLst>
              <a:ext uri="{FF2B5EF4-FFF2-40B4-BE49-F238E27FC236}">
                <a16:creationId xmlns:a16="http://schemas.microsoft.com/office/drawing/2014/main" id="{6EB985E0-953C-458D-A7B3-4CD2EA3F37F5}"/>
              </a:ext>
            </a:extLst>
          </p:cNvPr>
          <p:cNvSpPr>
            <a:spLocks noGrp="1"/>
          </p:cNvSpPr>
          <p:nvPr>
            <p:ph type="body" idx="1"/>
          </p:nvPr>
        </p:nvSpPr>
        <p:spPr>
          <a:xfrm>
            <a:off x="4581757" y="2198914"/>
            <a:ext cx="4072386" cy="3670180"/>
          </a:xfrm>
        </p:spPr>
        <p:txBody>
          <a:bodyPr vert="horz" lIns="0" tIns="45720" rIns="0" bIns="45720" rtlCol="0">
            <a:noAutofit/>
          </a:bodyPr>
          <a:lstStyle/>
          <a:p>
            <a:pPr marL="361950" indent="-361950" algn="just"/>
            <a:r>
              <a:rPr lang="uk-UA" altLang="ru-UA" dirty="0">
                <a:latin typeface="Times New Roman" panose="02020603050405020304" pitchFamily="18" charset="0"/>
                <a:cs typeface="Times New Roman" panose="02020603050405020304" pitchFamily="18" charset="0"/>
              </a:rPr>
              <a:t>Атоми кожного хімічного елемента випромінюють строго певні довжини хвиль, сукупність яких властива тільки даному елементу й не залежить від способів порушення світіння його атомів;</a:t>
            </a:r>
          </a:p>
          <a:p>
            <a:pPr marL="361950" indent="-361950" algn="just"/>
            <a:r>
              <a:rPr lang="uk-UA" altLang="ru-UA" dirty="0">
                <a:latin typeface="Times New Roman" panose="02020603050405020304" pitchFamily="18" charset="0"/>
                <a:cs typeface="Times New Roman" panose="02020603050405020304" pitchFamily="18" charset="0"/>
              </a:rPr>
              <a:t>Атоми або молекули даного речовини поглинають світло тих довжин хвиль, які вони самі випромінюють (закон Кірхгофа).</a:t>
            </a:r>
          </a:p>
        </p:txBody>
      </p:sp>
      <p:sp>
        <p:nvSpPr>
          <p:cNvPr id="714764" name="Rectangle 71476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766" name="Rectangle 71476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9058" y="899268"/>
            <a:ext cx="7945883" cy="2602280"/>
          </a:xfrm>
          <a:prstGeom prst="rect">
            <a:avLst/>
          </a:prstGeom>
          <a:solidFill>
            <a:srgbClr val="FFFF3F"/>
          </a:solidFill>
        </p:spPr>
        <p:txBody>
          <a:bodyPr wrap="square" rtlCol="0">
            <a:spAutoFit/>
          </a:bodyPr>
          <a:lstStyle/>
          <a:p>
            <a:pPr marL="48463" defTabSz="969264">
              <a:spcBef>
                <a:spcPct val="20000"/>
              </a:spcBef>
              <a:spcAft>
                <a:spcPts val="318"/>
              </a:spcAft>
              <a:buClr>
                <a:srgbClr val="F14124">
                  <a:lumMod val="75000"/>
                </a:srgbClr>
              </a:buClr>
              <a:buSzPct val="130000"/>
            </a:pPr>
            <a:r>
              <a:rPr lang="vi-VN" sz="2332" kern="1200">
                <a:solidFill>
                  <a:prstClr val="black"/>
                </a:solidFill>
                <a:latin typeface="+mn-lt"/>
                <a:ea typeface="+mn-ea"/>
                <a:cs typeface="+mn-cs"/>
              </a:rPr>
              <a:t>Традиційно розмежовують:</a:t>
            </a:r>
          </a:p>
          <a:p>
            <a:pPr marL="242316" indent="-193853" defTabSz="969264">
              <a:spcBef>
                <a:spcPct val="20000"/>
              </a:spcBef>
              <a:spcAft>
                <a:spcPts val="318"/>
              </a:spcAft>
              <a:buClr>
                <a:srgbClr val="F14124">
                  <a:lumMod val="75000"/>
                </a:srgbClr>
              </a:buClr>
              <a:buSzPct val="130000"/>
              <a:buFont typeface="Arial"/>
              <a:buChar char="•"/>
            </a:pPr>
            <a:r>
              <a:rPr lang="vi-VN" sz="2332" kern="1200">
                <a:solidFill>
                  <a:prstClr val="black"/>
                </a:solidFill>
                <a:latin typeface="+mn-lt"/>
                <a:ea typeface="+mn-ea"/>
                <a:cs typeface="+mn-cs"/>
              </a:rPr>
              <a:t>атомарний та молекулярний спектральний аналіз,</a:t>
            </a:r>
          </a:p>
          <a:p>
            <a:pPr marL="242316" indent="-193853" defTabSz="969264">
              <a:spcBef>
                <a:spcPct val="20000"/>
              </a:spcBef>
              <a:spcAft>
                <a:spcPts val="318"/>
              </a:spcAft>
              <a:buClr>
                <a:srgbClr val="F14124">
                  <a:lumMod val="75000"/>
                </a:srgbClr>
              </a:buClr>
              <a:buSzPct val="130000"/>
              <a:buFont typeface="Arial"/>
              <a:buChar char="•"/>
            </a:pPr>
            <a:r>
              <a:rPr lang="vi-VN" sz="2332" i="1" kern="1200">
                <a:solidFill>
                  <a:prstClr val="black"/>
                </a:solidFill>
                <a:latin typeface="+mn-lt"/>
                <a:ea typeface="+mn-ea"/>
                <a:cs typeface="+mn-cs"/>
              </a:rPr>
              <a:t>«емісійний»</a:t>
            </a:r>
            <a:r>
              <a:rPr lang="vi-VN" sz="2332" kern="1200">
                <a:solidFill>
                  <a:prstClr val="black"/>
                </a:solidFill>
                <a:latin typeface="+mn-lt"/>
                <a:ea typeface="+mn-ea"/>
                <a:cs typeface="+mn-cs"/>
              </a:rPr>
              <a:t> — за спектром випромінення та </a:t>
            </a:r>
            <a:r>
              <a:rPr lang="vi-VN" sz="2332" i="1" kern="1200">
                <a:solidFill>
                  <a:prstClr val="black"/>
                </a:solidFill>
                <a:latin typeface="+mn-lt"/>
                <a:ea typeface="+mn-ea"/>
                <a:cs typeface="+mn-cs"/>
              </a:rPr>
              <a:t>«абсорбційний»</a:t>
            </a:r>
            <a:r>
              <a:rPr lang="vi-VN" sz="2332" kern="1200">
                <a:solidFill>
                  <a:prstClr val="black"/>
                </a:solidFill>
                <a:latin typeface="+mn-lt"/>
                <a:ea typeface="+mn-ea"/>
                <a:cs typeface="+mn-cs"/>
              </a:rPr>
              <a:t> — за спектром поглинання,</a:t>
            </a:r>
          </a:p>
          <a:p>
            <a:pPr marL="242316" indent="-193853" defTabSz="969264">
              <a:spcBef>
                <a:spcPct val="20000"/>
              </a:spcBef>
              <a:spcAft>
                <a:spcPts val="318"/>
              </a:spcAft>
              <a:buClr>
                <a:srgbClr val="F14124">
                  <a:lumMod val="75000"/>
                </a:srgbClr>
              </a:buClr>
              <a:buSzPct val="130000"/>
              <a:buFont typeface="Arial"/>
              <a:buChar char="•"/>
            </a:pPr>
            <a:r>
              <a:rPr lang="vi-VN" sz="2332" i="1" kern="1200">
                <a:solidFill>
                  <a:prstClr val="black"/>
                </a:solidFill>
                <a:latin typeface="+mn-lt"/>
                <a:ea typeface="+mn-ea"/>
                <a:cs typeface="+mn-cs"/>
              </a:rPr>
              <a:t>«мас-спектрометричний»</a:t>
            </a:r>
            <a:r>
              <a:rPr lang="vi-VN" sz="2332" kern="1200">
                <a:solidFill>
                  <a:prstClr val="black"/>
                </a:solidFill>
                <a:latin typeface="+mn-lt"/>
                <a:ea typeface="+mn-ea"/>
                <a:cs typeface="+mn-cs"/>
              </a:rPr>
              <a:t> — за спектром мас атомарних</a:t>
            </a:r>
            <a:r>
              <a:rPr lang="uk-UA" sz="2332" kern="1200">
                <a:solidFill>
                  <a:prstClr val="black"/>
                </a:solidFill>
                <a:latin typeface="+mn-lt"/>
                <a:ea typeface="+mn-ea"/>
                <a:cs typeface="+mn-cs"/>
              </a:rPr>
              <a:t> </a:t>
            </a:r>
            <a:r>
              <a:rPr lang="vi-VN" sz="2332" kern="1200">
                <a:solidFill>
                  <a:prstClr val="black"/>
                </a:solidFill>
                <a:latin typeface="+mn-lt"/>
                <a:ea typeface="+mn-ea"/>
                <a:cs typeface="+mn-cs"/>
              </a:rPr>
              <a:t>чи молекулярних іонів.</a:t>
            </a:r>
            <a:endParaRPr lang="vi-VN" sz="2200">
              <a:solidFill>
                <a:prstClr val="black"/>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508" y="3667597"/>
            <a:ext cx="5516981" cy="230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79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63888" y="2636912"/>
            <a:ext cx="5221346" cy="3635604"/>
          </a:xfrm>
          <a:prstGeom prst="rect">
            <a:avLst/>
          </a:prstGeom>
        </p:spPr>
      </p:pic>
      <p:pic>
        <p:nvPicPr>
          <p:cNvPr id="6" name="Рисунок 5"/>
          <p:cNvPicPr>
            <a:picLocks noChangeAspect="1"/>
          </p:cNvPicPr>
          <p:nvPr/>
        </p:nvPicPr>
        <p:blipFill>
          <a:blip r:embed="rId3"/>
          <a:stretch>
            <a:fillRect/>
          </a:stretch>
        </p:blipFill>
        <p:spPr>
          <a:xfrm>
            <a:off x="251520" y="188640"/>
            <a:ext cx="5974084" cy="3240360"/>
          </a:xfrm>
          <a:prstGeom prst="rect">
            <a:avLst/>
          </a:prstGeom>
        </p:spPr>
      </p:pic>
      <p:sp>
        <p:nvSpPr>
          <p:cNvPr id="8" name="Прямоугольник 7"/>
          <p:cNvSpPr/>
          <p:nvPr/>
        </p:nvSpPr>
        <p:spPr>
          <a:xfrm>
            <a:off x="2339752" y="6381328"/>
            <a:ext cx="6085442" cy="369332"/>
          </a:xfrm>
          <a:prstGeom prst="rect">
            <a:avLst/>
          </a:prstGeom>
        </p:spPr>
        <p:txBody>
          <a:bodyPr wrap="square">
            <a:spAutoFit/>
          </a:bodyPr>
          <a:lstStyle/>
          <a:p>
            <a:r>
              <a:rPr lang="uk-UA" b="1" u="sng" dirty="0"/>
              <a:t>Класифікація методів спектрального аналізу</a:t>
            </a:r>
            <a:endParaRPr lang="uk-UA" dirty="0"/>
          </a:p>
        </p:txBody>
      </p:sp>
    </p:spTree>
    <p:extLst>
      <p:ext uri="{BB962C8B-B14F-4D97-AF65-F5344CB8AC3E}">
        <p14:creationId xmlns:p14="http://schemas.microsoft.com/office/powerpoint/2010/main" val="209590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42" t="19841" r="22917" b="10913"/>
          <a:stretch/>
        </p:blipFill>
        <p:spPr bwMode="auto">
          <a:xfrm>
            <a:off x="13692" y="-1736"/>
            <a:ext cx="9264295" cy="650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a:extLst>
              <a:ext uri="{FF2B5EF4-FFF2-40B4-BE49-F238E27FC236}">
                <a16:creationId xmlns:a16="http://schemas.microsoft.com/office/drawing/2014/main" id="{53031742-ADC3-CBF2-A284-69E984A4C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227" y="5423717"/>
            <a:ext cx="1332103" cy="1482502"/>
          </a:xfrm>
          <a:prstGeom prst="rect">
            <a:avLst/>
          </a:prstGeom>
        </p:spPr>
      </p:pic>
      <p:pic>
        <p:nvPicPr>
          <p:cNvPr id="3" name="Рисунок 2">
            <a:extLst>
              <a:ext uri="{FF2B5EF4-FFF2-40B4-BE49-F238E27FC236}">
                <a16:creationId xmlns:a16="http://schemas.microsoft.com/office/drawing/2014/main" id="{B66467BB-DC42-7918-623D-94AA03C7AD38}"/>
              </a:ext>
            </a:extLst>
          </p:cNvPr>
          <p:cNvPicPr>
            <a:picLocks noChangeAspect="1"/>
          </p:cNvPicPr>
          <p:nvPr/>
        </p:nvPicPr>
        <p:blipFill rotWithShape="1">
          <a:blip r:embed="rId4">
            <a:extLst>
              <a:ext uri="{28A0092B-C50C-407E-A947-70E740481C1C}">
                <a14:useLocalDpi xmlns:a14="http://schemas.microsoft.com/office/drawing/2010/main" val="0"/>
              </a:ext>
            </a:extLst>
          </a:blip>
          <a:srcRect b="28733"/>
          <a:stretch/>
        </p:blipFill>
        <p:spPr>
          <a:xfrm>
            <a:off x="7983246" y="13072"/>
            <a:ext cx="1294741" cy="1482502"/>
          </a:xfrm>
          <a:prstGeom prst="rect">
            <a:avLst/>
          </a:prstGeom>
        </p:spPr>
      </p:pic>
      <p:pic>
        <p:nvPicPr>
          <p:cNvPr id="4" name="Рисунок 3">
            <a:extLst>
              <a:ext uri="{FF2B5EF4-FFF2-40B4-BE49-F238E27FC236}">
                <a16:creationId xmlns:a16="http://schemas.microsoft.com/office/drawing/2014/main" id="{34455DFE-11A9-D30C-F2B2-22C9D70E0FB9}"/>
              </a:ext>
            </a:extLst>
          </p:cNvPr>
          <p:cNvPicPr>
            <a:picLocks noChangeAspect="1"/>
          </p:cNvPicPr>
          <p:nvPr/>
        </p:nvPicPr>
        <p:blipFill rotWithShape="1">
          <a:blip r:embed="rId5">
            <a:extLst>
              <a:ext uri="{28A0092B-C50C-407E-A947-70E740481C1C}">
                <a14:useLocalDpi xmlns:a14="http://schemas.microsoft.com/office/drawing/2010/main" val="0"/>
              </a:ext>
            </a:extLst>
          </a:blip>
          <a:srcRect l="4696"/>
          <a:stretch/>
        </p:blipFill>
        <p:spPr>
          <a:xfrm>
            <a:off x="5220072" y="4790654"/>
            <a:ext cx="2016224" cy="2115565"/>
          </a:xfrm>
          <a:prstGeom prst="rect">
            <a:avLst/>
          </a:prstGeom>
        </p:spPr>
      </p:pic>
    </p:spTree>
    <p:extLst>
      <p:ext uri="{BB962C8B-B14F-4D97-AF65-F5344CB8AC3E}">
        <p14:creationId xmlns:p14="http://schemas.microsoft.com/office/powerpoint/2010/main" val="14021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347864" y="6381328"/>
            <a:ext cx="4572000" cy="369332"/>
          </a:xfrm>
          <a:prstGeom prst="rect">
            <a:avLst/>
          </a:prstGeom>
        </p:spPr>
        <p:txBody>
          <a:bodyPr>
            <a:spAutoFit/>
          </a:bodyPr>
          <a:lstStyle/>
          <a:p>
            <a:r>
              <a:rPr lang="uk-UA" b="1" u="sng" dirty="0"/>
              <a:t>Спектральні пристрої</a:t>
            </a:r>
            <a:endParaRPr lang="uk-UA" dirty="0"/>
          </a:p>
        </p:txBody>
      </p:sp>
      <p:sp>
        <p:nvSpPr>
          <p:cNvPr id="9" name="Прямоугольник 8"/>
          <p:cNvSpPr/>
          <p:nvPr/>
        </p:nvSpPr>
        <p:spPr>
          <a:xfrm>
            <a:off x="235132" y="3172326"/>
            <a:ext cx="8568952" cy="1200329"/>
          </a:xfrm>
          <a:prstGeom prst="rect">
            <a:avLst/>
          </a:prstGeom>
        </p:spPr>
        <p:txBody>
          <a:bodyPr wrap="square">
            <a:spAutoFit/>
          </a:bodyPr>
          <a:lstStyle/>
          <a:p>
            <a:pPr algn="just"/>
            <a:r>
              <a:rPr lang="uk-UA" b="1" dirty="0" err="1">
                <a:latin typeface="Times New Roman" panose="02020603050405020304" pitchFamily="18" charset="0"/>
                <a:cs typeface="Times New Roman" panose="02020603050405020304" pitchFamily="18" charset="0"/>
              </a:rPr>
              <a:t>Стилоск</a:t>
            </a:r>
            <a:r>
              <a:rPr lang="ru-RU" b="1" dirty="0">
                <a:latin typeface="Times New Roman" panose="02020603050405020304" pitchFamily="18" charset="0"/>
                <a:cs typeface="Times New Roman" panose="02020603050405020304" pitchFamily="18" charset="0"/>
              </a:rPr>
              <a:t>оп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прилад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призначений</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візуального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аналізу</a:t>
            </a:r>
            <a:r>
              <a:rPr lang="ru-RU" dirty="0">
                <a:latin typeface="Times New Roman" panose="02020603050405020304" pitchFamily="18" charset="0"/>
                <a:cs typeface="Times New Roman" panose="02020603050405020304" pitchFamily="18" charset="0"/>
              </a:rPr>
              <a:t> спектру в </a:t>
            </a:r>
            <a:r>
              <a:rPr lang="ru-RU" dirty="0" err="1">
                <a:latin typeface="Times New Roman" panose="02020603050405020304" pitchFamily="18" charset="0"/>
                <a:cs typeface="Times New Roman" panose="02020603050405020304" pitchFamily="18" charset="0"/>
              </a:rPr>
              <a:t>діапазоні</a:t>
            </a:r>
            <a:r>
              <a:rPr lang="ru-RU" dirty="0">
                <a:latin typeface="Times New Roman" panose="02020603050405020304" pitchFamily="18" charset="0"/>
                <a:cs typeface="Times New Roman" panose="02020603050405020304" pitchFamily="18" charset="0"/>
              </a:rPr>
              <a:t> 390-700 </a:t>
            </a:r>
            <a:r>
              <a:rPr lang="ru-RU" dirty="0" err="1">
                <a:latin typeface="Times New Roman" panose="02020603050405020304" pitchFamily="18" charset="0"/>
                <a:cs typeface="Times New Roman" panose="02020603050405020304" pitchFamily="18" charset="0"/>
              </a:rPr>
              <a:t>нм</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Дозволяє </a:t>
            </a:r>
            <a:r>
              <a:rPr lang="uk-UA" dirty="0" err="1">
                <a:latin typeface="Times New Roman" panose="02020603050405020304" pitchFamily="18" charset="0"/>
                <a:cs typeface="Times New Roman" panose="02020603050405020304" pitchFamily="18" charset="0"/>
              </a:rPr>
              <a:t>оперативно</a:t>
            </a:r>
            <a:r>
              <a:rPr lang="uk-UA" dirty="0">
                <a:latin typeface="Times New Roman" panose="02020603050405020304" pitchFamily="18" charset="0"/>
                <a:cs typeface="Times New Roman" panose="02020603050405020304" pitchFamily="18" charset="0"/>
              </a:rPr>
              <a:t> дослідити хімічний склад металів і сплавів та провести якісний і </a:t>
            </a:r>
            <a:r>
              <a:rPr lang="uk-UA" dirty="0" err="1">
                <a:latin typeface="Times New Roman" panose="02020603050405020304" pitchFamily="18" charset="0"/>
                <a:cs typeface="Times New Roman" panose="02020603050405020304" pitchFamily="18" charset="0"/>
              </a:rPr>
              <a:t>напівкількісний</a:t>
            </a:r>
            <a:r>
              <a:rPr lang="uk-UA" dirty="0">
                <a:latin typeface="Times New Roman" panose="02020603050405020304" pitchFamily="18" charset="0"/>
                <a:cs typeface="Times New Roman" panose="02020603050405020304" pitchFamily="18" charset="0"/>
              </a:rPr>
              <a:t> аналіз</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Джерело світла –дуговий або іскровий розряд. Похибка експерименту 25-50 %.</a:t>
            </a:r>
          </a:p>
        </p:txBody>
      </p:sp>
      <p:sp>
        <p:nvSpPr>
          <p:cNvPr id="11" name="Прямоугольник 10"/>
          <p:cNvSpPr/>
          <p:nvPr/>
        </p:nvSpPr>
        <p:spPr>
          <a:xfrm>
            <a:off x="253294" y="4365104"/>
            <a:ext cx="8568952" cy="1477328"/>
          </a:xfrm>
          <a:prstGeom prst="rect">
            <a:avLst/>
          </a:prstGeom>
        </p:spPr>
        <p:txBody>
          <a:bodyPr wrap="square">
            <a:spAutoFit/>
          </a:bodyPr>
          <a:lstStyle/>
          <a:p>
            <a:pPr algn="just"/>
            <a:r>
              <a:rPr lang="uk-UA" dirty="0" err="1">
                <a:latin typeface="Times New Roman" panose="02020603050405020304" pitchFamily="18" charset="0"/>
                <a:cs typeface="Times New Roman" panose="02020603050405020304" pitchFamily="18" charset="0"/>
              </a:rPr>
              <a:t>Стилоскопічний</a:t>
            </a:r>
            <a:r>
              <a:rPr lang="uk-UA" dirty="0">
                <a:latin typeface="Times New Roman" panose="02020603050405020304" pitchFamily="18" charset="0"/>
                <a:cs typeface="Times New Roman" panose="02020603050405020304" pitchFamily="18" charset="0"/>
              </a:rPr>
              <a:t> аналіз полягає в порівнянні яскравості спектральних лінії елемента, що аналізується, з лініями основи.</a:t>
            </a:r>
          </a:p>
          <a:p>
            <a:pPr algn="just"/>
            <a:r>
              <a:rPr lang="uk-UA" dirty="0">
                <a:latin typeface="Times New Roman" panose="02020603050405020304" pitchFamily="18" charset="0"/>
                <a:cs typeface="Times New Roman" panose="02020603050405020304" pitchFamily="18" charset="0"/>
              </a:rPr>
              <a:t>Аналітичний ознака - приблизна рівність яскравості порівнюваних ліній. Зробити це візуально складно, тому визначено інтервал, який дозволяє встановити рівність приблизно.</a:t>
            </a:r>
            <a:endParaRPr lang="uk-UA" b="0" i="0" dirty="0">
              <a:effectLst/>
              <a:latin typeface="Times New Roman" panose="02020603050405020304" pitchFamily="18" charset="0"/>
              <a:cs typeface="Times New Roman" panose="02020603050405020304" pitchFamily="18" charset="0"/>
            </a:endParaRPr>
          </a:p>
        </p:txBody>
      </p:sp>
      <p:pic>
        <p:nvPicPr>
          <p:cNvPr id="1026" name="Picture 2" descr="Стационарные стилоскоп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5416"/>
            <a:ext cx="7005075" cy="301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06277"/>
            <a:ext cx="8928992" cy="3970318"/>
          </a:xfrm>
          <a:prstGeom prst="rect">
            <a:avLst/>
          </a:prstGeom>
        </p:spPr>
        <p:txBody>
          <a:bodyPr wrap="square">
            <a:spAutoFit/>
          </a:bodyPr>
          <a:lstStyle/>
          <a:p>
            <a:r>
              <a:rPr lang="uk-UA" b="1" dirty="0">
                <a:latin typeface="Times New Roman" panose="02020603050405020304" pitchFamily="18" charset="0"/>
                <a:cs typeface="Times New Roman" panose="02020603050405020304" pitchFamily="18" charset="0"/>
              </a:rPr>
              <a:t>Переваги </a:t>
            </a:r>
            <a:r>
              <a:rPr lang="uk-UA"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простота у </a:t>
            </a:r>
            <a:r>
              <a:rPr lang="uk-UA" dirty="0">
                <a:latin typeface="Times New Roman" panose="02020603050405020304" pitchFamily="18" charset="0"/>
                <a:cs typeface="Times New Roman" panose="02020603050405020304" pitchFamily="18" charset="0"/>
              </a:rPr>
              <a:t>виготовленні;</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вартість.</a:t>
            </a:r>
            <a:endParaRPr lang="ru-RU"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Недоліки:</a:t>
            </a:r>
            <a:endParaRPr lang="ru-RU"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джерелом опромінення є вкрай прості і дешеві генератори, які не забезпечують стабільність світіння розряду, що залежать від коливань напруги в мережі;</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неможливість обладнати стилоскоп відеокамерою і програмним забезпеченням для </a:t>
            </a:r>
            <a:r>
              <a:rPr lang="uk-UA" dirty="0" err="1">
                <a:latin typeface="Times New Roman" panose="02020603050405020304" pitchFamily="18" charset="0"/>
                <a:cs typeface="Times New Roman" panose="02020603050405020304" pitchFamily="18" charset="0"/>
              </a:rPr>
              <a:t>розшифровки</a:t>
            </a:r>
            <a:r>
              <a:rPr lang="uk-UA" dirty="0">
                <a:latin typeface="Times New Roman" panose="02020603050405020304" pitchFamily="18" charset="0"/>
                <a:cs typeface="Times New Roman" panose="02020603050405020304" pitchFamily="18" charset="0"/>
              </a:rPr>
              <a:t> спектрів;</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людський фактор;</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працює виключно у видимій області спектру, що сильно знижує можливі межі виявлення;</a:t>
            </a: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тривале навчання персоналу;</a:t>
            </a: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uk-UA" dirty="0">
                <a:latin typeface="Times New Roman" panose="02020603050405020304" pitchFamily="18" charset="0"/>
                <a:cs typeface="Times New Roman" panose="02020603050405020304" pitchFamily="18" charset="0"/>
              </a:rPr>
              <a:t>результати вимірювання на стилоскоп не легітимні, їх не можна ввести в сертифікат готової продукції чи використовувати в судових спорах.</a:t>
            </a:r>
            <a:endParaRPr lang="uk-UA" b="0" i="0"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347864" y="6381328"/>
            <a:ext cx="4572000" cy="369332"/>
          </a:xfrm>
          <a:prstGeom prst="rect">
            <a:avLst/>
          </a:prstGeom>
        </p:spPr>
        <p:txBody>
          <a:bodyPr>
            <a:spAutoFit/>
          </a:bodyPr>
          <a:lstStyle/>
          <a:p>
            <a:r>
              <a:rPr lang="uk-UA" b="1" u="sng" dirty="0"/>
              <a:t>Спектральні пристрої</a:t>
            </a:r>
            <a:endParaRPr lang="uk-UA" dirty="0"/>
          </a:p>
        </p:txBody>
      </p:sp>
      <p:sp>
        <p:nvSpPr>
          <p:cNvPr id="4" name="Прямоугольник 3"/>
          <p:cNvSpPr/>
          <p:nvPr/>
        </p:nvSpPr>
        <p:spPr>
          <a:xfrm>
            <a:off x="251520" y="4149080"/>
            <a:ext cx="8064896" cy="1200329"/>
          </a:xfrm>
          <a:prstGeom prst="rect">
            <a:avLst/>
          </a:prstGeom>
        </p:spPr>
        <p:txBody>
          <a:bodyPr wrap="square">
            <a:spAutoFit/>
          </a:bodyPr>
          <a:lstStyle/>
          <a:p>
            <a:pPr algn="just"/>
            <a:r>
              <a:rPr lang="uk-UA" b="1" dirty="0">
                <a:latin typeface="Times New Roman" panose="02020603050405020304" pitchFamily="18" charset="0"/>
                <a:cs typeface="Times New Roman" panose="02020603050405020304" pitchFamily="18" charset="0"/>
              </a:rPr>
              <a:t>Стилометр</a:t>
            </a:r>
            <a:r>
              <a:rPr lang="uk-UA" dirty="0">
                <a:latin typeface="Times New Roman" panose="02020603050405020304" pitchFamily="18" charset="0"/>
                <a:cs typeface="Times New Roman" panose="02020603050405020304" pitchFamily="18" charset="0"/>
              </a:rPr>
              <a:t> - це стилоскоп, конструкція якого доповнена фотометром, що дозволяє підвищити точність вимірювань. Знаходить застосування для експресного визначення хімічного складу металів і сплавів методом емісійного спектрального аналізу.</a:t>
            </a:r>
          </a:p>
        </p:txBody>
      </p:sp>
      <p:sp>
        <p:nvSpPr>
          <p:cNvPr id="5" name="Прямоугольник 4"/>
          <p:cNvSpPr/>
          <p:nvPr/>
        </p:nvSpPr>
        <p:spPr>
          <a:xfrm>
            <a:off x="275852" y="5349409"/>
            <a:ext cx="8064896" cy="923330"/>
          </a:xfrm>
          <a:prstGeom prst="rect">
            <a:avLst/>
          </a:prstGeom>
        </p:spPr>
        <p:txBody>
          <a:bodyPr wrap="square">
            <a:spAutoFit/>
          </a:bodyPr>
          <a:lstStyle/>
          <a:p>
            <a:pPr algn="just"/>
            <a:r>
              <a:rPr lang="uk-UA" b="1" dirty="0">
                <a:latin typeface="Times New Roman" panose="02020603050405020304" pitchFamily="18" charset="0"/>
                <a:cs typeface="Times New Roman" panose="02020603050405020304" pitchFamily="18" charset="0"/>
              </a:rPr>
              <a:t>Основна відмінність стилометру від стилоскопу </a:t>
            </a:r>
            <a:r>
              <a:rPr lang="uk-UA" dirty="0">
                <a:latin typeface="Times New Roman" panose="02020603050405020304" pitchFamily="18" charset="0"/>
                <a:cs typeface="Times New Roman" panose="02020603050405020304" pitchFamily="18" charset="0"/>
              </a:rPr>
              <a:t>полягає в:</a:t>
            </a:r>
          </a:p>
          <a:p>
            <a:pPr marL="285750" indent="-28575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наявності пристосування для порівняння яскравості ліній;</a:t>
            </a:r>
          </a:p>
          <a:p>
            <a:pPr marL="285750" indent="-285750" algn="just">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можливості проведення кількісного аналізу.</a:t>
            </a:r>
            <a:endParaRPr lang="uk-UA"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542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1789" y="550706"/>
            <a:ext cx="4932040" cy="2031325"/>
          </a:xfrm>
          <a:prstGeom prst="rect">
            <a:avLst/>
          </a:prstGeom>
        </p:spPr>
        <p:txBody>
          <a:bodyPr wrap="square">
            <a:spAutoFit/>
          </a:bodyPr>
          <a:lstStyle/>
          <a:p>
            <a:pPr algn="just"/>
            <a:r>
              <a:rPr lang="uk-UA" b="1" dirty="0">
                <a:latin typeface="Times New Roman" panose="02020603050405020304" pitchFamily="18" charset="0"/>
                <a:cs typeface="Times New Roman" panose="02020603050405020304" pitchFamily="18" charset="0"/>
              </a:rPr>
              <a:t>Спектрограф</a:t>
            </a:r>
            <a:r>
              <a:rPr lang="uk-UA" dirty="0">
                <a:latin typeface="Times New Roman" panose="02020603050405020304" pitchFamily="18" charset="0"/>
                <a:cs typeface="Times New Roman" panose="02020603050405020304" pitchFamily="18" charset="0"/>
              </a:rPr>
              <a:t> - оптичний прилад, який дозволяє реєструвати протяжні ділянки спектра за допомогою фотографічного методу. З його допомогою проводять якісний і кількісний аналіз різних зразків: металів і сплавів, порошкоподібних речовин, розчинів, сумішей газів. Діапазон довжини хвиль – 200-600 нм. </a:t>
            </a:r>
          </a:p>
        </p:txBody>
      </p:sp>
      <p:sp>
        <p:nvSpPr>
          <p:cNvPr id="3" name="Прямоугольник 2"/>
          <p:cNvSpPr/>
          <p:nvPr/>
        </p:nvSpPr>
        <p:spPr>
          <a:xfrm>
            <a:off x="323528" y="3284984"/>
            <a:ext cx="4932040" cy="1477328"/>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При проходженні через щілину пучок світла проходить в пристрій. У ньому випромінювання розкладається на складові. Потім вони направляються на різні ділянки фотопластинки, які відповідають певній довжині і частоті.</a:t>
            </a:r>
          </a:p>
        </p:txBody>
      </p:sp>
      <p:pic>
        <p:nvPicPr>
          <p:cNvPr id="4102" name="Picture 6" descr="Результат пошуку зображень за запитом спектрограф картинк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887" y="3267051"/>
            <a:ext cx="2919150" cy="195118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444208" y="5445224"/>
            <a:ext cx="1728192" cy="369332"/>
          </a:xfrm>
          <a:prstGeom prst="rect">
            <a:avLst/>
          </a:prstGeom>
        </p:spPr>
        <p:txBody>
          <a:bodyPr wrap="square">
            <a:spAutoFit/>
          </a:bodyPr>
          <a:lstStyle/>
          <a:p>
            <a:r>
              <a:rPr lang="uk-UA" dirty="0">
                <a:solidFill>
                  <a:srgbClr val="5C5C5C"/>
                </a:solidFill>
                <a:latin typeface="Times New Roman" panose="02020603050405020304" pitchFamily="18" charset="0"/>
                <a:cs typeface="Times New Roman" panose="02020603050405020304" pitchFamily="18" charset="0"/>
              </a:rPr>
              <a:t>«</a:t>
            </a:r>
            <a:r>
              <a:rPr lang="en-US" dirty="0">
                <a:solidFill>
                  <a:srgbClr val="5C5C5C"/>
                </a:solidFill>
                <a:latin typeface="Times New Roman" panose="02020603050405020304" pitchFamily="18" charset="0"/>
                <a:cs typeface="Times New Roman" panose="02020603050405020304" pitchFamily="18" charset="0"/>
              </a:rPr>
              <a:t>ITAS -01</a:t>
            </a:r>
            <a:r>
              <a:rPr lang="uk-UA" dirty="0">
                <a:solidFill>
                  <a:srgbClr val="5C5C5C"/>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6146366" y="2614461"/>
            <a:ext cx="1728192" cy="369332"/>
          </a:xfrm>
          <a:prstGeom prst="rect">
            <a:avLst/>
          </a:prstGeom>
        </p:spPr>
        <p:txBody>
          <a:bodyPr wrap="square">
            <a:spAutoFit/>
          </a:bodyPr>
          <a:lstStyle/>
          <a:p>
            <a:r>
              <a:rPr lang="uk-UA" dirty="0">
                <a:solidFill>
                  <a:srgbClr val="5C5C5C"/>
                </a:solidFill>
                <a:latin typeface="Times New Roman" panose="02020603050405020304" pitchFamily="18" charset="0"/>
                <a:cs typeface="Times New Roman" panose="02020603050405020304" pitchFamily="18" charset="0"/>
              </a:rPr>
              <a:t>«</a:t>
            </a:r>
            <a:r>
              <a:rPr lang="en-US" dirty="0">
                <a:solidFill>
                  <a:srgbClr val="5C5C5C"/>
                </a:solidFill>
                <a:latin typeface="Times New Roman" panose="02020603050405020304" pitchFamily="18" charset="0"/>
                <a:cs typeface="Times New Roman" panose="02020603050405020304" pitchFamily="18" charset="0"/>
              </a:rPr>
              <a:t>SBIG- ST-1</a:t>
            </a:r>
            <a:r>
              <a:rPr lang="uk-UA" dirty="0">
                <a:solidFill>
                  <a:srgbClr val="5C5C5C"/>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104" name="Picture 8" descr="Результат пошуку зображень за запитом спектрограф картин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49" y="250787"/>
            <a:ext cx="2616225" cy="233124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3347864" y="6381328"/>
            <a:ext cx="4572000" cy="369332"/>
          </a:xfrm>
          <a:prstGeom prst="rect">
            <a:avLst/>
          </a:prstGeom>
        </p:spPr>
        <p:txBody>
          <a:bodyPr>
            <a:spAutoFit/>
          </a:bodyPr>
          <a:lstStyle/>
          <a:p>
            <a:r>
              <a:rPr lang="uk-UA" b="1" u="sng" dirty="0"/>
              <a:t>Спектральні пристрої</a:t>
            </a:r>
            <a:endParaRPr lang="uk-UA" dirty="0"/>
          </a:p>
        </p:txBody>
      </p:sp>
    </p:spTree>
    <p:extLst>
      <p:ext uri="{BB962C8B-B14F-4D97-AF65-F5344CB8AC3E}">
        <p14:creationId xmlns:p14="http://schemas.microsoft.com/office/powerpoint/2010/main" val="286915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86666"/>
            <a:ext cx="8064896" cy="1200329"/>
          </a:xfrm>
          <a:prstGeom prst="rect">
            <a:avLst/>
          </a:prstGeom>
        </p:spPr>
        <p:txBody>
          <a:bodyPr wrap="square">
            <a:spAutoFit/>
          </a:bodyPr>
          <a:lstStyle/>
          <a:p>
            <a:pPr algn="just"/>
            <a:r>
              <a:rPr lang="uk-UA" b="1" dirty="0">
                <a:latin typeface="Times New Roman" panose="02020603050405020304" pitchFamily="18" charset="0"/>
                <a:cs typeface="Times New Roman" panose="02020603050405020304" pitchFamily="18" charset="0"/>
              </a:rPr>
              <a:t>Монохроматор</a:t>
            </a:r>
            <a:r>
              <a:rPr lang="uk-UA" dirty="0">
                <a:latin typeface="Times New Roman" panose="02020603050405020304" pitchFamily="18" charset="0"/>
                <a:cs typeface="Times New Roman" panose="02020603050405020304" pitchFamily="18" charset="0"/>
              </a:rPr>
              <a:t> - оптичний прилад, який призначений для виділення монохроматичного</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випромінювання у вузькому діапазоні довжин хвиль оптичного діапазону. Принцип дії заснований на дисперсії світла. Для цього використовуються дисперсійні призми або дифракційні решітки.</a:t>
            </a:r>
          </a:p>
        </p:txBody>
      </p:sp>
      <p:sp>
        <p:nvSpPr>
          <p:cNvPr id="3" name="Прямоугольник 2"/>
          <p:cNvSpPr/>
          <p:nvPr/>
        </p:nvSpPr>
        <p:spPr>
          <a:xfrm>
            <a:off x="3347864" y="6381328"/>
            <a:ext cx="4572000" cy="369332"/>
          </a:xfrm>
          <a:prstGeom prst="rect">
            <a:avLst/>
          </a:prstGeom>
        </p:spPr>
        <p:txBody>
          <a:bodyPr>
            <a:spAutoFit/>
          </a:bodyPr>
          <a:lstStyle/>
          <a:p>
            <a:r>
              <a:rPr lang="uk-UA" b="1" u="sng" dirty="0"/>
              <a:t>Спектральні пристрої</a:t>
            </a:r>
            <a:endParaRPr lang="uk-UA" dirty="0"/>
          </a:p>
        </p:txBody>
      </p:sp>
      <p:pic>
        <p:nvPicPr>
          <p:cNvPr id="5124" name="Picture 4" descr="Результат пошуку зображень за запитом монохроматор&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3480321" cy="24240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Результат пошуку зображень за запитом монохроматор&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88840"/>
            <a:ext cx="3810000" cy="24765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940152" y="4921196"/>
            <a:ext cx="1728192" cy="369332"/>
          </a:xfrm>
          <a:prstGeom prst="rect">
            <a:avLst/>
          </a:prstGeom>
        </p:spPr>
        <p:txBody>
          <a:bodyPr wrap="square">
            <a:spAutoFit/>
          </a:bodyPr>
          <a:lstStyle/>
          <a:p>
            <a:r>
              <a:rPr lang="uk-UA" dirty="0">
                <a:solidFill>
                  <a:srgbClr val="5C5C5C"/>
                </a:solidFill>
                <a:latin typeface="Times New Roman" panose="02020603050405020304" pitchFamily="18" charset="0"/>
                <a:cs typeface="Times New Roman" panose="02020603050405020304" pitchFamily="18" charset="0"/>
              </a:rPr>
              <a:t>«ЛМ-3»</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60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754434" y="53364"/>
            <a:ext cx="8352928" cy="1368152"/>
          </a:xfrm>
          <a:solidFill>
            <a:srgbClr val="00D661"/>
          </a:solidFill>
        </p:spPr>
        <p:txBody>
          <a:bodyPr>
            <a:normAutofit/>
          </a:bodyPr>
          <a:lstStyle/>
          <a:p>
            <a:pPr marL="45720" indent="0" algn="ctr">
              <a:buNone/>
            </a:pPr>
            <a:r>
              <a:rPr lang="vi-VN" sz="2400" dirty="0">
                <a:solidFill>
                  <a:schemeClr val="tx1"/>
                </a:solidFill>
              </a:rPr>
              <a:t>В оптиці </a:t>
            </a:r>
            <a:r>
              <a:rPr lang="vi-VN" sz="2400" b="1" dirty="0">
                <a:solidFill>
                  <a:schemeClr val="tx1"/>
                </a:solidFill>
              </a:rPr>
              <a:t>спе́ктром</a:t>
            </a:r>
            <a:r>
              <a:rPr lang="vi-VN" sz="2400" dirty="0">
                <a:solidFill>
                  <a:schemeClr val="tx1"/>
                </a:solidFill>
              </a:rPr>
              <a:t> називається сукупність монохроматичних випромінювань, що належать до складу складного випромінювання. </a:t>
            </a:r>
            <a:endParaRPr lang="en-US" sz="2400" dirty="0">
              <a:solidFill>
                <a:schemeClr val="tx1"/>
              </a:solidFill>
            </a:endParaRPr>
          </a:p>
          <a:p>
            <a:pPr algn="ctr"/>
            <a:endParaRPr lang="en-US" sz="2400" dirty="0">
              <a:solidFill>
                <a:schemeClr val="tx1"/>
              </a:solidFill>
            </a:endParaRPr>
          </a:p>
          <a:p>
            <a:endParaRPr lang="ru-RU" dirty="0"/>
          </a:p>
        </p:txBody>
      </p:sp>
      <p:grpSp>
        <p:nvGrpSpPr>
          <p:cNvPr id="13" name="Группа 12">
            <a:extLst>
              <a:ext uri="{FF2B5EF4-FFF2-40B4-BE49-F238E27FC236}">
                <a16:creationId xmlns:a16="http://schemas.microsoft.com/office/drawing/2014/main" id="{0503723B-A197-F421-D85A-95DA6FD46903}"/>
              </a:ext>
            </a:extLst>
          </p:cNvPr>
          <p:cNvGrpSpPr/>
          <p:nvPr/>
        </p:nvGrpSpPr>
        <p:grpSpPr>
          <a:xfrm>
            <a:off x="952711" y="1551951"/>
            <a:ext cx="7956374" cy="2157071"/>
            <a:chOff x="0" y="-67374"/>
            <a:chExt cx="7814011" cy="2157071"/>
          </a:xfrm>
        </p:grpSpPr>
        <p:sp>
          <p:nvSpPr>
            <p:cNvPr id="14" name="Скругленный прямоугольник 13">
              <a:extLst>
                <a:ext uri="{FF2B5EF4-FFF2-40B4-BE49-F238E27FC236}">
                  <a16:creationId xmlns:a16="http://schemas.microsoft.com/office/drawing/2014/main" id="{B7BC1105-E367-0C95-1076-FD4C6E1CB855}"/>
                </a:ext>
              </a:extLst>
            </p:cNvPr>
            <p:cNvSpPr/>
            <p:nvPr/>
          </p:nvSpPr>
          <p:spPr>
            <a:xfrm>
              <a:off x="0" y="0"/>
              <a:ext cx="7814011" cy="208969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Скругленный прямоугольник 4">
              <a:extLst>
                <a:ext uri="{FF2B5EF4-FFF2-40B4-BE49-F238E27FC236}">
                  <a16:creationId xmlns:a16="http://schemas.microsoft.com/office/drawing/2014/main" id="{136F37A1-6699-BCAA-C02D-0339F1E39E4C}"/>
                </a:ext>
              </a:extLst>
            </p:cNvPr>
            <p:cNvSpPr txBox="1"/>
            <p:nvPr/>
          </p:nvSpPr>
          <p:spPr>
            <a:xfrm>
              <a:off x="1529441" y="-67374"/>
              <a:ext cx="6042239" cy="2089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uk-UA" sz="3400" b="1" kern="1200" dirty="0"/>
                <a:t>Спектри випромінювання</a:t>
              </a:r>
              <a:endParaRPr lang="ru-RU" sz="3400" b="1" kern="1200" dirty="0"/>
            </a:p>
            <a:p>
              <a:pPr marL="228600" lvl="1" indent="-228600" algn="l" defTabSz="1200150">
                <a:lnSpc>
                  <a:spcPct val="90000"/>
                </a:lnSpc>
                <a:spcBef>
                  <a:spcPct val="0"/>
                </a:spcBef>
                <a:spcAft>
                  <a:spcPct val="15000"/>
                </a:spcAft>
                <a:buChar char="•"/>
              </a:pPr>
              <a:r>
                <a:rPr lang="ru-RU" sz="2700" kern="1200" dirty="0" err="1"/>
                <a:t>Суцільний</a:t>
              </a:r>
              <a:r>
                <a:rPr lang="ru-RU" sz="2700" kern="1200" dirty="0"/>
                <a:t> (</a:t>
              </a:r>
              <a:r>
                <a:rPr lang="ru-RU" sz="2700" kern="1200" dirty="0" err="1"/>
                <a:t>неперервний</a:t>
              </a:r>
              <a:r>
                <a:rPr lang="ru-RU" sz="2700" kern="1200" dirty="0"/>
                <a:t>)</a:t>
              </a:r>
            </a:p>
            <a:p>
              <a:pPr marL="228600" lvl="1" indent="-228600" algn="l" defTabSz="1200150">
                <a:lnSpc>
                  <a:spcPct val="90000"/>
                </a:lnSpc>
                <a:spcBef>
                  <a:spcPct val="0"/>
                </a:spcBef>
                <a:spcAft>
                  <a:spcPct val="15000"/>
                </a:spcAft>
                <a:buChar char="•"/>
              </a:pPr>
              <a:r>
                <a:rPr lang="ru-RU" sz="2700" kern="1200" dirty="0" err="1"/>
                <a:t>Лінійчатий</a:t>
              </a:r>
              <a:r>
                <a:rPr lang="ru-RU" sz="2700" kern="1200" dirty="0"/>
                <a:t> (</a:t>
              </a:r>
              <a:r>
                <a:rPr lang="ru-RU" sz="2700" kern="1200" dirty="0" err="1"/>
                <a:t>атомарний</a:t>
              </a:r>
              <a:r>
                <a:rPr lang="ru-RU" sz="2700" kern="1200" dirty="0"/>
                <a:t>)</a:t>
              </a:r>
            </a:p>
            <a:p>
              <a:pPr marL="228600" lvl="1" indent="-228600" algn="l" defTabSz="1200150">
                <a:lnSpc>
                  <a:spcPct val="90000"/>
                </a:lnSpc>
                <a:spcBef>
                  <a:spcPct val="0"/>
                </a:spcBef>
                <a:spcAft>
                  <a:spcPct val="15000"/>
                </a:spcAft>
                <a:buChar char="•"/>
              </a:pPr>
              <a:r>
                <a:rPr lang="uk-UA" sz="2700" kern="1200" dirty="0"/>
                <a:t>Смугастий (молекулярний)</a:t>
              </a:r>
              <a:endParaRPr lang="ru-RU" sz="2700" kern="1200" dirty="0"/>
            </a:p>
          </p:txBody>
        </p:sp>
      </p:grpSp>
      <p:sp>
        <p:nvSpPr>
          <p:cNvPr id="16" name="Скругленный прямоугольник 15">
            <a:extLst>
              <a:ext uri="{FF2B5EF4-FFF2-40B4-BE49-F238E27FC236}">
                <a16:creationId xmlns:a16="http://schemas.microsoft.com/office/drawing/2014/main" id="{FC7684A1-CD73-28BB-154E-FEAD22667A90}"/>
              </a:ext>
            </a:extLst>
          </p:cNvPr>
          <p:cNvSpPr/>
          <p:nvPr/>
        </p:nvSpPr>
        <p:spPr>
          <a:xfrm>
            <a:off x="969559" y="1780322"/>
            <a:ext cx="1562802" cy="1671758"/>
          </a:xfrm>
          <a:prstGeom prst="roundRect">
            <a:avLst>
              <a:gd name="adj" fmla="val 1000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7" name="Группа 16">
            <a:extLst>
              <a:ext uri="{FF2B5EF4-FFF2-40B4-BE49-F238E27FC236}">
                <a16:creationId xmlns:a16="http://schemas.microsoft.com/office/drawing/2014/main" id="{D83D1325-0830-8235-276E-2CFE84058007}"/>
              </a:ext>
            </a:extLst>
          </p:cNvPr>
          <p:cNvGrpSpPr/>
          <p:nvPr/>
        </p:nvGrpSpPr>
        <p:grpSpPr>
          <a:xfrm>
            <a:off x="969559" y="4261200"/>
            <a:ext cx="7814011" cy="2089697"/>
            <a:chOff x="0" y="2298667"/>
            <a:chExt cx="7814011" cy="2089697"/>
          </a:xfrm>
        </p:grpSpPr>
        <p:sp>
          <p:nvSpPr>
            <p:cNvPr id="18" name="Скругленный прямоугольник 17">
              <a:extLst>
                <a:ext uri="{FF2B5EF4-FFF2-40B4-BE49-F238E27FC236}">
                  <a16:creationId xmlns:a16="http://schemas.microsoft.com/office/drawing/2014/main" id="{FC472357-4E65-1AF2-AEFF-5688950D9F2A}"/>
                </a:ext>
              </a:extLst>
            </p:cNvPr>
            <p:cNvSpPr/>
            <p:nvPr/>
          </p:nvSpPr>
          <p:spPr>
            <a:xfrm>
              <a:off x="0" y="2298667"/>
              <a:ext cx="7814011" cy="208969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Скругленный прямоугольник 4">
              <a:extLst>
                <a:ext uri="{FF2B5EF4-FFF2-40B4-BE49-F238E27FC236}">
                  <a16:creationId xmlns:a16="http://schemas.microsoft.com/office/drawing/2014/main" id="{A619B595-BD20-A04F-8F25-35B5D788045E}"/>
                </a:ext>
              </a:extLst>
            </p:cNvPr>
            <p:cNvSpPr txBox="1"/>
            <p:nvPr/>
          </p:nvSpPr>
          <p:spPr>
            <a:xfrm>
              <a:off x="1771771" y="2298667"/>
              <a:ext cx="6042239" cy="2089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ru-RU" sz="3400" kern="1200" dirty="0"/>
                <a:t>      </a:t>
              </a:r>
              <a:r>
                <a:rPr lang="ru-RU" sz="3400" b="1" kern="1200" dirty="0" err="1"/>
                <a:t>Спектри</a:t>
              </a:r>
              <a:r>
                <a:rPr lang="ru-RU" sz="3400" b="1" kern="1200" dirty="0"/>
                <a:t> </a:t>
              </a:r>
              <a:r>
                <a:rPr lang="ru-RU" sz="3400" b="1" kern="1200" dirty="0" err="1"/>
                <a:t>поглинання</a:t>
              </a:r>
              <a:endParaRPr lang="ru-RU" sz="3400" b="1" kern="1200" dirty="0"/>
            </a:p>
          </p:txBody>
        </p:sp>
      </p:grpSp>
      <p:sp>
        <p:nvSpPr>
          <p:cNvPr id="20" name="Скругленный прямоугольник 19">
            <a:extLst>
              <a:ext uri="{FF2B5EF4-FFF2-40B4-BE49-F238E27FC236}">
                <a16:creationId xmlns:a16="http://schemas.microsoft.com/office/drawing/2014/main" id="{BC7E0303-F081-72D0-DC73-EAEE82844F21}"/>
              </a:ext>
            </a:extLst>
          </p:cNvPr>
          <p:cNvSpPr/>
          <p:nvPr/>
        </p:nvSpPr>
        <p:spPr>
          <a:xfrm>
            <a:off x="961173" y="4470169"/>
            <a:ext cx="1562802" cy="1671758"/>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TextBox 21">
            <a:extLst>
              <a:ext uri="{FF2B5EF4-FFF2-40B4-BE49-F238E27FC236}">
                <a16:creationId xmlns:a16="http://schemas.microsoft.com/office/drawing/2014/main" id="{3789F842-98AA-229E-F32F-9ECB5B6D12B4}"/>
              </a:ext>
            </a:extLst>
          </p:cNvPr>
          <p:cNvSpPr txBox="1"/>
          <p:nvPr/>
        </p:nvSpPr>
        <p:spPr>
          <a:xfrm>
            <a:off x="3779912" y="2060848"/>
            <a:ext cx="4572000" cy="341632"/>
          </a:xfrm>
          <a:prstGeom prst="rect">
            <a:avLst/>
          </a:prstGeom>
          <a:noFill/>
        </p:spPr>
        <p:txBody>
          <a:bodyPr wrap="square">
            <a:spAutoFit/>
          </a:bodyPr>
          <a:lstStyle/>
          <a:p>
            <a:pPr>
              <a:lnSpc>
                <a:spcPct val="90000"/>
              </a:lnSpc>
            </a:pPr>
            <a:r>
              <a:rPr lang="uk-UA" altLang="ru-RU" sz="1800" dirty="0">
                <a:latin typeface="Times New Roman" panose="02020603050405020304" pitchFamily="18" charset="0"/>
              </a:rPr>
              <a:t>(емісійна спектроскопія)</a:t>
            </a:r>
          </a:p>
        </p:txBody>
      </p:sp>
      <p:sp>
        <p:nvSpPr>
          <p:cNvPr id="24" name="TextBox 23">
            <a:extLst>
              <a:ext uri="{FF2B5EF4-FFF2-40B4-BE49-F238E27FC236}">
                <a16:creationId xmlns:a16="http://schemas.microsoft.com/office/drawing/2014/main" id="{205C7132-1717-6A2C-BB47-C77D66FA06BE}"/>
              </a:ext>
            </a:extLst>
          </p:cNvPr>
          <p:cNvSpPr txBox="1"/>
          <p:nvPr/>
        </p:nvSpPr>
        <p:spPr>
          <a:xfrm>
            <a:off x="3779912" y="5589240"/>
            <a:ext cx="4572000" cy="341632"/>
          </a:xfrm>
          <a:prstGeom prst="rect">
            <a:avLst/>
          </a:prstGeom>
          <a:noFill/>
        </p:spPr>
        <p:txBody>
          <a:bodyPr wrap="square">
            <a:spAutoFit/>
          </a:bodyPr>
          <a:lstStyle/>
          <a:p>
            <a:pPr>
              <a:lnSpc>
                <a:spcPct val="90000"/>
              </a:lnSpc>
            </a:pPr>
            <a:r>
              <a:rPr lang="uk-UA" altLang="ru-RU" sz="1800" dirty="0">
                <a:latin typeface="Times New Roman" panose="02020603050405020304" pitchFamily="18" charset="0"/>
              </a:rPr>
              <a:t>(абсорбційна спектроскопія)</a:t>
            </a:r>
          </a:p>
        </p:txBody>
      </p:sp>
    </p:spTree>
    <p:extLst>
      <p:ext uri="{BB962C8B-B14F-4D97-AF65-F5344CB8AC3E}">
        <p14:creationId xmlns:p14="http://schemas.microsoft.com/office/powerpoint/2010/main" val="145560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9552" y="764704"/>
            <a:ext cx="7992590" cy="4763165"/>
          </a:xfrm>
          <a:prstGeom prst="rect">
            <a:avLst/>
          </a:prstGeom>
        </p:spPr>
      </p:pic>
    </p:spTree>
    <p:extLst>
      <p:ext uri="{BB962C8B-B14F-4D97-AF65-F5344CB8AC3E}">
        <p14:creationId xmlns:p14="http://schemas.microsoft.com/office/powerpoint/2010/main" val="356305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8" y="764704"/>
            <a:ext cx="8421275" cy="4067743"/>
          </a:xfrm>
          <a:prstGeom prst="rect">
            <a:avLst/>
          </a:prstGeom>
        </p:spPr>
      </p:pic>
    </p:spTree>
    <p:extLst>
      <p:ext uri="{BB962C8B-B14F-4D97-AF65-F5344CB8AC3E}">
        <p14:creationId xmlns:p14="http://schemas.microsoft.com/office/powerpoint/2010/main" val="370968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2403" name="Содержимое 8" descr="resDD2FA608-DEC3-4AE7-A813-0D04AA563A52.jpg">
            <a:extLst>
              <a:ext uri="{FF2B5EF4-FFF2-40B4-BE49-F238E27FC236}">
                <a16:creationId xmlns:a16="http://schemas.microsoft.com/office/drawing/2014/main" id="{13FD63AE-8B9E-47C1-B609-A522ABEA6A13}"/>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944564" y="1394024"/>
            <a:ext cx="3319462" cy="24443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Содержимое 10" descr="res63492943-E6E5-47D5-9788-4A50AF9FB9A0.jpg">
            <a:extLst>
              <a:ext uri="{FF2B5EF4-FFF2-40B4-BE49-F238E27FC236}">
                <a16:creationId xmlns:a16="http://schemas.microsoft.com/office/drawing/2014/main" id="{A6AEECA0-5E70-467C-B858-232CF79A3EB1}"/>
              </a:ext>
            </a:extLst>
          </p:cNvPr>
          <p:cNvPicPr>
            <a:picLocks noGrp="1" noChangeAspect="1"/>
          </p:cNvPicPr>
          <p:nvPr>
            <p:ph sz="half" idx="4294967295"/>
          </p:nvPr>
        </p:nvPicPr>
        <p:blipFill>
          <a:blip r:embed="rId3"/>
          <a:stretch>
            <a:fillRect/>
          </a:stretch>
        </p:blipFill>
        <p:spPr>
          <a:xfrm>
            <a:off x="5551618" y="1262750"/>
            <a:ext cx="3422091" cy="2604157"/>
          </a:xfrm>
          <a:prstGeom prst="ellipse">
            <a:avLst/>
          </a:prstGeom>
        </p:spPr>
      </p:pic>
      <p:sp>
        <p:nvSpPr>
          <p:cNvPr id="742415" name="Text Box 15">
            <a:extLst>
              <a:ext uri="{FF2B5EF4-FFF2-40B4-BE49-F238E27FC236}">
                <a16:creationId xmlns:a16="http://schemas.microsoft.com/office/drawing/2014/main" id="{8DBFFE24-AF77-4B4C-9FD2-C3F969F8DF22}"/>
              </a:ext>
            </a:extLst>
          </p:cNvPr>
          <p:cNvSpPr txBox="1">
            <a:spLocks noChangeArrowheads="1"/>
          </p:cNvSpPr>
          <p:nvPr/>
        </p:nvSpPr>
        <p:spPr bwMode="auto">
          <a:xfrm>
            <a:off x="808038" y="359167"/>
            <a:ext cx="3455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UA" sz="3200" b="1" dirty="0">
                <a:solidFill>
                  <a:schemeClr val="accent1"/>
                </a:solidFill>
                <a:latin typeface="Calibri" panose="020F0502020204030204" pitchFamily="34" charset="0"/>
              </a:rPr>
              <a:t>Природні</a:t>
            </a:r>
            <a:endParaRPr lang="ru-RU" altLang="ru-UA" sz="3200" b="1" dirty="0">
              <a:solidFill>
                <a:schemeClr val="accent1"/>
              </a:solidFill>
              <a:latin typeface="Calibri" panose="020F0502020204030204" pitchFamily="34" charset="0"/>
            </a:endParaRPr>
          </a:p>
        </p:txBody>
      </p:sp>
      <p:sp>
        <p:nvSpPr>
          <p:cNvPr id="742416" name="Text Box 16">
            <a:extLst>
              <a:ext uri="{FF2B5EF4-FFF2-40B4-BE49-F238E27FC236}">
                <a16:creationId xmlns:a16="http://schemas.microsoft.com/office/drawing/2014/main" id="{4B5CA159-659E-41A5-AB8A-508F8E0CE57B}"/>
              </a:ext>
            </a:extLst>
          </p:cNvPr>
          <p:cNvSpPr txBox="1">
            <a:spLocks noChangeArrowheads="1"/>
          </p:cNvSpPr>
          <p:nvPr/>
        </p:nvSpPr>
        <p:spPr bwMode="auto">
          <a:xfrm>
            <a:off x="5436096" y="291794"/>
            <a:ext cx="3455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ru-UA" sz="3200" b="1" dirty="0">
                <a:solidFill>
                  <a:schemeClr val="accent1"/>
                </a:solidFill>
                <a:latin typeface="Calibri" panose="020F0502020204030204" pitchFamily="34" charset="0"/>
              </a:rPr>
              <a:t>Штучні</a:t>
            </a:r>
            <a:endParaRPr lang="ru-RU" altLang="ru-UA" sz="3200" b="1" dirty="0">
              <a:solidFill>
                <a:schemeClr val="accent1"/>
              </a:solidFill>
              <a:latin typeface="Calibri" panose="020F0502020204030204" pitchFamily="34" charset="0"/>
            </a:endParaRPr>
          </a:p>
        </p:txBody>
      </p:sp>
      <p:sp>
        <p:nvSpPr>
          <p:cNvPr id="18" name="TextBox 17">
            <a:extLst>
              <a:ext uri="{FF2B5EF4-FFF2-40B4-BE49-F238E27FC236}">
                <a16:creationId xmlns:a16="http://schemas.microsoft.com/office/drawing/2014/main" id="{EA806141-B30F-4052-BD3A-18CB59627F9D}"/>
              </a:ext>
            </a:extLst>
          </p:cNvPr>
          <p:cNvSpPr txBox="1"/>
          <p:nvPr/>
        </p:nvSpPr>
        <p:spPr>
          <a:xfrm>
            <a:off x="766762" y="4494752"/>
            <a:ext cx="8362148" cy="1643527"/>
          </a:xfrm>
          <a:prstGeom prst="rect">
            <a:avLst/>
          </a:prstGeom>
          <a:noFill/>
        </p:spPr>
        <p:txBody>
          <a:bodyPr wrap="square">
            <a:spAutoFit/>
          </a:bodyPr>
          <a:lstStyle/>
          <a:p>
            <a:pPr indent="355600" algn="just">
              <a:lnSpc>
                <a:spcPct val="90000"/>
              </a:lnSpc>
            </a:pPr>
            <a:r>
              <a:rPr lang="uk-UA" altLang="ru-UA" sz="2800" dirty="0">
                <a:latin typeface="Calibri" panose="020F0502020204030204" pitchFamily="34" charset="0"/>
                <a:cs typeface="Calibri" panose="020F0502020204030204" pitchFamily="34" charset="0"/>
              </a:rPr>
              <a:t>Оптичні спектри випромінювання спостерігаються у джерел світла, які випускають фотони внаслідок збудження речовини під впливом зовнішнього чинника.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Группа 11"/>
          <p:cNvGrpSpPr/>
          <p:nvPr/>
        </p:nvGrpSpPr>
        <p:grpSpPr>
          <a:xfrm>
            <a:off x="-1" y="0"/>
            <a:ext cx="9144001" cy="6858000"/>
            <a:chOff x="-2977" y="-27384"/>
            <a:chExt cx="9144001" cy="6858000"/>
          </a:xfrm>
        </p:grpSpPr>
        <p:pic>
          <p:nvPicPr>
            <p:cNvPr id="2050" name="Picture 2" descr="C:\Users\Computer\Desktop\Спектри\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 y="-27384"/>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7" y="692696"/>
              <a:ext cx="9144001" cy="584775"/>
            </a:xfrm>
            <a:prstGeom prst="rect">
              <a:avLst/>
            </a:prstGeom>
            <a:solidFill>
              <a:schemeClr val="accent6">
                <a:lumMod val="40000"/>
                <a:lumOff val="60000"/>
              </a:schemeClr>
            </a:solidFill>
          </p:spPr>
          <p:txBody>
            <a:bodyPr wrap="square" rtlCol="0">
              <a:spAutoFit/>
            </a:bodyPr>
            <a:lstStyle/>
            <a:p>
              <a:pPr algn="ctr"/>
              <a:r>
                <a:rPr lang="uk-UA" sz="3200" b="1" dirty="0">
                  <a:effectLst>
                    <a:outerShdw blurRad="38100" dist="38100" dir="2700000" algn="tl">
                      <a:srgbClr val="000000">
                        <a:alpha val="43137"/>
                      </a:srgbClr>
                    </a:outerShdw>
                  </a:effectLst>
                </a:rPr>
                <a:t>Спектри випромінювання</a:t>
              </a:r>
              <a:endParaRPr lang="ru-RU" sz="3200" b="1" dirty="0">
                <a:effectLst>
                  <a:outerShdw blurRad="38100" dist="38100" dir="2700000" algn="tl">
                    <a:srgbClr val="000000">
                      <a:alpha val="43137"/>
                    </a:srgbClr>
                  </a:outerShdw>
                </a:effectLst>
              </a:endParaRPr>
            </a:p>
          </p:txBody>
        </p:sp>
        <p:sp>
          <p:nvSpPr>
            <p:cNvPr id="9" name="Прямоугольник 8"/>
            <p:cNvSpPr/>
            <p:nvPr/>
          </p:nvSpPr>
          <p:spPr>
            <a:xfrm>
              <a:off x="3570598" y="1450876"/>
              <a:ext cx="2232248" cy="4825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491880" y="1522884"/>
              <a:ext cx="2592288" cy="338554"/>
            </a:xfrm>
            <a:prstGeom prst="rect">
              <a:avLst/>
            </a:prstGeom>
            <a:noFill/>
          </p:spPr>
          <p:txBody>
            <a:bodyPr wrap="square" rtlCol="0">
              <a:spAutoFit/>
            </a:bodyPr>
            <a:lstStyle/>
            <a:p>
              <a:r>
                <a:rPr lang="uk-UA" sz="1600" dirty="0"/>
                <a:t>Спектри випромінювання</a:t>
              </a:r>
              <a:endParaRPr lang="ru-RU" sz="1600" dirty="0"/>
            </a:p>
          </p:txBody>
        </p:sp>
        <p:sp>
          <p:nvSpPr>
            <p:cNvPr id="10" name="Прямоугольник 9"/>
            <p:cNvSpPr/>
            <p:nvPr/>
          </p:nvSpPr>
          <p:spPr>
            <a:xfrm>
              <a:off x="6569174" y="2737495"/>
              <a:ext cx="2232248" cy="4825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6516216" y="2852936"/>
              <a:ext cx="2376264" cy="338554"/>
            </a:xfrm>
            <a:prstGeom prst="rect">
              <a:avLst/>
            </a:prstGeom>
            <a:noFill/>
          </p:spPr>
          <p:txBody>
            <a:bodyPr wrap="square" rtlCol="0">
              <a:spAutoFit/>
            </a:bodyPr>
            <a:lstStyle/>
            <a:p>
              <a:pPr algn="ctr"/>
              <a:r>
                <a:rPr lang="uk-UA" sz="1600" dirty="0"/>
                <a:t>СМУГАСТІ</a:t>
              </a:r>
              <a:endParaRPr lang="ru-RU" sz="1600" dirty="0"/>
            </a:p>
          </p:txBody>
        </p:sp>
        <p:sp>
          <p:nvSpPr>
            <p:cNvPr id="11" name="Прямоугольник 10"/>
            <p:cNvSpPr/>
            <p:nvPr/>
          </p:nvSpPr>
          <p:spPr>
            <a:xfrm>
              <a:off x="3563888" y="2737495"/>
              <a:ext cx="2232248" cy="4825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491880" y="2852936"/>
              <a:ext cx="2376264" cy="338554"/>
            </a:xfrm>
            <a:prstGeom prst="rect">
              <a:avLst/>
            </a:prstGeom>
            <a:noFill/>
          </p:spPr>
          <p:txBody>
            <a:bodyPr wrap="square" rtlCol="0">
              <a:spAutoFit/>
            </a:bodyPr>
            <a:lstStyle/>
            <a:p>
              <a:pPr algn="ctr"/>
              <a:r>
                <a:rPr lang="uk-UA" sz="1600" dirty="0"/>
                <a:t>ЛІНІЙНІ</a:t>
              </a:r>
              <a:endParaRPr lang="ru-RU" sz="1600" dirty="0"/>
            </a:p>
          </p:txBody>
        </p:sp>
        <p:sp>
          <p:nvSpPr>
            <p:cNvPr id="4" name="Прямоугольник 3"/>
            <p:cNvSpPr/>
            <p:nvPr/>
          </p:nvSpPr>
          <p:spPr>
            <a:xfrm>
              <a:off x="486594" y="2737495"/>
              <a:ext cx="2232248" cy="48257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67544" y="2852936"/>
              <a:ext cx="2304256" cy="338554"/>
            </a:xfrm>
            <a:prstGeom prst="rect">
              <a:avLst/>
            </a:prstGeom>
            <a:noFill/>
          </p:spPr>
          <p:txBody>
            <a:bodyPr wrap="square" rtlCol="0">
              <a:spAutoFit/>
            </a:bodyPr>
            <a:lstStyle/>
            <a:p>
              <a:pPr algn="ctr"/>
              <a:r>
                <a:rPr lang="uk-UA" sz="1600" dirty="0"/>
                <a:t>НЕПЕРЕРВНІ</a:t>
              </a:r>
              <a:endParaRPr lang="ru-RU" sz="1600" dirty="0"/>
            </a:p>
          </p:txBody>
        </p:sp>
        <p:sp>
          <p:nvSpPr>
            <p:cNvPr id="8" name="TextBox 7"/>
            <p:cNvSpPr txBox="1"/>
            <p:nvPr/>
          </p:nvSpPr>
          <p:spPr>
            <a:xfrm>
              <a:off x="1602718" y="3933056"/>
              <a:ext cx="5921610" cy="646331"/>
            </a:xfrm>
            <a:prstGeom prst="rect">
              <a:avLst/>
            </a:prstGeom>
            <a:solidFill>
              <a:schemeClr val="accent6">
                <a:lumMod val="60000"/>
                <a:lumOff val="40000"/>
              </a:schemeClr>
            </a:solidFill>
          </p:spPr>
          <p:txBody>
            <a:bodyPr wrap="square" rtlCol="0">
              <a:spAutoFit/>
            </a:bodyPr>
            <a:lstStyle/>
            <a:p>
              <a:pPr algn="ctr"/>
              <a:r>
                <a:rPr lang="uk-UA" dirty="0"/>
                <a:t>Розподіл енергії за частотами</a:t>
              </a:r>
            </a:p>
            <a:p>
              <a:pPr algn="ctr"/>
              <a:r>
                <a:rPr lang="uk-UA" dirty="0"/>
                <a:t>(спектральна густина інтенсивності випромінювання)</a:t>
              </a:r>
              <a:endParaRPr lang="ru-RU" dirty="0"/>
            </a:p>
          </p:txBody>
        </p:sp>
      </p:grpSp>
    </p:spTree>
    <p:extLst>
      <p:ext uri="{BB962C8B-B14F-4D97-AF65-F5344CB8AC3E}">
        <p14:creationId xmlns:p14="http://schemas.microsoft.com/office/powerpoint/2010/main" val="20133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640960" cy="2592288"/>
          </a:xfrm>
          <a:solidFill>
            <a:srgbClr val="00D661"/>
          </a:solidFill>
        </p:spPr>
        <p:txBody>
          <a:bodyPr/>
          <a:lstStyle/>
          <a:p>
            <a:pPr marL="45720" indent="0" algn="ctr">
              <a:buNone/>
            </a:pPr>
            <a:r>
              <a:rPr lang="ru-RU" b="1" dirty="0" err="1">
                <a:solidFill>
                  <a:schemeClr val="bg1"/>
                </a:solidFill>
                <a:effectLst>
                  <a:outerShdw blurRad="38100" dist="38100" dir="2700000" algn="tl">
                    <a:srgbClr val="000000">
                      <a:alpha val="43137"/>
                    </a:srgbClr>
                  </a:outerShdw>
                </a:effectLst>
                <a:latin typeface="Arial"/>
              </a:rPr>
              <a:t>Суцільний</a:t>
            </a:r>
            <a:r>
              <a:rPr lang="ru-RU" b="1" dirty="0">
                <a:solidFill>
                  <a:schemeClr val="bg1"/>
                </a:solidFill>
                <a:effectLst>
                  <a:outerShdw blurRad="38100" dist="38100" dir="2700000" algn="tl">
                    <a:srgbClr val="000000">
                      <a:alpha val="43137"/>
                    </a:srgbClr>
                  </a:outerShdw>
                </a:effectLst>
                <a:latin typeface="Arial"/>
              </a:rPr>
              <a:t> спектр</a:t>
            </a:r>
            <a:r>
              <a:rPr lang="ru-RU" dirty="0">
                <a:solidFill>
                  <a:schemeClr val="tx1"/>
                </a:solidFill>
                <a:latin typeface="Arial"/>
              </a:rPr>
              <a:t> </a:t>
            </a:r>
            <a:r>
              <a:rPr lang="ru-RU" dirty="0" err="1">
                <a:solidFill>
                  <a:schemeClr val="tx1"/>
                </a:solidFill>
                <a:latin typeface="Arial"/>
              </a:rPr>
              <a:t>випромінювання</a:t>
            </a:r>
            <a:r>
              <a:rPr lang="ru-RU" dirty="0">
                <a:solidFill>
                  <a:schemeClr val="tx1"/>
                </a:solidFill>
                <a:latin typeface="Arial"/>
              </a:rPr>
              <a:t> </a:t>
            </a:r>
            <a:r>
              <a:rPr lang="ru-RU" dirty="0" err="1">
                <a:solidFill>
                  <a:schemeClr val="tx1"/>
                </a:solidFill>
                <a:latin typeface="Arial"/>
              </a:rPr>
              <a:t>складається</a:t>
            </a:r>
            <a:r>
              <a:rPr lang="ru-RU" dirty="0">
                <a:solidFill>
                  <a:schemeClr val="tx1"/>
                </a:solidFill>
                <a:latin typeface="Arial"/>
              </a:rPr>
              <a:t> з </a:t>
            </a:r>
            <a:r>
              <a:rPr lang="ru-RU" dirty="0" err="1">
                <a:solidFill>
                  <a:schemeClr val="tx1"/>
                </a:solidFill>
                <a:latin typeface="Arial"/>
              </a:rPr>
              <a:t>сукупності</a:t>
            </a:r>
            <a:r>
              <a:rPr lang="ru-RU" dirty="0">
                <a:solidFill>
                  <a:schemeClr val="tx1"/>
                </a:solidFill>
                <a:latin typeface="Arial"/>
              </a:rPr>
              <a:t> </a:t>
            </a:r>
            <a:r>
              <a:rPr lang="ru-RU" dirty="0" err="1">
                <a:solidFill>
                  <a:schemeClr val="tx1"/>
                </a:solidFill>
                <a:latin typeface="Arial"/>
              </a:rPr>
              <a:t>електромагнітних</a:t>
            </a:r>
            <a:r>
              <a:rPr lang="ru-RU" dirty="0">
                <a:solidFill>
                  <a:schemeClr val="tx1"/>
                </a:solidFill>
                <a:latin typeface="Arial"/>
              </a:rPr>
              <a:t> </a:t>
            </a:r>
            <a:r>
              <a:rPr lang="ru-RU" dirty="0" err="1">
                <a:solidFill>
                  <a:schemeClr val="tx1"/>
                </a:solidFill>
                <a:latin typeface="Arial"/>
              </a:rPr>
              <a:t>хвиль</a:t>
            </a:r>
            <a:r>
              <a:rPr lang="ru-RU" dirty="0">
                <a:solidFill>
                  <a:schemeClr val="tx1"/>
                </a:solidFill>
                <a:latin typeface="Arial"/>
              </a:rPr>
              <a:t>, </a:t>
            </a:r>
            <a:r>
              <a:rPr lang="ru-RU" dirty="0" err="1">
                <a:solidFill>
                  <a:schemeClr val="tx1"/>
                </a:solidFill>
                <a:latin typeface="Arial"/>
              </a:rPr>
              <a:t>довжини</a:t>
            </a:r>
            <a:r>
              <a:rPr lang="ru-RU" dirty="0">
                <a:solidFill>
                  <a:schemeClr val="tx1"/>
                </a:solidFill>
                <a:latin typeface="Arial"/>
              </a:rPr>
              <a:t> </a:t>
            </a:r>
            <a:r>
              <a:rPr lang="ru-RU" dirty="0" err="1">
                <a:solidFill>
                  <a:schemeClr val="tx1"/>
                </a:solidFill>
                <a:latin typeface="Arial"/>
              </a:rPr>
              <a:t>яких</a:t>
            </a:r>
            <a:r>
              <a:rPr lang="ru-RU" dirty="0">
                <a:solidFill>
                  <a:schemeClr val="tx1"/>
                </a:solidFill>
                <a:latin typeface="Arial"/>
              </a:rPr>
              <a:t> </a:t>
            </a:r>
            <a:r>
              <a:rPr lang="ru-RU" dirty="0" err="1">
                <a:solidFill>
                  <a:schemeClr val="tx1"/>
                </a:solidFill>
                <a:latin typeface="Arial"/>
              </a:rPr>
              <a:t>змінюються</a:t>
            </a:r>
            <a:r>
              <a:rPr lang="ru-RU" dirty="0">
                <a:solidFill>
                  <a:schemeClr val="tx1"/>
                </a:solidFill>
                <a:latin typeface="Arial"/>
              </a:rPr>
              <a:t> </a:t>
            </a:r>
            <a:r>
              <a:rPr lang="ru-RU" dirty="0" err="1">
                <a:solidFill>
                  <a:schemeClr val="tx1"/>
                </a:solidFill>
                <a:latin typeface="Arial"/>
              </a:rPr>
              <a:t>безперервно</a:t>
            </a:r>
            <a:r>
              <a:rPr lang="ru-RU" dirty="0">
                <a:solidFill>
                  <a:schemeClr val="tx1"/>
                </a:solidFill>
                <a:latin typeface="Arial"/>
              </a:rPr>
              <a:t>. </a:t>
            </a:r>
            <a:br>
              <a:rPr lang="en-US" dirty="0">
                <a:solidFill>
                  <a:schemeClr val="tx1"/>
                </a:solidFill>
                <a:latin typeface="Arial"/>
              </a:rPr>
            </a:br>
            <a:r>
              <a:rPr lang="ru-RU" dirty="0" err="1">
                <a:solidFill>
                  <a:schemeClr val="tx1"/>
                </a:solidFill>
                <a:latin typeface="Times New Roman"/>
              </a:rPr>
              <a:t>Сонячний</a:t>
            </a:r>
            <a:r>
              <a:rPr lang="ru-RU" dirty="0">
                <a:solidFill>
                  <a:schemeClr val="tx1"/>
                </a:solidFill>
                <a:latin typeface="Times New Roman"/>
              </a:rPr>
              <a:t> спектр </a:t>
            </a:r>
            <a:r>
              <a:rPr lang="ru-RU" dirty="0" err="1">
                <a:solidFill>
                  <a:schemeClr val="tx1"/>
                </a:solidFill>
                <a:latin typeface="Times New Roman"/>
              </a:rPr>
              <a:t>або</a:t>
            </a:r>
            <a:r>
              <a:rPr lang="ru-RU" dirty="0">
                <a:solidFill>
                  <a:schemeClr val="tx1"/>
                </a:solidFill>
                <a:latin typeface="Times New Roman"/>
              </a:rPr>
              <a:t> спектр дугового </a:t>
            </a:r>
            <a:r>
              <a:rPr lang="ru-RU" dirty="0" err="1">
                <a:solidFill>
                  <a:schemeClr val="tx1"/>
                </a:solidFill>
                <a:latin typeface="Times New Roman"/>
              </a:rPr>
              <a:t>ліхтаря</a:t>
            </a:r>
            <a:r>
              <a:rPr lang="ru-RU" dirty="0">
                <a:solidFill>
                  <a:schemeClr val="tx1"/>
                </a:solidFill>
                <a:latin typeface="Times New Roman"/>
              </a:rPr>
              <a:t> є </a:t>
            </a:r>
            <a:r>
              <a:rPr lang="ru-RU" dirty="0" err="1">
                <a:solidFill>
                  <a:schemeClr val="tx1"/>
                </a:solidFill>
                <a:latin typeface="Times New Roman"/>
              </a:rPr>
              <a:t>безперервним</a:t>
            </a:r>
            <a:r>
              <a:rPr lang="ru-RU" dirty="0">
                <a:solidFill>
                  <a:schemeClr val="tx1"/>
                </a:solidFill>
                <a:latin typeface="Times New Roman"/>
              </a:rPr>
              <a:t>. </a:t>
            </a:r>
            <a:r>
              <a:rPr lang="ru-RU" dirty="0" err="1">
                <a:solidFill>
                  <a:schemeClr val="tx1"/>
                </a:solidFill>
                <a:latin typeface="Times New Roman"/>
              </a:rPr>
              <a:t>Це</a:t>
            </a:r>
            <a:r>
              <a:rPr lang="ru-RU" dirty="0">
                <a:solidFill>
                  <a:schemeClr val="tx1"/>
                </a:solidFill>
                <a:latin typeface="Times New Roman"/>
              </a:rPr>
              <a:t> </a:t>
            </a:r>
            <a:r>
              <a:rPr lang="ru-RU" dirty="0" err="1">
                <a:solidFill>
                  <a:schemeClr val="tx1"/>
                </a:solidFill>
                <a:latin typeface="Times New Roman"/>
              </a:rPr>
              <a:t>означає</a:t>
            </a:r>
            <a:r>
              <a:rPr lang="ru-RU" dirty="0">
                <a:solidFill>
                  <a:schemeClr val="tx1"/>
                </a:solidFill>
                <a:latin typeface="Times New Roman"/>
              </a:rPr>
              <a:t>, </a:t>
            </a:r>
            <a:r>
              <a:rPr lang="ru-RU" dirty="0" err="1">
                <a:solidFill>
                  <a:schemeClr val="tx1"/>
                </a:solidFill>
                <a:latin typeface="Times New Roman"/>
              </a:rPr>
              <a:t>що</a:t>
            </a:r>
            <a:r>
              <a:rPr lang="ru-RU" dirty="0">
                <a:solidFill>
                  <a:schemeClr val="tx1"/>
                </a:solidFill>
                <a:latin typeface="Times New Roman"/>
              </a:rPr>
              <a:t> в </a:t>
            </a:r>
            <a:r>
              <a:rPr lang="ru-RU" dirty="0" err="1">
                <a:solidFill>
                  <a:schemeClr val="tx1"/>
                </a:solidFill>
                <a:latin typeface="Times New Roman"/>
              </a:rPr>
              <a:t>спектрі</a:t>
            </a:r>
            <a:r>
              <a:rPr lang="ru-RU" dirty="0">
                <a:solidFill>
                  <a:schemeClr val="tx1"/>
                </a:solidFill>
                <a:latin typeface="Times New Roman"/>
              </a:rPr>
              <a:t> </a:t>
            </a:r>
            <a:r>
              <a:rPr lang="ru-RU" dirty="0" err="1">
                <a:solidFill>
                  <a:schemeClr val="tx1"/>
                </a:solidFill>
                <a:latin typeface="Times New Roman"/>
              </a:rPr>
              <a:t>представлені</a:t>
            </a:r>
            <a:r>
              <a:rPr lang="ru-RU" dirty="0">
                <a:solidFill>
                  <a:schemeClr val="tx1"/>
                </a:solidFill>
                <a:latin typeface="Times New Roman"/>
              </a:rPr>
              <a:t> </a:t>
            </a:r>
            <a:r>
              <a:rPr lang="ru-RU" dirty="0" err="1">
                <a:solidFill>
                  <a:schemeClr val="tx1"/>
                </a:solidFill>
                <a:latin typeface="Times New Roman"/>
              </a:rPr>
              <a:t>всі</a:t>
            </a:r>
            <a:r>
              <a:rPr lang="ru-RU" dirty="0">
                <a:solidFill>
                  <a:schemeClr val="tx1"/>
                </a:solidFill>
                <a:latin typeface="Times New Roman"/>
              </a:rPr>
              <a:t> </a:t>
            </a:r>
            <a:r>
              <a:rPr lang="ru-RU" dirty="0" err="1">
                <a:solidFill>
                  <a:schemeClr val="tx1"/>
                </a:solidFill>
                <a:latin typeface="Times New Roman"/>
              </a:rPr>
              <a:t>довжини</a:t>
            </a:r>
            <a:r>
              <a:rPr lang="ru-RU" dirty="0">
                <a:solidFill>
                  <a:schemeClr val="tx1"/>
                </a:solidFill>
                <a:latin typeface="Times New Roman"/>
              </a:rPr>
              <a:t> </a:t>
            </a:r>
            <a:r>
              <a:rPr lang="ru-RU" dirty="0" err="1">
                <a:solidFill>
                  <a:schemeClr val="tx1"/>
                </a:solidFill>
                <a:latin typeface="Times New Roman"/>
              </a:rPr>
              <a:t>хвиль</a:t>
            </a:r>
            <a:r>
              <a:rPr lang="ru-RU" dirty="0">
                <a:solidFill>
                  <a:schemeClr val="tx1"/>
                </a:solidFill>
                <a:latin typeface="Times New Roman"/>
              </a:rPr>
              <a:t>. У </a:t>
            </a:r>
            <a:r>
              <a:rPr lang="ru-RU" dirty="0" err="1">
                <a:solidFill>
                  <a:schemeClr val="tx1"/>
                </a:solidFill>
                <a:latin typeface="Times New Roman"/>
              </a:rPr>
              <a:t>спектрі</a:t>
            </a:r>
            <a:r>
              <a:rPr lang="ru-RU" dirty="0">
                <a:solidFill>
                  <a:schemeClr val="tx1"/>
                </a:solidFill>
                <a:latin typeface="Times New Roman"/>
              </a:rPr>
              <a:t> </a:t>
            </a:r>
            <a:r>
              <a:rPr lang="ru-RU" dirty="0" err="1">
                <a:solidFill>
                  <a:schemeClr val="tx1"/>
                </a:solidFill>
                <a:latin typeface="Times New Roman"/>
              </a:rPr>
              <a:t>немає</a:t>
            </a:r>
            <a:r>
              <a:rPr lang="ru-RU" dirty="0">
                <a:solidFill>
                  <a:schemeClr val="tx1"/>
                </a:solidFill>
                <a:latin typeface="Times New Roman"/>
              </a:rPr>
              <a:t> </a:t>
            </a:r>
            <a:r>
              <a:rPr lang="ru-RU" dirty="0" err="1">
                <a:solidFill>
                  <a:schemeClr val="tx1"/>
                </a:solidFill>
                <a:latin typeface="Times New Roman"/>
              </a:rPr>
              <a:t>розривів</a:t>
            </a:r>
            <a:r>
              <a:rPr lang="ru-RU" dirty="0">
                <a:solidFill>
                  <a:schemeClr val="tx1"/>
                </a:solidFill>
                <a:latin typeface="Times New Roman"/>
              </a:rPr>
              <a:t>, і на </a:t>
            </a:r>
            <a:r>
              <a:rPr lang="ru-RU" dirty="0" err="1">
                <a:solidFill>
                  <a:schemeClr val="tx1"/>
                </a:solidFill>
                <a:latin typeface="Times New Roman"/>
              </a:rPr>
              <a:t>екрані</a:t>
            </a:r>
            <a:r>
              <a:rPr lang="ru-RU" dirty="0">
                <a:solidFill>
                  <a:schemeClr val="tx1"/>
                </a:solidFill>
                <a:latin typeface="Times New Roman"/>
              </a:rPr>
              <a:t> спектрографа </a:t>
            </a:r>
            <a:r>
              <a:rPr lang="ru-RU" dirty="0" err="1">
                <a:solidFill>
                  <a:schemeClr val="tx1"/>
                </a:solidFill>
                <a:latin typeface="Times New Roman"/>
              </a:rPr>
              <a:t>можна</a:t>
            </a:r>
            <a:r>
              <a:rPr lang="ru-RU" dirty="0">
                <a:solidFill>
                  <a:schemeClr val="tx1"/>
                </a:solidFill>
                <a:latin typeface="Times New Roman"/>
              </a:rPr>
              <a:t> </a:t>
            </a:r>
            <a:r>
              <a:rPr lang="ru-RU" dirty="0" err="1">
                <a:solidFill>
                  <a:schemeClr val="tx1"/>
                </a:solidFill>
                <a:latin typeface="Times New Roman"/>
              </a:rPr>
              <a:t>бачити</a:t>
            </a:r>
            <a:r>
              <a:rPr lang="ru-RU" dirty="0">
                <a:solidFill>
                  <a:schemeClr val="tx1"/>
                </a:solidFill>
                <a:latin typeface="Times New Roman"/>
              </a:rPr>
              <a:t> </a:t>
            </a:r>
            <a:r>
              <a:rPr lang="ru-RU" dirty="0" err="1">
                <a:solidFill>
                  <a:schemeClr val="tx1"/>
                </a:solidFill>
                <a:latin typeface="Times New Roman"/>
              </a:rPr>
              <a:t>суцільну</a:t>
            </a:r>
            <a:r>
              <a:rPr lang="ru-RU" dirty="0">
                <a:solidFill>
                  <a:schemeClr val="tx1"/>
                </a:solidFill>
                <a:latin typeface="Times New Roman"/>
              </a:rPr>
              <a:t> </a:t>
            </a:r>
            <a:r>
              <a:rPr lang="ru-RU" dirty="0" err="1">
                <a:solidFill>
                  <a:schemeClr val="tx1"/>
                </a:solidFill>
                <a:latin typeface="Times New Roman"/>
              </a:rPr>
              <a:t>різнобарвну</a:t>
            </a:r>
            <a:r>
              <a:rPr lang="ru-RU" dirty="0">
                <a:solidFill>
                  <a:schemeClr val="tx1"/>
                </a:solidFill>
                <a:latin typeface="Times New Roman"/>
              </a:rPr>
              <a:t> </a:t>
            </a:r>
            <a:r>
              <a:rPr lang="ru-RU" dirty="0" err="1">
                <a:solidFill>
                  <a:schemeClr val="tx1"/>
                </a:solidFill>
                <a:latin typeface="Times New Roman"/>
              </a:rPr>
              <a:t>смугу</a:t>
            </a:r>
            <a:r>
              <a:rPr lang="ru-RU" dirty="0">
                <a:solidFill>
                  <a:schemeClr val="tx1"/>
                </a:solidFill>
                <a:latin typeface="Times New Roman"/>
              </a:rPr>
              <a:t>.</a:t>
            </a:r>
            <a:r>
              <a:rPr lang="ru-RU" dirty="0">
                <a:solidFill>
                  <a:prstClr val="black"/>
                </a:solidFill>
                <a:latin typeface="Times New Roman"/>
              </a:rPr>
              <a:t> </a:t>
            </a:r>
            <a:endParaRPr lang="ru-RU" dirty="0">
              <a:solidFill>
                <a:schemeClr val="tx1"/>
              </a:solidFill>
            </a:endParaRPr>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87624" y="2996952"/>
            <a:ext cx="6838439" cy="790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t="7344" r="7075"/>
          <a:stretch/>
        </p:blipFill>
        <p:spPr>
          <a:xfrm>
            <a:off x="3029509" y="4406650"/>
            <a:ext cx="3084981" cy="2068638"/>
          </a:xfrm>
          <a:prstGeom prst="rect">
            <a:avLst/>
          </a:prstGeom>
          <a:ln>
            <a:noFill/>
          </a:ln>
          <a:effectLst>
            <a:outerShdw blurRad="292100" dist="139700" dir="2700000" algn="tl" rotWithShape="0">
              <a:srgbClr val="333333">
                <a:alpha val="65000"/>
              </a:srgbClr>
            </a:outerShdw>
          </a:effectLst>
        </p:spPr>
      </p:pic>
      <p:sp>
        <p:nvSpPr>
          <p:cNvPr id="2" name="Объект 2">
            <a:extLst>
              <a:ext uri="{FF2B5EF4-FFF2-40B4-BE49-F238E27FC236}">
                <a16:creationId xmlns:a16="http://schemas.microsoft.com/office/drawing/2014/main" id="{3A717105-7F00-FAB5-EDF7-6B398BB8C54A}"/>
              </a:ext>
            </a:extLst>
          </p:cNvPr>
          <p:cNvSpPr txBox="1">
            <a:spLocks/>
          </p:cNvSpPr>
          <p:nvPr/>
        </p:nvSpPr>
        <p:spPr>
          <a:xfrm>
            <a:off x="320478" y="382712"/>
            <a:ext cx="8640960" cy="2592288"/>
          </a:xfrm>
          <a:prstGeom prst="rect">
            <a:avLst/>
          </a:prstGeom>
          <a:solidFill>
            <a:srgbClr val="00D661"/>
          </a:solidFill>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uk-UA"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Неперервний спектр</a:t>
            </a:r>
            <a:r>
              <a:rPr lang="uk-UA" dirty="0">
                <a:solidFill>
                  <a:schemeClr val="tx1"/>
                </a:solidFill>
                <a:latin typeface="Times New Roman" panose="02020603050405020304" pitchFamily="18" charset="0"/>
                <a:cs typeface="Times New Roman" panose="02020603050405020304" pitchFamily="18" charset="0"/>
              </a:rPr>
              <a:t> випромінювання складається з сукупності електромагнітних хвиль, довжини яких змінюються безперервно. </a:t>
            </a:r>
            <a:br>
              <a:rPr lang="uk-UA" dirty="0">
                <a:solidFill>
                  <a:schemeClr val="tx1"/>
                </a:solidFill>
                <a:latin typeface="Arial"/>
              </a:rPr>
            </a:br>
            <a:r>
              <a:rPr lang="uk-UA" dirty="0">
                <a:solidFill>
                  <a:schemeClr val="tx1"/>
                </a:solidFill>
                <a:latin typeface="Times New Roman"/>
              </a:rPr>
              <a:t>Сонячний спектр або спектр дугового ліхтаря є безперервним. Це означає, що в спектрі представлені всі довжини хвиль. У спектрі немає розривів, і на екрані спектрографа можна бачити суцільну різнобарвну смугу.</a:t>
            </a:r>
            <a:r>
              <a:rPr lang="uk-UA" dirty="0">
                <a:solidFill>
                  <a:prstClr val="black"/>
                </a:solidFill>
                <a:latin typeface="Times New Roman"/>
              </a:rPr>
              <a:t> </a:t>
            </a:r>
            <a:endParaRPr lang="uk-UA" dirty="0">
              <a:solidFill>
                <a:schemeClr val="tx1"/>
              </a:solidFill>
            </a:endParaRPr>
          </a:p>
        </p:txBody>
      </p:sp>
      <p:pic>
        <p:nvPicPr>
          <p:cNvPr id="4" name="Picture 4" descr="http://www.fotokonkurs.ru/uploads/photos/contests/2011/01/31/5/df16f4cf9ddad2e05f62314c4da8ebab/800.jpg">
            <a:extLst>
              <a:ext uri="{FF2B5EF4-FFF2-40B4-BE49-F238E27FC236}">
                <a16:creationId xmlns:a16="http://schemas.microsoft.com/office/drawing/2014/main" id="{103923B4-EFF2-D03E-F612-D2BAEFAB9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438"/>
          <a:stretch>
            <a:fillRect/>
          </a:stretch>
        </p:blipFill>
        <p:spPr bwMode="auto">
          <a:xfrm>
            <a:off x="251990" y="3898503"/>
            <a:ext cx="26638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fotoprom.com/img/t/125/01.jpg">
            <a:extLst>
              <a:ext uri="{FF2B5EF4-FFF2-40B4-BE49-F238E27FC236}">
                <a16:creationId xmlns:a16="http://schemas.microsoft.com/office/drawing/2014/main" id="{B378CA92-9168-86E4-ED53-4901AF528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3969940"/>
            <a:ext cx="2662238"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8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8325545" cy="1296144"/>
          </a:xfrm>
          <a:solidFill>
            <a:srgbClr val="00D661"/>
          </a:solidFill>
        </p:spPr>
        <p:txBody>
          <a:bodyPr>
            <a:normAutofit/>
          </a:bodyPr>
          <a:lstStyle/>
          <a:p>
            <a:pPr marL="45720" indent="0" algn="ctr">
              <a:buNone/>
            </a:pPr>
            <a:r>
              <a:rPr lang="uk-UA" sz="2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Смугастий спектр</a:t>
            </a:r>
            <a:r>
              <a:rPr lang="uk-UA" sz="2400" dirty="0">
                <a:solidFill>
                  <a:schemeClr val="tx1"/>
                </a:solidFill>
                <a:latin typeface="Times New Roman" panose="02020603050405020304" pitchFamily="18" charset="0"/>
                <a:cs typeface="Times New Roman" panose="02020603050405020304" pitchFamily="18" charset="0"/>
              </a:rPr>
              <a:t> </a:t>
            </a:r>
            <a:r>
              <a:rPr lang="uk-UA" sz="2400" dirty="0">
                <a:solidFill>
                  <a:schemeClr val="bg1"/>
                </a:solidFill>
                <a:latin typeface="Times New Roman" panose="02020603050405020304" pitchFamily="18" charset="0"/>
                <a:cs typeface="Times New Roman" panose="02020603050405020304" pitchFamily="18" charset="0"/>
              </a:rPr>
              <a:t>(молекулярний) </a:t>
            </a:r>
            <a:r>
              <a:rPr lang="uk-UA" sz="2400" dirty="0">
                <a:solidFill>
                  <a:schemeClr val="tx1"/>
                </a:solidFill>
                <a:latin typeface="Times New Roman" panose="02020603050405020304" pitchFamily="18" charset="0"/>
                <a:cs typeface="Times New Roman" panose="02020603050405020304" pitchFamily="18" charset="0"/>
              </a:rPr>
              <a:t>складається з декількох смуг, в межах яких довжини хвиль змінюються безперервно, розділених інтервалами відсутності випромінювання. </a:t>
            </a:r>
          </a:p>
        </p:txBody>
      </p:sp>
      <p:pic>
        <p:nvPicPr>
          <p:cNvPr id="7" name="Объект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115616" y="2060848"/>
            <a:ext cx="7056784" cy="1299320"/>
          </a:xfrm>
        </p:spPr>
      </p:pic>
      <p:sp>
        <p:nvSpPr>
          <p:cNvPr id="8" name="TextBox 7"/>
          <p:cNvSpPr txBox="1"/>
          <p:nvPr/>
        </p:nvSpPr>
        <p:spPr>
          <a:xfrm>
            <a:off x="395536" y="3789040"/>
            <a:ext cx="8496944" cy="2862322"/>
          </a:xfrm>
          <a:prstGeom prst="rect">
            <a:avLst/>
          </a:prstGeom>
          <a:solidFill>
            <a:srgbClr val="FFFF3F"/>
          </a:solidFill>
        </p:spPr>
        <p:txBody>
          <a:bodyPr wrap="square" rtlCol="0">
            <a:spAutoFit/>
          </a:bodyPr>
          <a:lstStyle/>
          <a:p>
            <a:pPr algn="ctr"/>
            <a:r>
              <a:rPr lang="uk-UA" sz="2000" dirty="0">
                <a:latin typeface="Times New Roman"/>
              </a:rPr>
              <a:t>Смугастий спектр складається з окремих смуг, розділених темними проміжками. З допомогою дуже хорошого спектрального апарата можна виявити, що кожна смуга являє собою сукупність великої кількості дуже тісно розташованих ліній. На відміну від лінійчатих спектрів смугасті спектри створюються молекулами, не пов'язаними або слабко пов'язаними один з одним. </a:t>
            </a:r>
            <a:br>
              <a:rPr lang="uk-UA" sz="2000" dirty="0"/>
            </a:br>
            <a:r>
              <a:rPr lang="uk-UA" sz="2000" dirty="0">
                <a:latin typeface="Times New Roman"/>
              </a:rPr>
              <a:t>Для спостереження молекулярних спектрів так само, як і для спостереження лінійчатих спектрів, зазвичай використовують світіння пари в полум'я або світіння газового розряду.</a:t>
            </a:r>
            <a:endParaRPr lang="uk-UA" sz="2000" dirty="0"/>
          </a:p>
        </p:txBody>
      </p:sp>
    </p:spTree>
    <p:extLst>
      <p:ext uri="{BB962C8B-B14F-4D97-AF65-F5344CB8AC3E}">
        <p14:creationId xmlns:p14="http://schemas.microsoft.com/office/powerpoint/2010/main" val="341547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692697"/>
            <a:ext cx="7992887" cy="864096"/>
          </a:xfrm>
          <a:solidFill>
            <a:srgbClr val="00D661"/>
          </a:solidFill>
        </p:spPr>
        <p:txBody>
          <a:bodyPr>
            <a:normAutofit/>
          </a:bodyPr>
          <a:lstStyle/>
          <a:p>
            <a:pPr marL="45720" indent="0" algn="ctr">
              <a:buNone/>
            </a:pPr>
            <a:r>
              <a:rPr lang="uk-UA"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Лінійні спектри ( </a:t>
            </a:r>
            <a:r>
              <a:rPr lang="uk-UA" sz="2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атамарні</a:t>
            </a:r>
            <a:r>
              <a:rPr lang="uk-UA"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характеризуються сукупністю випромінювання певних довжин хвиль</a:t>
            </a: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827584" y="2348880"/>
            <a:ext cx="7569503" cy="864096"/>
          </a:xfrm>
        </p:spPr>
      </p:pic>
      <p:sp>
        <p:nvSpPr>
          <p:cNvPr id="6" name="TextBox 5"/>
          <p:cNvSpPr txBox="1"/>
          <p:nvPr/>
        </p:nvSpPr>
        <p:spPr>
          <a:xfrm>
            <a:off x="303348" y="4077072"/>
            <a:ext cx="8820472" cy="1938992"/>
          </a:xfrm>
          <a:prstGeom prst="rect">
            <a:avLst/>
          </a:prstGeom>
          <a:solidFill>
            <a:srgbClr val="FFFF3F"/>
          </a:solidFill>
        </p:spPr>
        <p:txBody>
          <a:bodyPr wrap="square" rtlCol="0">
            <a:spAutoFit/>
          </a:bodyPr>
          <a:lstStyle/>
          <a:p>
            <a:pPr algn="ctr"/>
            <a:r>
              <a:rPr lang="uk-UA" sz="2400" dirty="0">
                <a:latin typeface="Times New Roman"/>
              </a:rPr>
              <a:t>Лінійчатих спектри дають всі речовини в газоподібному стані. </a:t>
            </a:r>
            <a:br>
              <a:rPr lang="uk-UA" sz="2400" dirty="0">
                <a:latin typeface="Times New Roman"/>
              </a:rPr>
            </a:br>
            <a:br>
              <a:rPr lang="uk-UA" sz="2400" dirty="0">
                <a:latin typeface="Times New Roman"/>
              </a:rPr>
            </a:br>
            <a:r>
              <a:rPr lang="uk-UA" sz="2400" dirty="0">
                <a:latin typeface="Times New Roman"/>
              </a:rPr>
              <a:t>Зазвичай для спостереження лінійчатих спектрів використовують світіння пари речовини у полум'ї або світіння газового розряду в трубці, наповненою досліджуваним газом.</a:t>
            </a:r>
            <a:endParaRPr lang="uk-UA" sz="2400" b="0" i="0" dirty="0">
              <a:effectLst/>
              <a:latin typeface="Times New Roman"/>
            </a:endParaRPr>
          </a:p>
        </p:txBody>
      </p:sp>
    </p:spTree>
    <p:extLst>
      <p:ext uri="{BB962C8B-B14F-4D97-AF65-F5344CB8AC3E}">
        <p14:creationId xmlns:p14="http://schemas.microsoft.com/office/powerpoint/2010/main" val="239000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omputer\Desktop\Спектри\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032" y="116632"/>
            <a:ext cx="8712968" cy="5262979"/>
          </a:xfrm>
          <a:prstGeom prst="rect">
            <a:avLst/>
          </a:prstGeom>
          <a:solidFill>
            <a:schemeClr val="accent6">
              <a:lumMod val="60000"/>
              <a:lumOff val="40000"/>
            </a:schemeClr>
          </a:solidFill>
        </p:spPr>
        <p:txBody>
          <a:bodyPr wrap="square" rtlCol="0">
            <a:spAutoFit/>
          </a:bodyPr>
          <a:lstStyle/>
          <a:p>
            <a:r>
              <a:rPr lang="uk-UA" sz="2800" dirty="0"/>
              <a:t>Довжини хвиль (або частоти) лінійного спектру будь-якої речовини залежать тільки від властивостей атомів цієї речовини, і ЗОВСІМ НЕ залежать від способу збудження свічення атомів.</a:t>
            </a:r>
          </a:p>
          <a:p>
            <a:r>
              <a:rPr lang="uk-UA" sz="2800" b="1" u="sng" dirty="0"/>
              <a:t>Атоми кожного хімічного елементу мають строго визначені резонансні частоти, в результаті чого саме на цих частотах вони поглинають та випромінюють світло</a:t>
            </a:r>
            <a:r>
              <a:rPr lang="uk-UA" sz="2800" dirty="0"/>
              <a:t>.</a:t>
            </a:r>
          </a:p>
          <a:p>
            <a:r>
              <a:rPr lang="uk-UA" sz="2800" dirty="0"/>
              <a:t>Це призводить до того, що у спектроскопі на спектрах видно лінії (темні і світлі) у певних місцях, характерних для кожної речовини.</a:t>
            </a:r>
          </a:p>
          <a:p>
            <a:r>
              <a:rPr lang="uk-UA" sz="2800" dirty="0"/>
              <a:t>Інтенсивність ліній залежить від кількості речовини.</a:t>
            </a:r>
            <a:endParaRPr lang="ru-RU" sz="2800" dirty="0"/>
          </a:p>
        </p:txBody>
      </p:sp>
    </p:spTree>
    <p:extLst>
      <p:ext uri="{BB962C8B-B14F-4D97-AF65-F5344CB8AC3E}">
        <p14:creationId xmlns:p14="http://schemas.microsoft.com/office/powerpoint/2010/main" val="49499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omputer\Desktop\Спектри\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7" y="649154"/>
            <a:ext cx="9144001" cy="584775"/>
          </a:xfrm>
          <a:prstGeom prst="rect">
            <a:avLst/>
          </a:prstGeom>
          <a:solidFill>
            <a:schemeClr val="accent6">
              <a:lumMod val="40000"/>
              <a:lumOff val="60000"/>
            </a:schemeClr>
          </a:solidFill>
        </p:spPr>
        <p:txBody>
          <a:bodyPr wrap="square" rtlCol="0">
            <a:spAutoFit/>
          </a:bodyPr>
          <a:lstStyle/>
          <a:p>
            <a:pPr algn="ctr"/>
            <a:r>
              <a:rPr lang="uk-UA" sz="3200" b="1" dirty="0">
                <a:effectLst>
                  <a:outerShdw blurRad="38100" dist="38100" dir="2700000" algn="tl">
                    <a:srgbClr val="000000">
                      <a:alpha val="43137"/>
                    </a:srgbClr>
                  </a:outerShdw>
                </a:effectLst>
              </a:rPr>
              <a:t>Спектр поглинання</a:t>
            </a:r>
            <a:endParaRPr lang="ru-RU" sz="3200" b="1" dirty="0">
              <a:effectLst>
                <a:outerShdw blurRad="38100" dist="38100" dir="2700000" algn="tl">
                  <a:srgbClr val="000000">
                    <a:alpha val="43137"/>
                  </a:srgbClr>
                </a:outerShdw>
              </a:effectLst>
            </a:endParaRPr>
          </a:p>
        </p:txBody>
      </p:sp>
      <p:sp>
        <p:nvSpPr>
          <p:cNvPr id="2" name="TextBox 1"/>
          <p:cNvSpPr txBox="1"/>
          <p:nvPr/>
        </p:nvSpPr>
        <p:spPr>
          <a:xfrm>
            <a:off x="5349011" y="1268760"/>
            <a:ext cx="3781307" cy="2431435"/>
          </a:xfrm>
          <a:prstGeom prst="rect">
            <a:avLst/>
          </a:prstGeom>
          <a:solidFill>
            <a:schemeClr val="accent6">
              <a:lumMod val="60000"/>
              <a:lumOff val="40000"/>
            </a:schemeClr>
          </a:solidFill>
        </p:spPr>
        <p:txBody>
          <a:bodyPr wrap="square" rtlCol="0">
            <a:spAutoFit/>
          </a:bodyPr>
          <a:lstStyle/>
          <a:p>
            <a:r>
              <a:rPr lang="uk-UA" sz="1900" dirty="0"/>
              <a:t>Якщо пропускати біле світло крізь холодний, </a:t>
            </a:r>
            <a:r>
              <a:rPr lang="uk-UA" sz="1900" dirty="0" err="1"/>
              <a:t>невипромінюючий</a:t>
            </a:r>
            <a:r>
              <a:rPr lang="uk-UA" sz="1900" dirty="0"/>
              <a:t> газ, то на фоні неперервного спектра джерела з</a:t>
            </a:r>
            <a:r>
              <a:rPr lang="en-US" sz="1900" dirty="0"/>
              <a:t>’</a:t>
            </a:r>
            <a:r>
              <a:rPr lang="uk-UA" sz="1900" dirty="0"/>
              <a:t>являються темні лінії.</a:t>
            </a:r>
          </a:p>
          <a:p>
            <a:r>
              <a:rPr lang="uk-UA" sz="1900" dirty="0"/>
              <a:t>Газ </a:t>
            </a:r>
            <a:r>
              <a:rPr lang="uk-UA" sz="1900" b="1" u="sng" dirty="0"/>
              <a:t>поглинає</a:t>
            </a:r>
            <a:r>
              <a:rPr lang="uk-UA" sz="1900" dirty="0"/>
              <a:t> найбільш інтенсивно світло тих довжин хвиль, які </a:t>
            </a:r>
            <a:r>
              <a:rPr lang="uk-UA" sz="1900" b="1" u="sng" dirty="0"/>
              <a:t>випромінює</a:t>
            </a:r>
            <a:r>
              <a:rPr lang="uk-UA" sz="1900" dirty="0"/>
              <a:t> </a:t>
            </a:r>
            <a:r>
              <a:rPr lang="uk-UA" sz="1900" b="1" u="sng" dirty="0"/>
              <a:t>сам</a:t>
            </a:r>
            <a:r>
              <a:rPr lang="uk-UA" sz="1900" dirty="0"/>
              <a:t> у нагрітому до високої температури стані.</a:t>
            </a:r>
            <a:endParaRPr lang="ru-RU" sz="1900" dirty="0"/>
          </a:p>
        </p:txBody>
      </p:sp>
      <p:sp>
        <p:nvSpPr>
          <p:cNvPr id="5" name="TextBox 4"/>
          <p:cNvSpPr txBox="1"/>
          <p:nvPr/>
        </p:nvSpPr>
        <p:spPr>
          <a:xfrm>
            <a:off x="395536" y="5229200"/>
            <a:ext cx="3816424" cy="1261884"/>
          </a:xfrm>
          <a:prstGeom prst="rect">
            <a:avLst/>
          </a:prstGeom>
          <a:solidFill>
            <a:schemeClr val="accent6">
              <a:lumMod val="60000"/>
              <a:lumOff val="40000"/>
            </a:schemeClr>
          </a:solidFill>
        </p:spPr>
        <p:txBody>
          <a:bodyPr wrap="square" rtlCol="0">
            <a:spAutoFit/>
          </a:bodyPr>
          <a:lstStyle/>
          <a:p>
            <a:r>
              <a:rPr lang="uk-UA" sz="1900" dirty="0"/>
              <a:t>Темні лінії на фоні неперервного спектру – це лінії поглинання, </a:t>
            </a:r>
          </a:p>
          <a:p>
            <a:r>
              <a:rPr lang="uk-UA" sz="1900" dirty="0"/>
              <a:t>які в сукупності утворюють спектр поглинання</a:t>
            </a:r>
            <a:endParaRPr lang="ru-RU" sz="1900" dirty="0"/>
          </a:p>
        </p:txBody>
      </p:sp>
    </p:spTree>
    <p:extLst>
      <p:ext uri="{BB962C8B-B14F-4D97-AF65-F5344CB8AC3E}">
        <p14:creationId xmlns:p14="http://schemas.microsoft.com/office/powerpoint/2010/main" val="3224679018"/>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354</TotalTime>
  <Words>969</Words>
  <Application>Microsoft Macintosh PowerPoint</Application>
  <PresentationFormat>Экран (4:3)</PresentationFormat>
  <Paragraphs>79</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21</vt:i4>
      </vt:variant>
    </vt:vector>
  </HeadingPairs>
  <TitlesOfParts>
    <vt:vector size="30" baseType="lpstr">
      <vt:lpstr>Arial</vt:lpstr>
      <vt:lpstr>Calibri</vt:lpstr>
      <vt:lpstr>Calibri Light</vt:lpstr>
      <vt:lpstr>Georgia</vt:lpstr>
      <vt:lpstr>Times New Roman</vt:lpstr>
      <vt:lpstr>Trebuchet MS</vt:lpstr>
      <vt:lpstr>Wingdings</vt:lpstr>
      <vt:lpstr>Ретро</vt:lpstr>
      <vt:lpstr>Воздушный поток</vt:lpstr>
      <vt:lpstr>Види спектрів.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Nadin</dc:creator>
  <cp:lastModifiedBy>ivanovvl</cp:lastModifiedBy>
  <cp:revision>22</cp:revision>
  <dcterms:created xsi:type="dcterms:W3CDTF">2016-03-28T20:02:26Z</dcterms:created>
  <dcterms:modified xsi:type="dcterms:W3CDTF">2023-03-26T12:01:45Z</dcterms:modified>
</cp:coreProperties>
</file>