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6" r:id="rId3"/>
    <p:sldId id="259" r:id="rId4"/>
    <p:sldId id="284" r:id="rId5"/>
    <p:sldId id="285" r:id="rId6"/>
    <p:sldId id="288" r:id="rId7"/>
    <p:sldId id="287" r:id="rId8"/>
    <p:sldId id="269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FF"/>
    <a:srgbClr val="99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0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8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65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0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65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6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8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7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2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2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8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0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2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9286-922B-4511-9BE8-BC48AC7CFB9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CDAA57-546D-4440-8EB7-C793158AC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0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8C87F689-F7E3-68A8-E363-9A4AC927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7632847" cy="5328592"/>
          </a:xfrm>
        </p:spPr>
        <p:txBody>
          <a:bodyPr>
            <a:noAutofit/>
          </a:bodyPr>
          <a:lstStyle/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Шановна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Зало,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наче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на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рентгені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стою,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відкритий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з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ніг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до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голови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перед тобою на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долоні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сцени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–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і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хоч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би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тінь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від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кущика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трави!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Шановна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–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несмертна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 я –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минущий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Я з тих, кого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часом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від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нудьги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Возводила і кидала нагим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На дно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ганьби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з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олімпової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кручі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О, многолика, я – твоя забава.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І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згубний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 і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солодкий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твій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полон.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Я чую, як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ротів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твоїх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мільйон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Волає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водночас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«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Ганьба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!» і «Слава!»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І горе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тим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що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прагли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угодити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На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всі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твої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і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примхи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 і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смаки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Над ними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присудом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стоять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віки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: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Вгодити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–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означа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себе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убити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Оскільки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 Зало,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ти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своєї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правиш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,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Заманюючи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на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непевну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путь,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Я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залишаю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за собою право –</a:t>
            </a:r>
            <a:endParaRPr lang="ru-RU" sz="1400" kern="1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Самим собою </a:t>
            </a:r>
            <a:r>
              <a:rPr lang="ru-RU" sz="1400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буть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</a:p>
          <a:p>
            <a:pPr marL="0" indent="0" algn="r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Б. </a:t>
            </a:r>
            <a:r>
              <a:rPr lang="ru-RU" sz="1400" i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Олійник</a:t>
            </a:r>
            <a:r>
              <a:rPr lang="ru-RU" sz="1400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«До </a:t>
            </a:r>
            <a:r>
              <a:rPr lang="ru-RU" sz="1400" i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зали</a:t>
            </a:r>
            <a:r>
              <a:rPr lang="ru-RU" sz="1400" i="1" kern="1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Б»</a:t>
            </a: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/>
            </a:r>
            <a:b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</a:br>
            <a:endParaRPr lang="ru-RU" sz="1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645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E8280D6-FF17-E750-96CD-05EE9EC7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692696"/>
            <a:ext cx="806489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Портрет цільової аудиторії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здобувача </a:t>
            </a:r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вищої освіти І</a:t>
            </a:r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року навчання (есе, ментальна карта, презентація тощо): 5 її загальних ознак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7F80B9B-45F6-81C4-92FC-0447D145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420888"/>
            <a:ext cx="7922841" cy="3620475"/>
          </a:xfrm>
        </p:spPr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Демографічні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 Стать,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вік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наявність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дітей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сімейний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стан,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освіта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професія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Географічні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Регіон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клімат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чисельність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населення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інфраструктура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ЗМІ.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Економічні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Місце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роботи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/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її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відсутність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рівень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доходу.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Мотиваційні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 Причини та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способи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долучення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до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аудиторії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перспективи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перебування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Психологічні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. Характер, тип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мислення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життєва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позиція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цінності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смаки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,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спосіб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Museo Sans Cyrl 400"/>
              </a:rPr>
              <a:t>життя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useo Sans Cyrl 40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Museo Sans Cyrl 400"/>
              </a:rPr>
              <a:t>референтна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useo Sans Cyrl 40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Museo Sans Cyrl 400"/>
              </a:rPr>
              <a:t>група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useo Sans Cyrl 400"/>
              </a:rPr>
              <a:t> 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Museo Sans Cyrl 400"/>
              </a:rPr>
              <a:t>куміри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Museo Sans Cyrl 40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2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5300" b="1" dirty="0">
                <a:solidFill>
                  <a:schemeClr val="accent2">
                    <a:lumMod val="50000"/>
                  </a:schemeClr>
                </a:solidFill>
              </a:rPr>
              <a:t>Аудиторія</a:t>
            </a:r>
            <a:br>
              <a:rPr lang="uk-UA" sz="53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5300" b="1" dirty="0">
                <a:solidFill>
                  <a:schemeClr val="accent2">
                    <a:lumMod val="50000"/>
                  </a:schemeClr>
                </a:solidFill>
              </a:rPr>
              <a:t>Види слухання Моделювання аудиторії</a:t>
            </a:r>
            <a:endParaRPr lang="ru-RU" sz="5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797152"/>
            <a:ext cx="1971644" cy="82390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Види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слухання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7" y="1484784"/>
            <a:ext cx="6273745" cy="4556579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err="1"/>
              <a:t>Залежно</a:t>
            </a:r>
            <a:r>
              <a:rPr lang="ru-RU" sz="2600" dirty="0"/>
              <a:t> від </a:t>
            </a:r>
            <a:r>
              <a:rPr lang="ru-RU" sz="2600" dirty="0" err="1"/>
              <a:t>поведінки</a:t>
            </a:r>
            <a:r>
              <a:rPr lang="ru-RU" sz="2600" dirty="0"/>
              <a:t> </a:t>
            </a:r>
            <a:r>
              <a:rPr lang="ru-RU" sz="2600" dirty="0" err="1"/>
              <a:t>слухачів</a:t>
            </a:r>
            <a:r>
              <a:rPr lang="ru-RU" sz="2600" dirty="0"/>
              <a:t> </a:t>
            </a:r>
            <a:r>
              <a:rPr lang="ru-RU" sz="2600" dirty="0" err="1"/>
              <a:t>розрізняють</a:t>
            </a:r>
            <a:r>
              <a:rPr lang="ru-RU" sz="2600" dirty="0"/>
              <a:t> </a:t>
            </a:r>
            <a:r>
              <a:rPr lang="ru-RU" sz="2600" dirty="0" err="1"/>
              <a:t>такі</a:t>
            </a:r>
            <a:r>
              <a:rPr lang="ru-RU" sz="2600" dirty="0"/>
              <a:t> </a:t>
            </a:r>
            <a:r>
              <a:rPr lang="ru-RU" sz="2600" b="1" dirty="0" err="1"/>
              <a:t>види</a:t>
            </a:r>
            <a:r>
              <a:rPr lang="ru-RU" sz="2600" b="1" dirty="0"/>
              <a:t> </a:t>
            </a:r>
            <a:r>
              <a:rPr lang="ru-RU" sz="2600" b="1" dirty="0" err="1"/>
              <a:t>слухання</a:t>
            </a:r>
            <a:r>
              <a:rPr lang="ru-RU" sz="2600" dirty="0"/>
              <a:t>:</a:t>
            </a:r>
          </a:p>
          <a:p>
            <a:r>
              <a:rPr lang="ru-RU" sz="2600" b="1" dirty="0" err="1"/>
              <a:t>слухання</a:t>
            </a:r>
            <a:r>
              <a:rPr lang="ru-RU" sz="2600" b="1" dirty="0"/>
              <a:t> </a:t>
            </a:r>
            <a:r>
              <a:rPr lang="ru-RU" sz="2600" b="1" dirty="0" err="1"/>
              <a:t>заради</a:t>
            </a:r>
            <a:r>
              <a:rPr lang="ru-RU" sz="2600" b="1" dirty="0"/>
              <a:t> </a:t>
            </a:r>
            <a:r>
              <a:rPr lang="ru-RU" sz="2600" b="1" dirty="0" err="1"/>
              <a:t>задоволення</a:t>
            </a:r>
            <a:r>
              <a:rPr lang="ru-RU" sz="2600" dirty="0"/>
              <a:t> 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слухання</a:t>
            </a:r>
            <a:r>
              <a:rPr lang="ru-RU" sz="2600" dirty="0"/>
              <a:t> </a:t>
            </a:r>
            <a:r>
              <a:rPr lang="ru-RU" sz="2600" dirty="0" err="1"/>
              <a:t>музики</a:t>
            </a:r>
            <a:r>
              <a:rPr lang="ru-RU" sz="2600" dirty="0"/>
              <a:t>, </a:t>
            </a:r>
            <a:r>
              <a:rPr lang="ru-RU" sz="2600" dirty="0" err="1"/>
              <a:t>трансляцій</a:t>
            </a:r>
            <a:r>
              <a:rPr lang="ru-RU" sz="2600" dirty="0"/>
              <a:t> </a:t>
            </a:r>
            <a:r>
              <a:rPr lang="ru-RU" sz="2600" dirty="0" err="1"/>
              <a:t>спортивних</a:t>
            </a:r>
            <a:r>
              <a:rPr lang="ru-RU" sz="2600" dirty="0"/>
              <a:t> </a:t>
            </a:r>
            <a:r>
              <a:rPr lang="ru-RU" sz="2600" dirty="0" err="1"/>
              <a:t>матчів</a:t>
            </a:r>
            <a:r>
              <a:rPr lang="ru-RU" sz="2600" dirty="0"/>
              <a:t>,  </a:t>
            </a:r>
            <a:r>
              <a:rPr lang="ru-RU" sz="2600" dirty="0" err="1"/>
              <a:t>розмови</a:t>
            </a:r>
            <a:r>
              <a:rPr lang="ru-RU" sz="2600" dirty="0"/>
              <a:t> на </a:t>
            </a:r>
            <a:r>
              <a:rPr lang="ru-RU" sz="2600" dirty="0" err="1"/>
              <a:t>дружніх</a:t>
            </a:r>
            <a:r>
              <a:rPr lang="ru-RU" sz="2600" dirty="0"/>
              <a:t> </a:t>
            </a:r>
            <a:r>
              <a:rPr lang="ru-RU" sz="2600" dirty="0" err="1"/>
              <a:t>вечірках</a:t>
            </a:r>
            <a:r>
              <a:rPr lang="ru-RU" sz="2600" dirty="0"/>
              <a:t>, </a:t>
            </a:r>
            <a:r>
              <a:rPr lang="ru-RU" sz="2600" dirty="0" err="1"/>
              <a:t>спілкування</a:t>
            </a:r>
            <a:r>
              <a:rPr lang="ru-RU" sz="2600" dirty="0"/>
              <a:t> </a:t>
            </a:r>
            <a:r>
              <a:rPr lang="ru-RU" sz="2600" dirty="0" err="1"/>
              <a:t>однодумців</a:t>
            </a:r>
            <a:r>
              <a:rPr lang="ru-RU" sz="2600" dirty="0"/>
              <a:t>; </a:t>
            </a:r>
            <a:br>
              <a:rPr lang="ru-RU" sz="2600" dirty="0"/>
            </a:br>
            <a:r>
              <a:rPr lang="ru-RU" sz="2600" dirty="0"/>
              <a:t> </a:t>
            </a:r>
          </a:p>
          <a:p>
            <a:r>
              <a:rPr lang="ru-RU" sz="2600" b="1" dirty="0" err="1"/>
              <a:t>удумливе</a:t>
            </a:r>
            <a:r>
              <a:rPr lang="ru-RU" sz="2600" b="1" dirty="0"/>
              <a:t> </a:t>
            </a:r>
            <a:r>
              <a:rPr lang="ru-RU" sz="2600" b="1" dirty="0" err="1"/>
              <a:t>слухання</a:t>
            </a:r>
            <a:r>
              <a:rPr lang="ru-RU" sz="2600" b="1" dirty="0"/>
              <a:t> </a:t>
            </a:r>
            <a:r>
              <a:rPr lang="ru-RU" sz="2600" dirty="0" err="1"/>
              <a:t>передбачає</a:t>
            </a:r>
            <a:r>
              <a:rPr lang="ru-RU" sz="2600" dirty="0"/>
              <a:t> </a:t>
            </a:r>
            <a:r>
              <a:rPr lang="ru-RU" sz="2600" dirty="0" err="1"/>
              <a:t>сприйняття</a:t>
            </a:r>
            <a:r>
              <a:rPr lang="ru-RU" sz="2600" dirty="0"/>
              <a:t> </a:t>
            </a:r>
            <a:r>
              <a:rPr lang="ru-RU" sz="2600" dirty="0" err="1"/>
              <a:t>лекцій</a:t>
            </a:r>
            <a:r>
              <a:rPr lang="ru-RU" sz="2600" dirty="0"/>
              <a:t>,  </a:t>
            </a:r>
            <a:r>
              <a:rPr lang="ru-RU" sz="2600" dirty="0" err="1"/>
              <a:t>інструкцій</a:t>
            </a:r>
            <a:r>
              <a:rPr lang="ru-RU" sz="2600" dirty="0"/>
              <a:t> з </a:t>
            </a:r>
            <a:r>
              <a:rPr lang="ru-RU" sz="2600" dirty="0" err="1"/>
              <a:t>певних</a:t>
            </a:r>
            <a:r>
              <a:rPr lang="ru-RU" sz="2600" dirty="0"/>
              <a:t> проблем з метою </a:t>
            </a:r>
            <a:r>
              <a:rPr lang="ru-RU" sz="2600" dirty="0" err="1"/>
              <a:t>розуміння</a:t>
            </a:r>
            <a:r>
              <a:rPr lang="ru-RU" sz="2600" dirty="0"/>
              <a:t> </a:t>
            </a:r>
            <a:r>
              <a:rPr lang="ru-RU" sz="2600" dirty="0" err="1"/>
              <a:t>й</a:t>
            </a:r>
            <a:r>
              <a:rPr lang="ru-RU" sz="2600" dirty="0"/>
              <a:t> </a:t>
            </a:r>
            <a:r>
              <a:rPr lang="ru-RU" sz="2600" dirty="0" err="1"/>
              <a:t>запам’ятовування</a:t>
            </a:r>
            <a:r>
              <a:rPr lang="ru-RU" sz="2600" dirty="0"/>
              <a:t>;</a:t>
            </a:r>
            <a:br>
              <a:rPr lang="ru-RU" sz="2600" dirty="0"/>
            </a:br>
            <a:r>
              <a:rPr lang="ru-RU" sz="2600" dirty="0"/>
              <a:t> </a:t>
            </a:r>
          </a:p>
          <a:p>
            <a:r>
              <a:rPr lang="ru-RU" sz="2600" b="1" dirty="0" err="1"/>
              <a:t>критичне</a:t>
            </a:r>
            <a:r>
              <a:rPr lang="ru-RU" sz="2600" b="1" dirty="0"/>
              <a:t> </a:t>
            </a:r>
            <a:r>
              <a:rPr lang="ru-RU" sz="2600" b="1" dirty="0" err="1"/>
              <a:t>слухання</a:t>
            </a:r>
            <a:r>
              <a:rPr lang="ru-RU" sz="2600" dirty="0"/>
              <a:t>  </a:t>
            </a:r>
            <a:r>
              <a:rPr lang="ru-RU" sz="2600" dirty="0" err="1"/>
              <a:t>виникає</a:t>
            </a:r>
            <a:r>
              <a:rPr lang="ru-RU" sz="2600" dirty="0"/>
              <a:t> </a:t>
            </a:r>
            <a:r>
              <a:rPr lang="ru-RU" sz="2600" dirty="0" err="1"/>
              <a:t>внаслідок</a:t>
            </a:r>
            <a:r>
              <a:rPr lang="ru-RU" sz="2600" dirty="0"/>
              <a:t> </a:t>
            </a:r>
            <a:r>
              <a:rPr lang="ru-RU" sz="2600" dirty="0" err="1"/>
              <a:t>невпевненості</a:t>
            </a:r>
            <a:r>
              <a:rPr lang="ru-RU" sz="2600" dirty="0"/>
              <a:t> в </a:t>
            </a:r>
            <a:r>
              <a:rPr lang="ru-RU" sz="2600" dirty="0" err="1"/>
              <a:t>достовірності</a:t>
            </a:r>
            <a:r>
              <a:rPr lang="ru-RU" sz="2600" dirty="0"/>
              <a:t> </a:t>
            </a:r>
            <a:r>
              <a:rPr lang="ru-RU" sz="2600" dirty="0" err="1"/>
              <a:t>в</a:t>
            </a:r>
            <a:r>
              <a:rPr lang="ru-RU" sz="2600" dirty="0"/>
              <a:t> інформації; критично </a:t>
            </a:r>
            <a:r>
              <a:rPr lang="ru-RU" sz="2600" dirty="0" err="1"/>
              <a:t>слухають</a:t>
            </a:r>
            <a:r>
              <a:rPr lang="ru-RU" sz="2600" dirty="0"/>
              <a:t> </a:t>
            </a:r>
            <a:r>
              <a:rPr lang="ru-RU" sz="2600" dirty="0" err="1"/>
              <a:t>людину</a:t>
            </a:r>
            <a:r>
              <a:rPr lang="ru-RU" sz="2600" dirty="0"/>
              <a:t>, </a:t>
            </a:r>
            <a:r>
              <a:rPr lang="ru-RU" sz="2600" dirty="0" err="1"/>
              <a:t>чиї</a:t>
            </a:r>
            <a:r>
              <a:rPr lang="ru-RU" sz="2600" dirty="0"/>
              <a:t> погляди </a:t>
            </a:r>
            <a:r>
              <a:rPr lang="ru-RU" sz="2600" dirty="0" err="1"/>
              <a:t>відверто</a:t>
            </a:r>
            <a:r>
              <a:rPr lang="ru-RU" sz="2600" dirty="0"/>
              <a:t> </a:t>
            </a:r>
            <a:r>
              <a:rPr lang="ru-RU" sz="2600" dirty="0" err="1"/>
              <a:t>неприйнятні</a:t>
            </a:r>
            <a:r>
              <a:rPr lang="ru-RU" sz="2600" dirty="0"/>
              <a:t>;</a:t>
            </a:r>
            <a:br>
              <a:rPr lang="ru-RU" sz="2600" dirty="0"/>
            </a:br>
            <a:r>
              <a:rPr lang="ru-RU" sz="2600" dirty="0"/>
              <a:t> </a:t>
            </a:r>
          </a:p>
          <a:p>
            <a:r>
              <a:rPr lang="ru-RU" sz="2600" b="1" dirty="0" err="1"/>
              <a:t>емпатичне</a:t>
            </a:r>
            <a:r>
              <a:rPr lang="ru-RU" sz="2600" b="1" dirty="0"/>
              <a:t> </a:t>
            </a:r>
            <a:r>
              <a:rPr lang="ru-RU" sz="2600" b="1" dirty="0" err="1"/>
              <a:t>слухання</a:t>
            </a:r>
            <a:r>
              <a:rPr lang="ru-RU" sz="2600" dirty="0"/>
              <a:t> (англ. </a:t>
            </a:r>
            <a:r>
              <a:rPr lang="en-US" sz="2600" dirty="0"/>
              <a:t>empathy — </a:t>
            </a:r>
            <a:r>
              <a:rPr lang="ru-RU" sz="2600" dirty="0" err="1"/>
              <a:t>співчуття</a:t>
            </a:r>
            <a:r>
              <a:rPr lang="ru-RU" sz="2600" dirty="0"/>
              <a:t>, </a:t>
            </a:r>
            <a:r>
              <a:rPr lang="ru-RU" sz="2600" dirty="0" err="1"/>
              <a:t>переживання</a:t>
            </a:r>
            <a:r>
              <a:rPr lang="ru-RU" sz="2600" dirty="0"/>
              <a:t>) </a:t>
            </a:r>
            <a:r>
              <a:rPr lang="ru-RU" sz="2600" dirty="0" err="1"/>
              <a:t>передбачає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учасник</a:t>
            </a:r>
            <a:r>
              <a:rPr lang="ru-RU" sz="2600" dirty="0"/>
              <a:t> </a:t>
            </a:r>
            <a:r>
              <a:rPr lang="ru-RU" sz="2600" dirty="0" err="1"/>
              <a:t>спілкування</a:t>
            </a:r>
            <a:r>
              <a:rPr lang="ru-RU" sz="2600" dirty="0"/>
              <a:t> </a:t>
            </a:r>
            <a:r>
              <a:rPr lang="ru-RU" sz="2600" dirty="0" err="1"/>
              <a:t>приділяє</a:t>
            </a:r>
            <a:r>
              <a:rPr lang="ru-RU" sz="2600" dirty="0"/>
              <a:t> </a:t>
            </a:r>
            <a:r>
              <a:rPr lang="ru-RU" sz="2600" dirty="0" err="1"/>
              <a:t>більше</a:t>
            </a:r>
            <a:r>
              <a:rPr lang="ru-RU" sz="2600" dirty="0"/>
              <a:t> </a:t>
            </a:r>
            <a:r>
              <a:rPr lang="ru-RU" sz="2600" dirty="0" err="1"/>
              <a:t>уваги</a:t>
            </a:r>
            <a:r>
              <a:rPr lang="ru-RU" sz="2600" dirty="0"/>
              <a:t> </a:t>
            </a:r>
            <a:r>
              <a:rPr lang="ru-RU" sz="2600" dirty="0" err="1"/>
              <a:t>зчитуванню</a:t>
            </a:r>
            <a:r>
              <a:rPr lang="ru-RU" sz="2600" dirty="0"/>
              <a:t> </a:t>
            </a:r>
            <a:r>
              <a:rPr lang="ru-RU" sz="2600" dirty="0" err="1"/>
              <a:t>почуттів</a:t>
            </a:r>
            <a:r>
              <a:rPr lang="ru-RU" sz="2600" dirty="0"/>
              <a:t>, а не </a:t>
            </a:r>
            <a:r>
              <a:rPr lang="ru-RU" sz="2600" dirty="0" err="1"/>
              <a:t>слів</a:t>
            </a:r>
            <a:r>
              <a:rPr lang="ru-RU" sz="2600" dirty="0"/>
              <a:t>; слухач </a:t>
            </a:r>
            <a:r>
              <a:rPr lang="ru-RU" sz="2600" dirty="0" err="1"/>
              <a:t>прагне</a:t>
            </a:r>
            <a:r>
              <a:rPr lang="ru-RU" sz="2600" dirty="0"/>
              <a:t> </a:t>
            </a:r>
            <a:r>
              <a:rPr lang="ru-RU" sz="2600" dirty="0" err="1"/>
              <a:t>увійти</a:t>
            </a:r>
            <a:r>
              <a:rPr lang="ru-RU" sz="2600" dirty="0"/>
              <a:t> в </a:t>
            </a:r>
            <a:r>
              <a:rPr lang="ru-RU" sz="2600" dirty="0" err="1"/>
              <a:t>ситуацію</a:t>
            </a:r>
            <a:r>
              <a:rPr lang="ru-RU" sz="2600" dirty="0"/>
              <a:t> </a:t>
            </a:r>
            <a:r>
              <a:rPr lang="ru-RU" sz="2600" dirty="0" err="1"/>
              <a:t>мовця</a:t>
            </a:r>
            <a:r>
              <a:rPr lang="ru-RU" sz="2600" dirty="0"/>
              <a:t> </a:t>
            </a:r>
            <a:r>
              <a:rPr lang="ru-RU" sz="2600" dirty="0" err="1"/>
              <a:t>й</a:t>
            </a:r>
            <a:r>
              <a:rPr lang="ru-RU" sz="2600" dirty="0"/>
              <a:t> </a:t>
            </a:r>
            <a:r>
              <a:rPr lang="ru-RU" sz="2600" dirty="0" err="1"/>
              <a:t>сприймає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слова </a:t>
            </a:r>
            <a:r>
              <a:rPr lang="ru-RU" sz="2600" dirty="0" err="1"/>
              <a:t>крізь</a:t>
            </a:r>
            <a:r>
              <a:rPr lang="ru-RU" sz="2600" dirty="0"/>
              <a:t> призму </a:t>
            </a:r>
            <a:r>
              <a:rPr lang="ru-RU" sz="2600" dirty="0" err="1"/>
              <a:t>його</a:t>
            </a:r>
            <a:r>
              <a:rPr lang="ru-RU" sz="2600" dirty="0"/>
              <a:t> (</a:t>
            </a:r>
            <a:r>
              <a:rPr lang="ru-RU" sz="2600" dirty="0" err="1"/>
              <a:t>мовця</a:t>
            </a:r>
            <a:r>
              <a:rPr lang="ru-RU" sz="2600" dirty="0"/>
              <a:t>) </a:t>
            </a:r>
            <a:r>
              <a:rPr lang="ru-RU" sz="2600" dirty="0" err="1"/>
              <a:t>досвіду</a:t>
            </a:r>
            <a:r>
              <a:rPr lang="ru-RU" sz="2600" dirty="0"/>
              <a:t>, </a:t>
            </a:r>
            <a:r>
              <a:rPr lang="ru-RU" sz="2600" dirty="0" err="1"/>
              <a:t>почуттів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ерсональний сайт викладача української мови Марусіч Наталі - Слухання.  Моделювання аудиторії. Контакт з ауди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7470"/>
            <a:ext cx="8001056" cy="633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ерсональний сайт викладача української мови Марусіч Наталі - Слухання.  Моделювання аудиторії. Контакт з ауди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21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лухання - Практична риторика - Підручник Українська мова 10 клас (рівень  стандарту) - Шевчук С. В. - Перун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8783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ерсональний сайт викладача української мови Марусіч Наталі - Слухання.  Моделювання аудиторії. Контакт з ауди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9456"/>
            <a:ext cx="8429684" cy="621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Щоб установити взаємодію з аудиторією,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оратор повинен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 </a:t>
            </a:r>
            <a:r>
              <a:rPr lang="uk-UA" i="1" dirty="0"/>
              <a:t>добре знати предмет розмови; </a:t>
            </a:r>
          </a:p>
          <a:p>
            <a:r>
              <a:rPr lang="uk-UA" i="1" dirty="0"/>
              <a:t> ураховувати потреби та настрої аудиторії; </a:t>
            </a:r>
          </a:p>
          <a:p>
            <a:r>
              <a:rPr lang="uk-UA" i="1" dirty="0"/>
              <a:t> говорити просто та жваво; </a:t>
            </a:r>
          </a:p>
          <a:p>
            <a:r>
              <a:rPr lang="uk-UA" i="1" dirty="0"/>
              <a:t> тримати зоровий контакт зі слухачами; </a:t>
            </a:r>
          </a:p>
          <a:p>
            <a:r>
              <a:rPr lang="uk-UA" i="1" dirty="0"/>
              <a:t> на ходу визначати реакцію слухачів і вносити зміни, як у зміст, так і в методику викладення матеріалу; </a:t>
            </a:r>
          </a:p>
          <a:p>
            <a:r>
              <a:rPr lang="uk-UA" i="1" dirty="0"/>
              <a:t> намагатися бачити в кожному слухачеві співбесідника, товариша й не дивитися зверхньо на аудиторію; </a:t>
            </a:r>
          </a:p>
          <a:p>
            <a:r>
              <a:rPr lang="uk-UA" i="1" dirty="0"/>
              <a:t> залучати слухачів з перших хвилин до активного обговорення питань. </a:t>
            </a:r>
            <a:endParaRPr lang="ru-RU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7A22F8-0882-1415-2263-106EE3E6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615"/>
            <a:ext cx="7344816" cy="60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377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473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Museo Sans Cyrl 400</vt:lpstr>
      <vt:lpstr>Times New Roman</vt:lpstr>
      <vt:lpstr>Trebuchet MS</vt:lpstr>
      <vt:lpstr>Wingdings 3</vt:lpstr>
      <vt:lpstr>Аспект</vt:lpstr>
      <vt:lpstr>Презентация PowerPoint</vt:lpstr>
      <vt:lpstr> Аудиторія Види слухання Моделювання аудиторії</vt:lpstr>
      <vt:lpstr>Види слухання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Щоб установити взаємодію з аудиторією, оратор повинен: </vt:lpstr>
      <vt:lpstr>Презентация PowerPoint</vt:lpstr>
      <vt:lpstr>Портрет цільової аудиторії здобувача вищої освіти ІІ року навчання (есе, ментальна карта, презентація тощо): 5 її загальних ознак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Admin</cp:lastModifiedBy>
  <cp:revision>18</cp:revision>
  <dcterms:created xsi:type="dcterms:W3CDTF">2021-11-30T15:12:46Z</dcterms:created>
  <dcterms:modified xsi:type="dcterms:W3CDTF">2025-10-03T22:21:47Z</dcterms:modified>
</cp:coreProperties>
</file>