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14630400" cy="8229600"/>
  <p:notesSz cx="8229600" cy="14630400"/>
  <p:embeddedFontLst>
    <p:embeddedFont>
      <p:font typeface="DM Sans Medium" panose="020F0502020204030204" pitchFamily="34" charset="0"/>
      <p:regular r:id="rId7"/>
      <p:italic r:id="rId8"/>
    </p:embeddedFont>
    <p:embeddedFont>
      <p:font typeface="Inter" panose="02000503000000020004" pitchFamily="2" charset="0"/>
      <p:regular r:id="rId9"/>
    </p:embeddedFont>
  </p:embeddedFontLst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00"/>
    <p:restoredTop sz="94610"/>
  </p:normalViewPr>
  <p:slideViewPr>
    <p:cSldViewPr snapToGrid="0" snapToObjects="1">
      <p:cViewPr varScale="1">
        <p:scale>
          <a:sx n="37" d="100"/>
          <a:sy n="37" d="100"/>
        </p:scale>
        <p:origin x="240" y="1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04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1875" y="1530906"/>
            <a:ext cx="7720251" cy="325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i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Презентація курсу: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711875" y="2059543"/>
            <a:ext cx="7720251" cy="26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900"/>
              </a:lnSpc>
              <a:buNone/>
            </a:pPr>
            <a:r>
              <a:rPr lang="en-US" sz="55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Retention-маркетинг: ефективні методи для утримання клієнтів</a:t>
            </a:r>
            <a:endParaRPr lang="en-US" sz="5500" dirty="0"/>
          </a:p>
        </p:txBody>
      </p:sp>
      <p:sp>
        <p:nvSpPr>
          <p:cNvPr id="5" name="Text 2"/>
          <p:cNvSpPr/>
          <p:nvPr/>
        </p:nvSpPr>
        <p:spPr>
          <a:xfrm>
            <a:off x="711875" y="4995982"/>
            <a:ext cx="7720251" cy="13011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Retention-маркетинг - це комплекс маркетингових дій, спрямованих на утримання існуючих клієнтів та підвищення їхньої лояльності до бренду. Це ключовий аспект успішного ведення бізнесу, адже залучення нових клієнтів значно дорожче, ніж утримання вже наявних.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711875" y="6541056"/>
            <a:ext cx="325398" cy="325398"/>
          </a:xfrm>
          <a:prstGeom prst="roundRect">
            <a:avLst>
              <a:gd name="adj" fmla="val 28098162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95" y="6548676"/>
            <a:ext cx="310158" cy="3101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138952" y="6525816"/>
            <a:ext cx="1409581" cy="355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uk-UA" sz="1400" b="1" dirty="0">
                <a:solidFill>
                  <a:srgbClr val="161613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Малтиз</a:t>
            </a:r>
            <a:r>
              <a:rPr lang="en-US" sz="2000" b="1" dirty="0">
                <a:solidFill>
                  <a:srgbClr val="161613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1400" b="1" dirty="0">
                <a:solidFill>
                  <a:srgbClr val="161613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Вікторія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47673" y="805339"/>
            <a:ext cx="7821454" cy="1180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4000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</a:t>
            </a:r>
            <a:r>
              <a:rPr lang="en-US" sz="2200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сновні</a:t>
            </a:r>
            <a:r>
              <a:rPr lang="en-US" sz="22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методи</a:t>
            </a:r>
            <a:r>
              <a:rPr lang="en-US" sz="22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та</a:t>
            </a:r>
            <a:r>
              <a:rPr lang="en-US" sz="22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інструменти</a:t>
            </a:r>
            <a:r>
              <a:rPr lang="en-US" sz="22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R</a:t>
            </a:r>
            <a:r>
              <a:rPr lang="en-US" sz="22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etention-</a:t>
            </a:r>
            <a:r>
              <a:rPr lang="en-US" sz="2200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маркетингу,які</a:t>
            </a:r>
            <a:r>
              <a:rPr lang="en-US" sz="22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студенти</a:t>
            </a:r>
            <a:r>
              <a:rPr lang="en-US" sz="22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засвоюють</a:t>
            </a:r>
            <a:r>
              <a:rPr lang="en-US" sz="22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під</a:t>
            </a:r>
            <a:r>
              <a:rPr lang="en-US" sz="22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час</a:t>
            </a:r>
            <a:r>
              <a:rPr lang="en-US" sz="2200" dirty="0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161613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навчання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419612" y="2269331"/>
            <a:ext cx="22860" cy="5154930"/>
          </a:xfrm>
          <a:prstGeom prst="roundRect">
            <a:avLst>
              <a:gd name="adj" fmla="val 123979"/>
            </a:avLst>
          </a:prstGeom>
          <a:solidFill>
            <a:srgbClr val="D3D1C9"/>
          </a:solidFill>
          <a:ln/>
        </p:spPr>
      </p:sp>
      <p:sp>
        <p:nvSpPr>
          <p:cNvPr id="5" name="Shape 2"/>
          <p:cNvSpPr/>
          <p:nvPr/>
        </p:nvSpPr>
        <p:spPr>
          <a:xfrm>
            <a:off x="6620708" y="2682954"/>
            <a:ext cx="661273" cy="22860"/>
          </a:xfrm>
          <a:prstGeom prst="roundRect">
            <a:avLst>
              <a:gd name="adj" fmla="val 123979"/>
            </a:avLst>
          </a:prstGeom>
          <a:solidFill>
            <a:srgbClr val="D3D1C9"/>
          </a:solidFill>
          <a:ln/>
        </p:spPr>
      </p:sp>
      <p:sp>
        <p:nvSpPr>
          <p:cNvPr id="6" name="Shape 3"/>
          <p:cNvSpPr/>
          <p:nvPr/>
        </p:nvSpPr>
        <p:spPr>
          <a:xfrm>
            <a:off x="6218515" y="2481858"/>
            <a:ext cx="425053" cy="425053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</p:sp>
      <p:sp>
        <p:nvSpPr>
          <p:cNvPr id="7" name="Text 4"/>
          <p:cNvSpPr/>
          <p:nvPr/>
        </p:nvSpPr>
        <p:spPr>
          <a:xfrm>
            <a:off x="6384488" y="2552700"/>
            <a:ext cx="92988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2200" dirty="0"/>
          </a:p>
        </p:txBody>
      </p:sp>
      <p:sp>
        <p:nvSpPr>
          <p:cNvPr id="10" name="Shape 7"/>
          <p:cNvSpPr/>
          <p:nvPr/>
        </p:nvSpPr>
        <p:spPr>
          <a:xfrm>
            <a:off x="6620708" y="4564975"/>
            <a:ext cx="661273" cy="22860"/>
          </a:xfrm>
          <a:prstGeom prst="roundRect">
            <a:avLst>
              <a:gd name="adj" fmla="val 123979"/>
            </a:avLst>
          </a:prstGeom>
          <a:solidFill>
            <a:srgbClr val="D3D1C9"/>
          </a:solidFill>
          <a:ln/>
        </p:spPr>
      </p:sp>
      <p:sp>
        <p:nvSpPr>
          <p:cNvPr id="11" name="Shape 8"/>
          <p:cNvSpPr/>
          <p:nvPr/>
        </p:nvSpPr>
        <p:spPr>
          <a:xfrm>
            <a:off x="6218515" y="4363879"/>
            <a:ext cx="425053" cy="425053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</p:sp>
      <p:sp>
        <p:nvSpPr>
          <p:cNvPr id="12" name="Text 9"/>
          <p:cNvSpPr/>
          <p:nvPr/>
        </p:nvSpPr>
        <p:spPr>
          <a:xfrm>
            <a:off x="6349246" y="4434721"/>
            <a:ext cx="163592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7470219" y="4340185"/>
            <a:ext cx="461879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00"/>
              </a:lnSpc>
            </a:pPr>
            <a:r>
              <a:rPr lang="en-US" sz="2000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Програми</a:t>
            </a:r>
            <a:r>
              <a:rPr lang="en-US" sz="20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2000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лояльності</a:t>
            </a:r>
            <a:endParaRPr lang="en-US" sz="2000" dirty="0"/>
          </a:p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endParaRPr lang="en-US" sz="1850" dirty="0"/>
          </a:p>
        </p:txBody>
      </p:sp>
      <p:sp>
        <p:nvSpPr>
          <p:cNvPr id="14" name="Text 11"/>
          <p:cNvSpPr/>
          <p:nvPr/>
        </p:nvSpPr>
        <p:spPr>
          <a:xfrm>
            <a:off x="7470218" y="4748808"/>
            <a:ext cx="3978117" cy="117133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uk-UA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Формування програми б</a:t>
            </a:r>
            <a:r>
              <a:rPr lang="en-US" sz="16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онус</a:t>
            </a:r>
            <a:r>
              <a:rPr lang="uk-UA" sz="16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ів</a:t>
            </a: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6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знижки</a:t>
            </a:r>
            <a:r>
              <a:rPr lang="uk-UA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uk-UA" sz="16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промокоди</a:t>
            </a: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та</a:t>
            </a: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інші</a:t>
            </a: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привілеї</a:t>
            </a: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для</a:t>
            </a: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постійних</a:t>
            </a: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клієнтів</a:t>
            </a: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6620708" y="6446996"/>
            <a:ext cx="661273" cy="22860"/>
          </a:xfrm>
          <a:prstGeom prst="roundRect">
            <a:avLst>
              <a:gd name="adj" fmla="val 123979"/>
            </a:avLst>
          </a:prstGeom>
          <a:solidFill>
            <a:srgbClr val="D3D1C9"/>
          </a:solidFill>
          <a:ln/>
        </p:spPr>
      </p:sp>
      <p:sp>
        <p:nvSpPr>
          <p:cNvPr id="16" name="Shape 13"/>
          <p:cNvSpPr/>
          <p:nvPr/>
        </p:nvSpPr>
        <p:spPr>
          <a:xfrm>
            <a:off x="6218515" y="6245900"/>
            <a:ext cx="425053" cy="425053"/>
          </a:xfrm>
          <a:prstGeom prst="roundRect">
            <a:avLst>
              <a:gd name="adj" fmla="val 6668"/>
            </a:avLst>
          </a:prstGeom>
          <a:solidFill>
            <a:srgbClr val="EDEBE3"/>
          </a:solidFill>
          <a:ln/>
        </p:spPr>
      </p:sp>
      <p:sp>
        <p:nvSpPr>
          <p:cNvPr id="17" name="Text 14"/>
          <p:cNvSpPr/>
          <p:nvPr/>
        </p:nvSpPr>
        <p:spPr>
          <a:xfrm>
            <a:off x="6346865" y="6316742"/>
            <a:ext cx="168354" cy="283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7470219" y="6222206"/>
            <a:ext cx="408789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00"/>
              </a:lnSpc>
            </a:pPr>
            <a:r>
              <a:rPr lang="en-US" sz="2000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Ретаргетинг</a:t>
            </a:r>
            <a:endParaRPr lang="en-US" sz="2000" dirty="0"/>
          </a:p>
          <a:p>
            <a:pPr marL="0" indent="0" algn="l">
              <a:lnSpc>
                <a:spcPts val="2300"/>
              </a:lnSpc>
              <a:buNone/>
            </a:pPr>
            <a:endParaRPr lang="en-US" sz="1850" dirty="0"/>
          </a:p>
        </p:txBody>
      </p:sp>
      <p:sp>
        <p:nvSpPr>
          <p:cNvPr id="19" name="Text 16"/>
          <p:cNvSpPr/>
          <p:nvPr/>
        </p:nvSpPr>
        <p:spPr>
          <a:xfrm>
            <a:off x="7470218" y="6548080"/>
            <a:ext cx="3978117" cy="95881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6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Нагадування</a:t>
            </a: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</a:t>
            </a: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бренд</a:t>
            </a: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тим</a:t>
            </a: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6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хто</a:t>
            </a: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вже</a:t>
            </a: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контактував</a:t>
            </a: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</a:t>
            </a: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ним</a:t>
            </a: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раніше</a:t>
            </a: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00" dirty="0"/>
          </a:p>
        </p:txBody>
      </p:sp>
      <p:sp>
        <p:nvSpPr>
          <p:cNvPr id="20" name="Text 2">
            <a:extLst>
              <a:ext uri="{FF2B5EF4-FFF2-40B4-BE49-F238E27FC236}">
                <a16:creationId xmlns:a16="http://schemas.microsoft.com/office/drawing/2014/main" id="{70127199-DA36-90F7-0724-2309BD764207}"/>
              </a:ext>
            </a:extLst>
          </p:cNvPr>
          <p:cNvSpPr/>
          <p:nvPr/>
        </p:nvSpPr>
        <p:spPr>
          <a:xfrm>
            <a:off x="7470219" y="2836069"/>
            <a:ext cx="3978116" cy="108870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Створення унікальних пропозицій, які відповідають потребам кожного окремого клієнта.</a:t>
            </a:r>
            <a:endParaRPr lang="en-US" sz="1750" dirty="0"/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180A4707-35A4-42D0-307F-28517484EE6C}"/>
              </a:ext>
            </a:extLst>
          </p:cNvPr>
          <p:cNvSpPr/>
          <p:nvPr/>
        </p:nvSpPr>
        <p:spPr>
          <a:xfrm>
            <a:off x="7470219" y="24818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Персоналізація</a:t>
            </a: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8990" y="680085"/>
            <a:ext cx="7698819" cy="1290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Впровадження Retention-маркетингу у  бізнес</a:t>
            </a:r>
            <a:endParaRPr lang="en-US" sz="40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990" y="2279928"/>
            <a:ext cx="516136" cy="51613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08990" y="3002518"/>
            <a:ext cx="2580799" cy="322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Визначте цілі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6208990" y="3449003"/>
            <a:ext cx="3694509" cy="1321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Чітко окресліть, які саме бізнес-показники ви плануєте поліпшити за допомогою Retention-маркетингу.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3181" y="2279928"/>
            <a:ext cx="516136" cy="51613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13181" y="3002518"/>
            <a:ext cx="2580799" cy="322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Збирайте дані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10213181" y="3449003"/>
            <a:ext cx="3694628" cy="99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Аналізуйте поведінку ваших клієнтів, щоб розробити ефективні retention-стратегії.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990" y="5389483"/>
            <a:ext cx="516136" cy="51613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08990" y="6112073"/>
            <a:ext cx="3450908" cy="322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Тестуйте та вдосконалюйте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6208990" y="6558558"/>
            <a:ext cx="3694509" cy="99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Постійно експериментуйте з новими retention-інструментами та аналізуйте їхню ефективність.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3181" y="5389483"/>
            <a:ext cx="516136" cy="51613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13181" y="6112073"/>
            <a:ext cx="2580799" cy="322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Залучайте команду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10213181" y="6558558"/>
            <a:ext cx="3694628" cy="99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Переконайте весь ваш колектив у важливості Retention-маркетингу для успіху бізнесу.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0" y="1293647"/>
            <a:ext cx="6812356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воронки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/>
              <a:t>–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ключовий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клієнти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проходять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бізнесом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контакту до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покупки.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Детальне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воронки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слабкі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втрачаються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клієнти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конверсії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486894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50E377-0B18-5D59-8CE1-84ECB11487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2838"/>
          <a:stretch/>
        </p:blipFill>
        <p:spPr>
          <a:xfrm>
            <a:off x="238760" y="172212"/>
            <a:ext cx="6812356" cy="80573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218</Words>
  <Application>Microsoft Macintosh PowerPoint</Application>
  <PresentationFormat>Произвольный</PresentationFormat>
  <Paragraphs>29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Inter</vt:lpstr>
      <vt:lpstr>Inter Bold</vt:lpstr>
      <vt:lpstr>Arial</vt:lpstr>
      <vt:lpstr>Times New Roman</vt:lpstr>
      <vt:lpstr>DM Sans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Виктория Малтиз</cp:lastModifiedBy>
  <cp:revision>3</cp:revision>
  <dcterms:created xsi:type="dcterms:W3CDTF">2024-11-11T19:05:25Z</dcterms:created>
  <dcterms:modified xsi:type="dcterms:W3CDTF">2024-11-11T19:15:25Z</dcterms:modified>
</cp:coreProperties>
</file>