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3366CC"/>
    <a:srgbClr val="422C16"/>
    <a:srgbClr val="0C788E"/>
    <a:srgbClr val="006666"/>
    <a:srgbClr val="0099CC"/>
    <a:srgbClr val="660033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104" d="100"/>
          <a:sy n="104" d="100"/>
        </p:scale>
        <p:origin x="-1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05242-DE54-403B-8C8A-2F2C54D3BD3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2FE37-949C-47ED-BF1E-BA12DF96DE2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D9594-FB80-4E33-9D20-C352FE697AB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BA5DA-FD90-4042-AC3E-007A1307C33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B40F7-8E33-4C06-866D-FC19F1846E3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A2AA-E659-4A5A-963C-409BC1E3664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533F5-2E50-4D65-ACD2-8744C3276A6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5B87B-5A80-456A-82AF-246648B7AEC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28B35-ABD7-4949-BA94-6327F89B465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68B49-FE9D-43B8-9BFC-C0D4EF48D67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EE989-5518-48A6-BDFF-4829DF58AD6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A0776D6-3313-4337-ADD0-EFF17E9457E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ndAc>
      <p:stSnd>
        <p:snd r:embed="rId13" name="chimes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2714625" y="1785938"/>
            <a:ext cx="4537075" cy="647700"/>
          </a:xfrm>
        </p:spPr>
        <p:txBody>
          <a:bodyPr/>
          <a:lstStyle/>
          <a:p>
            <a:pPr algn="l" eaLnBrk="1" hangingPunct="1"/>
            <a:r>
              <a:rPr lang="ru-RU" sz="4000" b="1" smtClean="0">
                <a:solidFill>
                  <a:schemeClr val="tx1"/>
                </a:solidFill>
              </a:rPr>
              <a:t>Структура политического имиджа</a:t>
            </a:r>
            <a:endParaRPr lang="es-ES" sz="40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714375" y="0"/>
            <a:ext cx="7143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FFC000"/>
                </a:solidFill>
              </a:rPr>
              <a:t>Таким образом, в процессе получения информации о политике или партии формируется образ-знание, в результате интерпретации и оценки этих знаний возникает образ-значение сегодняшнего состояния политического объекта.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7250" y="1357313"/>
            <a:ext cx="7715250" cy="35004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Например, избиратели имеют информацию о том, что кандидат X, баллотирующийся на пост мэра, способен эффективно решить экономические и политические проблемы города. Мы лично заинтересованы в этом кандидате и будем поддерживать его (образ-значение); соответственно мы надеемся и хотим, чтобы его избрали (образ потребного будущего), и считаем, что он вновь может победить на выборах (образ-прогноз).</a:t>
            </a:r>
          </a:p>
        </p:txBody>
      </p:sp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285750" y="4786313"/>
            <a:ext cx="8572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52413" algn="just"/>
            <a:r>
              <a:rPr lang="ru-RU" sz="20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результате формируются ожидания и требования электората к политическому лидеру, что является отправной точкой (основой) для конструирования имиджа будущего главы города. Поэтому структура политического образа лежит в основе построения политического имиджа.</a:t>
            </a:r>
            <a:endParaRPr lang="ru-RU" sz="2000" i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pull dir="d"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Основными элементами структуры политического имиджа являются:</a:t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3600" i="1" smtClean="0">
                <a:solidFill>
                  <a:srgbClr val="002060"/>
                </a:solidFill>
              </a:rPr>
              <a:t>	образ-знание;</a:t>
            </a:r>
          </a:p>
          <a:p>
            <a:pPr eaLnBrk="1" hangingPunct="1">
              <a:buFontTx/>
              <a:buNone/>
            </a:pPr>
            <a:endParaRPr lang="ru-RU" sz="3600" i="1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u-RU" sz="3600" i="1" smtClean="0">
                <a:solidFill>
                  <a:srgbClr val="002060"/>
                </a:solidFill>
              </a:rPr>
              <a:t>	образ-значение;</a:t>
            </a:r>
          </a:p>
          <a:p>
            <a:pPr eaLnBrk="1" hangingPunct="1">
              <a:buFontTx/>
              <a:buNone/>
            </a:pPr>
            <a:endParaRPr lang="ru-RU" sz="3600" i="1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u-RU" sz="3600" i="1" smtClean="0">
                <a:solidFill>
                  <a:srgbClr val="002060"/>
                </a:solidFill>
              </a:rPr>
              <a:t>	образ потребного будущего;</a:t>
            </a:r>
          </a:p>
          <a:p>
            <a:pPr eaLnBrk="1" hangingPunct="1">
              <a:buFontTx/>
              <a:buNone/>
            </a:pPr>
            <a:endParaRPr lang="ru-RU" sz="3600" i="1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u-RU" sz="3600" i="1" smtClean="0">
                <a:solidFill>
                  <a:srgbClr val="002060"/>
                </a:solidFill>
              </a:rPr>
              <a:t>	образ-прогноз.</a:t>
            </a:r>
          </a:p>
          <a:p>
            <a:pPr eaLnBrk="1" hangingPunct="1">
              <a:buFontTx/>
              <a:buNone/>
            </a:pPr>
            <a:endParaRPr lang="ru-RU" sz="3600" smtClean="0"/>
          </a:p>
          <a:p>
            <a:pPr eaLnBrk="1" hangingPunct="1"/>
            <a:endParaRPr lang="ru-RU" sz="3600" smtClean="0"/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http://nikkolom.ru/wp-content/uploads/2011/05/recla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3932238"/>
            <a:ext cx="2000250" cy="292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14313" y="1714500"/>
            <a:ext cx="8229601" cy="4525963"/>
          </a:xfrm>
        </p:spPr>
        <p:txBody>
          <a:bodyPr/>
          <a:lstStyle/>
          <a:p>
            <a:pPr indent="342900" eaLnBrk="1" hangingPunct="1">
              <a:buFontTx/>
              <a:buNone/>
            </a:pPr>
            <a:r>
              <a:rPr lang="ru-RU" sz="2800" i="1" smtClean="0"/>
              <a:t>Е. Егорова-Гантман и К. Плешаков в своей книге «Политическая реклама» отмечают, что «в сфере восприятия объекта политической жизни у нас функционируют одновременно образ-знание, образ-значение и образ потребного виртуального будущего, образ-прогноз, которые выполняют мотивирующую функцию по отношению к нашему политическому поведению». </a:t>
            </a:r>
            <a:endParaRPr lang="ru-RU" sz="2800" smtClean="0"/>
          </a:p>
        </p:txBody>
      </p:sp>
    </p:spTree>
  </p:cSld>
  <p:clrMapOvr>
    <a:masterClrMapping/>
  </p:clrMapOvr>
  <p:transition spd="slow">
    <p:wipe dir="d"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8" name="Picture 6" descr="http://ki.ill.in.ua/m/300x225/12182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2714620"/>
            <a:ext cx="2857500" cy="2143125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1357313"/>
            <a:ext cx="7000875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65113"/>
            <a:r>
              <a:rPr lang="ru-RU" sz="2400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Каждый политик или политическая партия обладает определенными характеристиками, информация о которых усваи­вается населением в виде знания. Так формируется </a:t>
            </a:r>
            <a:r>
              <a:rPr lang="ru-RU" sz="24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образ-знание, </a:t>
            </a:r>
            <a:r>
              <a:rPr lang="ru-RU" sz="2400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который мы получаем как из нашего непосредственного, индивидуального политического опыта, так и в результате целенаправленного воздействия на наше восприятие средств массовых коммуникаций и политической рекламы. Воспринимая какого-либо политика, мы располагаем образом, несущим информацию о его внешности и политических взглядах, биографии, семье, друзьях, хобби и т.д.</a:t>
            </a:r>
            <a:endParaRPr lang="ru-RU" sz="240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ipe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285750"/>
            <a:ext cx="7858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65113"/>
            <a:r>
              <a:rPr lang="ru-RU" sz="2400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полноту образа-знание конкретного политика или партии влияют несколько факторов:</a:t>
            </a:r>
            <a:endParaRPr lang="ru-RU" sz="2400">
              <a:solidFill>
                <a:srgbClr val="FFFF00"/>
              </a:solidFill>
            </a:endParaRPr>
          </a:p>
        </p:txBody>
      </p:sp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0" y="1571625"/>
            <a:ext cx="91440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55588">
              <a:tabLst>
                <a:tab pos="404813" algn="l"/>
              </a:tabLst>
            </a:pPr>
            <a:r>
              <a:rPr lang="ru-RU" sz="2100" i="1">
                <a:solidFill>
                  <a:srgbClr val="C00000"/>
                </a:solidFill>
                <a:cs typeface="Times New Roman" pitchFamily="18" charset="0"/>
              </a:rPr>
              <a:t>а)	большая информированность о политических отношениях в обществе, о существе и природе политического объекта рождает большее число характеристик, составляющих образ-знание;</a:t>
            </a:r>
            <a:endParaRPr lang="ru-RU" sz="2100">
              <a:solidFill>
                <a:srgbClr val="C00000"/>
              </a:solidFill>
            </a:endParaRPr>
          </a:p>
          <a:p>
            <a:pPr indent="255588" eaLnBrk="0" hangingPunct="0">
              <a:tabLst>
                <a:tab pos="404813" algn="l"/>
              </a:tabLst>
            </a:pPr>
            <a:r>
              <a:rPr lang="ru-RU" sz="2100" i="1">
                <a:solidFill>
                  <a:srgbClr val="3366CC"/>
                </a:solidFill>
                <a:cs typeface="Times New Roman" pitchFamily="18" charset="0"/>
              </a:rPr>
              <a:t>б)	большая политическая информированность приводит к</a:t>
            </a:r>
            <a:br>
              <a:rPr lang="ru-RU" sz="2100" i="1">
                <a:solidFill>
                  <a:srgbClr val="3366CC"/>
                </a:solidFill>
                <a:cs typeface="Times New Roman" pitchFamily="18" charset="0"/>
              </a:rPr>
            </a:br>
            <a:r>
              <a:rPr lang="ru-RU" sz="2100" i="1">
                <a:solidFill>
                  <a:srgbClr val="3366CC"/>
                </a:solidFill>
                <a:cs typeface="Times New Roman" pitchFamily="18" charset="0"/>
              </a:rPr>
              <a:t>более объемному и многомерному конкретному образу-знание;</a:t>
            </a:r>
          </a:p>
          <a:p>
            <a:pPr indent="255588" eaLnBrk="0" hangingPunct="0">
              <a:tabLst>
                <a:tab pos="404813" algn="l"/>
              </a:tabLst>
            </a:pPr>
            <a:r>
              <a:rPr lang="ru-RU" sz="2100" i="1">
                <a:solidFill>
                  <a:srgbClr val="00B050"/>
                </a:solidFill>
                <a:cs typeface="Times New Roman" pitchFamily="18" charset="0"/>
              </a:rPr>
              <a:t>в) 	на полноту образа-знания влияет опыт, усвоенный нами</a:t>
            </a:r>
            <a:br>
              <a:rPr lang="ru-RU" sz="2100" i="1">
                <a:solidFill>
                  <a:srgbClr val="00B050"/>
                </a:solidFill>
                <a:cs typeface="Times New Roman" pitchFamily="18" charset="0"/>
              </a:rPr>
            </a:br>
            <a:r>
              <a:rPr lang="ru-RU" sz="2100" i="1">
                <a:solidFill>
                  <a:srgbClr val="00B050"/>
                </a:solidFill>
                <a:cs typeface="Times New Roman" pitchFamily="18" charset="0"/>
              </a:rPr>
              <a:t>в прошлом во время политической социализации.Во втором случае страх перед чем-то инородным приводит к желанию ничего не знать о неприятном. В такой ситуации мы заведомо будем располагать образом-знанием меньшего объема;</a:t>
            </a:r>
            <a:endParaRPr lang="ru-RU" sz="2100">
              <a:solidFill>
                <a:srgbClr val="00B050"/>
              </a:solidFill>
            </a:endParaRPr>
          </a:p>
          <a:p>
            <a:pPr indent="255588" eaLnBrk="0" hangingPunct="0">
              <a:tabLst>
                <a:tab pos="404813" algn="l"/>
              </a:tabLst>
            </a:pPr>
            <a:r>
              <a:rPr lang="ru-RU" sz="2100" i="1">
                <a:solidFill>
                  <a:srgbClr val="003399"/>
                </a:solidFill>
                <a:cs typeface="Times New Roman" pitchFamily="18" charset="0"/>
              </a:rPr>
              <a:t>г) 	человек в своих политических ориентациях часто зависит от экспертов или лидеров мнений. В данной ситуации полнота образа-знания объекта будет определяться их установками относительно данного политика.</a:t>
            </a:r>
            <a:endParaRPr lang="ru-RU" sz="210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3"/>
          <p:cNvSpPr>
            <a:spLocks noChangeArrowheads="1"/>
          </p:cNvSpPr>
          <p:nvPr/>
        </p:nvSpPr>
        <p:spPr bwMode="auto">
          <a:xfrm>
            <a:off x="0" y="1428750"/>
            <a:ext cx="42148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r>
              <a:rPr lang="ru-RU" sz="2400" i="1"/>
              <a:t>Если население осознает, что его благополучие и безопасность зависят в определенной мере от того или иного политика, то образ этого политика приобретает </a:t>
            </a:r>
            <a:r>
              <a:rPr lang="ru-RU" sz="2400" b="1"/>
              <a:t>личностный смысл, </a:t>
            </a:r>
            <a:r>
              <a:rPr lang="ru-RU" sz="2400" i="1"/>
              <a:t>вследствие чего формируется </a:t>
            </a:r>
            <a:r>
              <a:rPr lang="ru-RU" sz="2400" b="1"/>
              <a:t>образ-значение </a:t>
            </a:r>
            <a:r>
              <a:rPr lang="ru-RU" sz="2400" i="1"/>
              <a:t>политического объекта.</a:t>
            </a:r>
            <a:endParaRPr lang="ru-RU" sz="2400"/>
          </a:p>
        </p:txBody>
      </p:sp>
      <p:pic>
        <p:nvPicPr>
          <p:cNvPr id="154626" name="Picture 2" descr="http://www.mn.ru/images/30891/53/3089153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2500306"/>
            <a:ext cx="4733925" cy="25717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u"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1" name="Picture 3" descr="http://www.vestikavkaza.ru/upload/nvk/SMI-stali-sredstvom-borby-s-terrorizmom-mneniya-ekspertov-1376312623_srochnaya-redakciya-sm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500306"/>
            <a:ext cx="4267200" cy="3200401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2857500" y="1500188"/>
            <a:ext cx="62865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58763" algn="r"/>
            <a:r>
              <a:rPr lang="ru-RU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Получение определенной информации (образ-знание) об интересующем нас политике через СМИ и политическую рекламу возбуждает у нас интерес к данному политику, создает мотив для политического действия в отношении его (голосовать за него или нет), что приводит к развитию образа-значения. В то же время возникающий образ-значение, в свою очередь, мотивирует нас расширить образ-знание об этом политике. При этом образ-знание всегда предшествует образу-значению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/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2143125" y="1225550"/>
            <a:ext cx="5500688" cy="506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 algn="ctr"/>
            <a:r>
              <a:rPr lang="ru-RU" sz="2400">
                <a:latin typeface="Times New Roman" pitchFamily="18" charset="0"/>
                <a:cs typeface="Times New Roman" pitchFamily="18" charset="0"/>
              </a:rPr>
              <a:t>Образ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потребного будущего политика тесно связан с его образом-значением. Если какой-либо политик имеет для нас значение и личностный смысл, то у нас обязательно формируется такой образ, каким мы хотим видеть этого политика в будущем, а также каким он должен стать, чтобы удовлетворить наши потребности. Наличие потребностей в каком-либо будущем состоянии политика в значительной степени мотивирует наше политическое поведение в отношении его.</a:t>
            </a:r>
            <a:endParaRPr lang="ru-RU" sz="2400"/>
          </a:p>
        </p:txBody>
      </p:sp>
      <p:pic>
        <p:nvPicPr>
          <p:cNvPr id="9219" name="Picture 3" descr="https://encrypted-tbn1.gstatic.com/images?q=tbn:ANd9GcQRV1499sGa6uzG5miOs-Vn7W7tI4uGhJVVz-QzSVxc5vUunIEo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57625"/>
            <a:ext cx="19907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1071563" y="36433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214438" y="3500438"/>
            <a:ext cx="714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813" y="2428875"/>
            <a:ext cx="1500187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3" name="Прямоугольник 6"/>
          <p:cNvSpPr>
            <a:spLocks noChangeArrowheads="1"/>
          </p:cNvSpPr>
          <p:nvPr/>
        </p:nvSpPr>
        <p:spPr bwMode="auto">
          <a:xfrm>
            <a:off x="857250" y="2428875"/>
            <a:ext cx="1500188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/>
              <a:t>образ потребного будущего</a:t>
            </a:r>
            <a:endParaRPr lang="ru-RU"/>
          </a:p>
        </p:txBody>
      </p:sp>
    </p:spTree>
  </p:cSld>
  <p:clrMapOvr>
    <a:masterClrMapping/>
  </p:clrMapOvr>
  <p:transition spd="slow">
    <p:fade thruBlk="1"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1357313"/>
            <a:ext cx="4071938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8600">
              <a:tabLst>
                <a:tab pos="403225" algn="l"/>
              </a:tabLst>
            </a:pPr>
            <a:r>
              <a:rPr lang="ru-RU" sz="24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Образ-прогноз </a:t>
            </a:r>
            <a:r>
              <a:rPr lang="ru-RU" sz="24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должен сориентировать политического лидера, стоит ли ему производить затраты сил и средств на политические действия в отношении желаемых, но неосуществимых целей. Аналогично образ-прогноз ориентирует нас при оценке нашего кандидата как «проходного» или «непроходного».</a:t>
            </a:r>
            <a:endParaRPr lang="ru-RU" sz="2400">
              <a:solidFill>
                <a:srgbClr val="7030A0"/>
              </a:solidFill>
            </a:endParaRPr>
          </a:p>
        </p:txBody>
      </p:sp>
      <p:pic>
        <p:nvPicPr>
          <p:cNvPr id="157699" name="Picture 3" descr="http://podrobnosti.ua/upload/news/2009/01/25/578501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500306"/>
            <a:ext cx="3429000" cy="2743201"/>
          </a:xfrm>
          <a:prstGeom prst="rect">
            <a:avLst/>
          </a:prstGeom>
          <a:noFill/>
          <a:ln w="34925"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ransition spd="slow">
    <p:wipe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4942</TotalTime>
  <Words>496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Diseño predeterminado</vt:lpstr>
      <vt:lpstr>Структура политического имиджа</vt:lpstr>
      <vt:lpstr>Основными элементами структуры политического имиджа являются: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Пользователь</cp:lastModifiedBy>
  <cp:revision>714</cp:revision>
  <dcterms:created xsi:type="dcterms:W3CDTF">2010-05-23T14:28:12Z</dcterms:created>
  <dcterms:modified xsi:type="dcterms:W3CDTF">2016-02-11T21:34:55Z</dcterms:modified>
</cp:coreProperties>
</file>