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07.10.2018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ЕТИКА ПУБЛІЧНОЇ СЛУЖБИ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ЕТИКЕТ ДЕРЖАВНОГО СЛУЖБОВЦЯ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Культурна </a:t>
            </a:r>
            <a:r>
              <a:rPr lang="ru-RU" dirty="0" err="1">
                <a:solidFill>
                  <a:srgbClr val="FF0000"/>
                </a:solidFill>
              </a:rPr>
              <a:t>людина</a:t>
            </a:r>
            <a:r>
              <a:rPr lang="ru-RU" dirty="0">
                <a:solidFill>
                  <a:srgbClr val="FF0000"/>
                </a:solidFill>
              </a:rPr>
              <a:t> не </a:t>
            </a:r>
            <a:r>
              <a:rPr lang="ru-RU" dirty="0" err="1">
                <a:solidFill>
                  <a:srgbClr val="FF0000"/>
                </a:solidFill>
              </a:rPr>
              <a:t>обов’язково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може</a:t>
            </a:r>
            <a:r>
              <a:rPr lang="ru-RU" dirty="0">
                <a:solidFill>
                  <a:srgbClr val="FF0000"/>
                </a:solidFill>
              </a:rPr>
              <a:t> бути </a:t>
            </a:r>
            <a:r>
              <a:rPr lang="ru-RU" dirty="0" err="1">
                <a:solidFill>
                  <a:srgbClr val="FF0000"/>
                </a:solidFill>
              </a:rPr>
              <a:t>службовцем</a:t>
            </a:r>
            <a:r>
              <a:rPr lang="ru-RU" dirty="0">
                <a:solidFill>
                  <a:srgbClr val="FF0000"/>
                </a:solidFill>
              </a:rPr>
              <a:t>, але </a:t>
            </a:r>
            <a:r>
              <a:rPr lang="ru-RU" dirty="0" err="1">
                <a:solidFill>
                  <a:srgbClr val="FF0000"/>
                </a:solidFill>
              </a:rPr>
              <a:t>державний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службовець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зобов’язаний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мусить</a:t>
            </a:r>
            <a:r>
              <a:rPr lang="ru-RU" dirty="0">
                <a:solidFill>
                  <a:srgbClr val="FF0000"/>
                </a:solidFill>
              </a:rPr>
              <a:t> бути культурною </a:t>
            </a:r>
            <a:r>
              <a:rPr lang="ru-RU" dirty="0" err="1">
                <a:solidFill>
                  <a:srgbClr val="FF0000"/>
                </a:solidFill>
              </a:rPr>
              <a:t>людиною</a:t>
            </a:r>
            <a:r>
              <a:rPr lang="ru-RU" dirty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До </a:t>
            </a:r>
            <a:r>
              <a:rPr lang="ru-RU" dirty="0" err="1">
                <a:solidFill>
                  <a:srgbClr val="FF0000"/>
                </a:solidFill>
              </a:rPr>
              <a:t>складових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службового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етикету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віднести</a:t>
            </a:r>
            <a:r>
              <a:rPr lang="ru-RU" dirty="0">
                <a:solidFill>
                  <a:srgbClr val="FF0000"/>
                </a:solidFill>
              </a:rPr>
              <a:t>: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err="1" smtClean="0">
                <a:solidFill>
                  <a:srgbClr val="FF0000"/>
                </a:solidFill>
              </a:rPr>
              <a:t>дотримання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загальноприйнятих</a:t>
            </a:r>
            <a:r>
              <a:rPr lang="ru-RU" dirty="0">
                <a:solidFill>
                  <a:srgbClr val="FF0000"/>
                </a:solidFill>
              </a:rPr>
              <a:t> норм </a:t>
            </a:r>
            <a:r>
              <a:rPr lang="ru-RU" dirty="0" err="1">
                <a:solidFill>
                  <a:srgbClr val="FF0000"/>
                </a:solidFill>
              </a:rPr>
              <a:t>ділової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поведінки</a:t>
            </a:r>
            <a:r>
              <a:rPr lang="ru-RU" dirty="0">
                <a:solidFill>
                  <a:srgbClr val="FF0000"/>
                </a:solidFill>
              </a:rPr>
              <a:t>; </a:t>
            </a:r>
            <a:r>
              <a:rPr lang="ru-RU" dirty="0" err="1">
                <a:solidFill>
                  <a:srgbClr val="FF0000"/>
                </a:solidFill>
              </a:rPr>
              <a:t>приязність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доброзичливість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особиста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привабливість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 algn="just"/>
            <a:r>
              <a:rPr lang="ru-RU" dirty="0" err="1" smtClean="0">
                <a:solidFill>
                  <a:srgbClr val="FF0000"/>
                </a:solidFill>
              </a:rPr>
              <a:t>коректність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гнучкість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відкритість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спілкуванні</a:t>
            </a:r>
            <a:r>
              <a:rPr lang="ru-RU" dirty="0">
                <a:solidFill>
                  <a:srgbClr val="FF0000"/>
                </a:solidFill>
              </a:rPr>
              <a:t>;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err="1" smtClean="0">
                <a:solidFill>
                  <a:srgbClr val="FF0000"/>
                </a:solidFill>
              </a:rPr>
              <a:t>інтерес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до </a:t>
            </a:r>
            <a:r>
              <a:rPr lang="ru-RU" dirty="0" err="1">
                <a:solidFill>
                  <a:srgbClr val="FF0000"/>
                </a:solidFill>
              </a:rPr>
              <a:t>співрозмовника</a:t>
            </a:r>
            <a:r>
              <a:rPr lang="ru-RU" dirty="0">
                <a:solidFill>
                  <a:srgbClr val="FF0000"/>
                </a:solidFill>
              </a:rPr>
              <a:t>;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err="1" smtClean="0">
                <a:solidFill>
                  <a:srgbClr val="FF0000"/>
                </a:solidFill>
              </a:rPr>
              <a:t>почуття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стриманості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зваженості</a:t>
            </a:r>
            <a:r>
              <a:rPr lang="ru-RU" dirty="0">
                <a:solidFill>
                  <a:srgbClr val="FF0000"/>
                </a:solidFill>
              </a:rPr>
              <a:t>, такту.</a:t>
            </a:r>
          </a:p>
        </p:txBody>
      </p:sp>
    </p:spTree>
    <p:extLst>
      <p:ext uri="{BB962C8B-B14F-4D97-AF65-F5344CB8AC3E}">
        <p14:creationId xmlns:p14="http://schemas.microsoft.com/office/powerpoint/2010/main" val="289408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4000">
        <p:fade/>
      </p:transition>
    </mc:Choice>
    <mc:Fallback>
      <p:transition advClick="0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" y="2088107"/>
            <a:ext cx="11218460" cy="35394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/>
              <a:t>Е</a:t>
            </a:r>
            <a:r>
              <a:rPr lang="ru-RU" sz="2800" dirty="0" err="1" smtClean="0"/>
              <a:t>тика</a:t>
            </a:r>
            <a:r>
              <a:rPr lang="ru-RU" sz="2800" dirty="0" smtClean="0"/>
              <a:t> </a:t>
            </a:r>
            <a:r>
              <a:rPr lang="ru-RU" sz="2800" dirty="0" err="1" smtClean="0"/>
              <a:t>публічної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служби</a:t>
            </a:r>
            <a:r>
              <a:rPr lang="ru-RU" sz="2800" dirty="0" smtClean="0"/>
              <a:t> – </a:t>
            </a:r>
            <a:r>
              <a:rPr lang="ru-RU" sz="2800" dirty="0" err="1"/>
              <a:t>інституційна</a:t>
            </a:r>
            <a:r>
              <a:rPr lang="ru-RU" sz="2800" dirty="0"/>
              <a:t> </a:t>
            </a:r>
            <a:r>
              <a:rPr lang="ru-RU" sz="2800" dirty="0" err="1"/>
              <a:t>етика</a:t>
            </a:r>
            <a:r>
              <a:rPr lang="ru-RU" sz="2800" dirty="0"/>
              <a:t>, яка </a:t>
            </a:r>
            <a:r>
              <a:rPr lang="ru-RU" sz="2800" dirty="0" err="1"/>
              <a:t>випливає</a:t>
            </a:r>
            <a:r>
              <a:rPr lang="ru-RU" sz="2800" dirty="0"/>
              <a:t> з </a:t>
            </a:r>
            <a:r>
              <a:rPr lang="ru-RU" sz="2800" dirty="0" err="1"/>
              <a:t>місії</a:t>
            </a:r>
            <a:r>
              <a:rPr lang="ru-RU" sz="2800" dirty="0"/>
              <a:t> та </a:t>
            </a:r>
            <a:r>
              <a:rPr lang="ru-RU" sz="2800" dirty="0" err="1"/>
              <a:t>філософії</a:t>
            </a:r>
            <a:r>
              <a:rPr lang="ru-RU" sz="2800" dirty="0"/>
              <a:t> державного </a:t>
            </a:r>
            <a:r>
              <a:rPr lang="ru-RU" sz="2800" dirty="0" err="1"/>
              <a:t>управління</a:t>
            </a:r>
            <a:r>
              <a:rPr lang="ru-RU" sz="2800" dirty="0"/>
              <a:t> і </a:t>
            </a:r>
            <a:r>
              <a:rPr lang="ru-RU" sz="2800" dirty="0" err="1"/>
              <a:t>презентує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цінності</a:t>
            </a:r>
            <a:r>
              <a:rPr lang="ru-RU" sz="2800" dirty="0"/>
              <a:t>, </a:t>
            </a:r>
            <a:r>
              <a:rPr lang="ru-RU" sz="2800" dirty="0" err="1"/>
              <a:t>етичні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, </a:t>
            </a:r>
            <a:r>
              <a:rPr lang="ru-RU" sz="2800" dirty="0" err="1"/>
              <a:t>норми</a:t>
            </a:r>
            <a:r>
              <a:rPr lang="ru-RU" sz="2800" dirty="0"/>
              <a:t> й </a:t>
            </a:r>
            <a:r>
              <a:rPr lang="ru-RU" sz="2800" dirty="0" err="1"/>
              <a:t>механізми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підтримки</a:t>
            </a:r>
            <a:r>
              <a:rPr lang="ru-RU" sz="2800" dirty="0"/>
              <a:t>; </a:t>
            </a:r>
            <a:r>
              <a:rPr lang="ru-RU" sz="2800" dirty="0" err="1"/>
              <a:t>етика</a:t>
            </a:r>
            <a:r>
              <a:rPr lang="ru-RU" sz="2800" dirty="0"/>
              <a:t> державного </a:t>
            </a:r>
            <a:r>
              <a:rPr lang="ru-RU" sz="2800" dirty="0" err="1"/>
              <a:t>управлінця</a:t>
            </a:r>
            <a:r>
              <a:rPr lang="ru-RU" sz="2800" dirty="0"/>
              <a:t> </a:t>
            </a:r>
            <a:r>
              <a:rPr lang="ru-RU" sz="2800" dirty="0" err="1"/>
              <a:t>ґрунтується</a:t>
            </a:r>
            <a:r>
              <a:rPr lang="ru-RU" sz="2800" dirty="0"/>
              <a:t> на </a:t>
            </a:r>
            <a:r>
              <a:rPr lang="ru-RU" sz="2800" dirty="0" err="1"/>
              <a:t>усвідомленні</a:t>
            </a:r>
            <a:r>
              <a:rPr lang="ru-RU" sz="2800" dirty="0"/>
              <a:t> </a:t>
            </a:r>
            <a:r>
              <a:rPr lang="ru-RU" sz="2800" dirty="0" err="1"/>
              <a:t>професійного</a:t>
            </a:r>
            <a:r>
              <a:rPr lang="ru-RU" sz="2800" dirty="0"/>
              <a:t> </a:t>
            </a:r>
            <a:r>
              <a:rPr lang="ru-RU" sz="2800" dirty="0" err="1"/>
              <a:t>призначення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етичних</a:t>
            </a:r>
            <a:r>
              <a:rPr lang="ru-RU" sz="2800" dirty="0"/>
              <a:t> </a:t>
            </a:r>
            <a:r>
              <a:rPr lang="ru-RU" sz="2800" dirty="0" err="1"/>
              <a:t>цінностей</a:t>
            </a:r>
            <a:r>
              <a:rPr lang="ru-RU" sz="2800" dirty="0"/>
              <a:t>, </a:t>
            </a:r>
            <a:r>
              <a:rPr lang="ru-RU" sz="2800" dirty="0" err="1"/>
              <a:t>принципів</a:t>
            </a:r>
            <a:r>
              <a:rPr lang="ru-RU" sz="2800" dirty="0"/>
              <a:t> і норм,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відображаються</a:t>
            </a:r>
            <a:r>
              <a:rPr lang="ru-RU" sz="2800" dirty="0"/>
              <a:t> у </a:t>
            </a:r>
            <a:r>
              <a:rPr lang="ru-RU" sz="2800" dirty="0" err="1"/>
              <a:t>свідомості</a:t>
            </a:r>
            <a:r>
              <a:rPr lang="ru-RU" sz="2800" dirty="0"/>
              <a:t> </a:t>
            </a:r>
            <a:r>
              <a:rPr lang="ru-RU" sz="2800" dirty="0" err="1"/>
              <a:t>державних</a:t>
            </a:r>
            <a:r>
              <a:rPr lang="ru-RU" sz="2800" dirty="0"/>
              <a:t> </a:t>
            </a:r>
            <a:r>
              <a:rPr lang="ru-RU" sz="2800" dirty="0" err="1"/>
              <a:t>управлінців</a:t>
            </a:r>
            <a:r>
              <a:rPr lang="ru-RU" sz="2800" dirty="0"/>
              <a:t>, </a:t>
            </a:r>
            <a:r>
              <a:rPr lang="ru-RU" sz="2800" dirty="0" err="1"/>
              <a:t>орієнтують</a:t>
            </a:r>
            <a:r>
              <a:rPr lang="ru-RU" sz="2800" dirty="0"/>
              <a:t> і </a:t>
            </a:r>
            <a:r>
              <a:rPr lang="ru-RU" sz="2800" dirty="0" err="1"/>
              <a:t>регулюють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відносини</a:t>
            </a:r>
            <a:r>
              <a:rPr lang="ru-RU" sz="2800" dirty="0"/>
              <a:t>, </a:t>
            </a:r>
            <a:r>
              <a:rPr lang="ru-RU" sz="2800" dirty="0" err="1"/>
              <a:t>діяльність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державного </a:t>
            </a:r>
            <a:r>
              <a:rPr lang="ru-RU" sz="2800" dirty="0" err="1"/>
              <a:t>управління</a:t>
            </a:r>
            <a:r>
              <a:rPr lang="ru-RU" sz="2800" dirty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6703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680321" y="2702257"/>
            <a:ext cx="113706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>
                <a:solidFill>
                  <a:srgbClr val="FF0000"/>
                </a:solidFill>
              </a:rPr>
              <a:t>формування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науково</a:t>
            </a:r>
            <a:r>
              <a:rPr lang="uk-UA" sz="3200" dirty="0">
                <a:solidFill>
                  <a:srgbClr val="FF0000"/>
                </a:solidFill>
              </a:rPr>
              <a:t>-</a:t>
            </a:r>
            <a:r>
              <a:rPr lang="ru-RU" sz="3200" dirty="0" err="1">
                <a:solidFill>
                  <a:srgbClr val="FF0000"/>
                </a:solidFill>
              </a:rPr>
              <a:t>методологічних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світоглядно-професійних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знань</a:t>
            </a:r>
            <a:r>
              <a:rPr lang="ru-RU" sz="3200" dirty="0">
                <a:solidFill>
                  <a:srgbClr val="FF0000"/>
                </a:solidFill>
              </a:rPr>
              <a:t> і теоретико-</a:t>
            </a:r>
            <a:r>
              <a:rPr lang="ru-RU" sz="3200" dirty="0" err="1">
                <a:solidFill>
                  <a:srgbClr val="FF0000"/>
                </a:solidFill>
              </a:rPr>
              <a:t>практичних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навичок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здобувачів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вищої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освіти</a:t>
            </a:r>
            <a:r>
              <a:rPr lang="ru-RU" sz="3200" dirty="0">
                <a:solidFill>
                  <a:srgbClr val="FF0000"/>
                </a:solidFill>
              </a:rPr>
              <a:t> у </a:t>
            </a:r>
            <a:r>
              <a:rPr lang="ru-RU" sz="3200" dirty="0" err="1">
                <a:solidFill>
                  <a:srgbClr val="FF0000"/>
                </a:solidFill>
              </a:rPr>
              <a:t>сфері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етики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uk-UA" sz="3200" dirty="0" smtClean="0">
                <a:solidFill>
                  <a:srgbClr val="FF0000"/>
                </a:solidFill>
              </a:rPr>
              <a:t>публічної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служб</a:t>
            </a:r>
            <a:r>
              <a:rPr lang="uk-UA" sz="3200" dirty="0">
                <a:solidFill>
                  <a:srgbClr val="FF0000"/>
                </a:solidFill>
              </a:rPr>
              <a:t>и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 err="1">
                <a:solidFill>
                  <a:srgbClr val="FF0000"/>
                </a:solidFill>
              </a:rPr>
              <a:t>Ознайомлення</a:t>
            </a:r>
            <a:r>
              <a:rPr lang="ru-RU" sz="3200" dirty="0">
                <a:solidFill>
                  <a:srgbClr val="FF0000"/>
                </a:solidFill>
              </a:rPr>
              <a:t> з системою </a:t>
            </a:r>
            <a:r>
              <a:rPr lang="ru-RU" sz="3200" dirty="0" err="1">
                <a:solidFill>
                  <a:srgbClr val="FF0000"/>
                </a:solidFill>
              </a:rPr>
              <a:t>загальнотеоретичних</a:t>
            </a:r>
            <a:r>
              <a:rPr lang="ru-RU" sz="3200" dirty="0">
                <a:solidFill>
                  <a:srgbClr val="FF0000"/>
                </a:solidFill>
              </a:rPr>
              <a:t> та практично-</a:t>
            </a:r>
            <a:r>
              <a:rPr lang="ru-RU" sz="3200" dirty="0" err="1">
                <a:solidFill>
                  <a:srgbClr val="FF0000"/>
                </a:solidFill>
              </a:rPr>
              <a:t>орієнтованих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знань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вмінь</a:t>
            </a:r>
            <a:r>
              <a:rPr lang="ru-RU" sz="3200" dirty="0">
                <a:solidFill>
                  <a:srgbClr val="FF0000"/>
                </a:solidFill>
              </a:rPr>
              <a:t> і </a:t>
            </a:r>
            <a:r>
              <a:rPr lang="ru-RU" sz="3200" dirty="0" err="1">
                <a:solidFill>
                  <a:srgbClr val="FF0000"/>
                </a:solidFill>
              </a:rPr>
              <a:t>навичок</a:t>
            </a:r>
            <a:r>
              <a:rPr lang="ru-RU" sz="3200" dirty="0">
                <a:solidFill>
                  <a:srgbClr val="FF0000"/>
                </a:solidFill>
              </a:rPr>
              <a:t>; </a:t>
            </a:r>
            <a:r>
              <a:rPr lang="ru-RU" sz="3200" dirty="0" err="1">
                <a:solidFill>
                  <a:srgbClr val="FF0000"/>
                </a:solidFill>
              </a:rPr>
              <a:t>опосередкування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управлінської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діяльності</a:t>
            </a:r>
            <a:r>
              <a:rPr lang="ru-RU" sz="3200" dirty="0">
                <a:solidFill>
                  <a:srgbClr val="FF0000"/>
                </a:solidFill>
              </a:rPr>
              <a:t>, з </a:t>
            </a:r>
            <a:r>
              <a:rPr lang="ru-RU" sz="3200" dirty="0" err="1">
                <a:solidFill>
                  <a:srgbClr val="FF0000"/>
                </a:solidFill>
              </a:rPr>
              <a:t>її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властивостями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змістом</a:t>
            </a:r>
            <a:r>
              <a:rPr lang="ru-RU" sz="3200" dirty="0">
                <a:solidFill>
                  <a:srgbClr val="FF0000"/>
                </a:solidFill>
              </a:rPr>
              <a:t>, формами та сферами </a:t>
            </a:r>
            <a:r>
              <a:rPr lang="ru-RU" sz="3200" dirty="0" err="1">
                <a:solidFill>
                  <a:srgbClr val="FF0000"/>
                </a:solidFill>
              </a:rPr>
              <a:t>здійснення</a:t>
            </a:r>
            <a:r>
              <a:rPr lang="ru-RU" sz="3200" dirty="0">
                <a:solidFill>
                  <a:srgbClr val="FF0000"/>
                </a:solidFill>
              </a:rPr>
              <a:t> до проблем </a:t>
            </a:r>
            <a:r>
              <a:rPr lang="ru-RU" sz="3200" dirty="0" err="1">
                <a:solidFill>
                  <a:srgbClr val="FF0000"/>
                </a:solidFill>
              </a:rPr>
              <a:t>сьогодення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err="1">
                <a:solidFill>
                  <a:srgbClr val="FF0000"/>
                </a:solidFill>
              </a:rPr>
              <a:t>Професійно-етична</a:t>
            </a:r>
            <a:r>
              <a:rPr lang="ru-RU" sz="3200" dirty="0">
                <a:solidFill>
                  <a:srgbClr val="FF0000"/>
                </a:solidFill>
              </a:rPr>
              <a:t> система державного </a:t>
            </a:r>
            <a:r>
              <a:rPr lang="ru-RU" sz="3200" dirty="0" err="1">
                <a:solidFill>
                  <a:srgbClr val="FF0000"/>
                </a:solidFill>
              </a:rPr>
              <a:t>управління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крім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цінностей</a:t>
            </a:r>
            <a:r>
              <a:rPr lang="ru-RU" sz="3200" dirty="0">
                <a:solidFill>
                  <a:srgbClr val="FF0000"/>
                </a:solidFill>
              </a:rPr>
              <a:t> та </a:t>
            </a:r>
            <a:r>
              <a:rPr lang="ru-RU" sz="3200" dirty="0" err="1">
                <a:solidFill>
                  <a:srgbClr val="FF0000"/>
                </a:solidFill>
              </a:rPr>
              <a:t>принципів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містить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вимоги</a:t>
            </a:r>
            <a:r>
              <a:rPr lang="ru-RU" sz="3200" dirty="0">
                <a:solidFill>
                  <a:srgbClr val="FF0000"/>
                </a:solidFill>
              </a:rPr>
              <a:t> до </a:t>
            </a:r>
            <a:r>
              <a:rPr lang="ru-RU" sz="3200" dirty="0" err="1">
                <a:solidFill>
                  <a:srgbClr val="FF0000"/>
                </a:solidFill>
              </a:rPr>
              <a:t>моральних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якостей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якими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необхідно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володіти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державним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управлінцям</a:t>
            </a:r>
            <a:r>
              <a:rPr lang="ru-RU" sz="3200" dirty="0">
                <a:solidFill>
                  <a:srgbClr val="FF0000"/>
                </a:solidFill>
              </a:rPr>
              <a:t> для </a:t>
            </a:r>
            <a:r>
              <a:rPr lang="ru-RU" sz="3200" dirty="0" err="1">
                <a:solidFill>
                  <a:srgbClr val="FF0000"/>
                </a:solidFill>
              </a:rPr>
              <a:t>належного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виконання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місії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професії</a:t>
            </a:r>
            <a:r>
              <a:rPr lang="ru-RU" sz="3200" dirty="0">
                <a:solidFill>
                  <a:srgbClr val="FF0000"/>
                </a:solidFill>
              </a:rPr>
              <a:t>, </a:t>
            </a:r>
            <a:r>
              <a:rPr lang="ru-RU" sz="3200" dirty="0" err="1">
                <a:solidFill>
                  <a:srgbClr val="FF0000"/>
                </a:solidFill>
              </a:rPr>
              <a:t>своїх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професійних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обов’язків</a:t>
            </a:r>
            <a:r>
              <a:rPr lang="ru-RU" sz="3200" dirty="0">
                <a:solidFill>
                  <a:srgbClr val="FF0000"/>
                </a:solidFill>
              </a:rPr>
              <a:t>, та </a:t>
            </a:r>
            <a:r>
              <a:rPr lang="ru-RU" sz="3200" dirty="0" err="1">
                <a:solidFill>
                  <a:srgbClr val="FF0000"/>
                </a:solidFill>
              </a:rPr>
              <a:t>професійно-етичних</a:t>
            </a:r>
            <a:r>
              <a:rPr lang="ru-RU" sz="3200" dirty="0">
                <a:solidFill>
                  <a:srgbClr val="FF0000"/>
                </a:solidFill>
              </a:rPr>
              <a:t> норм і </a:t>
            </a:r>
            <a:r>
              <a:rPr lang="ru-RU" sz="3200" dirty="0" err="1">
                <a:solidFill>
                  <a:srgbClr val="FF0000"/>
                </a:solidFill>
              </a:rPr>
              <a:t>стандартів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поведінки</a:t>
            </a:r>
            <a:r>
              <a:rPr lang="ru-RU" sz="3200" dirty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96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суспільне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(</a:t>
            </a:r>
            <a:r>
              <a:rPr lang="ru-RU" dirty="0" err="1"/>
              <a:t>місія</a:t>
            </a:r>
            <a:r>
              <a:rPr lang="ru-RU" dirty="0"/>
              <a:t>) державного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служити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народові</a:t>
            </a:r>
            <a:r>
              <a:rPr lang="ru-RU" dirty="0">
                <a:solidFill>
                  <a:srgbClr val="FF0000"/>
                </a:solidFill>
              </a:rPr>
              <a:t> та кожному </a:t>
            </a:r>
            <a:r>
              <a:rPr lang="ru-RU" dirty="0" err="1">
                <a:solidFill>
                  <a:srgbClr val="FF0000"/>
                </a:solidFill>
              </a:rPr>
              <a:t>його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громадянину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Навколо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місії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будується</a:t>
            </a:r>
            <a:r>
              <a:rPr lang="ru-RU" dirty="0">
                <a:solidFill>
                  <a:srgbClr val="FF0000"/>
                </a:solidFill>
              </a:rPr>
              <a:t> вся </a:t>
            </a:r>
            <a:r>
              <a:rPr lang="ru-RU" dirty="0" err="1">
                <a:solidFill>
                  <a:srgbClr val="FF0000"/>
                </a:solidFill>
              </a:rPr>
              <a:t>етична</a:t>
            </a:r>
            <a:r>
              <a:rPr lang="ru-RU" dirty="0">
                <a:solidFill>
                  <a:srgbClr val="FF0000"/>
                </a:solidFill>
              </a:rPr>
              <a:t> система державного </a:t>
            </a:r>
            <a:r>
              <a:rPr lang="ru-RU" dirty="0" err="1">
                <a:solidFill>
                  <a:srgbClr val="FF0000"/>
                </a:solidFill>
              </a:rPr>
              <a:t>управління</a:t>
            </a:r>
            <a:r>
              <a:rPr lang="ru-RU" dirty="0">
                <a:solidFill>
                  <a:srgbClr val="FF0000"/>
                </a:solidFill>
              </a:rPr>
              <a:t>: </a:t>
            </a:r>
            <a:r>
              <a:rPr lang="ru-RU" dirty="0" err="1">
                <a:solidFill>
                  <a:srgbClr val="FF0000"/>
                </a:solidFill>
              </a:rPr>
              <a:t>цінності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принципи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норми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стандарти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поведінки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вимоги</a:t>
            </a:r>
            <a:r>
              <a:rPr lang="ru-RU" dirty="0">
                <a:solidFill>
                  <a:srgbClr val="FF0000"/>
                </a:solidFill>
              </a:rPr>
              <a:t> до </a:t>
            </a:r>
            <a:r>
              <a:rPr lang="ru-RU" dirty="0" err="1">
                <a:solidFill>
                  <a:srgbClr val="FF0000"/>
                </a:solidFill>
              </a:rPr>
              <a:t>моральних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якостей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професійно-етичних</a:t>
            </a:r>
            <a:r>
              <a:rPr lang="ru-RU" dirty="0">
                <a:solidFill>
                  <a:srgbClr val="FF0000"/>
                </a:solidFill>
              </a:rPr>
              <a:t> характеристик </a:t>
            </a:r>
            <a:r>
              <a:rPr lang="ru-RU" dirty="0" err="1">
                <a:solidFill>
                  <a:srgbClr val="FF0000"/>
                </a:solidFill>
              </a:rPr>
              <a:t>державних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управлінців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Цінності</a:t>
            </a:r>
            <a:r>
              <a:rPr lang="ru-RU" dirty="0">
                <a:solidFill>
                  <a:srgbClr val="FF0000"/>
                </a:solidFill>
              </a:rPr>
              <a:t> державного </a:t>
            </a:r>
            <a:r>
              <a:rPr lang="ru-RU" dirty="0" err="1">
                <a:solidFill>
                  <a:srgbClr val="FF0000"/>
                </a:solidFill>
              </a:rPr>
              <a:t>управління</a:t>
            </a:r>
            <a:r>
              <a:rPr lang="ru-RU" dirty="0">
                <a:solidFill>
                  <a:srgbClr val="FF0000"/>
                </a:solidFill>
              </a:rPr>
              <a:t> є </a:t>
            </a:r>
            <a:r>
              <a:rPr lang="ru-RU" dirty="0" err="1">
                <a:solidFill>
                  <a:srgbClr val="FF0000"/>
                </a:solidFill>
              </a:rPr>
              <a:t>вихідними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настановами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водночас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критеріями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оцінювання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результатів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управлінської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діяльності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Суттєвою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ціннісною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детермінантою</a:t>
            </a:r>
            <a:r>
              <a:rPr lang="ru-RU" dirty="0">
                <a:solidFill>
                  <a:srgbClr val="FF0000"/>
                </a:solidFill>
              </a:rPr>
              <a:t> державного </a:t>
            </a:r>
            <a:r>
              <a:rPr lang="ru-RU" dirty="0" err="1">
                <a:solidFill>
                  <a:srgbClr val="FF0000"/>
                </a:solidFill>
              </a:rPr>
              <a:t>управління</a:t>
            </a:r>
            <a:r>
              <a:rPr lang="ru-RU" dirty="0">
                <a:solidFill>
                  <a:srgbClr val="FF0000"/>
                </a:solidFill>
              </a:rPr>
              <a:t> є </a:t>
            </a:r>
            <a:r>
              <a:rPr lang="ru-RU" dirty="0" err="1">
                <a:solidFill>
                  <a:srgbClr val="FF0000"/>
                </a:solidFill>
              </a:rPr>
              <a:t>національні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інтереси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Принципи</a:t>
            </a:r>
            <a:r>
              <a:rPr lang="ru-RU" dirty="0">
                <a:solidFill>
                  <a:srgbClr val="FF0000"/>
                </a:solidFill>
              </a:rPr>
              <a:t> державного </a:t>
            </a:r>
            <a:r>
              <a:rPr lang="ru-RU" dirty="0" err="1">
                <a:solidFill>
                  <a:srgbClr val="FF0000"/>
                </a:solidFill>
              </a:rPr>
              <a:t>управління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задають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основоположні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напрями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реалізації</a:t>
            </a:r>
            <a:r>
              <a:rPr lang="ru-RU" dirty="0">
                <a:solidFill>
                  <a:srgbClr val="FF0000"/>
                </a:solidFill>
              </a:rPr>
              <a:t> державно-</a:t>
            </a:r>
            <a:r>
              <a:rPr lang="ru-RU" dirty="0" err="1">
                <a:solidFill>
                  <a:srgbClr val="FF0000"/>
                </a:solidFill>
              </a:rPr>
              <a:t>управлінської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діяльності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сумісної</a:t>
            </a:r>
            <a:r>
              <a:rPr lang="ru-RU" dirty="0">
                <a:solidFill>
                  <a:srgbClr val="FF0000"/>
                </a:solidFill>
              </a:rPr>
              <a:t> з </a:t>
            </a:r>
            <a:r>
              <a:rPr lang="ru-RU" dirty="0" err="1">
                <a:solidFill>
                  <a:srgbClr val="FF0000"/>
                </a:solidFill>
              </a:rPr>
              <a:t>цінностями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моралі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Перетворення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етиці</a:t>
            </a:r>
            <a:r>
              <a:rPr lang="ru-RU" dirty="0">
                <a:solidFill>
                  <a:srgbClr val="FF0000"/>
                </a:solidFill>
              </a:rPr>
              <a:t> державного </a:t>
            </a:r>
            <a:r>
              <a:rPr lang="ru-RU" dirty="0" err="1">
                <a:solidFill>
                  <a:srgbClr val="FF0000"/>
                </a:solidFill>
              </a:rPr>
              <a:t>управління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можуть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проходити</a:t>
            </a:r>
            <a:r>
              <a:rPr lang="ru-RU" dirty="0">
                <a:solidFill>
                  <a:srgbClr val="FF0000"/>
                </a:solidFill>
              </a:rPr>
              <a:t> через </a:t>
            </a:r>
            <a:r>
              <a:rPr lang="ru-RU" dirty="0" err="1">
                <a:solidFill>
                  <a:srgbClr val="FF0000"/>
                </a:solidFill>
              </a:rPr>
              <a:t>особистісну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моральну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саморегуляцію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державних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управлінців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дію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інституціональних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впливів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ru-RU" dirty="0" err="1">
                <a:solidFill>
                  <a:srgbClr val="FF0000"/>
                </a:solidFill>
              </a:rPr>
              <a:t>етичної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інфраструктури</a:t>
            </a:r>
            <a:r>
              <a:rPr lang="ru-RU" dirty="0">
                <a:solidFill>
                  <a:srgbClr val="FF0000"/>
                </a:solidFill>
              </a:rPr>
              <a:t>).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554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етичні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державного </a:t>
            </a:r>
            <a:r>
              <a:rPr lang="ru-RU" dirty="0" err="1"/>
              <a:t>управління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ru-RU" dirty="0" err="1" smtClean="0">
                <a:solidFill>
                  <a:srgbClr val="FF0000"/>
                </a:solidFill>
              </a:rPr>
              <a:t>Принципи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гуманізму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пріоритету</a:t>
            </a:r>
            <a:r>
              <a:rPr lang="ru-RU" dirty="0">
                <a:solidFill>
                  <a:srgbClr val="FF0000"/>
                </a:solidFill>
              </a:rPr>
              <a:t> прав і свобод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громадянина</a:t>
            </a:r>
            <a:r>
              <a:rPr lang="ru-RU" dirty="0">
                <a:solidFill>
                  <a:srgbClr val="FF0000"/>
                </a:solidFill>
              </a:rPr>
              <a:t> – </a:t>
            </a:r>
            <a:r>
              <a:rPr lang="ru-RU" dirty="0" err="1">
                <a:solidFill>
                  <a:srgbClr val="FF0000"/>
                </a:solidFill>
              </a:rPr>
              <a:t>пріоритетні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принципи</a:t>
            </a:r>
            <a:r>
              <a:rPr lang="ru-RU" dirty="0">
                <a:solidFill>
                  <a:srgbClr val="FF0000"/>
                </a:solidFill>
              </a:rPr>
              <a:t> державного </a:t>
            </a:r>
            <a:r>
              <a:rPr lang="ru-RU" dirty="0" err="1">
                <a:solidFill>
                  <a:srgbClr val="FF0000"/>
                </a:solidFill>
              </a:rPr>
              <a:t>управління</a:t>
            </a:r>
            <a:r>
              <a:rPr lang="ru-RU" dirty="0">
                <a:solidFill>
                  <a:srgbClr val="FF0000"/>
                </a:solidFill>
              </a:rPr>
              <a:t>, в основу </a:t>
            </a:r>
            <a:r>
              <a:rPr lang="ru-RU" dirty="0" err="1">
                <a:solidFill>
                  <a:srgbClr val="FF0000"/>
                </a:solidFill>
              </a:rPr>
              <a:t>яких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покладено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визнання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найвищою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соціальною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цінністю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суспільства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повага</a:t>
            </a:r>
            <a:r>
              <a:rPr lang="ru-RU" dirty="0">
                <a:solidFill>
                  <a:srgbClr val="FF0000"/>
                </a:solidFill>
              </a:rPr>
              <a:t> до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особистої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гідності</a:t>
            </a:r>
            <a:r>
              <a:rPr lang="ru-RU" dirty="0">
                <a:solidFill>
                  <a:srgbClr val="FF0000"/>
                </a:solidFill>
              </a:rPr>
              <a:t>.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У </a:t>
            </a:r>
            <a:r>
              <a:rPr lang="ru-RU" dirty="0" err="1">
                <a:solidFill>
                  <a:srgbClr val="FF0000"/>
                </a:solidFill>
              </a:rPr>
              <a:t>контексті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реалізації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цих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принципів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базовими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завданнями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держави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стають</a:t>
            </a:r>
            <a:r>
              <a:rPr lang="ru-RU" dirty="0">
                <a:solidFill>
                  <a:srgbClr val="FF0000"/>
                </a:solidFill>
              </a:rPr>
              <a:t>: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формування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суспільстві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соціального</a:t>
            </a:r>
            <a:r>
              <a:rPr lang="ru-RU" dirty="0">
                <a:solidFill>
                  <a:srgbClr val="FF0000"/>
                </a:solidFill>
              </a:rPr>
              <a:t> партнерства – </a:t>
            </a:r>
            <a:r>
              <a:rPr lang="ru-RU" dirty="0" err="1">
                <a:solidFill>
                  <a:srgbClr val="FF0000"/>
                </a:solidFill>
              </a:rPr>
              <a:t>між</a:t>
            </a:r>
            <a:r>
              <a:rPr lang="ru-RU" dirty="0">
                <a:solidFill>
                  <a:srgbClr val="FF0000"/>
                </a:solidFill>
              </a:rPr>
              <a:t> державою, </a:t>
            </a:r>
            <a:r>
              <a:rPr lang="ru-RU" dirty="0" err="1">
                <a:solidFill>
                  <a:srgbClr val="FF0000"/>
                </a:solidFill>
              </a:rPr>
              <a:t>бізнесом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людиною</a:t>
            </a:r>
            <a:r>
              <a:rPr lang="ru-RU" dirty="0">
                <a:solidFill>
                  <a:srgbClr val="FF0000"/>
                </a:solidFill>
              </a:rPr>
              <a:t>;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побудова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відносини</a:t>
            </a:r>
            <a:r>
              <a:rPr lang="ru-RU" dirty="0">
                <a:solidFill>
                  <a:srgbClr val="FF0000"/>
                </a:solidFill>
              </a:rPr>
              <a:t> у </a:t>
            </a:r>
            <a:r>
              <a:rPr lang="ru-RU" dirty="0" err="1">
                <a:solidFill>
                  <a:srgbClr val="FF0000"/>
                </a:solidFill>
              </a:rPr>
              <a:t>державі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правових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моральних</a:t>
            </a:r>
            <a:r>
              <a:rPr lang="ru-RU" dirty="0">
                <a:solidFill>
                  <a:srgbClr val="FF0000"/>
                </a:solidFill>
              </a:rPr>
              <a:t> засадах (а не на </a:t>
            </a:r>
            <a:r>
              <a:rPr lang="ru-RU" dirty="0" err="1">
                <a:solidFill>
                  <a:srgbClr val="FF0000"/>
                </a:solidFill>
              </a:rPr>
              <a:t>силі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влади</a:t>
            </a:r>
            <a:r>
              <a:rPr lang="ru-RU" dirty="0">
                <a:solidFill>
                  <a:srgbClr val="FF0000"/>
                </a:solidFill>
              </a:rPr>
              <a:t>);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гарантування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безпечного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вільного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існування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розвитку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матеріального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благополуччя</a:t>
            </a:r>
            <a:r>
              <a:rPr lang="ru-RU" dirty="0">
                <a:solidFill>
                  <a:srgbClr val="FF0000"/>
                </a:solidFill>
              </a:rPr>
              <a:t>;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підвищення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якості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9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Влада </a:t>
            </a:r>
            <a:r>
              <a:rPr lang="ru-RU" dirty="0" err="1">
                <a:solidFill>
                  <a:srgbClr val="FF0000"/>
                </a:solidFill>
              </a:rPr>
              <a:t>мусить</a:t>
            </a:r>
            <a:r>
              <a:rPr lang="ru-RU" dirty="0">
                <a:solidFill>
                  <a:srgbClr val="FF0000"/>
                </a:solidFill>
              </a:rPr>
              <a:t> бути </a:t>
            </a:r>
            <a:r>
              <a:rPr lang="ru-RU" dirty="0" err="1">
                <a:solidFill>
                  <a:srgbClr val="FF0000"/>
                </a:solidFill>
              </a:rPr>
              <a:t>уважною</a:t>
            </a:r>
            <a:r>
              <a:rPr lang="ru-RU" dirty="0">
                <a:solidFill>
                  <a:srgbClr val="FF0000"/>
                </a:solidFill>
              </a:rPr>
              <a:t> до проблем </a:t>
            </a:r>
            <a:r>
              <a:rPr lang="ru-RU" dirty="0" err="1">
                <a:solidFill>
                  <a:srgbClr val="FF0000"/>
                </a:solidFill>
              </a:rPr>
              <a:t>кожної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. Права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окреслюють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свободи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які</a:t>
            </a:r>
            <a:r>
              <a:rPr lang="ru-RU" dirty="0">
                <a:solidFill>
                  <a:srgbClr val="FF0000"/>
                </a:solidFill>
              </a:rPr>
              <a:t>, перш за все, </a:t>
            </a:r>
            <a:r>
              <a:rPr lang="ru-RU" dirty="0" err="1">
                <a:solidFill>
                  <a:srgbClr val="FF0000"/>
                </a:solidFill>
              </a:rPr>
              <a:t>має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поважати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оберігати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захищати</a:t>
            </a:r>
            <a:r>
              <a:rPr lang="ru-RU" dirty="0">
                <a:solidFill>
                  <a:srgbClr val="FF0000"/>
                </a:solidFill>
              </a:rPr>
              <a:t> держава. </a:t>
            </a:r>
            <a:r>
              <a:rPr lang="ru-RU" dirty="0" err="1">
                <a:solidFill>
                  <a:srgbClr val="FF0000"/>
                </a:solidFill>
              </a:rPr>
              <a:t>Водночас</a:t>
            </a:r>
            <a:r>
              <a:rPr lang="ru-RU" dirty="0">
                <a:solidFill>
                  <a:srgbClr val="FF0000"/>
                </a:solidFill>
              </a:rPr>
              <a:t> права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обмежують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владу</a:t>
            </a:r>
            <a:r>
              <a:rPr lang="ru-RU" dirty="0">
                <a:solidFill>
                  <a:srgbClr val="FF0000"/>
                </a:solidFill>
              </a:rPr>
              <a:t> державного </a:t>
            </a:r>
            <a:r>
              <a:rPr lang="ru-RU" dirty="0" err="1">
                <a:solidFill>
                  <a:srgbClr val="FF0000"/>
                </a:solidFill>
              </a:rPr>
              <a:t>апарату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ставлять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заслін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свавільному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втручанню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держави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приватне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 особи.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державних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управлінців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які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приймають</a:t>
            </a:r>
            <a:r>
              <a:rPr lang="ru-RU" dirty="0">
                <a:solidFill>
                  <a:srgbClr val="FF0000"/>
                </a:solidFill>
              </a:rPr>
              <a:t> і </a:t>
            </a:r>
            <a:r>
              <a:rPr lang="ru-RU" dirty="0" err="1">
                <a:solidFill>
                  <a:srgbClr val="FF0000"/>
                </a:solidFill>
              </a:rPr>
              <a:t>реалізують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рішення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очікується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забезпечення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двох</a:t>
            </a:r>
            <a:r>
              <a:rPr lang="ru-RU" dirty="0">
                <a:solidFill>
                  <a:srgbClr val="FF0000"/>
                </a:solidFill>
              </a:rPr>
              <a:t> “</a:t>
            </a:r>
            <a:r>
              <a:rPr lang="ru-RU" dirty="0" err="1">
                <a:solidFill>
                  <a:srgbClr val="FF0000"/>
                </a:solidFill>
              </a:rPr>
              <a:t>видів</a:t>
            </a:r>
            <a:r>
              <a:rPr lang="ru-RU" dirty="0">
                <a:solidFill>
                  <a:srgbClr val="FF0000"/>
                </a:solidFill>
              </a:rPr>
              <a:t>” прав </a:t>
            </a:r>
            <a:r>
              <a:rPr lang="ru-RU" dirty="0" err="1">
                <a:solidFill>
                  <a:srgbClr val="FF0000"/>
                </a:solidFill>
              </a:rPr>
              <a:t>людини</a:t>
            </a:r>
            <a:r>
              <a:rPr lang="ru-RU" dirty="0">
                <a:solidFill>
                  <a:srgbClr val="FF0000"/>
                </a:solidFill>
              </a:rPr>
              <a:t>: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позитивних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ru-RU" dirty="0" err="1">
                <a:solidFill>
                  <a:srgbClr val="FF0000"/>
                </a:solidFill>
              </a:rPr>
              <a:t>надання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людині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певних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позитивних</a:t>
            </a:r>
            <a:r>
              <a:rPr lang="ru-RU" dirty="0">
                <a:solidFill>
                  <a:srgbClr val="FF0000"/>
                </a:solidFill>
              </a:rPr>
              <a:t> благ та </a:t>
            </a:r>
            <a:r>
              <a:rPr lang="ru-RU" dirty="0" err="1">
                <a:solidFill>
                  <a:srgbClr val="FF0000"/>
                </a:solidFill>
              </a:rPr>
              <a:t>можливостей</a:t>
            </a:r>
            <a:r>
              <a:rPr lang="ru-RU" dirty="0">
                <a:solidFill>
                  <a:srgbClr val="FF0000"/>
                </a:solidFill>
              </a:rPr>
              <a:t>);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 err="1">
                <a:solidFill>
                  <a:srgbClr val="FF0000"/>
                </a:solidFill>
              </a:rPr>
              <a:t>негативних</a:t>
            </a:r>
            <a:r>
              <a:rPr lang="ru-RU" dirty="0">
                <a:solidFill>
                  <a:srgbClr val="FF0000"/>
                </a:solidFill>
              </a:rPr>
              <a:t> (</a:t>
            </a:r>
            <a:r>
              <a:rPr lang="ru-RU" dirty="0" err="1">
                <a:solidFill>
                  <a:srgbClr val="FF0000"/>
                </a:solidFill>
              </a:rPr>
              <a:t>захисту</a:t>
            </a:r>
            <a:r>
              <a:rPr lang="ru-RU" dirty="0">
                <a:solidFill>
                  <a:srgbClr val="FF0000"/>
                </a:solidFill>
              </a:rPr>
              <a:t> особи </a:t>
            </a:r>
            <a:r>
              <a:rPr lang="ru-RU" dirty="0" err="1">
                <a:solidFill>
                  <a:srgbClr val="FF0000"/>
                </a:solidFill>
              </a:rPr>
              <a:t>від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втручання</a:t>
            </a:r>
            <a:r>
              <a:rPr lang="ru-RU" dirty="0">
                <a:solidFill>
                  <a:srgbClr val="FF0000"/>
                </a:solidFill>
              </a:rPr>
              <a:t> в </a:t>
            </a:r>
            <a:r>
              <a:rPr lang="ru-RU" dirty="0" err="1">
                <a:solidFill>
                  <a:srgbClr val="FF0000"/>
                </a:solidFill>
              </a:rPr>
              <a:t>приватне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життя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інших</a:t>
            </a:r>
            <a:r>
              <a:rPr lang="ru-RU" dirty="0">
                <a:solidFill>
                  <a:srgbClr val="FF0000"/>
                </a:solidFill>
              </a:rPr>
              <a:t> людей </a:t>
            </a:r>
            <a:r>
              <a:rPr lang="ru-RU" dirty="0" err="1">
                <a:solidFill>
                  <a:srgbClr val="FF0000"/>
                </a:solidFill>
              </a:rPr>
              <a:t>або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державних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інституцій</a:t>
            </a:r>
            <a:r>
              <a:rPr lang="ru-RU" dirty="0">
                <a:solidFill>
                  <a:srgbClr val="FF0000"/>
                </a:solidFill>
              </a:rPr>
              <a:t>).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2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ОСНОВНІ ОБОВ’ЯЗКІ ЩОДО ДОТРИМАННЯ ЗАКОНОДАВСТВА У СФЕРІ ПРОТИДІЇ КОРУПЦІЇ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ЗАПОБІГАННЯ КОРУПЦІЙНИМ ТА ПОВ’ЯЗАНИМ З КОРУПЦІЄЮ ПРАВОПОРУШЕННЯМ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>
                <a:solidFill>
                  <a:srgbClr val="FF0000"/>
                </a:solidFill>
              </a:rPr>
              <a:t>ЗАПОБІГАННЯ ТА ВРЕГУЛЮВАННЯ КОНФЛІКТУ ІНТЕРЕСІВ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>
                <a:solidFill>
                  <a:srgbClr val="FF0000"/>
                </a:solidFill>
              </a:rPr>
              <a:t>ПРАВИЛА ЕТИЧНОЇ ПОВЕДІНКИ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>
                <a:solidFill>
                  <a:srgbClr val="FF0000"/>
                </a:solidFill>
              </a:rPr>
              <a:t>ФІНАНСОВИЙ КОНТРОЛЬ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• </a:t>
            </a:r>
            <a:r>
              <a:rPr lang="ru-RU" dirty="0">
                <a:solidFill>
                  <a:srgbClr val="FF0000"/>
                </a:solidFill>
              </a:rPr>
              <a:t>ІНШІ МЕХАНІЗМИ ЗАПОБІГАННЯ І ПРОТИДІЇ КОРУПЦІЇ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4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ЗАПОБІГАННЯ ТА ВРЕГУЛЮВАННЯ КОНФЛІКТУ ІНТЕРЕСІВ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</a:rPr>
              <a:t>•</a:t>
            </a:r>
            <a:r>
              <a:rPr lang="ru-RU" dirty="0"/>
              <a:t> </a:t>
            </a:r>
            <a:r>
              <a:rPr lang="ru-RU" sz="3200" dirty="0" err="1">
                <a:solidFill>
                  <a:srgbClr val="FF0000"/>
                </a:solidFill>
              </a:rPr>
              <a:t>вживати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заходів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щодо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недопущення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виникнення</a:t>
            </a:r>
            <a:r>
              <a:rPr lang="ru-RU" sz="3200" dirty="0">
                <a:solidFill>
                  <a:srgbClr val="FF0000"/>
                </a:solidFill>
              </a:rPr>
              <a:t> реального, </a:t>
            </a:r>
            <a:r>
              <a:rPr lang="ru-RU" sz="3200" dirty="0" err="1">
                <a:solidFill>
                  <a:srgbClr val="FF0000"/>
                </a:solidFill>
              </a:rPr>
              <a:t>потенційного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конфлікту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інтересів</a:t>
            </a:r>
            <a:r>
              <a:rPr lang="ru-RU" sz="3200" dirty="0">
                <a:solidFill>
                  <a:srgbClr val="FF0000"/>
                </a:solidFill>
              </a:rPr>
              <a:t>; </a:t>
            </a:r>
            <a:endParaRPr lang="ru-RU" sz="32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• </a:t>
            </a:r>
            <a:r>
              <a:rPr lang="ru-RU" sz="3200" dirty="0" err="1">
                <a:solidFill>
                  <a:srgbClr val="FF0000"/>
                </a:solidFill>
              </a:rPr>
              <a:t>повідомляти</a:t>
            </a:r>
            <a:r>
              <a:rPr lang="ru-RU" sz="3200" dirty="0">
                <a:solidFill>
                  <a:srgbClr val="FF0000"/>
                </a:solidFill>
              </a:rPr>
              <a:t> про </a:t>
            </a:r>
            <a:r>
              <a:rPr lang="ru-RU" sz="3200" dirty="0" err="1">
                <a:solidFill>
                  <a:srgbClr val="FF0000"/>
                </a:solidFill>
              </a:rPr>
              <a:t>наявність</a:t>
            </a:r>
            <a:r>
              <a:rPr lang="ru-RU" sz="3200" dirty="0">
                <a:solidFill>
                  <a:srgbClr val="FF0000"/>
                </a:solidFill>
              </a:rPr>
              <a:t> у </a:t>
            </a:r>
            <a:r>
              <a:rPr lang="ru-RU" sz="3200" dirty="0" err="1">
                <a:solidFill>
                  <a:srgbClr val="FF0000"/>
                </a:solidFill>
              </a:rPr>
              <a:t>неї</a:t>
            </a:r>
            <a:r>
              <a:rPr lang="ru-RU" sz="3200" dirty="0">
                <a:solidFill>
                  <a:srgbClr val="FF0000"/>
                </a:solidFill>
              </a:rPr>
              <a:t> реального </a:t>
            </a:r>
            <a:r>
              <a:rPr lang="ru-RU" sz="3200" dirty="0" err="1">
                <a:solidFill>
                  <a:srgbClr val="FF0000"/>
                </a:solidFill>
              </a:rPr>
              <a:t>чи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потенційного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конфлікту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інтересів</a:t>
            </a:r>
            <a:r>
              <a:rPr lang="ru-RU" sz="3200" dirty="0" smtClean="0">
                <a:solidFill>
                  <a:srgbClr val="FF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• не </a:t>
            </a:r>
            <a:r>
              <a:rPr lang="ru-RU" sz="3200" dirty="0" err="1">
                <a:solidFill>
                  <a:srgbClr val="FF0000"/>
                </a:solidFill>
              </a:rPr>
              <a:t>вчиняти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дій</a:t>
            </a:r>
            <a:r>
              <a:rPr lang="ru-RU" sz="3200" dirty="0">
                <a:solidFill>
                  <a:srgbClr val="FF0000"/>
                </a:solidFill>
              </a:rPr>
              <a:t> та не </a:t>
            </a:r>
            <a:r>
              <a:rPr lang="ru-RU" sz="3200" dirty="0" err="1">
                <a:solidFill>
                  <a:srgbClr val="FF0000"/>
                </a:solidFill>
              </a:rPr>
              <a:t>приймати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рішень</a:t>
            </a:r>
            <a:r>
              <a:rPr lang="ru-RU" sz="3200" dirty="0">
                <a:solidFill>
                  <a:srgbClr val="FF0000"/>
                </a:solidFill>
              </a:rPr>
              <a:t> в </a:t>
            </a:r>
            <a:r>
              <a:rPr lang="ru-RU" sz="3200" dirty="0" err="1">
                <a:solidFill>
                  <a:srgbClr val="FF0000"/>
                </a:solidFill>
              </a:rPr>
              <a:t>умовах</a:t>
            </a:r>
            <a:r>
              <a:rPr lang="ru-RU" sz="3200" dirty="0">
                <a:solidFill>
                  <a:srgbClr val="FF0000"/>
                </a:solidFill>
              </a:rPr>
              <a:t> реального </a:t>
            </a:r>
            <a:r>
              <a:rPr lang="ru-RU" sz="3200" dirty="0" err="1">
                <a:solidFill>
                  <a:srgbClr val="FF0000"/>
                </a:solidFill>
              </a:rPr>
              <a:t>конфлікту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інтересів</a:t>
            </a:r>
            <a:r>
              <a:rPr lang="ru-RU" sz="3200" dirty="0" smtClean="0">
                <a:solidFill>
                  <a:srgbClr val="FF0000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• </a:t>
            </a:r>
            <a:r>
              <a:rPr lang="ru-RU" sz="3200" dirty="0" err="1">
                <a:solidFill>
                  <a:srgbClr val="FF0000"/>
                </a:solidFill>
              </a:rPr>
              <a:t>вжити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заходів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щодо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врегулювання</a:t>
            </a:r>
            <a:r>
              <a:rPr lang="ru-RU" sz="3200" dirty="0">
                <a:solidFill>
                  <a:srgbClr val="FF0000"/>
                </a:solidFill>
              </a:rPr>
              <a:t> реального </a:t>
            </a:r>
            <a:r>
              <a:rPr lang="ru-RU" sz="3200" dirty="0" err="1">
                <a:solidFill>
                  <a:srgbClr val="FF0000"/>
                </a:solidFill>
              </a:rPr>
              <a:t>чи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потенційного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конфлікту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 err="1">
                <a:solidFill>
                  <a:srgbClr val="FF0000"/>
                </a:solidFill>
              </a:rPr>
              <a:t>інтересів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5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64</TotalTime>
  <Words>454</Words>
  <Application>Microsoft Office PowerPoint</Application>
  <PresentationFormat>Широкоэкранный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Берлин</vt:lpstr>
      <vt:lpstr>ЕТИКА ПУБЛІЧНОЇ СЛУЖБИ</vt:lpstr>
      <vt:lpstr>Презентация PowerPoint</vt:lpstr>
      <vt:lpstr>Мета курсу:</vt:lpstr>
      <vt:lpstr>Презентация PowerPoint</vt:lpstr>
      <vt:lpstr>Основне суспільне призначення (місія) державного управління  </vt:lpstr>
      <vt:lpstr>Основні етичні принципи державного управління</vt:lpstr>
      <vt:lpstr>Презентация PowerPoint</vt:lpstr>
      <vt:lpstr>ОСНОВНІ ОБОВ’ЯЗКІ ЩОДО ДОТРИМАННЯ ЗАКОНОДАВСТВА У СФЕРІ ПРОТИДІЇ КОРУПЦІЇ</vt:lpstr>
      <vt:lpstr>ЗАПОБІГАННЯ ТА ВРЕГУЛЮВАННЯ КОНФЛІКТУ ІНТЕРЕСІВ</vt:lpstr>
      <vt:lpstr>ЕТИКЕТ ДЕРЖАВНОГО СЛУЖБОВЦЯ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1</cp:lastModifiedBy>
  <cp:revision>12</cp:revision>
  <dcterms:created xsi:type="dcterms:W3CDTF">2016-01-23T19:25:21Z</dcterms:created>
  <dcterms:modified xsi:type="dcterms:W3CDTF">2018-10-07T11:03:56Z</dcterms:modified>
</cp:coreProperties>
</file>