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258" r:id="rId2"/>
    <p:sldId id="290" r:id="rId3"/>
    <p:sldId id="273" r:id="rId4"/>
    <p:sldId id="285" r:id="rId5"/>
    <p:sldId id="286" r:id="rId6"/>
    <p:sldId id="288" r:id="rId7"/>
    <p:sldId id="289" r:id="rId8"/>
    <p:sldId id="287" r:id="rId9"/>
    <p:sldId id="294" r:id="rId10"/>
    <p:sldId id="295" r:id="rId11"/>
    <p:sldId id="296" r:id="rId12"/>
    <p:sldId id="291" r:id="rId13"/>
    <p:sldId id="292" r:id="rId14"/>
    <p:sldId id="293" r:id="rId15"/>
    <p:sldId id="270" r:id="rId16"/>
    <p:sldId id="271" r:id="rId17"/>
    <p:sldId id="272" r:id="rId18"/>
    <p:sldId id="268" r:id="rId19"/>
    <p:sldId id="269" r:id="rId20"/>
    <p:sldId id="274" r:id="rId21"/>
    <p:sldId id="275" r:id="rId22"/>
    <p:sldId id="276" r:id="rId23"/>
    <p:sldId id="278" r:id="rId24"/>
    <p:sldId id="277" r:id="rId25"/>
    <p:sldId id="279" r:id="rId26"/>
    <p:sldId id="280" r:id="rId27"/>
    <p:sldId id="281" r:id="rId28"/>
    <p:sldId id="261" r:id="rId29"/>
    <p:sldId id="265" r:id="rId30"/>
    <p:sldId id="282" r:id="rId31"/>
    <p:sldId id="283" r:id="rId32"/>
    <p:sldId id="284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29" autoAdjust="0"/>
    <p:restoredTop sz="94598" autoAdjust="0"/>
  </p:normalViewPr>
  <p:slideViewPr>
    <p:cSldViewPr>
      <p:cViewPr>
        <p:scale>
          <a:sx n="100" d="100"/>
          <a:sy n="100" d="100"/>
        </p:scale>
        <p:origin x="-35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12" Type="http://schemas.openxmlformats.org/officeDocument/2006/relationships/image" Target="../media/image47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19.02.2022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20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80970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23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7896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19.02.2022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file:///D:\&#1047;&#1072;&#1103;&#1094;\&#1082;&#1086;&#1084;&#1087;_&#1075;&#1088;&#1072;&#1092;&#1080;&#1082;&#1072;\&#1059;&#1095;&#1077;&#1073;&#1085;&#1086;&#1077;%20&#1087;&#1086;&#1089;&#1086;&#1073;&#1080;&#1077;%20&#1054;&#1089;&#1085;&#1086;&#1074;&#1085;&#1099;&#1077;%20&#1072;&#1083;&#1075;&#1086;&#1088;&#1080;&#1090;&#1084;&#1099;%20&#1082;&#1086;&#1084;&#1087;&#1100;&#1102;&#1090;&#1077;&#1088;&#1085;&#1086;&#1081;%20&#1075;&#1088;&#1072;&#1092;&#1080;&#1082;&#1080;.files\kg0214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0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7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2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Фрактальна графіка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Фрактальна графіка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це графічне зображення фрактальних множин. Під фракталом у КГ розуміють структуру, яка складається з частин, які в певному розумінні подібні цілому. Фрактальна графіка, як і векторна є обчислювальною, однак базовим елементом фрактальної графіки є математична формула, тобто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жодні об’єкти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пам’яті комп’ютера не зберігаються. Саме зображення зберігається у вигляді формули (програми), за якою воно будується</a:t>
            </a:r>
            <a:r>
              <a:rPr lang="ru-RU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864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Фрактальна графіка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Фрактальні алгоритми лежать в основі росту кристалів, коралів, рослин (кожна дочірня гілка повторює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гілки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 високого рівня). Фрактали використовують для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генерування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місцевості, штучних хмар, гір, поверхні моря, а також у фізиці(фізика твердого тіла), економіці (аналіз коливання курсу валют) тощо.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87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Векторна графіка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об’єктом векторної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графіки є лінія,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складніші об’єкти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векторній графіці складаються з простіших (ліній), то векторну  графіку називають ще об’єкто-зорієнтованою графікою. У ній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створюється шляхом комбінації різних примітивів.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Файли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векторної графіки для створення зображення містять тисячі різних команд типу “малюй лінію від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набори параметрів, інформацію про колір, дані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шрифти, що можуть бути включені в рисунок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449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Векторна графіка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Ключовим моментом векторної графіки є використання для опису об’єктів комбінації комп’ютерних команд та математичних формул.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кожного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об’єкта (або класу обєктів) визначається набір параметрів,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визначає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 зовнішній вигляд.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хоча об’єкти векторної графіки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зберігаються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пам’яті як набір параметрів, зображення об’єктів 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екран виводяться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вигляді точок-пікселів, оскільки такою є будова екрану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717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Векторна графіка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 виведенням кожного об’єкта на екран відбувається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 розкладання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векторного зображення в растр тобто програма обчислює координати екранних точок зображення об’єкта. Тому векторну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графіку ще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називають і обчислювальною графікою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7625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Растрова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Особливості растрової графіки зв'язані з тим, що звичайні зображення, з якими зустрічаються людина у своїй діяльності (креслення, графіки, карти, художні картини і т.п.), реалізовані на площині, що складається з безкінечного набору точок. Екран же растрового дисплея представляється матрицею дискретних елементів, що мають конкретні фізичні розміри і називаються пікселами.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723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Растрова графіка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цьому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їх істотне обмежено.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провести точно лінію з однієї точки в іншу, а можна виконати тільки апроксимацію цієї лінії з відображенням її на дискретній матриці (площині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/>
          </a:p>
        </p:txBody>
      </p:sp>
      <p:pic>
        <p:nvPicPr>
          <p:cNvPr id="21507" name="Picture 3" descr="Рисунок 14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789040"/>
            <a:ext cx="475252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798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Растрова графіка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площину також називають цілочисловою решіткою, растровою площиною або растром. </a:t>
            </a:r>
            <a:r>
              <a:rPr lang="uk-UA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решітка представляються квадратною сіткою з кроком 1.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Фактично піксели мають форму прямокутника, але надалі для простоти викладу будемо припускати, що вони є квадратними.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Положення піксела визначається  координатами його лівого нижнього кута.</a:t>
            </a:r>
            <a:endParaRPr lang="ru-RU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Відображення будь-якого об'єкта на цілочислову решітку називається розкладанням його в растр або просто растровим представленням( розгорненням).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8276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зображення відрізків пред'являються звичайно наступні вимоги: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відрізок повинний починатися і закінчуватися в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заданих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точках;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відрізок повинний </a:t>
            </a:r>
            <a:r>
              <a:rPr lang="uk-UA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здаватися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прямим;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яскравість відрізка повинна бути постійною по всій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довжині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відрізка і не залежати від коефіцієнта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кутового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нахилу.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872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Очевидно, що ці вимоги можна  виконати тільки для строго горизонтальних, вертикальних і відрізків з кутовим коефіцієнтом , рис 1,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Хоча в останньому випадку яскравість відрізка буде в менше  ніж для вертикального  і горизонтального відрізків.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При побудові зображення відрізка за допомогою дискретної множини пікселів неминуче виникає дефект, який називають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драбинним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або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сходовим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дефектом.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527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комп’ютерної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комп’ютерної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Растрова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ифровий диференціальний аналізатор</a:t>
            </a:r>
            <a:endParaRPr lang="en-US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алгоритм Брезенхема</a:t>
            </a:r>
          </a:p>
          <a:p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цілочисельний </a:t>
            </a:r>
            <a:r>
              <a:rPr lang="uk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Брезенхема</a:t>
            </a:r>
          </a:p>
          <a:p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загальний </a:t>
            </a:r>
            <a:r>
              <a:rPr lang="uk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випадок  </a:t>
            </a:r>
            <a:r>
              <a:rPr lang="uk-UA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алгоритму Брезенхема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010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ИФРОВИЙ ДИФЕРЕНЦІАЛЬНИЙ АНАЛІЗАТОР(ЦДА).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відрізок задано його кінцевими точками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.Тоді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прямої, яка містить відрізок можна одержати як рішення диференціального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початковою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умовою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Рішення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має вигляд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	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14104"/>
              </p:ext>
            </p:extLst>
          </p:nvPr>
        </p:nvGraphicFramePr>
        <p:xfrm>
          <a:off x="4175955" y="2996952"/>
          <a:ext cx="1206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1" name="Формула" r:id="rId4" imgW="850680" imgH="495000" progId="Equation.3">
                  <p:embed/>
                </p:oleObj>
              </mc:Choice>
              <mc:Fallback>
                <p:oleObj name="Формула" r:id="rId4" imgW="850680" imgH="4950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955" y="2996952"/>
                        <a:ext cx="1206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868635"/>
              </p:ext>
            </p:extLst>
          </p:nvPr>
        </p:nvGraphicFramePr>
        <p:xfrm>
          <a:off x="2339752" y="2996952"/>
          <a:ext cx="7207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2" name="Формула" r:id="rId6" imgW="507960" imgH="457200" progId="Equation.3">
                  <p:embed/>
                </p:oleObj>
              </mc:Choice>
              <mc:Fallback>
                <p:oleObj name="Формула" r:id="rId6" imgW="507960" imgH="45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996952"/>
                        <a:ext cx="720725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545996"/>
              </p:ext>
            </p:extLst>
          </p:nvPr>
        </p:nvGraphicFramePr>
        <p:xfrm>
          <a:off x="3644900" y="3933825"/>
          <a:ext cx="128714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3" name="Формула" r:id="rId8" imgW="774360" imgH="241200" progId="Equation.3">
                  <p:embed/>
                </p:oleObj>
              </mc:Choice>
              <mc:Fallback>
                <p:oleObj name="Формула" r:id="rId8" imgW="774360" imgH="2412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933825"/>
                        <a:ext cx="128714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279672"/>
              </p:ext>
            </p:extLst>
          </p:nvPr>
        </p:nvGraphicFramePr>
        <p:xfrm>
          <a:off x="2579688" y="5300663"/>
          <a:ext cx="16081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4" name="Формула" r:id="rId10" imgW="1295280" imgH="241200" progId="Equation.3">
                  <p:embed/>
                </p:oleObj>
              </mc:Choice>
              <mc:Fallback>
                <p:oleObj name="Формула" r:id="rId10" imgW="1295280" imgH="2412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688" y="5300663"/>
                        <a:ext cx="16081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407385"/>
              </p:ext>
            </p:extLst>
          </p:nvPr>
        </p:nvGraphicFramePr>
        <p:xfrm>
          <a:off x="6948264" y="1556792"/>
          <a:ext cx="936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5" name="Формула" r:id="rId12" imgW="583947" imgH="241195" progId="Equation.3">
                  <p:embed/>
                </p:oleObj>
              </mc:Choice>
              <mc:Fallback>
                <p:oleObj name="Формула" r:id="rId12" imgW="583947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1556792"/>
                        <a:ext cx="936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951885"/>
              </p:ext>
            </p:extLst>
          </p:nvPr>
        </p:nvGraphicFramePr>
        <p:xfrm>
          <a:off x="971600" y="1988840"/>
          <a:ext cx="93503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6" name="Формула" r:id="rId14" imgW="558720" imgH="241200" progId="Equation.3">
                  <p:embed/>
                </p:oleObj>
              </mc:Choice>
              <mc:Fallback>
                <p:oleObj name="Формула" r:id="rId14" imgW="558720" imgH="2412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988840"/>
                        <a:ext cx="93503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11819"/>
              </p:ext>
            </p:extLst>
          </p:nvPr>
        </p:nvGraphicFramePr>
        <p:xfrm>
          <a:off x="2573338" y="4376738"/>
          <a:ext cx="8985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7" name="Формула" r:id="rId16" imgW="723600" imgH="228600" progId="Equation.3">
                  <p:embed/>
                </p:oleObj>
              </mc:Choice>
              <mc:Fallback>
                <p:oleObj name="Формула" r:id="rId16" imgW="723600" imgH="228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4376738"/>
                        <a:ext cx="8985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5484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ИФРОВИЙ ДИФЕРЕНЦІАЛЬНИЙ АНАЛІЗАТОР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відрізка зводиться до реалізації простої рекурентної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формули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(*)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відрізок має яскраво виражений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сходовий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дефект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постільки цілочислова координата піксела визначається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шляхом операції округлення, яка приводить до випадкової похибки.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217040"/>
              </p:ext>
            </p:extLst>
          </p:nvPr>
        </p:nvGraphicFramePr>
        <p:xfrm>
          <a:off x="1296988" y="2636838"/>
          <a:ext cx="5003204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0" name="Формула" r:id="rId3" imgW="2958840" imgH="241200" progId="Equation.3">
                  <p:embed/>
                </p:oleObj>
              </mc:Choice>
              <mc:Fallback>
                <p:oleObj name="Формула" r:id="rId3" imgW="2958840" imgH="2412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88" y="2636838"/>
                        <a:ext cx="5003204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988298"/>
              </p:ext>
            </p:extLst>
          </p:nvPr>
        </p:nvGraphicFramePr>
        <p:xfrm>
          <a:off x="1898650" y="3284538"/>
          <a:ext cx="13811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1" name="Формула" r:id="rId5" imgW="901440" imgH="241200" progId="Equation.3">
                  <p:embed/>
                </p:oleObj>
              </mc:Choice>
              <mc:Fallback>
                <p:oleObj name="Формула" r:id="rId5" imgW="90144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3284538"/>
                        <a:ext cx="13811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27397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Брезенхема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дозволяє значно зменшити дефект ступінчастості. В основі  методу лежить природне припущення, що зафарбувати треба  той піксел, відстань від якого по відповідній координаті до відрізка менше, ніж у інших пікселів.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Припустимо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побудова ведеться у напрямку збільшення координати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кутовий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 в рівнянні  лінії відрізка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проблема вибору наступної точки зведеться до аналізу проходження відрізку через два сусідні піксели з ординатами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і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947951"/>
              </p:ext>
            </p:extLst>
          </p:nvPr>
        </p:nvGraphicFramePr>
        <p:xfrm>
          <a:off x="3995936" y="4221088"/>
          <a:ext cx="648072" cy="405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2" name="Формула" r:id="rId3" imgW="368280" imgH="190440" progId="Equation.3">
                  <p:embed/>
                </p:oleObj>
              </mc:Choice>
              <mc:Fallback>
                <p:oleObj name="Формула" r:id="rId3" imgW="368280" imgH="19044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221088"/>
                        <a:ext cx="648072" cy="4059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061726"/>
              </p:ext>
            </p:extLst>
          </p:nvPr>
        </p:nvGraphicFramePr>
        <p:xfrm>
          <a:off x="2843808" y="5373216"/>
          <a:ext cx="4032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3" name="Формула" r:id="rId5" imgW="177480" imgH="241200" progId="Equation.3">
                  <p:embed/>
                </p:oleObj>
              </mc:Choice>
              <mc:Fallback>
                <p:oleObj name="Формула" r:id="rId5" imgW="177480" imgH="2412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373216"/>
                        <a:ext cx="4032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046201"/>
              </p:ext>
            </p:extLst>
          </p:nvPr>
        </p:nvGraphicFramePr>
        <p:xfrm>
          <a:off x="3576638" y="5373688"/>
          <a:ext cx="6223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4" name="Формула" r:id="rId7" imgW="304560" imgH="241200" progId="Equation.3">
                  <p:embed/>
                </p:oleObj>
              </mc:Choice>
              <mc:Fallback>
                <p:oleObj name="Формула" r:id="rId7" imgW="304560" imgH="2412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5373688"/>
                        <a:ext cx="6223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2027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Брезенхема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в межах піксела координата може змінитися не більше ніж на одиницю, то у випадку  коли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відстань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зафарбовується нижній піксел,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верхній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Головною проблемою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підході є обчислення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830997"/>
              </p:ext>
            </p:extLst>
          </p:nvPr>
        </p:nvGraphicFramePr>
        <p:xfrm>
          <a:off x="2282825" y="2349500"/>
          <a:ext cx="112077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8" name="Формула" r:id="rId4" imgW="1028520" imgH="444240" progId="Equation.3">
                  <p:embed/>
                </p:oleObj>
              </mc:Choice>
              <mc:Fallback>
                <p:oleObj name="Формула" r:id="rId4" imgW="1028520" imgH="44424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5" y="2349500"/>
                        <a:ext cx="1120775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446209"/>
              </p:ext>
            </p:extLst>
          </p:nvPr>
        </p:nvGraphicFramePr>
        <p:xfrm>
          <a:off x="1691680" y="2765425"/>
          <a:ext cx="598487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9" name="Формула" r:id="rId6" imgW="444240" imgH="444240" progId="Equation.3">
                  <p:embed/>
                </p:oleObj>
              </mc:Choice>
              <mc:Fallback>
                <p:oleObj name="Формула" r:id="rId6" imgW="444240" imgH="44424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765425"/>
                        <a:ext cx="598487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975967"/>
              </p:ext>
            </p:extLst>
          </p:nvPr>
        </p:nvGraphicFramePr>
        <p:xfrm>
          <a:off x="5364088" y="3284984"/>
          <a:ext cx="28892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0" name="Формула" r:id="rId8" imgW="164880" imgH="177480" progId="Equation.3">
                  <p:embed/>
                </p:oleObj>
              </mc:Choice>
              <mc:Fallback>
                <p:oleObj name="Формула" r:id="rId8" imgW="164880" imgH="17748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3284984"/>
                        <a:ext cx="288925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21155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916832"/>
            <a:ext cx="474345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484638"/>
              </p:ext>
            </p:extLst>
          </p:nvPr>
        </p:nvGraphicFramePr>
        <p:xfrm>
          <a:off x="1115616" y="3861048"/>
          <a:ext cx="936104" cy="654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" name="Формула" r:id="rId4" imgW="825480" imgH="444240" progId="Equation.3">
                  <p:embed/>
                </p:oleObj>
              </mc:Choice>
              <mc:Fallback>
                <p:oleObj name="Формула" r:id="rId4" imgW="825480" imgH="44424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861048"/>
                        <a:ext cx="936104" cy="6546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917175"/>
              </p:ext>
            </p:extLst>
          </p:nvPr>
        </p:nvGraphicFramePr>
        <p:xfrm>
          <a:off x="2627784" y="3861048"/>
          <a:ext cx="9350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4" name="Формула" r:id="rId6" imgW="787320" imgH="444240" progId="Equation.3">
                  <p:embed/>
                </p:oleObj>
              </mc:Choice>
              <mc:Fallback>
                <p:oleObj name="Формула" r:id="rId6" imgW="787320" imgH="44424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861048"/>
                        <a:ext cx="93503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55330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з цих двох значень треба вибрати можна оцінюючи значення похибки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e=y-f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точним </a:t>
            </a:r>
            <a:endParaRPr lang="en-US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значенням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 і фактичним (растровим) 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загальному випадку, коли відрізок не проходить через початок координат пікселя похибка обчислюється наступним чином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9058"/>
              </p:ext>
            </p:extLst>
          </p:nvPr>
        </p:nvGraphicFramePr>
        <p:xfrm>
          <a:off x="1403648" y="2996952"/>
          <a:ext cx="143986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" name="Формула" r:id="rId3" imgW="1333440" imgH="444240" progId="Equation.3">
                  <p:embed/>
                </p:oleObj>
              </mc:Choice>
              <mc:Fallback>
                <p:oleObj name="Формула" r:id="rId3" imgW="1333440" imgH="44424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996952"/>
                        <a:ext cx="143986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049838"/>
              </p:ext>
            </p:extLst>
          </p:nvPr>
        </p:nvGraphicFramePr>
        <p:xfrm>
          <a:off x="3641725" y="2924175"/>
          <a:ext cx="1490663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4" name="Формула" r:id="rId5" imgW="1295280" imgH="444240" progId="Equation.3">
                  <p:embed/>
                </p:oleObj>
              </mc:Choice>
              <mc:Fallback>
                <p:oleObj name="Формула" r:id="rId5" imgW="1295280" imgH="44424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2924175"/>
                        <a:ext cx="1490663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31691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похибка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e&lt;0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ордината  не змінюється, а значення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потребує корекції</a:t>
            </a:r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похибка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e&gt;0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ордината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збільшується на 1,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87189"/>
              </p:ext>
            </p:extLst>
          </p:nvPr>
        </p:nvGraphicFramePr>
        <p:xfrm>
          <a:off x="2230438" y="3141663"/>
          <a:ext cx="37465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1" name="Формула" r:id="rId3" imgW="3365280" imgH="241200" progId="Equation.3">
                  <p:embed/>
                </p:oleObj>
              </mc:Choice>
              <mc:Fallback>
                <p:oleObj name="Формула" r:id="rId3" imgW="33652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438" y="3141663"/>
                        <a:ext cx="374650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269508"/>
              </p:ext>
            </p:extLst>
          </p:nvPr>
        </p:nvGraphicFramePr>
        <p:xfrm>
          <a:off x="2563813" y="4797425"/>
          <a:ext cx="135413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2" name="Формула" r:id="rId5" imgW="1066680" imgH="241200" progId="Equation.3">
                  <p:embed/>
                </p:oleObj>
              </mc:Choice>
              <mc:Fallback>
                <p:oleObj name="Формула" r:id="rId5" imgW="1066680" imgH="241200" progId="Equation.3">
                  <p:embed/>
                  <p:pic>
                    <p:nvPicPr>
                      <p:cNvPr id="0" name="Объект 6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4797425"/>
                        <a:ext cx="135413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409936"/>
              </p:ext>
            </p:extLst>
          </p:nvPr>
        </p:nvGraphicFramePr>
        <p:xfrm>
          <a:off x="2155825" y="2565400"/>
          <a:ext cx="13017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3" name="Формула" r:id="rId7" imgW="1091880" imgH="241200" progId="Equation.3">
                  <p:embed/>
                </p:oleObj>
              </mc:Choice>
              <mc:Fallback>
                <p:oleObj name="Формула" r:id="rId7" imgW="1091880" imgH="241200" progId="Equation.3">
                  <p:embed/>
                  <p:pic>
                    <p:nvPicPr>
                      <p:cNvPr id="0" name="Объект 6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2565400"/>
                        <a:ext cx="13017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84127"/>
              </p:ext>
            </p:extLst>
          </p:nvPr>
        </p:nvGraphicFramePr>
        <p:xfrm>
          <a:off x="1944688" y="4292600"/>
          <a:ext cx="46228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4" name="Формула" r:id="rId9" imgW="4152600" imgH="241200" progId="Equation.3">
                  <p:embed/>
                </p:oleObj>
              </mc:Choice>
              <mc:Fallback>
                <p:oleObj name="Формула" r:id="rId9" imgW="415260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4292600"/>
                        <a:ext cx="462280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5688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Брезенхема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Початкове значення похибки покладається рівним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відрізок починається в точці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подальшого вибору точок для візуалізації складається з наступних кроків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Збільшити координату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одиницю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Якщо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e&gt; 0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e=e+k-1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противному випадку покладається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e=e+k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579880"/>
              </p:ext>
            </p:extLst>
          </p:nvPr>
        </p:nvGraphicFramePr>
        <p:xfrm>
          <a:off x="755576" y="2132856"/>
          <a:ext cx="1368425" cy="359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4" name="Формула" r:id="rId3" imgW="863280" imgH="215640" progId="Equation.3">
                  <p:embed/>
                </p:oleObj>
              </mc:Choice>
              <mc:Fallback>
                <p:oleObj name="Формула" r:id="rId3" imgW="863280" imgH="215640" progId="Equation.3">
                  <p:embed/>
                  <p:pic>
                    <p:nvPicPr>
                      <p:cNvPr id="0" name="Объект 6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132856"/>
                        <a:ext cx="1368425" cy="3597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745982"/>
              </p:ext>
            </p:extLst>
          </p:nvPr>
        </p:nvGraphicFramePr>
        <p:xfrm>
          <a:off x="6526213" y="2060575"/>
          <a:ext cx="9159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5" name="Формула" r:id="rId5" imgW="571320" imgH="241200" progId="Equation.3">
                  <p:embed/>
                </p:oleObj>
              </mc:Choice>
              <mc:Fallback>
                <p:oleObj name="Формула" r:id="rId5" imgW="57132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6213" y="2060575"/>
                        <a:ext cx="91598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583727"/>
              </p:ext>
            </p:extLst>
          </p:nvPr>
        </p:nvGraphicFramePr>
        <p:xfrm>
          <a:off x="3517900" y="3644900"/>
          <a:ext cx="863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6" name="Формула" r:id="rId7" imgW="863280" imgH="241200" progId="Equation.3">
                  <p:embed/>
                </p:oleObj>
              </mc:Choice>
              <mc:Fallback>
                <p:oleObj name="Формула" r:id="rId7" imgW="86328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3644900"/>
                        <a:ext cx="863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969462"/>
              </p:ext>
            </p:extLst>
          </p:nvPr>
        </p:nvGraphicFramePr>
        <p:xfrm>
          <a:off x="6084168" y="4077072"/>
          <a:ext cx="847428" cy="504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7" name="Формула" r:id="rId9" imgW="634680" imgH="241200" progId="Equation.3">
                  <p:embed/>
                </p:oleObj>
              </mc:Choice>
              <mc:Fallback>
                <p:oleObj name="Формула" r:id="rId9" imgW="63468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4077072"/>
                        <a:ext cx="847428" cy="5040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665816"/>
              </p:ext>
            </p:extLst>
          </p:nvPr>
        </p:nvGraphicFramePr>
        <p:xfrm>
          <a:off x="6444208" y="3284984"/>
          <a:ext cx="8985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8" name="Формула" r:id="rId11" imgW="838080" imgH="241200" progId="Equation.3">
                  <p:embed/>
                </p:oleObj>
              </mc:Choice>
              <mc:Fallback>
                <p:oleObj name="Формула" r:id="rId11" imgW="838080" imgH="241200" progId="Equation.3">
                  <p:embed/>
                  <p:pic>
                    <p:nvPicPr>
                      <p:cNvPr id="0" name="Объект 6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284984"/>
                        <a:ext cx="8985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2052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Брезенхема. Приклад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e=3/8-1/2=-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1/8         d=k-1=-5/8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x=1; e&lt;0; y=0;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e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=-1/8+3/8 =1/4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x=2; e&gt;0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y=1;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e=1/4-5/8=-3/8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x=3;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e&lt;0;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y=1;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e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3/8+3/8 =0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0628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Алгоритм </a:t>
            </a:r>
            <a:r>
              <a:rPr lang="uk-UA" b="0" dirty="0" smtClean="0">
                <a:solidFill>
                  <a:schemeClr val="bg1"/>
                </a:solidFill>
              </a:rPr>
              <a:t>Брезенхема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                                        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88840"/>
            <a:ext cx="40005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030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комп’ютерної графіки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Будучи однієї з галузей інформаційних технологій, комп'ютерна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застосовується в найрізноманітніших галузях людської діяльності.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Найважливішими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сферами застосування комп’ютерної графіки є комп’ютерне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моделювання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системи наукових досліджень, системи автоматизованого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конструювання і виробництва, системи автоматизованого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управління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бізнес, мистецтво, засоби масової інформації і навіть дозвілля 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віртуальна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реальність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51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Цілочисельний алгоритм </a:t>
            </a:r>
            <a:r>
              <a:rPr lang="uk-UA" b="0" dirty="0">
                <a:solidFill>
                  <a:schemeClr val="bg1"/>
                </a:solidFill>
              </a:rPr>
              <a:t>Брезенхема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Наведений варіант алгоритму Брезенхема 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осить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неефективним в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обчислювальному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плані, а також містить обмеження на співвідношення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кінцевих точок відрізка. А саме, використовуються дії над дійсними числами, і неявно прийнято, що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1). Цих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моментів досить легко уникнути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Введемо позначення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замінимо величину оцінки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453687"/>
              </p:ext>
            </p:extLst>
          </p:nvPr>
        </p:nvGraphicFramePr>
        <p:xfrm>
          <a:off x="4932040" y="4653136"/>
          <a:ext cx="93503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2" name="Формула" r:id="rId3" imgW="799920" imgH="457200" progId="Equation.3">
                  <p:embed/>
                </p:oleObj>
              </mc:Choice>
              <mc:Fallback>
                <p:oleObj name="Формула" r:id="rId3" imgW="799920" imgH="457200" progId="Equation.3">
                  <p:embed/>
                  <p:pic>
                    <p:nvPicPr>
                      <p:cNvPr id="0" name="Объект 6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4653136"/>
                        <a:ext cx="935038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280884"/>
              </p:ext>
            </p:extLst>
          </p:nvPr>
        </p:nvGraphicFramePr>
        <p:xfrm>
          <a:off x="2711450" y="5445125"/>
          <a:ext cx="25701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3" name="Формула" r:id="rId5" imgW="1485720" imgH="228600" progId="Equation.3">
                  <p:embed/>
                </p:oleObj>
              </mc:Choice>
              <mc:Fallback>
                <p:oleObj name="Формула" r:id="rId5" imgW="1485720" imgH="228600" progId="Equation.3">
                  <p:embed/>
                  <p:pic>
                    <p:nvPicPr>
                      <p:cNvPr id="0" name="Объект 6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5445125"/>
                        <a:ext cx="257016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553061"/>
              </p:ext>
            </p:extLst>
          </p:nvPr>
        </p:nvGraphicFramePr>
        <p:xfrm>
          <a:off x="1203325" y="4292600"/>
          <a:ext cx="12636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4" name="Формула" r:id="rId7" imgW="939600" imgH="266400" progId="Equation.3">
                  <p:embed/>
                </p:oleObj>
              </mc:Choice>
              <mc:Fallback>
                <p:oleObj name="Формула" r:id="rId7" imgW="939600" imgH="2664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4292600"/>
                        <a:ext cx="126365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420055"/>
              </p:ext>
            </p:extLst>
          </p:nvPr>
        </p:nvGraphicFramePr>
        <p:xfrm>
          <a:off x="3275856" y="4293096"/>
          <a:ext cx="1224136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5" name="Формула" r:id="rId9" imgW="965160" imgH="266400" progId="Equation.3">
                  <p:embed/>
                </p:oleObj>
              </mc:Choice>
              <mc:Fallback>
                <p:oleObj name="Формула" r:id="rId9" imgW="965160" imgH="2664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293096"/>
                        <a:ext cx="1224136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95493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Цілочисельний алгоритм Брезенхема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в обчисленнях будуть тільки арифметичні дії над цілими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числами. Введемо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позначення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(k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генерація відрізка зводиться до наступної процедури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067233"/>
              </p:ext>
            </p:extLst>
          </p:nvPr>
        </p:nvGraphicFramePr>
        <p:xfrm>
          <a:off x="833438" y="2492375"/>
          <a:ext cx="4349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26" name="Формула" r:id="rId3" imgW="431640" imgH="241200" progId="Equation.3">
                  <p:embed/>
                </p:oleObj>
              </mc:Choice>
              <mc:Fallback>
                <p:oleObj name="Формула" r:id="rId3" imgW="431640" imgH="241200" progId="Equation.3">
                  <p:embed/>
                  <p:pic>
                    <p:nvPicPr>
                      <p:cNvPr id="0" name="Объект 6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438" y="2492375"/>
                        <a:ext cx="43497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683916"/>
              </p:ext>
            </p:extLst>
          </p:nvPr>
        </p:nvGraphicFramePr>
        <p:xfrm>
          <a:off x="2915816" y="2492896"/>
          <a:ext cx="56356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27" name="Формула" r:id="rId5" imgW="558720" imgH="241200" progId="Equation.3">
                  <p:embed/>
                </p:oleObj>
              </mc:Choice>
              <mc:Fallback>
                <p:oleObj name="Формула" r:id="rId5" imgW="55872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492896"/>
                        <a:ext cx="563563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203336"/>
              </p:ext>
            </p:extLst>
          </p:nvPr>
        </p:nvGraphicFramePr>
        <p:xfrm>
          <a:off x="899592" y="2996952"/>
          <a:ext cx="4476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28" name="Формула" r:id="rId7" imgW="444240" imgH="266400" progId="Equation.3">
                  <p:embed/>
                </p:oleObj>
              </mc:Choice>
              <mc:Fallback>
                <p:oleObj name="Формула" r:id="rId7" imgW="444240" imgH="266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996952"/>
                        <a:ext cx="44767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959556"/>
              </p:ext>
            </p:extLst>
          </p:nvPr>
        </p:nvGraphicFramePr>
        <p:xfrm>
          <a:off x="2987824" y="2924944"/>
          <a:ext cx="563562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29" name="Формула" r:id="rId9" imgW="558720" imgH="266400" progId="Equation.3">
                  <p:embed/>
                </p:oleObj>
              </mc:Choice>
              <mc:Fallback>
                <p:oleObj name="Формула" r:id="rId9" imgW="558720" imgH="2664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924944"/>
                        <a:ext cx="563562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862470"/>
              </p:ext>
            </p:extLst>
          </p:nvPr>
        </p:nvGraphicFramePr>
        <p:xfrm>
          <a:off x="2195736" y="3356992"/>
          <a:ext cx="815528" cy="372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30" name="Формула" r:id="rId11" imgW="596880" imgH="228600" progId="Equation.3">
                  <p:embed/>
                </p:oleObj>
              </mc:Choice>
              <mc:Fallback>
                <p:oleObj name="Формула" r:id="rId11" imgW="596880" imgH="228600" progId="Equation.3">
                  <p:embed/>
                  <p:pic>
                    <p:nvPicPr>
                      <p:cNvPr id="0" name="Объект 6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356992"/>
                        <a:ext cx="815528" cy="3720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872787"/>
              </p:ext>
            </p:extLst>
          </p:nvPr>
        </p:nvGraphicFramePr>
        <p:xfrm>
          <a:off x="1951038" y="4221163"/>
          <a:ext cx="9731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31" name="Формула" r:id="rId13" imgW="863280" imgH="241200" progId="Equation.3">
                  <p:embed/>
                </p:oleObj>
              </mc:Choice>
              <mc:Fallback>
                <p:oleObj name="Формула" r:id="rId13" imgW="863280" imgH="241200" progId="Equation.3">
                  <p:embed/>
                  <p:pic>
                    <p:nvPicPr>
                      <p:cNvPr id="0" name="Объект 6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4221163"/>
                        <a:ext cx="9731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363784"/>
              </p:ext>
            </p:extLst>
          </p:nvPr>
        </p:nvGraphicFramePr>
        <p:xfrm>
          <a:off x="2012950" y="4797425"/>
          <a:ext cx="3063106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32" name="Формула" r:id="rId15" imgW="2145960" imgH="241200" progId="Equation.3">
                  <p:embed/>
                </p:oleObj>
              </mc:Choice>
              <mc:Fallback>
                <p:oleObj name="Формула" r:id="rId15" imgW="2145960" imgH="241200" progId="Equation.3">
                  <p:embed/>
                  <p:pic>
                    <p:nvPicPr>
                      <p:cNvPr id="0" name="Объект 6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4797425"/>
                        <a:ext cx="3063106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801607"/>
              </p:ext>
            </p:extLst>
          </p:nvPr>
        </p:nvGraphicFramePr>
        <p:xfrm>
          <a:off x="1593850" y="5445125"/>
          <a:ext cx="45942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33" name="Формула" r:id="rId17" imgW="3022560" imgH="266400" progId="Equation.3">
                  <p:embed/>
                </p:oleObj>
              </mc:Choice>
              <mc:Fallback>
                <p:oleObj name="Формула" r:id="rId17" imgW="3022560" imgH="266400" progId="Equation.3">
                  <p:embed/>
                  <p:pic>
                    <p:nvPicPr>
                      <p:cNvPr id="0" name="Объект 6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5445125"/>
                        <a:ext cx="45942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078461"/>
              </p:ext>
            </p:extLst>
          </p:nvPr>
        </p:nvGraphicFramePr>
        <p:xfrm>
          <a:off x="1907704" y="2492896"/>
          <a:ext cx="70008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34" name="Формула" r:id="rId19" imgW="520560" imgH="241200" progId="Equation.3">
                  <p:embed/>
                </p:oleObj>
              </mc:Choice>
              <mc:Fallback>
                <p:oleObj name="Формула" r:id="rId19" imgW="52056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492896"/>
                        <a:ext cx="700088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620651"/>
              </p:ext>
            </p:extLst>
          </p:nvPr>
        </p:nvGraphicFramePr>
        <p:xfrm>
          <a:off x="4427984" y="2492896"/>
          <a:ext cx="700088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35" name="Формула" r:id="rId21" imgW="520560" imgH="241200" progId="Equation.3">
                  <p:embed/>
                </p:oleObj>
              </mc:Choice>
              <mc:Fallback>
                <p:oleObj name="Формула" r:id="rId21" imgW="520560" imgH="241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492896"/>
                        <a:ext cx="700088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588816"/>
              </p:ext>
            </p:extLst>
          </p:nvPr>
        </p:nvGraphicFramePr>
        <p:xfrm>
          <a:off x="1963738" y="2924175"/>
          <a:ext cx="7334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36" name="Формула" r:id="rId23" imgW="545760" imgH="241200" progId="Equation.3">
                  <p:embed/>
                </p:oleObj>
              </mc:Choice>
              <mc:Fallback>
                <p:oleObj name="Формула" r:id="rId23" imgW="545760" imgH="241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2924175"/>
                        <a:ext cx="73342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968751"/>
              </p:ext>
            </p:extLst>
          </p:nvPr>
        </p:nvGraphicFramePr>
        <p:xfrm>
          <a:off x="4355976" y="2924944"/>
          <a:ext cx="7334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37" name="Формула" r:id="rId25" imgW="545760" imgH="241200" progId="Equation.3">
                  <p:embed/>
                </p:oleObj>
              </mc:Choice>
              <mc:Fallback>
                <p:oleObj name="Формула" r:id="rId25" imgW="545760" imgH="2412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2924944"/>
                        <a:ext cx="73342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90625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Загальний випадок  </a:t>
            </a:r>
            <a:br>
              <a:rPr lang="uk-UA" b="0" dirty="0" smtClean="0">
                <a:solidFill>
                  <a:schemeClr val="bg1"/>
                </a:solidFill>
              </a:rPr>
            </a:br>
            <a:r>
              <a:rPr lang="uk-UA" b="0" dirty="0" smtClean="0">
                <a:solidFill>
                  <a:schemeClr val="bg1"/>
                </a:solidFill>
              </a:rPr>
              <a:t>алгоритмаБрезенхема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зняти обмеження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треба поміняти місцям.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вище наведена процедура набуває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953545"/>
              </p:ext>
            </p:extLst>
          </p:nvPr>
        </p:nvGraphicFramePr>
        <p:xfrm>
          <a:off x="4283968" y="1628800"/>
          <a:ext cx="576064" cy="406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7" name="Формула" r:id="rId3" imgW="368280" imgH="190440" progId="Equation.3">
                  <p:embed/>
                </p:oleObj>
              </mc:Choice>
              <mc:Fallback>
                <p:oleObj name="Формула" r:id="rId3" imgW="368280" imgH="190440" progId="Equation.3">
                  <p:embed/>
                  <p:pic>
                    <p:nvPicPr>
                      <p:cNvPr id="0" name="Объект 6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1628800"/>
                        <a:ext cx="576064" cy="4065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531280"/>
              </p:ext>
            </p:extLst>
          </p:nvPr>
        </p:nvGraphicFramePr>
        <p:xfrm>
          <a:off x="6372200" y="1628800"/>
          <a:ext cx="1152128" cy="432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8" name="Формула" r:id="rId5" imgW="609480" imgH="228600" progId="Equation.3">
                  <p:embed/>
                </p:oleObj>
              </mc:Choice>
              <mc:Fallback>
                <p:oleObj name="Формула" r:id="rId5" imgW="609480" imgH="228600" progId="Equation.3">
                  <p:embed/>
                  <p:pic>
                    <p:nvPicPr>
                      <p:cNvPr id="0" name="Объект 6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1628800"/>
                        <a:ext cx="1152128" cy="432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304795"/>
              </p:ext>
            </p:extLst>
          </p:nvPr>
        </p:nvGraphicFramePr>
        <p:xfrm>
          <a:off x="3563888" y="2492896"/>
          <a:ext cx="93610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9" name="Формула" r:id="rId7" imgW="761760" imgH="482400" progId="Equation.3">
                  <p:embed/>
                </p:oleObj>
              </mc:Choice>
              <mc:Fallback>
                <p:oleObj name="Формула" r:id="rId7" imgW="761760" imgH="482400" progId="Equation.3">
                  <p:embed/>
                  <p:pic>
                    <p:nvPicPr>
                      <p:cNvPr id="0" name="Объект 6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492896"/>
                        <a:ext cx="936104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339557"/>
              </p:ext>
            </p:extLst>
          </p:nvPr>
        </p:nvGraphicFramePr>
        <p:xfrm>
          <a:off x="889000" y="3860800"/>
          <a:ext cx="9572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0" name="Формула" r:id="rId9" imgW="888840" imgH="266400" progId="Equation.3">
                  <p:embed/>
                </p:oleObj>
              </mc:Choice>
              <mc:Fallback>
                <p:oleObj name="Формула" r:id="rId9" imgW="888840" imgH="2664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860800"/>
                        <a:ext cx="957263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459063"/>
              </p:ext>
            </p:extLst>
          </p:nvPr>
        </p:nvGraphicFramePr>
        <p:xfrm>
          <a:off x="822325" y="4365625"/>
          <a:ext cx="27447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1" name="Формула" r:id="rId11" imgW="2082600" imgH="241200" progId="Equation.3">
                  <p:embed/>
                </p:oleObj>
              </mc:Choice>
              <mc:Fallback>
                <p:oleObj name="Формула" r:id="rId11" imgW="2082600" imgH="241200" progId="Equation.3">
                  <p:embed/>
                  <p:pic>
                    <p:nvPicPr>
                      <p:cNvPr id="0" name="Объект 6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4365625"/>
                        <a:ext cx="274478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033636"/>
              </p:ext>
            </p:extLst>
          </p:nvPr>
        </p:nvGraphicFramePr>
        <p:xfrm>
          <a:off x="590550" y="5013325"/>
          <a:ext cx="32813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2" name="Формула" r:id="rId13" imgW="2908080" imgH="241200" progId="Equation.3">
                  <p:embed/>
                </p:oleObj>
              </mc:Choice>
              <mc:Fallback>
                <p:oleObj name="Формула" r:id="rId13" imgW="2908080" imgH="241200" progId="Equation.3">
                  <p:embed/>
                  <p:pic>
                    <p:nvPicPr>
                      <p:cNvPr id="0" name="Объект 6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5013325"/>
                        <a:ext cx="328136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514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комп’ютерної графіки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Створено велику кількість програм, для рішення задач цього класу, причому ці програми орієнтовані на дуже широкий діапазон підготовки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користувача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Безсумнівно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професійному програмістові необхідно не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тільки  в досконалості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володіти наявним інструментарієм, але знати основні підходи до рішення задач цього класу й алгоритмічні принципи їхньої реалізації.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6332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комп’ютерної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Комп’ютерна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 для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побудови зображень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побудова моделей об’єктів і генерація зображень; перетворення моделей і зображень;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ідентифікація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об’єктів і отримання необхідної інформації;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Обробка і аналіз зображень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оцінка зображень: визначення форми,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знаходження, розмірів та інших параметрів об’єктів, розпізнавання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обробка знімків, введення креслень, системи навігації..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Аналіз сцен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виділення характерних особливостей, що формують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графічний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091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комп’ютерної графіки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Когнітивна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(від лат. cognoscere – знати, дізнаватися, розслідувати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комп'ютерна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графіка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це комп'ютерна графіка для наукових абстракцій,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сприяє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народженню нового наукового знання.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Когнітивна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комп'ютерна графіка є ефективним інструментом впливу на образне інтуїтивне мислення дослідника.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когнітивної графіки полягає в наочному зображенні сутності об’єкта або процесу, яким може бути, зокрема, будь-яке абстрактне наукове поняття, гіпотеза або теорія.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5167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комп’ютерної графіки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Змістом когнітивної графіки є відображення (візуалізація) деяких математичних закономірностей для їхбільш глибокого розуміння В сучасних інформаційних технологіях когнітивна графіка визначається як сукупність прийомів і методів образного уявлення умов завдання, яке дозволяє або відразу побачити рішення, або отримати підказку для його знаходження.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1490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комп’ютерної графіки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різних областей застосування машинної графіки на перший план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можуть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висуватися різні властивості алгоритмів. Для наукової графіки велике значення має універсальність алгоритму, швидкодія може відходити 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план. Для систем моделювання, що відтворюють об'єкти,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рухаються,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швидкодія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стає головним критерієм, оскільки потрібно генерувати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практично в реальному масштабі часу.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232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Види комп’ютерної графіки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Незважаючи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те, що для роботи з КГ існує багато різних програм, розрізняють всього три види комп’ютерної графіки: растрова,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векторна та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фрактальна. </a:t>
            </a:r>
            <a:endParaRPr lang="ru-RU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Вони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відрізняються принципами формування зображенняпри відображенні його на екрані монітора та при друкуванні на папір.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19369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3220</TotalTime>
  <Words>1396</Words>
  <Application>Microsoft Office PowerPoint</Application>
  <PresentationFormat>Экран (4:3)</PresentationFormat>
  <Paragraphs>170</Paragraphs>
  <Slides>32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Паркет</vt:lpstr>
      <vt:lpstr>Формула</vt:lpstr>
      <vt:lpstr>КОМП’ЮТЕРНА ГРАФІКА</vt:lpstr>
      <vt:lpstr>ЛЕКЦІЯ 1</vt:lpstr>
      <vt:lpstr>Застосування комп’ютерної графіки</vt:lpstr>
      <vt:lpstr>Застосування комп’ютерної графіки</vt:lpstr>
      <vt:lpstr>Напрямки комп’ютерної графіки</vt:lpstr>
      <vt:lpstr>Напрямки комп’ютерної графіки</vt:lpstr>
      <vt:lpstr>Напрямки комп’ютерної графіки</vt:lpstr>
      <vt:lpstr>Напрямки комп’ютерної графіки</vt:lpstr>
      <vt:lpstr>Види комп’ютерної графіки</vt:lpstr>
      <vt:lpstr>Фрактальна графіка</vt:lpstr>
      <vt:lpstr>Фрактальна графіка</vt:lpstr>
      <vt:lpstr>Векторна графіка</vt:lpstr>
      <vt:lpstr>Векторна графіка</vt:lpstr>
      <vt:lpstr>Векторна графіка</vt:lpstr>
      <vt:lpstr>Растрова графіка</vt:lpstr>
      <vt:lpstr>Растрова графіка</vt:lpstr>
      <vt:lpstr>Растрова графіка</vt:lpstr>
      <vt:lpstr>Зображення відрізків</vt:lpstr>
      <vt:lpstr>Зображення відрізків</vt:lpstr>
      <vt:lpstr> ЦИФРОВИЙ ДИФЕРЕНЦІАЛЬНИЙ АНАЛІЗАТОР(ЦДА).</vt:lpstr>
      <vt:lpstr> ЦИФРОВИЙ ДИФЕРЕНЦІАЛЬНИЙ АНАЛІЗАТОР</vt:lpstr>
      <vt:lpstr>Алгоритм Брезенхема</vt:lpstr>
      <vt:lpstr>Алгоритм Брезенхема</vt:lpstr>
      <vt:lpstr>Алгоритм Брезенхема</vt:lpstr>
      <vt:lpstr>Алгоритм Брезенхема</vt:lpstr>
      <vt:lpstr>Алгоритм Брезенхема</vt:lpstr>
      <vt:lpstr>Алгоритм Брезенхема</vt:lpstr>
      <vt:lpstr>Алгоритм Брезенхема. Приклад</vt:lpstr>
      <vt:lpstr>Алгоритм Брезенхема. Приклад</vt:lpstr>
      <vt:lpstr>Цілочисельний алгоритм Брезенхема</vt:lpstr>
      <vt:lpstr>Цілочисельний алгоритм Брезенхема</vt:lpstr>
      <vt:lpstr>Загальний випадок   алгоритмаБрезенхема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245</cp:revision>
  <dcterms:created xsi:type="dcterms:W3CDTF">2018-09-10T07:12:08Z</dcterms:created>
  <dcterms:modified xsi:type="dcterms:W3CDTF">2022-02-19T16:46:36Z</dcterms:modified>
</cp:coreProperties>
</file>