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Управління фінансуванням відтворення основних фондів на підприємстві.</a:t>
            </a:r>
            <a:br>
              <a:rPr lang="uk-UA" sz="3200" dirty="0" smtClean="0"/>
            </a:br>
            <a:r>
              <a:rPr lang="uk-UA" sz="3200" dirty="0" smtClean="0"/>
              <a:t>2. Управління формуванням і фінансуванням оборотних фондів на підприємстві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7"/>
            <a:ext cx="8229600" cy="144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5. </a:t>
            </a:r>
            <a:r>
              <a:rPr lang="uk-UA" b="1" dirty="0" smtClean="0"/>
              <a:t>Управління фінансуванням основних і оборотних фондів підприємства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7632848" cy="5090120"/>
          </a:xfrm>
        </p:spPr>
        <p:txBody>
          <a:bodyPr>
            <a:normAutofit fontScale="700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В процесі експлуатації основні фонди фізично і морально зношуються, втрачаючи при цьому частину своєї вартості</a:t>
            </a:r>
            <a:r>
              <a:rPr lang="uk-UA" sz="4500" b="1" dirty="0" smtClean="0">
                <a:solidFill>
                  <a:schemeClr val="tx1"/>
                </a:solidFill>
              </a:rPr>
              <a:t>.</a:t>
            </a: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 </a:t>
            </a:r>
            <a:r>
              <a:rPr lang="uk-UA" sz="4500" b="1" dirty="0">
                <a:solidFill>
                  <a:schemeClr val="tx1"/>
                </a:solidFill>
              </a:rPr>
              <a:t>Звідси виникає необхідність їх відтворення, яке буває двох видів: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а) просте відтворення основних </a:t>
            </a:r>
            <a:r>
              <a:rPr lang="uk-UA" sz="4500" dirty="0" smtClean="0">
                <a:solidFill>
                  <a:schemeClr val="tx1"/>
                </a:solidFill>
              </a:rPr>
              <a:t>фондів;</a:t>
            </a:r>
            <a:endParaRPr lang="uk-UA" sz="4500" dirty="0">
              <a:solidFill>
                <a:schemeClr val="tx1"/>
              </a:solidFill>
            </a:endParaRP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б) розширене відтворення основних </a:t>
            </a:r>
            <a:r>
              <a:rPr lang="uk-UA" sz="4500" dirty="0" smtClean="0">
                <a:solidFill>
                  <a:schemeClr val="tx1"/>
                </a:solidFill>
              </a:rPr>
              <a:t>фондів.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/>
              <a:t>Джерелами фінансування простого відтворення основних фондів є:</a:t>
            </a:r>
          </a:p>
          <a:p>
            <a:pPr marL="0" indent="0" algn="just">
              <a:buNone/>
            </a:pPr>
            <a:r>
              <a:rPr lang="uk-UA" dirty="0"/>
              <a:t>- витрати по поточному ремонту та утриманню основних засобів, які відносяться на відповідні статті собівартості продукції;</a:t>
            </a:r>
          </a:p>
          <a:p>
            <a:pPr marL="0" indent="0" algn="just">
              <a:buNone/>
            </a:pPr>
            <a:r>
              <a:rPr lang="uk-UA" dirty="0"/>
              <a:t>- великі поточні, а також капітальні ремонти, які фінансуються за рахунок амортизації, фонду розвитку, тимчасово вільних грошових ресурсів підприємства, а також за рахунок залучення кредитів банку та інших позикових джерел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Розширене відтворення основних фондів вимагає значних обсягів фінансування. Поряд з традиційними джерелами - </a:t>
            </a:r>
            <a:r>
              <a:rPr lang="uk-UA" sz="2400" dirty="0"/>
              <a:t>амортизаційний фонд, фонди, утворені з прибутку підприємства, </a:t>
            </a:r>
            <a:r>
              <a:rPr lang="uk-UA" sz="2400" dirty="0" err="1"/>
              <a:t>середньо-</a:t>
            </a:r>
            <a:r>
              <a:rPr lang="uk-UA" sz="2400" dirty="0"/>
              <a:t> і довгострокові кредити</a:t>
            </a:r>
            <a:r>
              <a:rPr lang="uk-UA" sz="2400" b="1" dirty="0"/>
              <a:t>, в даний час все більшого розвитку отримують і нові ринкові інструменти. </a:t>
            </a: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До </a:t>
            </a:r>
            <a:r>
              <a:rPr lang="uk-UA" sz="2400" b="1" dirty="0"/>
              <a:t>таких ринкових механізмів необхідно віднести:</a:t>
            </a:r>
          </a:p>
          <a:p>
            <a:pPr marL="0" indent="0" algn="just">
              <a:buNone/>
            </a:pPr>
            <a:r>
              <a:rPr lang="uk-UA" sz="2400" dirty="0"/>
              <a:t>- фінансовий лізинг;</a:t>
            </a:r>
          </a:p>
          <a:p>
            <a:pPr marL="0" indent="0" algn="just">
              <a:buNone/>
            </a:pPr>
            <a:r>
              <a:rPr lang="uk-UA" sz="2400" dirty="0"/>
              <a:t>- утворення фінансово-промислових груп;</a:t>
            </a:r>
          </a:p>
          <a:p>
            <a:pPr marL="0" indent="0" algn="just">
              <a:buNone/>
            </a:pPr>
            <a:r>
              <a:rPr lang="uk-UA" sz="2400" dirty="0"/>
              <a:t>- залучення інвестицій на основі холдингу;</a:t>
            </a:r>
          </a:p>
          <a:p>
            <a:pPr marL="0" indent="0" algn="just">
              <a:buNone/>
            </a:pPr>
            <a:r>
              <a:rPr lang="uk-UA" sz="2400" dirty="0"/>
              <a:t>- міжнародний кліринг;</a:t>
            </a:r>
          </a:p>
          <a:p>
            <a:pPr marL="0" indent="0" algn="just">
              <a:buNone/>
            </a:pPr>
            <a:r>
              <a:rPr lang="uk-UA" sz="2400" dirty="0"/>
              <a:t>- емісію цінних паперів;</a:t>
            </a:r>
          </a:p>
          <a:p>
            <a:pPr marL="0" indent="0" algn="just">
              <a:buNone/>
            </a:pPr>
            <a:r>
              <a:rPr lang="uk-UA" sz="2400" dirty="0"/>
              <a:t>- утворення спільних виробництв;</a:t>
            </a:r>
          </a:p>
          <a:p>
            <a:pPr marL="0" indent="0" algn="just">
              <a:buNone/>
            </a:pPr>
            <a:r>
              <a:rPr lang="uk-UA" sz="2400" dirty="0"/>
              <a:t>- участь держави в ефективних проектах та ін.</a:t>
            </a:r>
          </a:p>
          <a:p>
            <a:pPr marL="0" indent="0" algn="ctr">
              <a:buNone/>
            </a:pPr>
            <a:endParaRPr lang="uk-UA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dirty="0"/>
              <a:t>Оборотні кошти підприємства - </a:t>
            </a:r>
            <a:r>
              <a:rPr lang="uk-UA" dirty="0"/>
              <a:t>це грошові ресурси, авансовані в оборотні виробничі фонди і фонди обігу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r>
              <a:rPr lang="uk-UA" dirty="0" smtClean="0"/>
              <a:t>Оборотні </a:t>
            </a:r>
            <a:r>
              <a:rPr lang="uk-UA" dirty="0"/>
              <a:t>кошти знаходяться в постійному русі, здійснюють безперервний кругообіг, забезпечуючи при цьому відтворювальний процес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b="1" dirty="0" smtClean="0"/>
              <a:t>Етапи руху оборотних кошів:</a:t>
            </a:r>
            <a:endParaRPr lang="uk-UA" b="1" dirty="0"/>
          </a:p>
          <a:p>
            <a:pPr marL="0" indent="0" algn="just">
              <a:buNone/>
            </a:pPr>
            <a:r>
              <a:rPr lang="uk-UA" b="1" dirty="0" smtClean="0"/>
              <a:t>На </a:t>
            </a:r>
            <a:r>
              <a:rPr lang="uk-UA" b="1" dirty="0"/>
              <a:t>першому ет</a:t>
            </a:r>
            <a:r>
              <a:rPr lang="uk-UA" dirty="0"/>
              <a:t>апі за допомогою оборотних коштів фінансуються виробничі запаси, сприяючи тим самим безперервності і ритмічності технологічного процесу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endParaRPr lang="uk-UA" b="1" dirty="0" smtClean="0"/>
          </a:p>
          <a:p>
            <a:pPr marL="0" indent="0" algn="just">
              <a:buNone/>
            </a:pPr>
            <a:r>
              <a:rPr lang="uk-UA" b="1" dirty="0" smtClean="0"/>
              <a:t>На </a:t>
            </a:r>
            <a:r>
              <a:rPr lang="uk-UA" b="1" dirty="0"/>
              <a:t>другому етапі </a:t>
            </a:r>
            <a:r>
              <a:rPr lang="uk-UA" dirty="0"/>
              <a:t>оборотні кошти використовуються безпосередньо у виробництві, авансуючи напівфабрикати, незавершену і готову продукцію, витрати майбутніх періодів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</a:p>
          <a:p>
            <a:pPr marL="0" indent="0" algn="just">
              <a:buNone/>
            </a:pPr>
            <a:r>
              <a:rPr lang="uk-UA" b="1" dirty="0" smtClean="0"/>
              <a:t>Третій </a:t>
            </a:r>
            <a:r>
              <a:rPr lang="uk-UA" b="1" dirty="0"/>
              <a:t>етап </a:t>
            </a:r>
            <a:r>
              <a:rPr lang="uk-UA" dirty="0"/>
              <a:t>кругообігу оборотних коштів відбувається в сфері обігу, де в результаті реалізації продукції оборотний капітал підприємства знову набуває грошову форму.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Негативні фактори впливу на оборот оборотних коштів та утворення їх дефіциту: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- загальне уповільнення оборотності коштів;</a:t>
            </a:r>
          </a:p>
          <a:p>
            <a:pPr marL="0" indent="0" algn="just">
              <a:buNone/>
            </a:pPr>
            <a:r>
              <a:rPr lang="uk-UA" sz="2100" dirty="0"/>
              <a:t>- створення наднормативних запасів товарно-матеріальних цінностей;</a:t>
            </a:r>
          </a:p>
          <a:p>
            <a:pPr marL="0" indent="0" algn="just">
              <a:buNone/>
            </a:pPr>
            <a:r>
              <a:rPr lang="uk-UA" sz="2100" dirty="0"/>
              <a:t>- зниження обсягу виробництва і реалізації продукції;</a:t>
            </a:r>
          </a:p>
          <a:p>
            <a:pPr marL="0" indent="0" algn="just">
              <a:buNone/>
            </a:pPr>
            <a:r>
              <a:rPr lang="uk-UA" sz="2100" dirty="0"/>
              <a:t>- подовження технологічного циклу в зв'язку з проблемами у виробництві або збільшенням трудомісткості переробки матеріалів, нестачею комплектуючих і т. ін.;</a:t>
            </a:r>
          </a:p>
          <a:p>
            <a:pPr marL="0" indent="0" algn="just">
              <a:buNone/>
            </a:pPr>
            <a:r>
              <a:rPr lang="uk-UA" sz="2100" dirty="0"/>
              <a:t>- утруднення з реалізацією продукції (зниження купівельного попиту);</a:t>
            </a:r>
          </a:p>
          <a:p>
            <a:pPr marL="0" indent="0" algn="just">
              <a:buNone/>
            </a:pPr>
            <a:r>
              <a:rPr lang="uk-UA" sz="2100" dirty="0"/>
              <a:t>- неплатежі або несвоєчасність розрахунків за відвантажену продукцію.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Покрити дефіцит оборотних коштів підприємство може з:</a:t>
            </a:r>
          </a:p>
          <a:p>
            <a:pPr marL="0" indent="0" algn="just">
              <a:buNone/>
            </a:pPr>
            <a:r>
              <a:rPr lang="uk-UA" sz="2100" dirty="0"/>
              <a:t>- власних коштів - прибуток і амортизаційні відрахування в частині, яка призначена для придбання запчастин, інструменту, змінного обладнання, інвентарю, які за існуючими критеріями можна віднести до оборотних засобів, інші власні джерела;</a:t>
            </a:r>
          </a:p>
          <a:p>
            <a:pPr marL="0" indent="0" algn="just">
              <a:buNone/>
            </a:pPr>
            <a:r>
              <a:rPr lang="uk-UA" sz="2100" dirty="0"/>
              <a:t>- позикові кошти у вигляді короткострокових банківських кредитів;</a:t>
            </a:r>
          </a:p>
          <a:p>
            <a:pPr marL="0" indent="0" algn="just">
              <a:buNone/>
            </a:pPr>
            <a:r>
              <a:rPr lang="uk-UA" sz="2100" dirty="0"/>
              <a:t>- кошти, прирівняні до власних.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Засоби</a:t>
            </a:r>
            <a:r>
              <a:rPr lang="uk-UA" sz="2100" b="1" dirty="0"/>
              <a:t>, прирівняні до власних - </a:t>
            </a:r>
            <a:r>
              <a:rPr lang="uk-UA" sz="2100" dirty="0"/>
              <a:t>це грошові ресурси, які тимчасово перебувають в розпорядженні підприємства, як би в тимчасовій його власності.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До </a:t>
            </a:r>
            <a:r>
              <a:rPr lang="uk-UA" sz="2100" b="1" dirty="0"/>
              <a:t>них відносяться:</a:t>
            </a:r>
          </a:p>
          <a:p>
            <a:pPr marL="0" indent="0" algn="just">
              <a:buNone/>
            </a:pPr>
            <a:r>
              <a:rPr lang="uk-UA" sz="2100" dirty="0"/>
              <a:t>- резерви майбутніх платежів (відпускні, виплати за вислугу років та винагороди за річні результати роботи);</a:t>
            </a:r>
          </a:p>
          <a:p>
            <a:pPr marL="0" indent="0" algn="just">
              <a:buNone/>
            </a:pPr>
            <a:r>
              <a:rPr lang="uk-UA" sz="2100" dirty="0"/>
              <a:t>- кредиторська заборгованість;</a:t>
            </a:r>
          </a:p>
          <a:p>
            <a:pPr marL="0" indent="0" algn="just">
              <a:buNone/>
            </a:pPr>
            <a:r>
              <a:rPr lang="uk-UA" sz="2100" dirty="0"/>
              <a:t>- стійкі пасиви по зарплаті і відрахуванням, які формуються з фонду заробітної плати;</a:t>
            </a:r>
          </a:p>
          <a:p>
            <a:pPr marL="0" indent="0" algn="just">
              <a:buNone/>
            </a:pPr>
            <a:r>
              <a:rPr lang="uk-UA" sz="2100" dirty="0"/>
              <a:t>- кошти кредиторів, отримані в порядку оплати часткової готовності продукції;</a:t>
            </a:r>
          </a:p>
          <a:p>
            <a:pPr marL="0" indent="0" algn="just">
              <a:buNone/>
            </a:pPr>
            <a:r>
              <a:rPr lang="uk-UA" sz="2100" dirty="0"/>
              <a:t>- аванси замовників;</a:t>
            </a:r>
          </a:p>
          <a:p>
            <a:pPr marL="0" indent="0" algn="just">
              <a:buNone/>
            </a:pPr>
            <a:r>
              <a:rPr lang="uk-UA" sz="2100" dirty="0"/>
              <a:t>- кошти покупців по заставах за спеціальну тару та ін.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546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Управління фінансуванням відтворення основних фондів на підприємстві. 2. Управління формуванням і фінансуванням оборотних фондів на підприємстві.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19</cp:revision>
  <dcterms:created xsi:type="dcterms:W3CDTF">2020-08-26T06:53:27Z</dcterms:created>
  <dcterms:modified xsi:type="dcterms:W3CDTF">2022-03-01T08:22:56Z</dcterms:modified>
</cp:coreProperties>
</file>