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5" r:id="rId19"/>
    <p:sldId id="271" r:id="rId20"/>
    <p:sldId id="272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3B9C7A-8234-4AAE-AA96-F618006965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E322DB-5D51-4CEC-808C-846D93656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262598-7C41-4847-A73C-83CC5B50C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A24-54C2-4C9D-BC47-8CBAC9B1F3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627592-7EC7-45FD-83F4-F2950DF38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DAB29D-85C2-428A-82F1-ED10B675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D69E-EF70-46FD-98CB-C6415E650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77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3556EA-6821-4B7A-980E-89E7170BB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FBE8FF1-1BFC-4DBA-841F-2200F6BCA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2DA79F-BD80-4E10-A07F-B33AF2052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A24-54C2-4C9D-BC47-8CBAC9B1F3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966C5E-5A34-4FC3-BD28-E6FBB5172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9655A9-DD52-4AED-8902-7F74C8C0A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D69E-EF70-46FD-98CB-C6415E650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51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196DB4A-491E-4D61-839B-22E795555B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8C54FB4-3EF7-48F9-8D84-639D2810BD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C2E046-C18F-4991-A98B-9E7141053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A24-54C2-4C9D-BC47-8CBAC9B1F3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B694FA-2AEE-4467-9C70-A2380EACB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2D5AF8-E5F1-469E-91B2-54C061BCC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D69E-EF70-46FD-98CB-C6415E650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02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109128-584A-4EDB-A1E5-48B716683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325197-51F9-4DD0-B509-3C326EB2B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947D7F-8531-4EFD-AE93-86C8C733F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A24-54C2-4C9D-BC47-8CBAC9B1F3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ED3DE4-19D5-46E3-ACBA-918CBB458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E4C9D5-3326-42F5-B62D-8CB7E4989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D69E-EF70-46FD-98CB-C6415E650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415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24D434-F3A3-4AD4-ACCE-D46C07BE5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EE03A4-6F29-403E-990A-396215CDD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B743BE-6648-408B-A512-FD76113FE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A24-54C2-4C9D-BC47-8CBAC9B1F3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DF5F26-1089-4B97-97DE-49E7F659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E97B92-3DED-4F11-BFB9-B1A85171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D69E-EF70-46FD-98CB-C6415E650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38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FDDFBD-47EC-4EA8-98A1-DF838DDE8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E23208-4609-432A-B317-556937CDD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AD0A7A8-6524-4533-918C-710501E60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7E08456-E9E1-40B9-9CC3-67C4F3950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A24-54C2-4C9D-BC47-8CBAC9B1F3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77E233-8B04-4782-9A24-7F8FD25DA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94C859-478D-4226-BB56-C33CECA73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D69E-EF70-46FD-98CB-C6415E650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79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FC5272-06BD-40A0-BDD7-EA0D80666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2E9F62D-E123-4B4A-A853-0A7BB3C39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7253300-FD61-4A11-937C-437E8912F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BE2344B-9377-46D7-A83B-52B71DFD5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4FFDADC-DE22-4839-976E-6EFD9192BE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2E0C65F-37EE-4962-A9E3-9242D5DDC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A24-54C2-4C9D-BC47-8CBAC9B1F3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E55CA16-807B-47CD-A0FD-24044A5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71196E7-78AD-4F0C-94D2-0629373D3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D69E-EF70-46FD-98CB-C6415E650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14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D48F2D-568E-4463-B988-C14E91A80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4DE7508-926F-404F-8253-2FB1FD3F3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A24-54C2-4C9D-BC47-8CBAC9B1F3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16765D6-AE7C-4901-8A20-D816C6DA8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444DC55-D04A-488C-87A0-6DA90D598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D69E-EF70-46FD-98CB-C6415E650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458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F59E99-9244-4A56-82AD-74146EF32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A24-54C2-4C9D-BC47-8CBAC9B1F3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5C40D83-3915-4B59-AAED-C6E9B619B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81A386-0A6A-451E-B0AE-A02E9B7B5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D69E-EF70-46FD-98CB-C6415E650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130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B57976-E8B5-4751-B270-DC44D1AA0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DBB41F-7D78-4F33-A482-33DBF4239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E952B22-1402-478A-9BB7-379880C5F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43D5692-C25D-43D3-B1E2-48221E892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A24-54C2-4C9D-BC47-8CBAC9B1F3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9A6538-00CB-4284-AD96-C9DDC2E33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F61AF8B-F130-4D1D-BFA0-CDFF2BC47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D69E-EF70-46FD-98CB-C6415E650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70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A8735B-D8AC-4996-AEEE-05F387549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0A70181-78E1-49EC-8CAE-CFB87B99F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F71EF6C-0467-43A7-BACD-766A29109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21764-10AB-4518-B3E1-36421D0A2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A24-54C2-4C9D-BC47-8CBAC9B1F3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64B318-6EBF-47DA-ABFF-B5D5B3347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24A403-E2EF-4070-B0EA-BFEE50D4F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D69E-EF70-46FD-98CB-C6415E650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7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0D60A8-F1F1-42D4-9914-751F5D17F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C26F89-4B86-4984-85EF-E3676B819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8A6A81-09F4-4A5F-9C39-B8C685D72D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C1A24-54C2-4C9D-BC47-8CBAC9B1F3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03B0AD-426B-4A2E-9C48-44DAAB2DF3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C80A36-8697-4124-BDA2-57D2344908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ED69E-EF70-46FD-98CB-C6415E650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47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uk-UA" b="1" cap="all" dirty="0"/>
              <a:t>Сучасні в’яжучі неорганічні речовини</a:t>
            </a:r>
          </a:p>
          <a:p>
            <a:r>
              <a:rPr lang="uk-UA" b="1" cap="all" dirty="0"/>
              <a:t>1. </a:t>
            </a:r>
            <a:r>
              <a:rPr lang="uk-UA" b="1" dirty="0"/>
              <a:t>Гіпсові в'яжучі речовини </a:t>
            </a:r>
            <a:endParaRPr lang="uk-UA" b="1" cap="all" dirty="0"/>
          </a:p>
          <a:p>
            <a:pPr indent="457200" algn="just">
              <a:lnSpc>
                <a:spcPct val="100000"/>
              </a:lnSpc>
            </a:pPr>
            <a:r>
              <a:rPr lang="uk-UA" dirty="0"/>
              <a:t>Гіпсові в’яжучі речовини – </a:t>
            </a:r>
            <a:r>
              <a:rPr lang="uk-UA" dirty="0" err="1"/>
              <a:t>тонкодисперсні</a:t>
            </a:r>
            <a:r>
              <a:rPr lang="uk-UA" dirty="0"/>
              <a:t> подрібнення </a:t>
            </a:r>
            <a:r>
              <a:rPr lang="uk-UA" dirty="0" err="1"/>
              <a:t>напівводного</a:t>
            </a:r>
            <a:r>
              <a:rPr lang="uk-UA" dirty="0"/>
              <a:t> гіпсу або безводного гіпсу, </a:t>
            </a:r>
            <a:r>
              <a:rPr lang="uk-UA" dirty="0" err="1"/>
              <a:t>отриманних</a:t>
            </a:r>
            <a:r>
              <a:rPr lang="uk-UA" dirty="0"/>
              <a:t> в результаті теплової обробки природного гіпсу.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Гіпсові в'яжучі речовини (</a:t>
            </a:r>
            <a:r>
              <a:rPr lang="ru-RU" dirty="0"/>
              <a:t>ДСТУ Б В.2.7-46:2010</a:t>
            </a:r>
            <a:r>
              <a:rPr lang="uk-UA" dirty="0"/>
              <a:t>) - складаються головним чином з напівводяного гіпсу чи ангідриду.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Сировиною для одержання гіпсових в’яжучих найчастіше служить природний гіпсовий камінь, що переважно складається з мінералу гіпсу </a:t>
            </a:r>
            <a:r>
              <a:rPr lang="en-US" dirty="0"/>
              <a:t>CaSO</a:t>
            </a:r>
            <a:r>
              <a:rPr lang="en-US" sz="1200" dirty="0"/>
              <a:t>4</a:t>
            </a:r>
            <a:r>
              <a:rPr lang="en-US" dirty="0"/>
              <a:t> • 2</a:t>
            </a:r>
            <a:r>
              <a:rPr lang="uk-UA" dirty="0"/>
              <a:t>Н</a:t>
            </a:r>
            <a:r>
              <a:rPr lang="uk-UA" sz="1200" dirty="0"/>
              <a:t>2 </a:t>
            </a:r>
            <a:r>
              <a:rPr lang="uk-UA" dirty="0"/>
              <a:t>О, а також ангідрит </a:t>
            </a:r>
            <a:r>
              <a:rPr lang="uk-UA" dirty="0" err="1"/>
              <a:t>Са</a:t>
            </a:r>
            <a:r>
              <a:rPr lang="en-US" dirty="0"/>
              <a:t>SO</a:t>
            </a:r>
            <a:r>
              <a:rPr lang="en-US" sz="1200" dirty="0"/>
              <a:t>4</a:t>
            </a:r>
            <a:r>
              <a:rPr lang="en-US" dirty="0"/>
              <a:t> , </a:t>
            </a:r>
            <a:r>
              <a:rPr lang="uk-UA" dirty="0"/>
              <a:t>відходи промисловості (фосфогіпс, </a:t>
            </a:r>
            <a:r>
              <a:rPr lang="uk-UA" dirty="0" err="1"/>
              <a:t>борогіпс</a:t>
            </a:r>
            <a:r>
              <a:rPr lang="uk-UA" dirty="0"/>
              <a:t>). В основу класифікації гіпсових в'яжучих покладена технологія теплового оброблення.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 err="1"/>
              <a:t>Низьковипалювальні</a:t>
            </a:r>
            <a:r>
              <a:rPr lang="uk-UA" dirty="0"/>
              <a:t> гіпсові в'яжучі виготовляють тепловим обробленням природного гіпсу при температурі 110…180°С. При зазначеному температурному режимі відбувається дегідратація сировини з одержанням </a:t>
            </a:r>
            <a:r>
              <a:rPr lang="uk-UA" dirty="0" err="1"/>
              <a:t>напівгідрату</a:t>
            </a:r>
            <a:r>
              <a:rPr lang="uk-UA" dirty="0"/>
              <a:t> </a:t>
            </a:r>
            <a:r>
              <a:rPr lang="en-US" dirty="0" err="1"/>
              <a:t>CaS</a:t>
            </a:r>
            <a:r>
              <a:rPr lang="uk-UA" dirty="0"/>
              <a:t>О</a:t>
            </a:r>
            <a:r>
              <a:rPr lang="uk-UA" sz="1200" dirty="0"/>
              <a:t>4</a:t>
            </a:r>
            <a:r>
              <a:rPr lang="uk-UA" dirty="0"/>
              <a:t> • 0,5Н</a:t>
            </a:r>
            <a:r>
              <a:rPr lang="uk-UA" sz="1200" dirty="0"/>
              <a:t>2</a:t>
            </a:r>
            <a:r>
              <a:rPr lang="uk-UA" dirty="0"/>
              <a:t>О: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 </a:t>
            </a:r>
            <a:r>
              <a:rPr lang="en-US" dirty="0"/>
              <a:t>CaSO</a:t>
            </a:r>
            <a:r>
              <a:rPr lang="en-US" sz="1200" dirty="0"/>
              <a:t>4</a:t>
            </a:r>
            <a:r>
              <a:rPr lang="en-US" dirty="0"/>
              <a:t> • 2</a:t>
            </a:r>
            <a:r>
              <a:rPr lang="uk-UA" dirty="0"/>
              <a:t>Н</a:t>
            </a:r>
            <a:r>
              <a:rPr lang="uk-UA" sz="1200" dirty="0"/>
              <a:t>2</a:t>
            </a:r>
            <a:r>
              <a:rPr lang="uk-UA" dirty="0"/>
              <a:t> О → </a:t>
            </a:r>
            <a:r>
              <a:rPr lang="en-US" dirty="0" err="1"/>
              <a:t>CaS</a:t>
            </a:r>
            <a:r>
              <a:rPr lang="uk-UA" dirty="0"/>
              <a:t>О</a:t>
            </a:r>
            <a:r>
              <a:rPr lang="uk-UA" sz="1200" dirty="0"/>
              <a:t>4</a:t>
            </a:r>
            <a:r>
              <a:rPr lang="uk-UA" dirty="0"/>
              <a:t> • 0,5Н</a:t>
            </a:r>
            <a:r>
              <a:rPr lang="uk-UA" sz="1200" dirty="0"/>
              <a:t>2</a:t>
            </a:r>
            <a:r>
              <a:rPr lang="uk-UA" dirty="0"/>
              <a:t> О + 1,5Н</a:t>
            </a:r>
            <a:r>
              <a:rPr lang="uk-UA" sz="1200" dirty="0"/>
              <a:t>2</a:t>
            </a:r>
            <a:r>
              <a:rPr lang="uk-UA" dirty="0"/>
              <a:t> О, 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До </a:t>
            </a:r>
            <a:r>
              <a:rPr lang="uk-UA" dirty="0" err="1"/>
              <a:t>низьковипалювальних</a:t>
            </a:r>
            <a:r>
              <a:rPr lang="uk-UA" dirty="0"/>
              <a:t> гіпсових в'яжучих відносять будівельний, високоміцний і формувальний гіпс. </a:t>
            </a:r>
          </a:p>
          <a:p>
            <a:pPr indent="457200" algn="just">
              <a:lnSpc>
                <a:spcPct val="100000"/>
              </a:lnSpc>
            </a:pPr>
            <a:endParaRPr lang="uk-UA" dirty="0"/>
          </a:p>
          <a:p>
            <a:pPr indent="457200" algn="just">
              <a:lnSpc>
                <a:spcPct val="100000"/>
              </a:lnSpc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5735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uk-UA" dirty="0"/>
              <a:t>З</a:t>
            </a:r>
            <a:r>
              <a:rPr lang="ru-RU" dirty="0"/>
              <a:t> метою </a:t>
            </a:r>
            <a:r>
              <a:rPr lang="uk-UA" dirty="0"/>
              <a:t>надання портландцементу спеціальних властивостей</a:t>
            </a:r>
            <a:r>
              <a:rPr lang="ru-RU" dirty="0"/>
              <a:t>, </a:t>
            </a:r>
            <a:r>
              <a:rPr lang="uk-UA" dirty="0"/>
              <a:t>розширивши тим </a:t>
            </a:r>
            <a:r>
              <a:rPr lang="ru-RU" dirty="0"/>
              <a:t>самим </a:t>
            </a:r>
            <a:r>
              <a:rPr lang="uk-UA" dirty="0"/>
              <a:t>його застосування </a:t>
            </a:r>
            <a:r>
              <a:rPr lang="ru-RU" dirty="0"/>
              <a:t>в </a:t>
            </a:r>
            <a:r>
              <a:rPr lang="uk-UA" dirty="0"/>
              <a:t>будівництві, змінювати</a:t>
            </a:r>
            <a:r>
              <a:rPr lang="ru-RU" dirty="0"/>
              <a:t> </a:t>
            </a:r>
            <a:r>
              <a:rPr lang="uk-UA" dirty="0"/>
              <a:t>ступінь подрібнювання, коректувати</a:t>
            </a:r>
            <a:r>
              <a:rPr lang="ru-RU" dirty="0"/>
              <a:t> </a:t>
            </a:r>
            <a:r>
              <a:rPr lang="uk-UA" dirty="0"/>
              <a:t>використання</a:t>
            </a:r>
            <a:r>
              <a:rPr lang="ru-RU" dirty="0"/>
              <a:t> </a:t>
            </a:r>
            <a:r>
              <a:rPr lang="uk-UA" dirty="0"/>
              <a:t>сировини</a:t>
            </a:r>
            <a:r>
              <a:rPr lang="ru-RU" dirty="0"/>
              <a:t>, </a:t>
            </a:r>
            <a:r>
              <a:rPr lang="uk-UA" dirty="0"/>
              <a:t>вводити</a:t>
            </a:r>
            <a:r>
              <a:rPr lang="ru-RU" dirty="0"/>
              <a:t> </a:t>
            </a:r>
            <a:r>
              <a:rPr lang="uk-UA" dirty="0"/>
              <a:t>спеціальні </a:t>
            </a:r>
            <a:r>
              <a:rPr lang="ru-RU" dirty="0"/>
              <a:t>добавки. Так, </a:t>
            </a:r>
            <a:r>
              <a:rPr lang="uk-UA" dirty="0"/>
              <a:t>регулюючи тонкість</a:t>
            </a:r>
            <a:r>
              <a:rPr lang="ru-RU" dirty="0"/>
              <a:t> помелу, </a:t>
            </a:r>
            <a:r>
              <a:rPr lang="uk-UA" dirty="0"/>
              <a:t>впливають на швидкість твердіння,</a:t>
            </a:r>
            <a:r>
              <a:rPr lang="ru-RU" dirty="0"/>
              <a:t> </a:t>
            </a:r>
            <a:r>
              <a:rPr lang="uk-UA" dirty="0"/>
              <a:t>активність, тепловиділення</a:t>
            </a:r>
            <a:r>
              <a:rPr lang="ru-RU" dirty="0"/>
              <a:t>. </a:t>
            </a:r>
            <a:r>
              <a:rPr lang="uk-UA" dirty="0"/>
              <a:t>Введення мінеральних і органічних</a:t>
            </a:r>
            <a:r>
              <a:rPr lang="ru-RU" dirty="0"/>
              <a:t> добавок </a:t>
            </a:r>
            <a:r>
              <a:rPr lang="uk-UA" dirty="0"/>
              <a:t>дозволяє спрямовано змінювати властивості в'яжучого</a:t>
            </a:r>
            <a:r>
              <a:rPr lang="ru-RU" dirty="0"/>
              <a:t>, </a:t>
            </a:r>
            <a:r>
              <a:rPr lang="uk-UA" dirty="0"/>
              <a:t>заощаджувати витрату клінкеру</a:t>
            </a:r>
            <a:r>
              <a:rPr lang="ru-RU" dirty="0"/>
              <a:t> і т.д. За </a:t>
            </a:r>
            <a:r>
              <a:rPr lang="uk-UA" dirty="0"/>
              <a:t>речовинним складом і міцністю </a:t>
            </a:r>
            <a:r>
              <a:rPr lang="ru-RU" dirty="0"/>
              <a:t>при </a:t>
            </a:r>
            <a:r>
              <a:rPr lang="uk-UA" dirty="0"/>
              <a:t>стиску</a:t>
            </a:r>
            <a:r>
              <a:rPr lang="ru-RU" dirty="0"/>
              <a:t> (на 28 </a:t>
            </a:r>
            <a:r>
              <a:rPr lang="uk-UA" dirty="0"/>
              <a:t>добу) цементи загальнобудівельного призначення поділяють на такі типи </a:t>
            </a:r>
            <a:r>
              <a:rPr lang="ru-RU" dirty="0"/>
              <a:t>і марки (ГОСТ 310.4, ДСТУ Б В.2.7-46:2010):</a:t>
            </a:r>
          </a:p>
          <a:p>
            <a:pPr indent="457200" algn="just">
              <a:lnSpc>
                <a:spcPct val="100000"/>
              </a:lnSpc>
            </a:pPr>
            <a:r>
              <a:rPr lang="ru-RU" sz="2200" dirty="0"/>
              <a:t>Тип І - портландцемент (</a:t>
            </a:r>
            <a:r>
              <a:rPr lang="ru-RU" sz="2200" dirty="0" err="1"/>
              <a:t>містить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0 до 5% </a:t>
            </a:r>
            <a:r>
              <a:rPr lang="ru-RU" sz="2200" dirty="0" err="1"/>
              <a:t>мінеральних</a:t>
            </a:r>
            <a:r>
              <a:rPr lang="ru-RU" sz="2200" dirty="0"/>
              <a:t> добавок), марки М 300, М 400, М 500 </a:t>
            </a:r>
          </a:p>
          <a:p>
            <a:pPr indent="457200" algn="just">
              <a:lnSpc>
                <a:spcPct val="100000"/>
              </a:lnSpc>
            </a:pPr>
            <a:r>
              <a:rPr lang="ru-RU" sz="2200" dirty="0"/>
              <a:t>Тип II - портландцемент </a:t>
            </a:r>
            <a:r>
              <a:rPr lang="ru-RU" sz="2200" dirty="0" err="1"/>
              <a:t>із</a:t>
            </a:r>
            <a:r>
              <a:rPr lang="ru-RU" sz="2200" dirty="0"/>
              <a:t> </a:t>
            </a:r>
            <a:r>
              <a:rPr lang="ru-RU" sz="2200" dirty="0" err="1"/>
              <a:t>мінеральними</a:t>
            </a:r>
            <a:r>
              <a:rPr lang="ru-RU" sz="2200" dirty="0"/>
              <a:t> добавками (</a:t>
            </a:r>
            <a:r>
              <a:rPr lang="ru-RU" sz="2200" dirty="0" err="1"/>
              <a:t>від</a:t>
            </a:r>
            <a:r>
              <a:rPr lang="ru-RU" sz="2200" dirty="0"/>
              <a:t> 6 до 35%) </a:t>
            </a:r>
            <a:r>
              <a:rPr lang="ru-RU" sz="2200" dirty="0" err="1"/>
              <a:t>ма</a:t>
            </a:r>
            <a:r>
              <a:rPr lang="ru-RU" sz="2200" dirty="0"/>
              <a:t>-рок М 300,М 400, М 500.</a:t>
            </a:r>
          </a:p>
          <a:p>
            <a:pPr indent="457200" algn="just">
              <a:lnSpc>
                <a:spcPct val="100000"/>
              </a:lnSpc>
            </a:pPr>
            <a:r>
              <a:rPr lang="ru-RU" sz="2200" dirty="0"/>
              <a:t>Тип III - </a:t>
            </a:r>
            <a:r>
              <a:rPr lang="ru-RU" sz="2200" dirty="0" err="1"/>
              <a:t>шлакопортландцемент</a:t>
            </a:r>
            <a:r>
              <a:rPr lang="ru-RU" sz="2200" dirty="0"/>
              <a:t> (</a:t>
            </a:r>
            <a:r>
              <a:rPr lang="ru-RU" sz="2200" dirty="0" err="1"/>
              <a:t>від</a:t>
            </a:r>
            <a:r>
              <a:rPr lang="ru-RU" sz="2200" dirty="0"/>
              <a:t> 36 до 80 % доменного </a:t>
            </a:r>
            <a:r>
              <a:rPr lang="ru-RU" sz="2200" dirty="0" err="1"/>
              <a:t>гранульова-ного</a:t>
            </a:r>
            <a:r>
              <a:rPr lang="ru-RU" sz="2200" dirty="0"/>
              <a:t> шлаку), марки М 300.</a:t>
            </a:r>
          </a:p>
          <a:p>
            <a:pPr indent="457200" algn="just">
              <a:lnSpc>
                <a:spcPct val="100000"/>
              </a:lnSpc>
            </a:pPr>
            <a:r>
              <a:rPr lang="ru-RU" sz="2200" dirty="0"/>
              <a:t>Тип IV- </a:t>
            </a:r>
            <a:r>
              <a:rPr lang="ru-RU" sz="2200" dirty="0" err="1"/>
              <a:t>пуцолановий</a:t>
            </a:r>
            <a:r>
              <a:rPr lang="ru-RU" sz="2200" dirty="0"/>
              <a:t> цемент (</a:t>
            </a:r>
            <a:r>
              <a:rPr lang="ru-RU" sz="2200" dirty="0" err="1"/>
              <a:t>від</a:t>
            </a:r>
            <a:r>
              <a:rPr lang="ru-RU" sz="2200" dirty="0"/>
              <a:t> 21 до 55% </a:t>
            </a:r>
            <a:r>
              <a:rPr lang="ru-RU" sz="2200" dirty="0" err="1"/>
              <a:t>мінеральних</a:t>
            </a:r>
            <a:r>
              <a:rPr lang="ru-RU" sz="2200" dirty="0"/>
              <a:t> добавок, мар-</a:t>
            </a:r>
            <a:r>
              <a:rPr lang="ru-RU" sz="2200" dirty="0" err="1"/>
              <a:t>ки</a:t>
            </a:r>
            <a:r>
              <a:rPr lang="ru-RU" sz="2200" dirty="0"/>
              <a:t> М 300, М 400,  М 500. </a:t>
            </a:r>
          </a:p>
          <a:p>
            <a:pPr indent="457200" algn="just">
              <a:lnSpc>
                <a:spcPct val="100000"/>
              </a:lnSpc>
            </a:pPr>
            <a:r>
              <a:rPr lang="ru-RU" sz="2200" dirty="0"/>
              <a:t>Тип </a:t>
            </a:r>
            <a:r>
              <a:rPr lang="en-US" sz="2200" dirty="0"/>
              <a:t>V</a:t>
            </a:r>
            <a:r>
              <a:rPr lang="ru-RU" sz="2200" dirty="0"/>
              <a:t> - </a:t>
            </a:r>
            <a:r>
              <a:rPr lang="ru-RU" sz="2200" dirty="0" err="1"/>
              <a:t>композиційний</a:t>
            </a:r>
            <a:r>
              <a:rPr lang="ru-RU" sz="2200" dirty="0"/>
              <a:t> цемент (</a:t>
            </a:r>
            <a:r>
              <a:rPr lang="ru-RU" sz="2200" dirty="0" err="1"/>
              <a:t>від</a:t>
            </a:r>
            <a:r>
              <a:rPr lang="ru-RU" sz="2200" dirty="0"/>
              <a:t> 36 до 80% </a:t>
            </a:r>
            <a:r>
              <a:rPr lang="ru-RU" sz="2200" dirty="0" err="1"/>
              <a:t>мінеральних</a:t>
            </a:r>
            <a:r>
              <a:rPr lang="ru-RU" sz="2200" dirty="0"/>
              <a:t> добавок, </a:t>
            </a:r>
            <a:r>
              <a:rPr lang="ru-RU" sz="2200" dirty="0" err="1"/>
              <a:t>причому</a:t>
            </a:r>
            <a:r>
              <a:rPr lang="ru-RU" sz="2200" dirty="0"/>
              <a:t> доменного шлаку — </a:t>
            </a:r>
            <a:r>
              <a:rPr lang="ru-RU" sz="2200" dirty="0" err="1"/>
              <a:t>від</a:t>
            </a:r>
            <a:r>
              <a:rPr lang="ru-RU" sz="2200" dirty="0"/>
              <a:t> 18 до 60%, </a:t>
            </a:r>
            <a:r>
              <a:rPr lang="ru-RU" sz="2200" dirty="0" err="1"/>
              <a:t>пуцолану</a:t>
            </a:r>
            <a:r>
              <a:rPr lang="ru-RU" sz="2200" dirty="0"/>
              <a:t> - </a:t>
            </a:r>
            <a:r>
              <a:rPr lang="ru-RU" sz="2200" dirty="0" err="1"/>
              <a:t>від</a:t>
            </a:r>
            <a:r>
              <a:rPr lang="ru-RU" sz="2200" dirty="0"/>
              <a:t> 10 до 40%), марки М 300, М 400, М 500. </a:t>
            </a:r>
          </a:p>
          <a:p>
            <a:pPr indent="457200" algn="just">
              <a:lnSpc>
                <a:spcPct val="10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4087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uk-UA" dirty="0"/>
              <a:t>Активні мінеральні добавки (АМД) являють собою речовини, що містять від 70 до 90% кремнезему </a:t>
            </a:r>
            <a:r>
              <a:rPr lang="en-US" dirty="0"/>
              <a:t>SiO</a:t>
            </a:r>
            <a:r>
              <a:rPr lang="en-US" sz="1400" dirty="0"/>
              <a:t>2</a:t>
            </a:r>
            <a:r>
              <a:rPr lang="en-US" dirty="0"/>
              <a:t>. </a:t>
            </a:r>
            <a:r>
              <a:rPr lang="ru-RU" dirty="0"/>
              <a:t>До них </a:t>
            </a:r>
            <a:r>
              <a:rPr lang="uk-UA" dirty="0"/>
              <a:t>відносяться такі осадові породи, як опока, діатоміт, трепел, вулканічний туф, попіл, пемза. Ці добавки одержали назву пуцоланові, беруть участь у реакціях гідратації портландцементу з утворенням продукту взаємодії, що надає визначені властивості цементному каменю</a:t>
            </a:r>
            <a:r>
              <a:rPr lang="ru-RU" dirty="0"/>
              <a:t>. </a:t>
            </a:r>
          </a:p>
          <a:p>
            <a:pPr indent="457200" algn="just">
              <a:lnSpc>
                <a:spcPct val="100000"/>
              </a:lnSpc>
            </a:pPr>
            <a:r>
              <a:rPr lang="ru-RU" dirty="0"/>
              <a:t>В </a:t>
            </a:r>
            <a:r>
              <a:rPr lang="uk-UA" dirty="0"/>
              <a:t>якості штучних мінеральних добавок до складу цементу вводять паливні та гранульовані доменні шлаки, що являють собою слабко закристалізоване скло більше 30%. Бетони на основі пуцоланового цементу внаслідок вмісту АМД стійкі, сульфатостійкі й застосовуються для будівництва підводних і підземних частин споруджень, що постійно знаходяться у вологих умовах</a:t>
            </a:r>
            <a:r>
              <a:rPr lang="ru-RU" dirty="0"/>
              <a:t>. На </a:t>
            </a:r>
            <a:r>
              <a:rPr lang="uk-UA" dirty="0"/>
              <a:t>повітрі бетон на ППЦ дає більшу усадку, знижує свою міцність, має низьку морозостійкість, у нормальних умовах твердіє повільно, тому не рекомендується для зимового бетонування. </a:t>
            </a:r>
          </a:p>
          <a:p>
            <a:pPr indent="457200" algn="just">
              <a:lnSpc>
                <a:spcPct val="10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63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indent="457200" algn="just">
              <a:lnSpc>
                <a:spcPct val="100000"/>
              </a:lnSpc>
            </a:pPr>
            <a:r>
              <a:rPr lang="uk-UA" dirty="0"/>
              <a:t>Шлакопортландцемент (</a:t>
            </a:r>
            <a:r>
              <a:rPr lang="ru-RU" dirty="0"/>
              <a:t>ШПЦ) (ДСТУ Б В.2.7-46:2010) </a:t>
            </a:r>
            <a:r>
              <a:rPr lang="uk-UA" dirty="0"/>
              <a:t>одержують введенням на стадії помелу клінкеру гранульованого доменного шлаку в кількості понад 20%. Цей вид цементу, як і пуцолановий, має підвищеної водо- і </a:t>
            </a:r>
            <a:r>
              <a:rPr lang="uk-UA" dirty="0" err="1"/>
              <a:t>сульфатостійкість</a:t>
            </a:r>
            <a:r>
              <a:rPr lang="uk-UA" dirty="0"/>
              <a:t>, знижену інтенсивність твердіння, але специфіка складу шлаку визначає і його властивості. Так, хімічна активність шлаку в ШПЦ при підвищенні температури широко використовується при виготовленні збірного залізобетону, що підлягає </a:t>
            </a:r>
            <a:r>
              <a:rPr lang="uk-UA" dirty="0" err="1"/>
              <a:t>термовологій</a:t>
            </a:r>
            <a:r>
              <a:rPr lang="uk-UA" dirty="0"/>
              <a:t> обробці з метою прискорення твердіння. Шлак термостійкий, тому ШПЦ застосовують для виробництва жаростійких бетонів, що працюють при температурі </a:t>
            </a:r>
            <a:r>
              <a:rPr lang="ru-RU" dirty="0"/>
              <a:t>до 700°С.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 err="1"/>
              <a:t>Швидкотверднучий</a:t>
            </a:r>
            <a:r>
              <a:rPr lang="uk-UA" dirty="0"/>
              <a:t> портландцемент (ШТЦ) та портландцемент з АМД, що характеризуються інтенсивним набором міцності в початкові терміни твердіння. Вже в тридобовому віці цементний камінь має більше половини своєї марочної міцності. Зазначена особливість ШТЦ забезпечується вмістом у клінкері </a:t>
            </a:r>
            <a:r>
              <a:rPr lang="ru-RU" dirty="0"/>
              <a:t>3СаО </a:t>
            </a:r>
            <a:r>
              <a:rPr lang="en-US" dirty="0"/>
              <a:t>Al2 </a:t>
            </a:r>
            <a:r>
              <a:rPr lang="ru-RU" dirty="0"/>
              <a:t>Оз + 3СаО </a:t>
            </a:r>
            <a:r>
              <a:rPr lang="uk-UA" dirty="0"/>
              <a:t>звичайно не менше 60-65%, підвищеною тонкістю помелу 3</a:t>
            </a:r>
            <a:r>
              <a:rPr lang="ru-RU" dirty="0"/>
              <a:t>500 - 4000 см</a:t>
            </a:r>
            <a:r>
              <a:rPr lang="ru-RU" baseline="30000" dirty="0"/>
              <a:t>2</a:t>
            </a:r>
            <a:r>
              <a:rPr lang="ru-RU" dirty="0"/>
              <a:t>/кг.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Різновидністю Ш</a:t>
            </a:r>
            <a:r>
              <a:rPr lang="ru-RU" dirty="0"/>
              <a:t>ТЦ є особливо </a:t>
            </a:r>
            <a:r>
              <a:rPr lang="uk-UA" dirty="0" err="1"/>
              <a:t>швидкотвердіючий</a:t>
            </a:r>
            <a:r>
              <a:rPr lang="uk-UA" dirty="0"/>
              <a:t> і </a:t>
            </a:r>
            <a:r>
              <a:rPr lang="uk-UA" dirty="0" err="1"/>
              <a:t>надшвидкотвердучий</a:t>
            </a:r>
            <a:r>
              <a:rPr lang="uk-UA" dirty="0"/>
              <a:t> це</a:t>
            </a:r>
            <a:r>
              <a:rPr lang="ru-RU" dirty="0" err="1"/>
              <a:t>менти</a:t>
            </a:r>
            <a:r>
              <a:rPr lang="ru-RU" dirty="0"/>
              <a:t>. </a:t>
            </a:r>
            <a:r>
              <a:rPr lang="uk-UA" dirty="0"/>
              <a:t>Останній дає ранню міцність вже у віці </a:t>
            </a:r>
            <a:r>
              <a:rPr lang="ru-RU" dirty="0"/>
              <a:t>1</a:t>
            </a:r>
            <a:r>
              <a:rPr lang="uk-UA" dirty="0"/>
              <a:t>… 4 години, достатню для розпалубки виробу. Ці види цементів застосовують для зведення споруджень з монолітного бетону, при авральних і зимових бетонних роботах, при ремонтних і відновлювальних роботах, де потрібне швидке наростання міцності.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5605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indent="457200" algn="just">
              <a:lnSpc>
                <a:spcPct val="100000"/>
              </a:lnSpc>
            </a:pPr>
            <a:r>
              <a:rPr lang="uk-UA" dirty="0"/>
              <a:t>Поверхнево-активні добавки </a:t>
            </a:r>
            <a:r>
              <a:rPr lang="ru-RU" dirty="0"/>
              <a:t>(ПАД)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Основний принцип дії добавок цього виду полягає в їхній адсорбції на поверхні цементних зерен і продуктах гідратації цементу. ПАД можна розділити на</a:t>
            </a:r>
            <a:r>
              <a:rPr lang="ru-RU" dirty="0"/>
              <a:t>: </a:t>
            </a:r>
          </a:p>
          <a:p>
            <a:pPr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• </a:t>
            </a:r>
            <a:r>
              <a:rPr lang="uk-UA" dirty="0" err="1"/>
              <a:t>гідрофобізуючі</a:t>
            </a:r>
            <a:r>
              <a:rPr lang="uk-UA" dirty="0"/>
              <a:t> (ЛСТ - </a:t>
            </a:r>
            <a:r>
              <a:rPr lang="uk-UA" dirty="0" err="1"/>
              <a:t>лігносульфонати</a:t>
            </a:r>
            <a:r>
              <a:rPr lang="uk-UA" dirty="0"/>
              <a:t> кальцію, СДБ </a:t>
            </a:r>
            <a:r>
              <a:rPr lang="uk-UA" dirty="0" err="1"/>
              <a:t>сульфіто-дрожжеві</a:t>
            </a:r>
            <a:r>
              <a:rPr lang="uk-UA" dirty="0"/>
              <a:t> </a:t>
            </a:r>
            <a:r>
              <a:rPr lang="ru-RU" dirty="0"/>
              <a:t>бражки </a:t>
            </a:r>
            <a:r>
              <a:rPr lang="uk-UA" dirty="0"/>
              <a:t>поліпшують </a:t>
            </a:r>
            <a:r>
              <a:rPr lang="uk-UA" dirty="0" err="1"/>
              <a:t>змочуваність</a:t>
            </a:r>
            <a:r>
              <a:rPr lang="uk-UA" dirty="0"/>
              <a:t> водою цементних зерен, результати – зменшення </a:t>
            </a:r>
            <a:r>
              <a:rPr lang="uk-UA" dirty="0" err="1"/>
              <a:t>водопотреби</a:t>
            </a:r>
            <a:r>
              <a:rPr lang="uk-UA" dirty="0"/>
              <a:t>, пористості та збільшення міцності, стійкості;</a:t>
            </a:r>
          </a:p>
          <a:p>
            <a:pPr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•   </a:t>
            </a:r>
            <a:r>
              <a:rPr lang="uk-UA" dirty="0"/>
              <a:t>гідрофільні (</a:t>
            </a:r>
            <a:r>
              <a:rPr lang="uk-UA" dirty="0" err="1"/>
              <a:t>милонафти</a:t>
            </a:r>
            <a:r>
              <a:rPr lang="uk-UA" dirty="0"/>
              <a:t>, асидол, </a:t>
            </a:r>
            <a:r>
              <a:rPr lang="uk-UA" dirty="0" err="1"/>
              <a:t>асідолмилонафти</a:t>
            </a:r>
            <a:r>
              <a:rPr lang="uk-UA" dirty="0"/>
              <a:t>, синтетичні жирні кислоти і їхні солі), що надають поверхні цементу властивість </a:t>
            </a:r>
            <a:r>
              <a:rPr lang="uk-UA" dirty="0" err="1"/>
              <a:t>водовідштовхування</a:t>
            </a:r>
            <a:r>
              <a:rPr lang="ru-RU" dirty="0"/>
              <a:t>. </a:t>
            </a:r>
          </a:p>
          <a:p>
            <a:pPr indent="457200" algn="just">
              <a:lnSpc>
                <a:spcPct val="100000"/>
              </a:lnSpc>
            </a:pPr>
            <a:r>
              <a:rPr lang="ru-RU" dirty="0"/>
              <a:t>До ПАД </a:t>
            </a:r>
            <a:r>
              <a:rPr lang="uk-UA" dirty="0"/>
              <a:t>відносять також </a:t>
            </a:r>
            <a:r>
              <a:rPr lang="uk-UA" dirty="0" err="1"/>
              <a:t>суперпластифікатори</a:t>
            </a:r>
            <a:r>
              <a:rPr lang="uk-UA" dirty="0"/>
              <a:t> (С-3, «</a:t>
            </a:r>
            <a:r>
              <a:rPr lang="uk-UA" dirty="0" err="1"/>
              <a:t>Релаксол</a:t>
            </a:r>
            <a:r>
              <a:rPr lang="uk-UA" dirty="0"/>
              <a:t>»), введення яких при помелі клінкеру дає можливість знизити </a:t>
            </a:r>
            <a:r>
              <a:rPr lang="uk-UA" dirty="0" err="1"/>
              <a:t>водопотребу</a:t>
            </a:r>
            <a:r>
              <a:rPr lang="uk-UA" dirty="0"/>
              <a:t> цементу.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З використанням ПАД одержують такі види портландцементу: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-	пластифікований (ПЛ) портландцемент виготовляють шляхом введення при помелі клінкеру 0,15- 0,25% ЛСТ. Бетонні й розчинні суміші на основі ПЛ мають підвищену рухливість. Бетони на основі ПЛ володіють підвищеної морозостійкістю і водонепроникністю. Застосування ПЛ дає можливість знизити </a:t>
            </a:r>
            <a:r>
              <a:rPr lang="uk-UA" dirty="0" err="1"/>
              <a:t>водопотребу</a:t>
            </a:r>
            <a:r>
              <a:rPr lang="uk-UA" dirty="0"/>
              <a:t> й тим самим знизить витрати цементу на 10-15%. Застосовується в </a:t>
            </a:r>
            <a:r>
              <a:rPr lang="uk-UA" dirty="0" err="1"/>
              <a:t>дорожному</a:t>
            </a:r>
            <a:r>
              <a:rPr lang="uk-UA" dirty="0"/>
              <a:t>, аеродромному і гідротехнічному будівництві; </a:t>
            </a:r>
          </a:p>
        </p:txBody>
      </p:sp>
    </p:spTree>
    <p:extLst>
      <p:ext uri="{BB962C8B-B14F-4D97-AF65-F5344CB8AC3E}">
        <p14:creationId xmlns:p14="http://schemas.microsoft.com/office/powerpoint/2010/main" val="2862579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ru-RU" dirty="0"/>
              <a:t>-  </a:t>
            </a:r>
            <a:r>
              <a:rPr lang="uk-UA" dirty="0"/>
              <a:t>гідрофобний портландцемент (ПЦ-ГФ) одержують введенням при помелі </a:t>
            </a:r>
            <a:r>
              <a:rPr lang="uk-UA" dirty="0" err="1"/>
              <a:t>клінкера</a:t>
            </a:r>
            <a:r>
              <a:rPr lang="uk-UA" dirty="0"/>
              <a:t> </a:t>
            </a:r>
            <a:r>
              <a:rPr lang="uk-UA" dirty="0" err="1"/>
              <a:t>гидрофобізуючих</a:t>
            </a:r>
            <a:r>
              <a:rPr lang="uk-UA" dirty="0"/>
              <a:t> добавок 0,05 -0,3%. Гідрофобний цемент підвищує рухливість бетонних сумішей, що, у свою чергу, приводить до збільшення водостійкості, водонепроникності і морозостійкості бетонів. Застосовують у гідротехнічному, дорожньому і аеродромному будівництві.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До спеціальних видів портландцементу також відносять: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-	сульфатостійкий (ССПЦ) портландцемент, одержаний на основі клінкеру, в складі якого не більше</a:t>
            </a:r>
            <a:r>
              <a:rPr lang="ru-RU" dirty="0"/>
              <a:t> 50% </a:t>
            </a:r>
            <a:r>
              <a:rPr lang="en-US" dirty="0"/>
              <a:t>C</a:t>
            </a:r>
            <a:r>
              <a:rPr lang="en-US" sz="1400" dirty="0"/>
              <a:t>3</a:t>
            </a:r>
            <a:r>
              <a:rPr lang="en-US" dirty="0"/>
              <a:t>S, 5% </a:t>
            </a:r>
            <a:r>
              <a:rPr lang="ru-RU" dirty="0" err="1"/>
              <a:t>С</a:t>
            </a:r>
            <a:r>
              <a:rPr lang="ru-RU" sz="1400" dirty="0" err="1"/>
              <a:t>з</a:t>
            </a:r>
            <a:r>
              <a:rPr lang="ru-RU" dirty="0" err="1"/>
              <a:t>А</a:t>
            </a:r>
            <a:r>
              <a:rPr lang="ru-RU" dirty="0"/>
              <a:t> і 22% </a:t>
            </a:r>
            <a:r>
              <a:rPr lang="ru-RU" dirty="0" err="1"/>
              <a:t>С</a:t>
            </a:r>
            <a:r>
              <a:rPr lang="ru-RU" sz="1400" dirty="0" err="1"/>
              <a:t>з</a:t>
            </a:r>
            <a:r>
              <a:rPr lang="ru-RU" dirty="0" err="1"/>
              <a:t>А</a:t>
            </a:r>
            <a:r>
              <a:rPr lang="ru-RU" dirty="0"/>
              <a:t> + </a:t>
            </a:r>
            <a:r>
              <a:rPr lang="en-US" dirty="0"/>
              <a:t>C</a:t>
            </a:r>
            <a:r>
              <a:rPr lang="en-US" sz="1400" dirty="0"/>
              <a:t>4</a:t>
            </a:r>
            <a:r>
              <a:rPr lang="en-US" dirty="0"/>
              <a:t>AF. </a:t>
            </a:r>
            <a:r>
              <a:rPr lang="uk-UA" dirty="0"/>
              <a:t>Знижений вміст </a:t>
            </a:r>
            <a:r>
              <a:rPr lang="uk-UA" dirty="0" err="1"/>
              <a:t>трикальцієвого</a:t>
            </a:r>
            <a:r>
              <a:rPr lang="uk-UA" dirty="0"/>
              <a:t> алюмінату забезпечує стійкість бетонів на основі ССПЦ до дії сульфатної корозії, і підвищує морозостійкість. На стадії помелу цементного клінкеру крім гіпсу іноді вводяться </a:t>
            </a:r>
            <a:r>
              <a:rPr lang="uk-UA" dirty="0" err="1"/>
              <a:t>пластифікуючі</a:t>
            </a:r>
            <a:r>
              <a:rPr lang="uk-UA" dirty="0"/>
              <a:t> і </a:t>
            </a:r>
            <a:r>
              <a:rPr lang="uk-UA" dirty="0" err="1"/>
              <a:t>гідрофобізуючі</a:t>
            </a:r>
            <a:r>
              <a:rPr lang="uk-UA" dirty="0"/>
              <a:t> добавки з метою підвищення морозостійкості;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-    білий і кольоровий цементи одержують шляхом випалу чистих вапняків і білих глин. У сировинних матеріалах не повинні міститися оксиди заліза і марганцю, оскільки їхня навіть незначна присутність надає цементу зеленувато-сірий колір. Домішують до білого цементу </a:t>
            </a:r>
            <a:r>
              <a:rPr lang="uk-UA" dirty="0" err="1"/>
              <a:t>лужностійкі</a:t>
            </a:r>
            <a:r>
              <a:rPr lang="uk-UA" dirty="0"/>
              <a:t> мінеральні й органічні пігменти; </a:t>
            </a:r>
          </a:p>
        </p:txBody>
      </p:sp>
    </p:spTree>
    <p:extLst>
      <p:ext uri="{BB962C8B-B14F-4D97-AF65-F5344CB8AC3E}">
        <p14:creationId xmlns:p14="http://schemas.microsoft.com/office/powerpoint/2010/main" val="2568072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ru-RU" dirty="0"/>
              <a:t>-​</a:t>
            </a:r>
            <a:r>
              <a:rPr lang="ru-RU" baseline="-25000" dirty="0"/>
              <a:t>     </a:t>
            </a:r>
            <a:r>
              <a:rPr lang="uk-UA" dirty="0"/>
              <a:t>глиноземистий цемент​ являє </a:t>
            </a:r>
            <a:r>
              <a:rPr lang="ru-RU" dirty="0"/>
              <a:t>собою </a:t>
            </a:r>
            <a:r>
              <a:rPr lang="uk-UA" dirty="0"/>
              <a:t>гідравлічне, </a:t>
            </a:r>
            <a:r>
              <a:rPr lang="uk-UA" dirty="0" err="1"/>
              <a:t>швидкотверднуче</a:t>
            </a:r>
            <a:r>
              <a:rPr lang="uk-UA" dirty="0"/>
              <a:t> в’яжуче</a:t>
            </a:r>
            <a:r>
              <a:rPr lang="ru-RU" dirty="0"/>
              <a:t>, </a:t>
            </a:r>
            <a:r>
              <a:rPr lang="uk-UA" dirty="0"/>
              <a:t>виготовлене</a:t>
            </a:r>
            <a:r>
              <a:rPr lang="ru-RU" dirty="0"/>
              <a:t> </a:t>
            </a:r>
            <a:r>
              <a:rPr lang="uk-UA" dirty="0"/>
              <a:t>із сировинних матеріалів з високим вмістом глинозему </a:t>
            </a:r>
            <a:r>
              <a:rPr lang="ru-RU" dirty="0"/>
              <a:t>АІ</a:t>
            </a:r>
            <a:r>
              <a:rPr lang="ru-RU" baseline="-25000" dirty="0"/>
              <a:t>2</a:t>
            </a:r>
            <a:r>
              <a:rPr lang="ru-RU" dirty="0"/>
              <a:t>О</a:t>
            </a:r>
            <a:r>
              <a:rPr lang="ru-RU" baseline="-25000" dirty="0"/>
              <a:t>3</a:t>
            </a:r>
            <a:r>
              <a:rPr lang="ru-RU" dirty="0"/>
              <a:t>. Для </a:t>
            </a:r>
            <a:r>
              <a:rPr lang="ru-RU" dirty="0" err="1"/>
              <a:t>мінерал</a:t>
            </a:r>
            <a:r>
              <a:rPr lang="uk-UA" dirty="0" err="1"/>
              <a:t>ьного</a:t>
            </a:r>
            <a:r>
              <a:rPr lang="ru-RU" dirty="0"/>
              <a:t> складу глиноземистого цементу </a:t>
            </a:r>
            <a:r>
              <a:rPr lang="uk-UA" dirty="0"/>
              <a:t>характерний</a:t>
            </a:r>
            <a:r>
              <a:rPr lang="ru-RU" dirty="0"/>
              <a:t> </a:t>
            </a:r>
            <a:r>
              <a:rPr lang="uk-UA" dirty="0"/>
              <a:t>переважний вміст </a:t>
            </a:r>
            <a:r>
              <a:rPr lang="uk-UA" dirty="0" err="1"/>
              <a:t>низькоосновних</a:t>
            </a:r>
            <a:r>
              <a:rPr lang="uk-UA" dirty="0"/>
              <a:t> алюмінатів кальцію, головним з яких є </a:t>
            </a:r>
            <a:r>
              <a:rPr lang="uk-UA" dirty="0" err="1"/>
              <a:t>моноалюминат</a:t>
            </a:r>
            <a:r>
              <a:rPr lang="uk-UA" dirty="0"/>
              <a:t> </a:t>
            </a:r>
            <a:r>
              <a:rPr lang="ru-RU" dirty="0" err="1"/>
              <a:t>СаО</a:t>
            </a:r>
            <a:r>
              <a:rPr lang="en-US" dirty="0"/>
              <a:t>x</a:t>
            </a:r>
            <a:r>
              <a:rPr lang="ru-RU" dirty="0"/>
              <a:t> АІ</a:t>
            </a:r>
            <a:r>
              <a:rPr lang="ru-RU" baseline="-25000" dirty="0"/>
              <a:t>2</a:t>
            </a:r>
            <a:r>
              <a:rPr lang="ru-RU" dirty="0"/>
              <a:t>О</a:t>
            </a:r>
            <a:r>
              <a:rPr lang="ru-RU" baseline="-25000" dirty="0"/>
              <a:t>3</a:t>
            </a:r>
            <a:r>
              <a:rPr lang="ru-RU" dirty="0"/>
              <a:t>. </a:t>
            </a:r>
            <a:r>
              <a:rPr lang="uk-UA" dirty="0"/>
              <a:t>Саме ця група мінералів визначає надзвичайно швидке твердіння цементу. Вже в тридобовому віці цементний камінь має міцність від </a:t>
            </a:r>
            <a:r>
              <a:rPr lang="ru-RU" dirty="0"/>
              <a:t>400 до 600 кг/см​</a:t>
            </a:r>
            <a:r>
              <a:rPr lang="ru-RU" baseline="30000" dirty="0"/>
              <a:t>2​</a:t>
            </a:r>
            <a:r>
              <a:rPr lang="ru-RU" dirty="0"/>
              <a:t>. Г</a:t>
            </a:r>
            <a:r>
              <a:rPr lang="uk-UA" dirty="0" err="1"/>
              <a:t>линоземистий</a:t>
            </a:r>
            <a:r>
              <a:rPr lang="ru-RU" dirty="0"/>
              <a:t> цемент н</a:t>
            </a:r>
            <a:r>
              <a:rPr lang="uk-UA" dirty="0"/>
              <a:t>е</a:t>
            </a:r>
            <a:r>
              <a:rPr lang="ru-RU" dirty="0"/>
              <a:t> </a:t>
            </a:r>
            <a:r>
              <a:rPr lang="uk-UA" dirty="0"/>
              <a:t>застосовують</a:t>
            </a:r>
            <a:r>
              <a:rPr lang="ru-RU" dirty="0"/>
              <a:t> для </a:t>
            </a:r>
            <a:r>
              <a:rPr lang="uk-UA" dirty="0"/>
              <a:t>бетонування масивних конструкцій</a:t>
            </a:r>
            <a:r>
              <a:rPr lang="ru-RU" dirty="0"/>
              <a:t>, </a:t>
            </a:r>
            <a:r>
              <a:rPr lang="uk-UA" dirty="0"/>
              <a:t>його твердіння можливе тільки </a:t>
            </a:r>
            <a:r>
              <a:rPr lang="ru-RU" dirty="0"/>
              <a:t>при </a:t>
            </a:r>
            <a:r>
              <a:rPr lang="uk-UA" dirty="0"/>
              <a:t>помірних</a:t>
            </a:r>
            <a:r>
              <a:rPr lang="ru-RU" dirty="0"/>
              <a:t> температурах не </a:t>
            </a:r>
            <a:r>
              <a:rPr lang="uk-UA" dirty="0"/>
              <a:t>вище </a:t>
            </a:r>
            <a:r>
              <a:rPr lang="ru-RU" dirty="0"/>
              <a:t>25°С. </a:t>
            </a:r>
            <a:r>
              <a:rPr lang="uk-UA" dirty="0"/>
              <a:t>Бетони на глиноземистому цементі водонепроникні, морозостійкі, стійкі в умовах прісних і сульфатних вод. Застосовують при термінових ремонтних роботах, провадженні робіт у зимових умовах, для бетонних і залізобетонних споруд, що піддаються дії сильно мінералізованих вод, для одержання жароміцних бетонів, для виготовлення </a:t>
            </a:r>
            <a:r>
              <a:rPr lang="uk-UA" dirty="0" err="1"/>
              <a:t>безусадочних</a:t>
            </a:r>
            <a:r>
              <a:rPr lang="uk-UA" dirty="0"/>
              <a:t> цементів</a:t>
            </a:r>
            <a:r>
              <a:rPr lang="ru-RU" dirty="0"/>
              <a:t>. </a:t>
            </a:r>
          </a:p>
          <a:p>
            <a:pPr indent="457200" algn="just">
              <a:lnSpc>
                <a:spcPct val="10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1217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ru-RU" dirty="0"/>
              <a:t>"</a:t>
            </a:r>
            <a:r>
              <a:rPr lang="uk-UA" dirty="0" err="1"/>
              <a:t>наноцемент</a:t>
            </a:r>
            <a:r>
              <a:rPr lang="ru-RU" dirty="0"/>
              <a:t>" - </a:t>
            </a:r>
            <a:r>
              <a:rPr lang="uk-UA" dirty="0"/>
              <a:t>це такий цемент, кожне зерно якого має на своїй поверхні тонку - </a:t>
            </a:r>
            <a:r>
              <a:rPr lang="uk-UA" dirty="0" err="1"/>
              <a:t>нано</a:t>
            </a:r>
            <a:r>
              <a:rPr lang="uk-UA" dirty="0"/>
              <a:t> - оболонку. Її розміри – від десятків до ста нанометрів</a:t>
            </a:r>
            <a:r>
              <a:rPr lang="ru-RU" dirty="0"/>
              <a:t>. </a:t>
            </a:r>
            <a:r>
              <a:rPr lang="uk-UA" dirty="0"/>
              <a:t>Саме це надає таким цементам виняткові властивості.</a:t>
            </a:r>
          </a:p>
          <a:p>
            <a:pPr indent="457200" algn="just">
              <a:lnSpc>
                <a:spcPct val="100000"/>
              </a:lnSpc>
            </a:pPr>
            <a:r>
              <a:rPr lang="ru-RU" dirty="0" err="1"/>
              <a:t>Нанооболонка</a:t>
            </a:r>
            <a:r>
              <a:rPr lang="ru-RU" dirty="0"/>
              <a:t> </a:t>
            </a:r>
            <a:r>
              <a:rPr lang="uk-UA" dirty="0"/>
              <a:t>утворюється завдяки спеціальній технології модифікації </a:t>
            </a:r>
            <a:r>
              <a:rPr lang="ru-RU" dirty="0"/>
              <a:t>портландцементу. </a:t>
            </a:r>
            <a:r>
              <a:rPr lang="uk-UA" dirty="0"/>
              <a:t>Портландцемент піддається </a:t>
            </a:r>
            <a:r>
              <a:rPr lang="uk-UA" dirty="0" err="1"/>
              <a:t>механо</a:t>
            </a:r>
            <a:r>
              <a:rPr lang="uk-UA" dirty="0"/>
              <a:t>-хімічної обробки у присутності полімерної речовини. Ця полімерна речовина, </a:t>
            </a:r>
            <a:r>
              <a:rPr lang="uk-UA" dirty="0" err="1"/>
              <a:t>взаємодіючи</a:t>
            </a:r>
            <a:r>
              <a:rPr lang="uk-UA" dirty="0"/>
              <a:t> з поверхнею цементного зерна, «сідає» на нього у вигляді оболонки</a:t>
            </a:r>
            <a:r>
              <a:rPr lang="ru-RU" dirty="0"/>
              <a:t>.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Вона надає цементу наступних властивостей - у півтора-два рази підвищує його активність, збільшує в 5-10 разів термін зберігання, дозволяє отримати видатні якості в бетонах і </a:t>
            </a:r>
            <a:r>
              <a:rPr lang="uk-UA" dirty="0" err="1"/>
              <a:t>т.д</a:t>
            </a:r>
            <a:r>
              <a:rPr lang="uk-UA" dirty="0"/>
              <a:t>.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За рахунок </a:t>
            </a:r>
            <a:r>
              <a:rPr lang="uk-UA" dirty="0" err="1"/>
              <a:t>нанооболонок</a:t>
            </a:r>
            <a:r>
              <a:rPr lang="uk-UA" dirty="0"/>
              <a:t>, що оточують цементне зерно, весь матеріал починає працювати вже по-новому. Наприклад, є звичайний цемент марки 600 та є </a:t>
            </a:r>
            <a:r>
              <a:rPr lang="uk-UA" dirty="0" err="1"/>
              <a:t>наноцемент</a:t>
            </a:r>
            <a:r>
              <a:rPr lang="uk-UA" dirty="0"/>
              <a:t> тієї ж марки. Вони поводяться по-різному. Звичайний - річ примхлива, </a:t>
            </a:r>
            <a:r>
              <a:rPr lang="uk-UA" dirty="0" err="1"/>
              <a:t>наноцемент</a:t>
            </a:r>
            <a:r>
              <a:rPr lang="uk-UA" dirty="0"/>
              <a:t> поводиться стабільно. При цьому </a:t>
            </a:r>
            <a:r>
              <a:rPr lang="uk-UA" dirty="0" err="1"/>
              <a:t>наноцемент</a:t>
            </a:r>
            <a:r>
              <a:rPr lang="uk-UA" dirty="0"/>
              <a:t> виявляється дешевшим від звичайного.</a:t>
            </a:r>
          </a:p>
        </p:txBody>
      </p:sp>
    </p:spTree>
    <p:extLst>
      <p:ext uri="{BB962C8B-B14F-4D97-AF65-F5344CB8AC3E}">
        <p14:creationId xmlns:p14="http://schemas.microsoft.com/office/powerpoint/2010/main" val="4032290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uk-UA" b="1" dirty="0"/>
              <a:t>3. </a:t>
            </a:r>
            <a:r>
              <a:rPr lang="uk-UA" b="1" dirty="0" err="1"/>
              <a:t>Шлако</a:t>
            </a:r>
            <a:r>
              <a:rPr lang="uk-UA" b="1" dirty="0"/>
              <a:t>-лужні в’яжучі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Це в’яжучі, які отримують – перший компонент це лужний активатор – найчастіше використовують вапно, натрієві та калієві лужні сполуки, другий – тонкомелений доменний шлак.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Отримання </a:t>
            </a:r>
            <a:r>
              <a:rPr lang="uk-UA" dirty="0" err="1"/>
              <a:t>шлако</a:t>
            </a:r>
            <a:r>
              <a:rPr lang="uk-UA" dirty="0"/>
              <a:t>-лужних в’яжучих </a:t>
            </a:r>
            <a:r>
              <a:rPr lang="uk-UA" dirty="0" err="1"/>
              <a:t>основано</a:t>
            </a:r>
            <a:r>
              <a:rPr lang="uk-UA" dirty="0"/>
              <a:t> на підвищенні вмісту металургійних </a:t>
            </a:r>
            <a:r>
              <a:rPr lang="uk-UA" dirty="0" err="1"/>
              <a:t>шлаківактивних</a:t>
            </a:r>
            <a:r>
              <a:rPr lang="uk-UA" dirty="0"/>
              <a:t> оксидів, які здатні взаємодіяти з лугами і утворювати </a:t>
            </a:r>
            <a:r>
              <a:rPr lang="uk-UA" dirty="0" err="1"/>
              <a:t>гідроалюмінати</a:t>
            </a:r>
            <a:r>
              <a:rPr lang="uk-UA" dirty="0"/>
              <a:t> натрію або калію або </a:t>
            </a:r>
            <a:r>
              <a:rPr lang="uk-UA" dirty="0" err="1"/>
              <a:t>гідроалюмінати</a:t>
            </a:r>
            <a:r>
              <a:rPr lang="uk-UA" dirty="0"/>
              <a:t> кальцію лужного</a:t>
            </a:r>
          </a:p>
          <a:p>
            <a:pPr indent="457200" algn="just">
              <a:lnSpc>
                <a:spcPct val="100000"/>
              </a:lnSpc>
            </a:pPr>
            <a:r>
              <a:rPr lang="en-US" dirty="0"/>
              <a:t>Na</a:t>
            </a:r>
            <a:r>
              <a:rPr lang="en-US" baseline="-25000" dirty="0"/>
              <a:t>2</a:t>
            </a:r>
            <a:r>
              <a:rPr lang="en-US" dirty="0"/>
              <a:t>O – Al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 – SiO</a:t>
            </a:r>
            <a:r>
              <a:rPr lang="en-US" baseline="-25000" dirty="0"/>
              <a:t>2</a:t>
            </a:r>
            <a:r>
              <a:rPr lang="en-US" dirty="0"/>
              <a:t> – H2O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Шляхом змішування водного розчину лугу та </a:t>
            </a:r>
            <a:r>
              <a:rPr lang="uk-UA" dirty="0" err="1"/>
              <a:t>тонкозмеленого</a:t>
            </a:r>
            <a:r>
              <a:rPr lang="uk-UA" dirty="0"/>
              <a:t> шлаку відбувається гідратація в нормальних умовах або в умовах пропарювання (</a:t>
            </a:r>
            <a:r>
              <a:rPr lang="en-US" dirty="0"/>
              <a:t>t</a:t>
            </a:r>
            <a:r>
              <a:rPr lang="uk-UA" dirty="0"/>
              <a:t>=70…80°С).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Утворені гідратні сполуки мають </a:t>
            </a:r>
            <a:r>
              <a:rPr lang="uk-UA" dirty="0" err="1"/>
              <a:t>гелеобразні</a:t>
            </a:r>
            <a:r>
              <a:rPr lang="uk-UA" dirty="0"/>
              <a:t> сполуки з послідуючим переходом в кристалічні, тобто має місце загальний механізм твердіння для всіх неорганічних в’яжучих речовин. Утворені сполуки подібні природним утворенням і здебільшого мають подібні властивості.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В залежності від виду лугу, виду металургійного шлаку, умов твердіння можна отримати речовину підвищеної корозійної стійкості, а за рахунок додавання спеціальних добавок</a:t>
            </a:r>
          </a:p>
          <a:p>
            <a:pPr indent="457200" algn="just">
              <a:lnSpc>
                <a:spcPct val="100000"/>
              </a:lnSpc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6262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uk-UA" dirty="0"/>
              <a:t>можуть отримувати інші важливі властивості: використання відходів, відсутність </a:t>
            </a:r>
            <a:r>
              <a:rPr lang="uk-UA" dirty="0" err="1"/>
              <a:t>обжигу</a:t>
            </a:r>
            <a:r>
              <a:rPr lang="uk-UA" dirty="0"/>
              <a:t> (тобто </a:t>
            </a:r>
            <a:r>
              <a:rPr lang="uk-UA" dirty="0" err="1"/>
              <a:t>безклінкерні</a:t>
            </a:r>
            <a:r>
              <a:rPr lang="uk-UA" dirty="0"/>
              <a:t> в’яжучі), корозостійкість, морозостійкість……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Використовують в гідротехнічному будівництві.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В’яжучі різновиди – сульфатостійкі </a:t>
            </a:r>
            <a:r>
              <a:rPr lang="uk-UA" dirty="0" err="1"/>
              <a:t>шлаколужні</a:t>
            </a:r>
            <a:r>
              <a:rPr lang="uk-UA" dirty="0"/>
              <a:t>, жаростійкі, кислотостійкі, корозійностійкі, тампонажні, </a:t>
            </a:r>
            <a:r>
              <a:rPr lang="uk-UA" dirty="0" err="1"/>
              <a:t>безосадочні</a:t>
            </a:r>
            <a:r>
              <a:rPr lang="uk-UA" dirty="0"/>
              <a:t>, тобто ті які використовують для герметизації стиків підземних та ін. </a:t>
            </a:r>
            <a:r>
              <a:rPr lang="uk-UA"/>
              <a:t>споруд.</a:t>
            </a:r>
          </a:p>
          <a:p>
            <a:pPr indent="457200" algn="just">
              <a:lnSpc>
                <a:spcPct val="100000"/>
              </a:lnSpc>
            </a:pPr>
            <a:endParaRPr lang="uk-UA" dirty="0"/>
          </a:p>
          <a:p>
            <a:pPr indent="457200" algn="just">
              <a:lnSpc>
                <a:spcPct val="10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51253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69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>
              <a:lnSpc>
                <a:spcPct val="100000"/>
              </a:lnSpc>
            </a:pPr>
            <a:endParaRPr lang="uk-UA" dirty="0"/>
          </a:p>
          <a:p>
            <a:pPr indent="457200" algn="just">
              <a:lnSpc>
                <a:spcPct val="100000"/>
              </a:lnSpc>
            </a:pPr>
            <a:r>
              <a:rPr lang="uk-UA" dirty="0"/>
              <a:t>Будівельний гіпс складається </a:t>
            </a:r>
            <a:r>
              <a:rPr lang="ru-RU" dirty="0"/>
              <a:t>в основному з </a:t>
            </a:r>
            <a:r>
              <a:rPr lang="uk-UA" dirty="0"/>
              <a:t>кристалів </a:t>
            </a:r>
            <a:r>
              <a:rPr lang="el-GR" dirty="0"/>
              <a:t>β -</a:t>
            </a:r>
            <a:r>
              <a:rPr lang="uk-UA" dirty="0"/>
              <a:t>модифікації </a:t>
            </a:r>
            <a:r>
              <a:rPr lang="en-US" dirty="0" err="1"/>
              <a:t>CaS</a:t>
            </a:r>
            <a:r>
              <a:rPr lang="ru-RU" dirty="0"/>
              <a:t>О</a:t>
            </a:r>
            <a:r>
              <a:rPr lang="ru-RU" sz="1200" dirty="0"/>
              <a:t>4</a:t>
            </a:r>
            <a:r>
              <a:rPr lang="ru-RU" dirty="0"/>
              <a:t> ·0,5Н</a:t>
            </a:r>
            <a:r>
              <a:rPr lang="ru-RU" sz="1200" dirty="0"/>
              <a:t>2</a:t>
            </a:r>
            <a:r>
              <a:rPr lang="ru-RU" dirty="0"/>
              <a:t>О, </a:t>
            </a:r>
            <a:r>
              <a:rPr lang="uk-UA" dirty="0"/>
              <a:t>містить частки сировини, що не розклалася, і незначну кількість </a:t>
            </a:r>
            <a:r>
              <a:rPr lang="en-US" dirty="0" err="1"/>
              <a:t>CaS</a:t>
            </a:r>
            <a:r>
              <a:rPr lang="ru-RU" dirty="0"/>
              <a:t>О</a:t>
            </a:r>
            <a:r>
              <a:rPr lang="ru-RU" sz="1200" dirty="0"/>
              <a:t>4</a:t>
            </a:r>
            <a:r>
              <a:rPr lang="ru-RU" dirty="0"/>
              <a:t> . </a:t>
            </a:r>
            <a:r>
              <a:rPr lang="uk-UA" dirty="0"/>
              <a:t>Його одержують у </a:t>
            </a:r>
            <a:r>
              <a:rPr lang="uk-UA" dirty="0" err="1"/>
              <a:t>варочних</a:t>
            </a:r>
            <a:r>
              <a:rPr lang="uk-UA" dirty="0"/>
              <a:t> чи казанових печах. Міцність при стиску складає </a:t>
            </a:r>
            <a:r>
              <a:rPr lang="ru-RU" dirty="0"/>
              <a:t>10-12 Мпа.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Високоміцний гіпс одержують термічною обробкою високосортного гіпсового каменю в герметичних апаратах під тиском пари. Зазначена технологія дозволяє одержати більш активну модифікацію напівводяного сульфату кальцію </a:t>
            </a:r>
            <a:r>
              <a:rPr lang="en-US" dirty="0" err="1"/>
              <a:t>CaS</a:t>
            </a:r>
            <a:r>
              <a:rPr lang="ru-RU" dirty="0"/>
              <a:t>О</a:t>
            </a:r>
            <a:r>
              <a:rPr lang="ru-RU" sz="1200" dirty="0"/>
              <a:t>4</a:t>
            </a:r>
            <a:r>
              <a:rPr lang="ru-RU" dirty="0"/>
              <a:t>·0,5Н</a:t>
            </a:r>
            <a:r>
              <a:rPr lang="ru-RU" sz="1200" dirty="0"/>
              <a:t>2</a:t>
            </a:r>
            <a:r>
              <a:rPr lang="ru-RU" dirty="0"/>
              <a:t>О, тому </a:t>
            </a:r>
            <a:r>
              <a:rPr lang="uk-UA" dirty="0"/>
              <a:t>міцність високоміцного гіпсу при стиску 15-25МПа.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 err="1"/>
              <a:t>Високовипалювальні</a:t>
            </a:r>
            <a:r>
              <a:rPr lang="uk-UA" dirty="0"/>
              <a:t>  гіпсові в'яжучі одержують шляхом  випалу гіпсового каменю при високих температурах 600-900</a:t>
            </a:r>
            <a:r>
              <a:rPr lang="uk-UA" baseline="30000" dirty="0"/>
              <a:t>о</a:t>
            </a:r>
            <a:r>
              <a:rPr lang="uk-UA" dirty="0"/>
              <a:t>С. При вказаній температурі відбувається повна дегідратація з утворенням ангідриду </a:t>
            </a:r>
            <a:r>
              <a:rPr lang="ru-RU" dirty="0" err="1"/>
              <a:t>Са</a:t>
            </a:r>
            <a:r>
              <a:rPr lang="en-US" dirty="0"/>
              <a:t>SO</a:t>
            </a:r>
            <a:r>
              <a:rPr lang="en-US" sz="1200" dirty="0"/>
              <a:t>4</a:t>
            </a:r>
            <a:r>
              <a:rPr lang="uk-UA" dirty="0"/>
              <a:t>.</a:t>
            </a:r>
            <a:r>
              <a:rPr lang="uk-UA" sz="1200" dirty="0"/>
              <a:t> </a:t>
            </a:r>
            <a:r>
              <a:rPr lang="uk-UA" dirty="0"/>
              <a:t>     </a:t>
            </a:r>
            <a:r>
              <a:rPr lang="en-US" dirty="0" err="1"/>
              <a:t>CaSO</a:t>
            </a:r>
            <a:r>
              <a:rPr lang="en-US" sz="1200" dirty="0"/>
              <a:t> 4 </a:t>
            </a:r>
            <a:r>
              <a:rPr lang="en-US" dirty="0"/>
              <a:t>• 2</a:t>
            </a:r>
            <a:r>
              <a:rPr lang="ru-RU" dirty="0"/>
              <a:t>Н</a:t>
            </a:r>
            <a:r>
              <a:rPr lang="ru-RU" sz="1200" dirty="0"/>
              <a:t>2</a:t>
            </a:r>
            <a:r>
              <a:rPr lang="ru-RU" dirty="0"/>
              <a:t>О → </a:t>
            </a:r>
            <a:r>
              <a:rPr lang="en-US" dirty="0" err="1"/>
              <a:t>CaS</a:t>
            </a:r>
            <a:r>
              <a:rPr lang="ru-RU" dirty="0"/>
              <a:t>О</a:t>
            </a:r>
            <a:r>
              <a:rPr lang="ru-RU" sz="1200" dirty="0"/>
              <a:t>4</a:t>
            </a:r>
            <a:r>
              <a:rPr lang="ru-RU" dirty="0"/>
              <a:t> + 2Н</a:t>
            </a:r>
            <a:r>
              <a:rPr lang="ru-RU" sz="1200" dirty="0"/>
              <a:t>2</a:t>
            </a:r>
            <a:r>
              <a:rPr lang="ru-RU" dirty="0"/>
              <a:t>О. 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 err="1"/>
              <a:t>Високовипалювальний</a:t>
            </a:r>
            <a:r>
              <a:rPr lang="uk-UA" dirty="0"/>
              <a:t> гіпс, на відміну від будівельного, повільно тужавіє і твердіє, але його водостійкість при стиску 20МПа. Технічні характеристики гіпсових в'яжучих оцінюються визначенням тонкості помелу, </a:t>
            </a:r>
            <a:r>
              <a:rPr lang="uk-UA" dirty="0" err="1"/>
              <a:t>водопотреби</a:t>
            </a:r>
            <a:r>
              <a:rPr lang="uk-UA" dirty="0"/>
              <a:t>, строків тужавлення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5207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47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ru-RU" dirty="0"/>
          </a:p>
          <a:p>
            <a:pPr indent="457200" algn="just">
              <a:lnSpc>
                <a:spcPct val="100000"/>
              </a:lnSpc>
            </a:pPr>
            <a:r>
              <a:rPr lang="uk-UA" dirty="0"/>
              <a:t>Для отримання тіста нормальної густоти з </a:t>
            </a:r>
            <a:r>
              <a:rPr lang="en-US" dirty="0"/>
              <a:t>β </a:t>
            </a:r>
            <a:r>
              <a:rPr lang="ru-RU" dirty="0"/>
              <a:t>- </a:t>
            </a:r>
            <a:r>
              <a:rPr lang="uk-UA" dirty="0"/>
              <a:t>модифікації </a:t>
            </a:r>
            <a:r>
              <a:rPr lang="en-US" dirty="0" err="1"/>
              <a:t>CaSO</a:t>
            </a:r>
            <a:r>
              <a:rPr lang="ru-RU" sz="1200" dirty="0"/>
              <a:t>4</a:t>
            </a:r>
            <a:r>
              <a:rPr lang="ru-RU" dirty="0"/>
              <a:t>-0,5</a:t>
            </a:r>
            <a:r>
              <a:rPr lang="en-US" dirty="0"/>
              <a:t>H</a:t>
            </a:r>
            <a:r>
              <a:rPr lang="ru-RU" baseline="30000" dirty="0"/>
              <a:t>​</a:t>
            </a:r>
            <a:r>
              <a:rPr lang="ru-RU" baseline="-25000" dirty="0"/>
              <a:t>2</a:t>
            </a:r>
            <a:r>
              <a:rPr lang="en-US" dirty="0"/>
              <a:t>O</a:t>
            </a:r>
            <a:r>
              <a:rPr lang="ru-RU" baseline="-25000" dirty="0"/>
              <a:t>​</a:t>
            </a:r>
            <a:r>
              <a:rPr lang="ru-RU" dirty="0"/>
              <a:t> </a:t>
            </a:r>
            <a:r>
              <a:rPr lang="uk-UA" dirty="0"/>
              <a:t>потрібно</a:t>
            </a:r>
            <a:r>
              <a:rPr lang="ru-RU" dirty="0"/>
              <a:t> 50...70% води, а з </a:t>
            </a:r>
            <a:r>
              <a:rPr lang="en-US" dirty="0"/>
              <a:t>α</a:t>
            </a:r>
            <a:r>
              <a:rPr lang="ru-RU" dirty="0"/>
              <a:t>-</a:t>
            </a:r>
            <a:r>
              <a:rPr lang="uk-UA" dirty="0"/>
              <a:t>модифікації</a:t>
            </a:r>
            <a:r>
              <a:rPr lang="ru-RU" dirty="0"/>
              <a:t> </a:t>
            </a:r>
            <a:r>
              <a:rPr lang="en-US" dirty="0" err="1"/>
              <a:t>CaSO</a:t>
            </a:r>
            <a:r>
              <a:rPr lang="ru-RU" sz="1200" dirty="0"/>
              <a:t>4</a:t>
            </a:r>
            <a:r>
              <a:rPr lang="ru-RU" dirty="0"/>
              <a:t> 0,5Н​</a:t>
            </a:r>
            <a:r>
              <a:rPr lang="ru-RU" baseline="-25000" dirty="0"/>
              <a:t>2</a:t>
            </a:r>
            <a:r>
              <a:rPr lang="ru-RU" dirty="0"/>
              <a:t>О - 30...40%</a:t>
            </a:r>
            <a:r>
              <a:rPr lang="uk-UA" dirty="0"/>
              <a:t>, що зумовлює різну величину міцності.</a:t>
            </a:r>
            <a:r>
              <a:rPr lang="ru-RU" baseline="-25000" dirty="0"/>
              <a:t>	</a:t>
            </a:r>
            <a:r>
              <a:rPr lang="ru-RU" dirty="0"/>
              <a:t> </a:t>
            </a:r>
          </a:p>
          <a:p>
            <a:pPr indent="457200" algn="just">
              <a:lnSpc>
                <a:spcPct val="100000"/>
              </a:lnSpc>
            </a:pPr>
            <a:r>
              <a:rPr lang="uk-UA" i="1" dirty="0"/>
              <a:t>Строки тужавлення.</a:t>
            </a:r>
            <a:r>
              <a:rPr lang="uk-UA" dirty="0"/>
              <a:t>​ За строками тужавлення гіпсові в'яжучі поділяють на три групи: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А - </a:t>
            </a:r>
            <a:r>
              <a:rPr lang="uk-UA" dirty="0" err="1"/>
              <a:t>швидкотверднучі</a:t>
            </a:r>
            <a:r>
              <a:rPr lang="uk-UA" dirty="0"/>
              <a:t> (з початком тужавлення не раніше 2хв. і кінцем не пізніше -15 хв.),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Б- </a:t>
            </a:r>
            <a:r>
              <a:rPr lang="uk-UA" dirty="0" err="1"/>
              <a:t>нормальнотверднучі</a:t>
            </a:r>
            <a:r>
              <a:rPr lang="uk-UA" dirty="0"/>
              <a:t> (з початком тужавлення не раніше 6 хв. і кінцем - не пізніше 30 хв.),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В - </a:t>
            </a:r>
            <a:r>
              <a:rPr lang="uk-UA" dirty="0" err="1"/>
              <a:t>повільнотверднучі</a:t>
            </a:r>
            <a:r>
              <a:rPr lang="uk-UA" dirty="0"/>
              <a:t> (початок тужавлення не раніше 20 хв.).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І – грубий помел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ІІ – середній помел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ІІІ – тонкомелений гіпс</a:t>
            </a:r>
          </a:p>
          <a:p>
            <a:pPr indent="457200" algn="just">
              <a:lnSpc>
                <a:spcPct val="100000"/>
              </a:lnSpc>
            </a:pPr>
            <a:r>
              <a:rPr lang="ru-RU" i="1" dirty="0"/>
              <a:t>Міцнісні</a:t>
            </a:r>
            <a:r>
              <a:rPr lang="ru-RU" dirty="0"/>
              <a:t>​ </a:t>
            </a:r>
            <a:r>
              <a:rPr lang="uk-UA" dirty="0"/>
              <a:t>показники гіпсових визначають випробуванням зразків -</a:t>
            </a:r>
            <a:r>
              <a:rPr lang="ru-RU" dirty="0"/>
              <a:t> </a:t>
            </a:r>
            <a:r>
              <a:rPr lang="uk-UA" dirty="0"/>
              <a:t>балочок розмірами </a:t>
            </a:r>
            <a:r>
              <a:rPr lang="ru-RU" dirty="0"/>
              <a:t>40</a:t>
            </a:r>
            <a:r>
              <a:rPr lang="en-US" dirty="0"/>
              <a:t>x</a:t>
            </a:r>
            <a:r>
              <a:rPr lang="ru-RU" dirty="0"/>
              <a:t>40</a:t>
            </a:r>
            <a:r>
              <a:rPr lang="en-US" dirty="0"/>
              <a:t>x</a:t>
            </a:r>
            <a:r>
              <a:rPr lang="ru-RU" dirty="0"/>
              <a:t>160 мм з </a:t>
            </a:r>
            <a:r>
              <a:rPr lang="uk-UA" dirty="0"/>
              <a:t>гіпсового тіста стандартної консистенції через 2 години після виготовлення</a:t>
            </a:r>
            <a:r>
              <a:rPr lang="ru-RU" dirty="0"/>
              <a:t>. </a:t>
            </a:r>
          </a:p>
          <a:p>
            <a:pPr indent="457200" algn="just">
              <a:lnSpc>
                <a:spcPct val="10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645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>
              <a:lnSpc>
                <a:spcPct val="100000"/>
              </a:lnSpc>
            </a:pPr>
            <a:endParaRPr lang="ru-RU" dirty="0"/>
          </a:p>
          <a:p>
            <a:pPr indent="457200" algn="just">
              <a:lnSpc>
                <a:spcPct val="100000"/>
              </a:lnSpc>
            </a:pPr>
            <a:r>
              <a:rPr lang="ru-RU" dirty="0"/>
              <a:t>Для </a:t>
            </a:r>
            <a:r>
              <a:rPr lang="uk-UA" dirty="0"/>
              <a:t>гіпсових в'яжучих встановлено </a:t>
            </a:r>
            <a:r>
              <a:rPr lang="ru-RU" dirty="0"/>
              <a:t>12 марок за </a:t>
            </a:r>
            <a:r>
              <a:rPr lang="uk-UA" dirty="0"/>
              <a:t>міцністю при стиску </a:t>
            </a:r>
            <a:r>
              <a:rPr lang="ru-RU" dirty="0"/>
              <a:t>(МПа): Г-2, Г-3, Г-4, Г-5, Г-6, Г- 7, Г-10, Г-13, Г-16, Г-19, Г-22, Г-25, </a:t>
            </a:r>
            <a:r>
              <a:rPr lang="uk-UA" dirty="0"/>
              <a:t>де цифри означають нормовану межу міцності при стиску.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Маркування гіпсу здійснюється з урахуванням його міцності, строків тужавлення та тонкості помелу, наприклад гіпсова в'яжуча речовина з позначкою </a:t>
            </a:r>
            <a:r>
              <a:rPr lang="ru-RU" dirty="0"/>
              <a:t>Г-5-А-ІІ ДСТУ Б В 2.7-82-99 </a:t>
            </a:r>
            <a:r>
              <a:rPr lang="uk-UA" dirty="0"/>
              <a:t>відповідає марці Г-5, є </a:t>
            </a:r>
            <a:r>
              <a:rPr lang="uk-UA" dirty="0" err="1"/>
              <a:t>швидкотверднучою</a:t>
            </a:r>
            <a:r>
              <a:rPr lang="uk-UA" dirty="0"/>
              <a:t> і характеризується середньою тонкістю помелу.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Вологостійкість гіпсових виробів є невисокою: коефіцієнт розм'якшення становить 0,35...0,4.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Гіпсові в'яжучі застосовують для виготовлення гіпсових виробів, сухої штукатурки, штукатурних розчинів, а також для виробництва </a:t>
            </a:r>
            <a:r>
              <a:rPr lang="uk-UA" dirty="0" err="1"/>
              <a:t>гіпсокартонних</a:t>
            </a:r>
            <a:r>
              <a:rPr lang="uk-UA" dirty="0"/>
              <a:t> листів,  теплоізоляційних та акустичних матеріалів. </a:t>
            </a:r>
          </a:p>
          <a:p>
            <a:pPr indent="457200" algn="just">
              <a:lnSpc>
                <a:spcPct val="10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7004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uk-UA" dirty="0"/>
              <a:t>Позитивні характеристики в'яжучих: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-	можливість використання промислових відходів, тому числі продуктів нейтралізації розчинів оброблення металопрокату травленням в сірчаній кислоті;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-	низькі температурні параметри виготовлення;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-	відносно висока міцність;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-	швидкість тужавлення/твердіння (дві години);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-	збільшення об'єму гіпсового каменю по відношенню до об'єму тіста.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 Негативна характеристика - низька водостійкість. Проблема водостійкості вирішується шляхом включення до складу гіпсових в'яжучих портландцементу в сукупності з пуцолановими добривами (аморфний кремнезем, тонко молотого гранульованого  доменного шлаку, діатоміту, кислої ЗВТЕС). Можливе поєднання гіпсового в'яжучого з шлакопортландцементом, який одночасно містить потрібні компоненти для </a:t>
            </a:r>
            <a:r>
              <a:rPr lang="uk-UA" dirty="0" err="1"/>
              <a:t>гіпсоцементнопуцоланого</a:t>
            </a:r>
            <a:r>
              <a:rPr lang="uk-UA" dirty="0"/>
              <a:t>  в'яжучого (ГЦПВ). </a:t>
            </a:r>
          </a:p>
        </p:txBody>
      </p:sp>
    </p:spTree>
    <p:extLst>
      <p:ext uri="{BB962C8B-B14F-4D97-AF65-F5344CB8AC3E}">
        <p14:creationId xmlns:p14="http://schemas.microsoft.com/office/powerpoint/2010/main" val="2788044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>
              <a:lnSpc>
                <a:spcPct val="100000"/>
              </a:lnSpc>
            </a:pPr>
            <a:r>
              <a:rPr lang="uk-UA" dirty="0"/>
              <a:t>Основні напрямки покращення гіпсових властивостей наступні: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uk-UA" dirty="0"/>
              <a:t>Включення в склад ПЦ 10-15% або кислий доменний шлак 20-25%, отримуємо пуцоланове в’яжуче М100 або М200.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uk-UA" dirty="0"/>
              <a:t>Використання водорозчинної полімерної добавки (карбамідна смола, </a:t>
            </a:r>
            <a:r>
              <a:rPr lang="uk-UA" dirty="0" err="1"/>
              <a:t>нітроцелюлозна</a:t>
            </a:r>
            <a:r>
              <a:rPr lang="uk-UA" dirty="0"/>
              <a:t> смола, ПВА, акрил) до 25%, отримуємо збільшену міцність в 2 рази.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uk-UA" dirty="0"/>
              <a:t>Гідрофобні добавки, </a:t>
            </a:r>
            <a:r>
              <a:rPr lang="uk-UA" dirty="0" err="1"/>
              <a:t>пластифіцируючі</a:t>
            </a:r>
            <a:r>
              <a:rPr lang="uk-UA" dirty="0"/>
              <a:t> добавки.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uk-UA" dirty="0" err="1"/>
              <a:t>Пінообразуючі</a:t>
            </a:r>
            <a:r>
              <a:rPr lang="uk-UA" dirty="0"/>
              <a:t> добавки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uk-UA" dirty="0"/>
              <a:t>Добавки регуляторів строків схватування 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uk-UA" dirty="0"/>
              <a:t>Добавки </a:t>
            </a:r>
            <a:r>
              <a:rPr lang="uk-UA" dirty="0" err="1"/>
              <a:t>армуючих</a:t>
            </a:r>
            <a:r>
              <a:rPr lang="uk-UA" dirty="0"/>
              <a:t> волокон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endParaRPr lang="uk-UA" dirty="0"/>
          </a:p>
          <a:p>
            <a:pPr indent="457200" algn="just">
              <a:lnSpc>
                <a:spcPct val="100000"/>
              </a:lnSpc>
            </a:pPr>
            <a:r>
              <a:rPr lang="uk-UA" dirty="0"/>
              <a:t>Гіпсові в’яжучі в виробництві гіпсових виробів і конструкцій використовують гіпсове тісто, гіпсові розчини, бетони.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2071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uk-UA" dirty="0"/>
              <a:t>Область застосування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Виробництво СБС (вапно, наповнювач, водорозчинний полімер).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Гіпсові </a:t>
            </a:r>
            <a:r>
              <a:rPr lang="uk-UA" dirty="0" err="1"/>
              <a:t>камні</a:t>
            </a:r>
            <a:r>
              <a:rPr lang="uk-UA" dirty="0"/>
              <a:t> розміром 500х190х182 мм, 250х190х182, та плити 590х90х182. Лицьова поверхня виконується полірованою і оклеюється полімерної плівкою або </a:t>
            </a:r>
            <a:r>
              <a:rPr lang="uk-UA" dirty="0" err="1"/>
              <a:t>текстуюрованою</a:t>
            </a:r>
            <a:r>
              <a:rPr lang="uk-UA" dirty="0"/>
              <a:t> бумагою. Поверхня таких виробів імітує мармур, деревину, цінні породи ПКМ. Поверхню додатково покривають лаком з гідрофобними властивостями.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Використовують для облицювання внутрішньої поверхні, перегородок (якщо вологість менше 60%)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Акустичні вироби додатково покривають спеціальними речовинами щоб надати матову </a:t>
            </a:r>
            <a:r>
              <a:rPr lang="uk-UA" dirty="0" err="1"/>
              <a:t>шероховату</a:t>
            </a:r>
            <a:r>
              <a:rPr lang="uk-UA" dirty="0"/>
              <a:t> поверхню щоб забезпечити звукопоглинання та розсіювати звукову </a:t>
            </a:r>
            <a:r>
              <a:rPr lang="uk-UA" dirty="0" err="1"/>
              <a:t>волну</a:t>
            </a:r>
            <a:r>
              <a:rPr lang="uk-UA" dirty="0"/>
              <a:t>.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Таким чином, за рахунок використання різноманітних технологічних прийомів і добавок отримують гіпсові вироби широкої номенклатури. Знаходять використання в якості несучих, самонесучих, теплоізоляційних, акустичних та інших конструкційних матеріалів.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Особливістю використання є використання добавок металургійних відходів: шлаків, </a:t>
            </a:r>
            <a:r>
              <a:rPr lang="uk-UA" dirty="0" err="1"/>
              <a:t>топливної</a:t>
            </a:r>
            <a:r>
              <a:rPr lang="uk-UA" dirty="0"/>
              <a:t> золи, відходів деревини, відходи від с/х продукції, рослинності, від переробки бумаги та ін. відходів.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0192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uk-UA" b="1" dirty="0"/>
              <a:t>2. ПЦ та їх різновиди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Портландцементами називають порошкоподібні матеріали, виготовлені в результаті спільного помелу клінкеру (продукту спікання </a:t>
            </a:r>
            <a:r>
              <a:rPr lang="uk-UA" dirty="0" err="1"/>
              <a:t>вапняноглинистої</a:t>
            </a:r>
            <a:r>
              <a:rPr lang="uk-UA" dirty="0"/>
              <a:t> суміші при температурі 1400…1500 С), і гіпсу. Невелика добавка гіпсу </a:t>
            </a:r>
            <a:r>
              <a:rPr lang="ru-RU" dirty="0"/>
              <a:t>(3-5%) </a:t>
            </a:r>
            <a:r>
              <a:rPr lang="uk-UA" dirty="0"/>
              <a:t>на стадії помелу клінкеру вводиться для  регулювання термінів тужавлення, та забезпечення значного збільшення міцності утвореного каменю. 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Технологія виробництва портландцементу являє собою досить </a:t>
            </a:r>
            <a:r>
              <a:rPr lang="uk-UA" dirty="0" err="1"/>
              <a:t>матеріало</a:t>
            </a:r>
            <a:r>
              <a:rPr lang="uk-UA" dirty="0"/>
              <a:t>- та енергоємний процес. Сировиною для виробництва портландцементу служать вапняки з високим вмістом карбонату кальцію (крейда, щільний вапняк, мергелі), і глинисті породи (глини, глинисті сланці), що містять </a:t>
            </a:r>
            <a:r>
              <a:rPr lang="en-US" dirty="0"/>
              <a:t>Si</a:t>
            </a:r>
            <a:r>
              <a:rPr lang="ru-RU" dirty="0"/>
              <a:t>О</a:t>
            </a:r>
            <a:r>
              <a:rPr lang="ru-RU" sz="1400" dirty="0"/>
              <a:t>2</a:t>
            </a:r>
            <a:r>
              <a:rPr lang="ru-RU" dirty="0"/>
              <a:t> ,</a:t>
            </a:r>
            <a:r>
              <a:rPr lang="en-US" dirty="0"/>
              <a:t>Al</a:t>
            </a:r>
            <a:r>
              <a:rPr lang="en-US" sz="1400" dirty="0"/>
              <a:t>2</a:t>
            </a:r>
            <a:r>
              <a:rPr lang="en-US" dirty="0"/>
              <a:t>O</a:t>
            </a:r>
            <a:r>
              <a:rPr lang="en-US" sz="1400" dirty="0"/>
              <a:t>3</a:t>
            </a:r>
            <a:r>
              <a:rPr lang="en-US" dirty="0"/>
              <a:t>, Fe</a:t>
            </a:r>
            <a:r>
              <a:rPr lang="en-US" sz="1400" dirty="0"/>
              <a:t>2</a:t>
            </a:r>
            <a:r>
              <a:rPr lang="en-US" dirty="0"/>
              <a:t>O</a:t>
            </a:r>
            <a:r>
              <a:rPr lang="en-US" sz="1400" dirty="0"/>
              <a:t>3</a:t>
            </a:r>
            <a:r>
              <a:rPr lang="en-US" dirty="0"/>
              <a:t>. </a:t>
            </a:r>
            <a:r>
              <a:rPr lang="uk-UA" dirty="0"/>
              <a:t>У середньому для виробництва 1 т цементу витрачається 1,5 т сировинних матеріалів із співвідношенням між карбонатними и глинистими складовими в сировину 3:1.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Після випалу клінкер подрібнюється в тонкий порошок переважно в трубних млинах. При збільшенні тонкості помелу підвищується активність цементу, однак процес подрібнювання клінкеру потребує збільшенням значних витрат електроенергії, тому оптимальний розмір цементних зерен від 5 до 40 </a:t>
            </a:r>
            <a:r>
              <a:rPr lang="uk-UA" dirty="0" err="1"/>
              <a:t>мкм</a:t>
            </a:r>
            <a:r>
              <a:rPr lang="uk-UA" dirty="0"/>
              <a:t>. </a:t>
            </a:r>
          </a:p>
          <a:p>
            <a:pPr indent="457200" algn="just">
              <a:lnSpc>
                <a:spcPct val="100000"/>
              </a:lnSpc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445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7B3555-B8B6-43C2-82AE-C78CFFED3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indent="457200" algn="just">
              <a:lnSpc>
                <a:spcPct val="100000"/>
              </a:lnSpc>
            </a:pPr>
            <a:r>
              <a:rPr lang="uk-UA" dirty="0"/>
              <a:t>Технічні характеристики портландцементу.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Тонкість помелу цементу повинна бути такою, щоб при просіюванні крізь сито № 008 проходило не менше 85% маси вихідної проби.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 err="1"/>
              <a:t>Водопотреба</a:t>
            </a:r>
            <a:r>
              <a:rPr lang="uk-UA" dirty="0"/>
              <a:t> цементу - це мінімальна кількість води, необхідна для приготування тіста заданої консистенції, звичайно становить 24...28% .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Строки тужавлення цементу - це час, протягом якого цементне тісто втрачає свою пластичність, переходячи майже в твердий стан. Для портландцементу марок М 400, М 500 початок тужавлення має бути не раніше 60 хв., марок М 550 і М 600 - не раніше 45 хв., а кінець - не пізніше ніж через 10 годин після замішування.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Значення граничної міцності при стиску зразків називають активністю. Округлене в бік зменшення значення активності в кг/см2 * - це є марка цементу. Згідно зі стандартами України встановлено такі марки портландцементу: М 300, М 400, М 500, М 550, М 600. </a:t>
            </a:r>
          </a:p>
          <a:p>
            <a:pPr indent="457200" algn="just">
              <a:lnSpc>
                <a:spcPct val="100000"/>
              </a:lnSpc>
            </a:pPr>
            <a:r>
              <a:rPr lang="uk-UA" dirty="0"/>
              <a:t>При умовному позначенні цементу вказують його тип, марку і спеціальні ознаки (висока міцність в ранньому віці -Р; пластифікація і гідрофобізація - ПЛ, ГФ, використання </a:t>
            </a:r>
            <a:r>
              <a:rPr lang="uk-UA" dirty="0" err="1"/>
              <a:t>клінкера</a:t>
            </a:r>
            <a:r>
              <a:rPr lang="uk-UA" dirty="0"/>
              <a:t> нормованого складу </a:t>
            </a:r>
            <a:r>
              <a:rPr lang="ru-RU" dirty="0"/>
              <a:t>- Н). Приклад: ПЦ-ІІ/А - </a:t>
            </a:r>
            <a:r>
              <a:rPr lang="uk-UA" dirty="0"/>
              <a:t>Ш</a:t>
            </a:r>
            <a:r>
              <a:rPr lang="en-US" dirty="0"/>
              <a:t> - 400</a:t>
            </a:r>
            <a:r>
              <a:rPr lang="ru-RU" dirty="0"/>
              <a:t>Р - ПЛ ДСТУ Б В.2.7-46:2010 - </a:t>
            </a:r>
            <a:r>
              <a:rPr lang="uk-UA" dirty="0"/>
              <a:t>це портландцемент марки М 400 з добавкою до 20% шлаку, пластифікований, </a:t>
            </a:r>
            <a:r>
              <a:rPr lang="uk-UA" dirty="0" err="1"/>
              <a:t>швидкотверднучий</a:t>
            </a:r>
            <a:r>
              <a:rPr lang="uk-U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203712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2756</Words>
  <Application>Microsoft Office PowerPoint</Application>
  <PresentationFormat>Широкоэкранный</PresentationFormat>
  <Paragraphs>99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</dc:creator>
  <cp:lastModifiedBy>Ekaterina</cp:lastModifiedBy>
  <cp:revision>21</cp:revision>
  <dcterms:created xsi:type="dcterms:W3CDTF">2022-03-27T07:54:03Z</dcterms:created>
  <dcterms:modified xsi:type="dcterms:W3CDTF">2023-03-15T08:55:42Z</dcterms:modified>
</cp:coreProperties>
</file>