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9" r:id="rId33"/>
    <p:sldId id="300" r:id="rId34"/>
    <p:sldId id="301" r:id="rId35"/>
    <p:sldId id="302" r:id="rId36"/>
    <p:sldId id="303" r:id="rId37"/>
    <p:sldId id="304" r:id="rId38"/>
    <p:sldId id="297" r:id="rId39"/>
    <p:sldId id="290" r:id="rId40"/>
    <p:sldId id="298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262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0000CC"/>
    <a:srgbClr val="173A8D"/>
    <a:srgbClr val="FF0000"/>
    <a:srgbClr val="CC0000"/>
    <a:srgbClr val="129481"/>
    <a:srgbClr val="0F2741"/>
    <a:srgbClr val="001736"/>
    <a:srgbClr val="C9A093"/>
    <a:srgbClr val="F1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899C-4D10-464E-92CF-42B4FDCC4E7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EC3D-F0AE-4E0B-8090-19FD5E2B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a8157ca585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a8157ca585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a8157ca585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a8157ca585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8" name="Google Shape;3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a8157ca585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a8157ca585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2" name="Google Shape;4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a8157ca585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a8157ca585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a8157ca585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a8157ca585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a8157ca585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1a8157ca585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a8157ca585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a8157ca585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a8157ca585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1a8157ca585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a8157ca585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1a8157ca585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a8157ca585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1a8157ca585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a8157ca585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1a8157ca585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a8157ca585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1a8157ca5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a8157ca585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1a8157ca585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a8157ca585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1a8157ca585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a8157ca585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1a8157ca585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a8157ca585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1a8157ca585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a8157ca585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1a8157ca585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a8157ca585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1a8157ca585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a8157ca585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1a8157ca585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a8157ca585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1a8157ca585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a8157ca585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1a8157ca585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a8157ca58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a8157ca585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2" name="Google Shape;5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8" name="Google Shape;5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2" name="Google Shape;5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a8157ca585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a8157ca585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a8157ca585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a8157ca585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схема або організаційна діаграма" type="dgm">
  <p:cSld name="Заголовок і схема або організаційна діаграма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6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>
            <a:spLocks noGrp="1"/>
          </p:cNvSpPr>
          <p:nvPr>
            <p:ph type="dgm" idx="2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8157ca585_0_57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a8157ca585_0_57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1a8157ca585_0_57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a8157ca585_0_5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a8157ca585_0_5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 only" type="objOnly">
  <p:cSld name="Object 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a8157ca585_0_57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1a8157ca585_0_5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a8157ca585_0_5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8157ca585_0_58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1a8157ca585_0_5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1a8157ca585_0_5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osol.spp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vnw8eOjF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view/1428-diagnostika-professionalnogo-vygoraniya-k-maslach-s-dzhekson-v-adaptacii-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kesher.org.ua/news/test-chy-zahrozhuie-vam-profesiyne-vyhoranni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EZD0ZHW0BU&amp;t=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1472635"/>
            <a:ext cx="7699512" cy="1389833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Профілактика професійного </a:t>
            </a:r>
            <a:r>
              <a:rPr lang="uk-UA" sz="48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вигорання: підхід до управління реальніст</a:t>
            </a:r>
            <a:r>
              <a:rPr lang="uk-UA" sz="48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</a:t>
            </a:r>
            <a:endParaRPr lang="uk-UA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280;p1"/>
          <p:cNvSpPr txBox="1">
            <a:spLocks noGrp="1"/>
          </p:cNvSpPr>
          <p:nvPr>
            <p:ph type="subTitle" idx="1"/>
          </p:nvPr>
        </p:nvSpPr>
        <p:spPr>
          <a:xfrm>
            <a:off x="1630577" y="4323522"/>
            <a:ext cx="6956832" cy="165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-UA" b="0" i="0" u="none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к.психол.наук</a:t>
            </a:r>
            <a:r>
              <a:rPr lang="uk-UA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,</a:t>
            </a:r>
            <a:br>
              <a:rPr lang="uk-UA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</a:br>
            <a:r>
              <a:rPr lang="uk-UA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uk-UA" b="0" i="0" u="none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доц.кафедри</a:t>
            </a:r>
            <a:r>
              <a:rPr lang="uk-UA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 психології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Мосол </a:t>
            </a:r>
            <a:r>
              <a:rPr lang="en-US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Н.О</a:t>
            </a:r>
            <a:r>
              <a:rPr lang="en-US" b="1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uk-UA" b="0" i="1" u="none" dirty="0" err="1" smtClean="0">
                <a:latin typeface="Arial" pitchFamily="34" charset="0"/>
                <a:ea typeface="Arial"/>
                <a:cs typeface="Arial" pitchFamily="34" charset="0"/>
                <a:sym typeface="Arial"/>
                <a:hlinkClick r:id="rId3"/>
              </a:rPr>
              <a:t>nmosol.spp</a:t>
            </a:r>
            <a:r>
              <a:rPr lang="uk-UA" b="0" i="1" u="none" dirty="0" smtClean="0">
                <a:latin typeface="Arial" pitchFamily="34" charset="0"/>
                <a:ea typeface="Arial"/>
                <a:cs typeface="Arial" pitchFamily="34" charset="0"/>
                <a:sym typeface="Arial"/>
                <a:hlinkClick r:id="rId3"/>
              </a:rPr>
              <a:t>@</a:t>
            </a:r>
            <a:r>
              <a:rPr lang="uk-UA" b="0" i="1" u="none" dirty="0" err="1" smtClean="0">
                <a:latin typeface="Arial" pitchFamily="34" charset="0"/>
                <a:ea typeface="Arial"/>
                <a:cs typeface="Arial" pitchFamily="34" charset="0"/>
                <a:sym typeface="Arial"/>
                <a:hlinkClick r:id="rId3"/>
              </a:rPr>
              <a:t>gmail.com</a:t>
            </a:r>
            <a:endParaRPr lang="uk-UA" b="0" i="1" u="none" dirty="0" smtClean="0"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9190" y="5948374"/>
            <a:ext cx="167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2100"/>
            </a:pPr>
            <a:r>
              <a:rPr lang="ru-RU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ЗНУ- 2022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1a8157ca585_0_6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3711" y="808125"/>
            <a:ext cx="7997449" cy="60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dirty="0" smtClean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Емоційне вигорання</a:t>
            </a:r>
            <a:endParaRPr lang="uk-UA" dirty="0">
              <a:solidFill>
                <a:srgbClr val="003374"/>
              </a:solidFill>
            </a:endParaRPr>
          </a:p>
        </p:txBody>
      </p:sp>
      <p:grpSp>
        <p:nvGrpSpPr>
          <p:cNvPr id="2" name="Google Shape;345;p9"/>
          <p:cNvGrpSpPr/>
          <p:nvPr/>
        </p:nvGrpSpPr>
        <p:grpSpPr>
          <a:xfrm>
            <a:off x="127599" y="1437150"/>
            <a:ext cx="7956750" cy="4878600"/>
            <a:chOff x="1156" y="1168"/>
            <a:chExt cx="3400" cy="2043"/>
          </a:xfrm>
        </p:grpSpPr>
        <p:sp>
          <p:nvSpPr>
            <p:cNvPr id="346" name="Google Shape;346;p9"/>
            <p:cNvSpPr/>
            <p:nvPr/>
          </p:nvSpPr>
          <p:spPr>
            <a:xfrm>
              <a:off x="2338" y="1531"/>
              <a:ext cx="1037" cy="1037"/>
            </a:xfrm>
            <a:prstGeom prst="ellipse">
              <a:avLst/>
            </a:prstGeom>
            <a:solidFill>
              <a:schemeClr val="accent2">
                <a:alpha val="49411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"/>
            <p:cNvSpPr txBox="1"/>
            <p:nvPr/>
          </p:nvSpPr>
          <p:spPr>
            <a:xfrm>
              <a:off x="2446" y="1168"/>
              <a:ext cx="1040" cy="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uk-UA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(Р. </a:t>
              </a:r>
              <a:r>
                <a:rPr lang="uk-UA" sz="2400" b="1" i="0" u="none" strike="noStrike" cap="none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Джастис</a:t>
              </a:r>
              <a:r>
                <a:rPr lang="uk-UA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К.</a:t>
              </a:r>
              <a:r>
                <a:rPr lang="uk-UA" sz="2400" b="1" i="0" u="none" strike="noStrike" cap="none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Маслач</a:t>
              </a:r>
              <a:r>
                <a:rPr lang="uk-UA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1977) </a:t>
              </a:r>
              <a:endParaRPr lang="uk-U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680" y="2123"/>
              <a:ext cx="1037" cy="1037"/>
            </a:xfrm>
            <a:prstGeom prst="ellipse">
              <a:avLst/>
            </a:prstGeom>
            <a:solidFill>
              <a:schemeClr val="hlink">
                <a:alpha val="49411"/>
              </a:schemeClr>
            </a:solidFill>
            <a:ln w="9525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3736" y="2952"/>
              <a:ext cx="820" cy="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996" y="2123"/>
              <a:ext cx="1037" cy="1037"/>
            </a:xfrm>
            <a:prstGeom prst="ellipse">
              <a:avLst/>
            </a:prstGeom>
            <a:solidFill>
              <a:schemeClr val="folHlink">
                <a:alpha val="49411"/>
              </a:schemeClr>
            </a:solidFill>
            <a:ln w="9525" cap="flat" cmpd="sng">
              <a:solidFill>
                <a:schemeClr val="fol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1156" y="2952"/>
              <a:ext cx="820" cy="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600" b="1" i="0" u="none" strike="noStrike" cap="non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9"/>
          <p:cNvSpPr txBox="1"/>
          <p:nvPr/>
        </p:nvSpPr>
        <p:spPr>
          <a:xfrm>
            <a:off x="3794125" y="4459287"/>
            <a:ext cx="31940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редукування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особистих досягнень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 txBox="1"/>
          <p:nvPr/>
        </p:nvSpPr>
        <p:spPr>
          <a:xfrm>
            <a:off x="1763712" y="3860800"/>
            <a:ext cx="300513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деперсоналізація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 txBox="1"/>
          <p:nvPr/>
        </p:nvSpPr>
        <p:spPr>
          <a:xfrm>
            <a:off x="3379787" y="2132012"/>
            <a:ext cx="211455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Емоційне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виснаження</a:t>
            </a: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en-US" sz="3000" b="1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Ми</a:t>
            </a:r>
            <a:r>
              <a:rPr lang="en-US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всі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потрапляємо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в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такий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стан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: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цього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уникнути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/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лаяти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себе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en-US" sz="3000" b="1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Професії</a:t>
            </a:r>
            <a:r>
              <a:rPr lang="en-US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«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групи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ризику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»: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вчителі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юристи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лікарі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психологи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консультанти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ru-RU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</a:t>
            </a:r>
            <a:r>
              <a:rPr lang="uk-UA" sz="3000" b="1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ідсутність</a:t>
            </a:r>
            <a:r>
              <a:rPr lang="uk-UA" sz="3000" b="1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адекватної</a:t>
            </a:r>
            <a:r>
              <a:rPr lang="en-US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винагороди</a:t>
            </a:r>
            <a:r>
              <a:rPr lang="en-US" sz="3000" b="1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: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низька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оплата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праці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відсутність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системи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мотивації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важливо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відновлення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ресурсу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-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якщо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багато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віддаєш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і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отримувати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потрібно</a:t>
            </a:r>
            <a:r>
              <a:rPr lang="en-US" sz="3000" b="0" i="0" u="none" dirty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3000" b="0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досить</a:t>
            </a: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72158" y="74211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ричин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емоційного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Немає стандартів і чітких правил в секторі: </a:t>
            </a: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процедури, протоколи, кордони - береже нерви і сили.</a:t>
            </a:r>
            <a:endParaRPr lang="uk-UA" dirty="0" smtClean="0"/>
          </a:p>
          <a:p>
            <a:pPr marL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Бюрократизація: </a:t>
            </a: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навчаєш професіоналів / рятуєш життя, а перевіряють папери.</a:t>
            </a:r>
            <a:endParaRPr lang="uk-UA" dirty="0" smtClean="0"/>
          </a:p>
          <a:p>
            <a:pPr marL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Немає спеціальної підготовки: </a:t>
            </a: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немає системи психологічної підготовки (профілактики / корекції) освітян та "</a:t>
            </a:r>
            <a:r>
              <a:rPr lang="uk-UA" sz="3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хелперських</a:t>
            </a: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професій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8662" y="609597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Причини емоційного вигорання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"/>
          <p:cNvSpPr txBox="1">
            <a:spLocks noGrp="1"/>
          </p:cNvSpPr>
          <p:nvPr>
            <p:ph type="body" idx="1"/>
          </p:nvPr>
        </p:nvSpPr>
        <p:spPr>
          <a:xfrm>
            <a:off x="457200" y="1546984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Робоче навантаження: </a:t>
            </a:r>
            <a:r>
              <a:rPr lang="uk-UA" sz="3000" b="0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недо-</a:t>
            </a: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АБО пере навантаження.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 культурі підтримується комплекс РЯТІВНИКА:  </a:t>
            </a: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«жертва-агресор-рятівник».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СЕВ може стосуватися як однієї людини, так і цілого колективу:</a:t>
            </a:r>
            <a:r>
              <a:rPr lang="uk-UA" sz="3000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плинність кадрів, конфлікти, відкриті і приховані, у співробітників немає ініціативи</a:t>
            </a:r>
          </a:p>
          <a:p>
            <a:pPr marL="0" indent="-342900">
              <a:lnSpc>
                <a:spcPct val="100000"/>
              </a:lnSpc>
              <a:spcBef>
                <a:spcPts val="600"/>
              </a:spcBef>
              <a:buSzPts val="2100"/>
              <a:buFont typeface="Wingdings" pitchFamily="2" charset="2"/>
              <a:buChar char="ü"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Невміння піклуватися про себе і встановлювати межі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98662" y="609597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ричин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емоційного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1a8157ca585_0_76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683264" y="939674"/>
            <a:ext cx="5493500" cy="54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a8157ca585_0_775"/>
          <p:cNvSpPr txBox="1">
            <a:spLocks noGrp="1"/>
          </p:cNvSpPr>
          <p:nvPr>
            <p:ph type="title"/>
          </p:nvPr>
        </p:nvSpPr>
        <p:spPr>
          <a:xfrm>
            <a:off x="523460" y="374028"/>
            <a:ext cx="7543800" cy="129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uk-UA" sz="3900" b="1" dirty="0" smtClean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Стадії розвитку вигорання</a:t>
            </a:r>
            <a:endParaRPr lang="uk-UA" sz="3900" b="1" dirty="0">
              <a:solidFill>
                <a:srgbClr val="00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1a8157ca585_0_77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50" lvl="0" indent="-5143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Виникнення конфліктів</a:t>
            </a:r>
          </a:p>
          <a:p>
            <a:pPr marL="133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Згасання емоцій</a:t>
            </a:r>
          </a:p>
          <a:p>
            <a:pPr marL="133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Втрата уявлень про цінності життя,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                               стан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“все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байдуже”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3" descr="Результат пошуку зображень за запитом супермен и супервумен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410114" y="1106833"/>
            <a:ext cx="6230937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"/>
          <p:cNvSpPr txBox="1">
            <a:spLocks noGrp="1"/>
          </p:cNvSpPr>
          <p:nvPr>
            <p:ph type="title"/>
          </p:nvPr>
        </p:nvSpPr>
        <p:spPr>
          <a:xfrm>
            <a:off x="443948" y="228254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 стадії </a:t>
            </a:r>
            <a:r>
              <a:rPr lang="uk-UA" sz="36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Супер-мена</a:t>
            </a:r>
            <a:r>
              <a:rPr lang="uk-UA" sz="3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uk-UA" sz="36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вумен</a:t>
            </a:r>
            <a:endParaRPr lang="uk-UA" sz="3600" b="1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4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Стадія 1. «Супермен набирає зобов'язання»,</a:t>
            </a:r>
            <a:r>
              <a:rPr lang="uk-UA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00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стадія мобілізації.</a:t>
            </a:r>
            <a:endParaRPr lang="uk-UA" dirty="0" smtClean="0"/>
          </a:p>
          <a:p>
            <a:pPr marL="3429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Стадія 2. «Супермен втомився, але</a:t>
            </a:r>
            <a:r>
              <a:rPr lang="uk-UA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терпить»</a:t>
            </a:r>
            <a:r>
              <a:rPr lang="uk-UA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uk-UA" sz="300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стенічна</a:t>
            </a:r>
            <a:r>
              <a:rPr lang="uk-UA" sz="300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стадія витримки</a:t>
            </a:r>
            <a:r>
              <a:rPr lang="uk-UA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uk-UA" sz="300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захоплення вже немає, але жити можна.</a:t>
            </a:r>
            <a:endParaRPr lang="uk-UA" dirty="0" smtClean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ts val="2100"/>
              <a:buNone/>
            </a:pPr>
            <a:r>
              <a:rPr lang="uk-UA" sz="3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Стадія 3. «У супермена більше немає сил» </a:t>
            </a:r>
            <a:r>
              <a:rPr lang="uk-UA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uk-UA" sz="300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перевантажена  багатьма  завданнями нервова система починає «скидати» інформацію</a:t>
            </a:r>
            <a:r>
              <a:rPr lang="en-US" sz="300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30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Стадія 4. «Супермен стає лиходієм» - стадія особистісної деформації.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Коли розмовляєш з такою людиною, з'являється специфічне відчуття, що контакту немає (</a:t>
            </a:r>
            <a:r>
              <a:rPr lang="uk-UA" sz="3000" b="0" i="0" u="none" dirty="0" err="1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дисоційована</a:t>
            </a: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людина, потужні захисні механізми, відновитися дуже складно).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dirty="0"/>
          </a:p>
        </p:txBody>
      </p:sp>
      <p:sp>
        <p:nvSpPr>
          <p:cNvPr id="5" name="Google Shape;394;p14"/>
          <p:cNvSpPr txBox="1">
            <a:spLocks/>
          </p:cNvSpPr>
          <p:nvPr/>
        </p:nvSpPr>
        <p:spPr>
          <a:xfrm>
            <a:off x="443948" y="228254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стадії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Супер-мена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вумен</a:t>
            </a:r>
            <a:endParaRPr kumimoji="0" lang="en-US" sz="3600" b="1" i="0" u="none" strike="noStrike" kern="1200" cap="none" spc="0" normalizeH="0" baseline="0" noProof="0" dirty="0" err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Зміст</a:t>
            </a:r>
            <a:endParaRPr lang="ru-RU" dirty="0">
              <a:latin typeface="+mn-lt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152355" y="1854090"/>
            <a:ext cx="5327958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Професійне вигорання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1482074" y="2523326"/>
            <a:ext cx="5435562" cy="549275"/>
            <a:chOff x="1268" y="1776"/>
            <a:chExt cx="3699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545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0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Причини вигорання. Стадії вигорання</a:t>
              </a: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1988828" y="3350551"/>
            <a:ext cx="5869711" cy="547687"/>
            <a:chOff x="1270" y="2247"/>
            <a:chExt cx="3215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 загрожує мені вигорання? Діагностика СЕВ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2237446" y="4072795"/>
            <a:ext cx="5673095" cy="547687"/>
            <a:chOff x="1268" y="2727"/>
            <a:chExt cx="3262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479" y="2775"/>
              <a:ext cx="30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Підхід до управління реальністю: думки та дії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8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0" name="Group 96"/>
          <p:cNvGrpSpPr>
            <a:grpSpLocks/>
          </p:cNvGrpSpPr>
          <p:nvPr/>
        </p:nvGrpSpPr>
        <p:grpSpPr bwMode="auto">
          <a:xfrm>
            <a:off x="2436228" y="4887804"/>
            <a:ext cx="5501824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Практикум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49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a8157ca585_0_587"/>
          <p:cNvSpPr txBox="1">
            <a:spLocks noGrp="1"/>
          </p:cNvSpPr>
          <p:nvPr>
            <p:ph type="title"/>
          </p:nvPr>
        </p:nvSpPr>
        <p:spPr>
          <a:xfrm>
            <a:off x="748748" y="493488"/>
            <a:ext cx="7979700" cy="2381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uk-UA" sz="3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Пастка, що призводить до емоційного та професійного вигорання </a:t>
            </a:r>
            <a:r>
              <a:rPr lang="uk-UA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− </a:t>
            </a:r>
            <a:r>
              <a:rPr lang="uk-UA" sz="3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порушення власних меж</a:t>
            </a:r>
            <a:endParaRPr lang="uk-UA" sz="3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a8157ca585_0_587"/>
          <p:cNvSpPr txBox="1">
            <a:spLocks noGrp="1"/>
          </p:cNvSpPr>
          <p:nvPr>
            <p:ph type="body" idx="1"/>
          </p:nvPr>
        </p:nvSpPr>
        <p:spPr>
          <a:xfrm>
            <a:off x="632648" y="3027132"/>
            <a:ext cx="7602300" cy="292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Усвідомлення професійних та особистих меж  компетентності та РАДИКАЛЬНЕ ОБМЕЖЕННЯ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642730" y="63907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Емоційне вигорання</a:t>
            </a:r>
            <a:endParaRPr lang="uk-UA" sz="36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395287" y="148431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en-US" sz="2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https://www.youtube.com/watch?v=CDvnw8eOjFQ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"/>
          <p:cNvSpPr txBox="1">
            <a:spLocks noGrp="1"/>
          </p:cNvSpPr>
          <p:nvPr>
            <p:ph type="title"/>
          </p:nvPr>
        </p:nvSpPr>
        <p:spPr>
          <a:xfrm>
            <a:off x="457200" y="254759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Чи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є у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вас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?»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19" name="Google Shape;419;p25"/>
          <p:cNvSpPr txBox="1">
            <a:spLocks noGrp="1"/>
          </p:cNvSpPr>
          <p:nvPr>
            <p:ph type="body" idx="1"/>
          </p:nvPr>
        </p:nvSpPr>
        <p:spPr>
          <a:xfrm>
            <a:off x="768625" y="1817688"/>
            <a:ext cx="7944677" cy="382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sz="2200" b="1" i="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Діагностика</a:t>
            </a: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-US" sz="2200" b="1" i="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професійного</a:t>
            </a: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«</a:t>
            </a:r>
            <a:r>
              <a:rPr lang="en-US" sz="2200" b="1" i="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вигорання</a:t>
            </a: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» 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(К. </a:t>
            </a:r>
            <a:r>
              <a:rPr lang="en-US" sz="2200" b="1" i="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Маслач</a:t>
            </a: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, С. </a:t>
            </a:r>
            <a:r>
              <a:rPr lang="en-US" sz="2200" b="1" i="0" u="sng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Джексон</a:t>
            </a:r>
            <a:r>
              <a:rPr lang="en-US" sz="2200" b="1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3000" i="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https://www.projectkesher.org.ua/news/test-chy-zahrozhuie-vam-profesiyne-vyhorannia/</a:t>
            </a:r>
            <a:r>
              <a:rPr lang="en-US" sz="3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 txBox="1">
            <a:spLocks noGrp="1"/>
          </p:cNvSpPr>
          <p:nvPr>
            <p:ph type="title" idx="4294967295"/>
          </p:nvPr>
        </p:nvSpPr>
        <p:spPr>
          <a:xfrm>
            <a:off x="468312" y="1125537"/>
            <a:ext cx="817245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5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 уникнути стресу?</a:t>
            </a:r>
            <a:br>
              <a:rPr lang="uk-UA" sz="35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5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35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5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 запобігти емоційному вигоранню?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25" name="Google Shape;425;p29" descr="Результат пошуку зображень за запитом ted stress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9" descr="Результат пошуку зображень за запитом ted stress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9" descr="Результат пошуку зображень за запитом ted stress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9" descr="Результат пошуку зображень за запитом ted stress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1a8157ca585_0_635"/>
          <p:cNvPicPr preferRelativeResize="0"/>
          <p:nvPr/>
        </p:nvPicPr>
        <p:blipFill rotWithShape="1">
          <a:blip r:embed="rId3" cstate="print">
            <a:alphaModFix/>
          </a:blip>
          <a:srcRect l="-2410" r="2409"/>
          <a:stretch/>
        </p:blipFill>
        <p:spPr>
          <a:xfrm>
            <a:off x="596349" y="817674"/>
            <a:ext cx="7933650" cy="58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a8157ca585_0_648"/>
          <p:cNvSpPr txBox="1">
            <a:spLocks noGrp="1"/>
          </p:cNvSpPr>
          <p:nvPr>
            <p:ph type="title"/>
          </p:nvPr>
        </p:nvSpPr>
        <p:spPr>
          <a:xfrm>
            <a:off x="457200" y="466794"/>
            <a:ext cx="790492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Повернення почуття контролю та свободи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39" name="Google Shape;439;g1a8157ca585_0_64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Якщо,в кожній ситуації вибору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одна людина має 3 варіанти вибору,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а друга має 10 варіантів вибору,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то в другої </a:t>
            </a: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більше свободи.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lang="uk-UA" sz="3000" b="1" i="0" u="none" dirty="0" smtClean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uk-UA" sz="30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Вміння знаходити більше варіантів повертає почуття контролю та свободи та зменшує почуття безпорадності та безнадійності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a8157ca585_0_684"/>
          <p:cNvSpPr txBox="1">
            <a:spLocks noGrp="1"/>
          </p:cNvSpPr>
          <p:nvPr>
            <p:ph type="title"/>
          </p:nvPr>
        </p:nvSpPr>
        <p:spPr>
          <a:xfrm>
            <a:off x="390939" y="63907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Мета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профілактика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подолання</a:t>
            </a:r>
            <a:r>
              <a:rPr lang="en-US" sz="39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наслідків</a:t>
            </a:r>
            <a:endParaRPr lang="en-US" sz="39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g1a8157ca585_0_68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8748" y="2026770"/>
            <a:ext cx="774382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a8157ca585_0_689"/>
          <p:cNvSpPr txBox="1">
            <a:spLocks noGrp="1"/>
          </p:cNvSpPr>
          <p:nvPr>
            <p:ph type="title"/>
          </p:nvPr>
        </p:nvSpPr>
        <p:spPr>
          <a:xfrm>
            <a:off x="496956" y="33427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Воронка виснаження</a:t>
            </a:r>
            <a:endParaRPr lang="uk-UA" sz="39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1a8157ca585_0_68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91169" y="2280340"/>
            <a:ext cx="3732212" cy="3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1a8157ca585_0_689" descr="The Mindful Way Through Depression | Finn Le Sueur"/>
          <p:cNvPicPr preferRelativeResize="0"/>
          <p:nvPr/>
        </p:nvPicPr>
        <p:blipFill rotWithShape="1">
          <a:blip r:embed="rId4" cstate="print">
            <a:alphaModFix/>
          </a:blip>
          <a:srcRect l="6001" r="5993"/>
          <a:stretch/>
        </p:blipFill>
        <p:spPr>
          <a:xfrm>
            <a:off x="486464" y="1771994"/>
            <a:ext cx="4467224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a8157ca585_0_69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Воронка виснаження</a:t>
            </a:r>
            <a:endParaRPr/>
          </a:p>
        </p:txBody>
      </p:sp>
      <p:pic>
        <p:nvPicPr>
          <p:cNvPr id="490" name="Google Shape;490;g1a8157ca585_0_696"/>
          <p:cNvPicPr preferRelativeResize="0"/>
          <p:nvPr/>
        </p:nvPicPr>
        <p:blipFill rotWithShape="1">
          <a:blip r:embed="rId3" cstate="print">
            <a:alphaModFix/>
          </a:blip>
          <a:srcRect l="22857" r="19053"/>
          <a:stretch/>
        </p:blipFill>
        <p:spPr>
          <a:xfrm>
            <a:off x="2843212" y="2636837"/>
            <a:ext cx="2744787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1a8157ca585_0_696"/>
          <p:cNvPicPr preferRelativeResize="0"/>
          <p:nvPr/>
        </p:nvPicPr>
        <p:blipFill rotWithShape="1">
          <a:blip r:embed="rId4" cstate="print">
            <a:alphaModFix/>
          </a:blip>
          <a:srcRect l="23042" r="19207"/>
          <a:stretch/>
        </p:blipFill>
        <p:spPr>
          <a:xfrm>
            <a:off x="395287" y="1628775"/>
            <a:ext cx="2706688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1a8157ca585_0_696"/>
          <p:cNvPicPr preferRelativeResize="0"/>
          <p:nvPr/>
        </p:nvPicPr>
        <p:blipFill rotWithShape="1">
          <a:blip r:embed="rId5" cstate="print">
            <a:alphaModFix/>
          </a:blip>
          <a:srcRect l="23231" r="19362"/>
          <a:stretch/>
        </p:blipFill>
        <p:spPr>
          <a:xfrm>
            <a:off x="6011862" y="3500437"/>
            <a:ext cx="2668587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a8157ca585_0_703"/>
          <p:cNvSpPr txBox="1">
            <a:spLocks noGrp="1"/>
          </p:cNvSpPr>
          <p:nvPr>
            <p:ph type="title"/>
          </p:nvPr>
        </p:nvSpPr>
        <p:spPr>
          <a:xfrm>
            <a:off x="571311" y="711414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Відновлення гарного самопочуття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98" name="Google Shape;498;g1a8157ca585_0_703"/>
          <p:cNvPicPr preferRelativeResize="0"/>
          <p:nvPr/>
        </p:nvPicPr>
        <p:blipFill rotWithShape="1">
          <a:blip r:embed="rId3" cstate="print">
            <a:alphaModFix/>
          </a:blip>
          <a:srcRect b="10825"/>
          <a:stretch/>
        </p:blipFill>
        <p:spPr>
          <a:xfrm>
            <a:off x="2195512" y="2205037"/>
            <a:ext cx="4705350" cy="29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Noto Sans"/>
              <a:buChar char="●"/>
            </a:pPr>
            <a:r>
              <a:rPr lang="en-US" sz="3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Ніщо не є для людини таким сильним навантаженням і таким сильним випробуванням, як інша людина</a:t>
            </a:r>
            <a:endParaRPr/>
          </a:p>
          <a:p>
            <a:pPr marL="342900" lvl="0" indent="-19177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2380"/>
              <a:buNone/>
            </a:pPr>
            <a:endParaRPr sz="34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a8157ca585_0_708"/>
          <p:cNvSpPr txBox="1">
            <a:spLocks noGrp="1"/>
          </p:cNvSpPr>
          <p:nvPr>
            <p:ph type="title"/>
          </p:nvPr>
        </p:nvSpPr>
        <p:spPr>
          <a:xfrm>
            <a:off x="404191" y="559559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Підхід до управління реальністю</a:t>
            </a:r>
            <a:endParaRPr lang="uk-UA" sz="3900" dirty="0">
              <a:solidFill>
                <a:srgbClr val="002060"/>
              </a:solidFill>
            </a:endParaRPr>
          </a:p>
        </p:txBody>
      </p:sp>
      <p:sp>
        <p:nvSpPr>
          <p:cNvPr id="504" name="Google Shape;504;g1a8157ca585_0_708"/>
          <p:cNvSpPr txBox="1">
            <a:spLocks noGrp="1"/>
          </p:cNvSpPr>
          <p:nvPr>
            <p:ph type="body" idx="1"/>
          </p:nvPr>
        </p:nvSpPr>
        <p:spPr>
          <a:xfrm>
            <a:off x="457200" y="1918044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 ми не можемо контролювати наше життя та події, важливо зосередитися на тому, що ми можемо контролювати</a:t>
            </a:r>
            <a:endParaRPr lang="uk-UA" dirty="0" smtClean="0"/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lang="uk-UA" sz="30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Засвоєння </a:t>
            </a:r>
            <a:r>
              <a:rPr lang="uk-UA" sz="3000" b="1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здорових</a:t>
            </a:r>
            <a:r>
              <a:rPr lang="uk-UA" sz="3000" b="0" i="0" u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3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методів як зберегти емоційне здоров’я на максимально високому рівні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a8157ca585_0_713"/>
          <p:cNvSpPr txBox="1">
            <a:spLocks noGrp="1"/>
          </p:cNvSpPr>
          <p:nvPr>
            <p:ph type="title" idx="4294967295"/>
          </p:nvPr>
        </p:nvSpPr>
        <p:spPr>
          <a:xfrm>
            <a:off x="443948" y="652324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Підхід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управління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реальністю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живемо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у 2х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світах</a:t>
            </a:r>
            <a:endParaRPr sz="3900" dirty="0">
              <a:solidFill>
                <a:srgbClr val="002060"/>
              </a:solidFill>
            </a:endParaRPr>
          </a:p>
        </p:txBody>
      </p:sp>
      <p:sp>
        <p:nvSpPr>
          <p:cNvPr id="510" name="Google Shape;510;g1a8157ca585_0_713"/>
          <p:cNvSpPr txBox="1">
            <a:spLocks noGrp="1"/>
          </p:cNvSpPr>
          <p:nvPr>
            <p:ph type="body" idx="4294967295"/>
          </p:nvPr>
        </p:nvSpPr>
        <p:spPr>
          <a:xfrm>
            <a:off x="536714" y="2446200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Char char="●"/>
            </a:pP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внутрішня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реальність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ментальна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реальність</a:t>
            </a:r>
            <a:endParaRPr dirty="0"/>
          </a:p>
        </p:txBody>
      </p:sp>
      <p:sp>
        <p:nvSpPr>
          <p:cNvPr id="511" name="Google Shape;511;g1a8157ca585_0_713"/>
          <p:cNvSpPr txBox="1">
            <a:spLocks noGrp="1"/>
          </p:cNvSpPr>
          <p:nvPr>
            <p:ph type="body" idx="4294967295"/>
          </p:nvPr>
        </p:nvSpPr>
        <p:spPr>
          <a:xfrm>
            <a:off x="4648200" y="2411896"/>
            <a:ext cx="4038600" cy="409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Char char="●"/>
            </a:pP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зовнішня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реальність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Зовнішній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фізичний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світ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Світ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ділимо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іншими</a:t>
            </a:r>
            <a:endParaRPr dirty="0"/>
          </a:p>
          <a:p>
            <a:pPr marL="342900" marR="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a8157ca585_0_729"/>
          <p:cNvSpPr txBox="1">
            <a:spLocks noGrp="1"/>
          </p:cNvSpPr>
          <p:nvPr>
            <p:ph type="title"/>
          </p:nvPr>
        </p:nvSpPr>
        <p:spPr>
          <a:xfrm>
            <a:off x="346056" y="1962632"/>
            <a:ext cx="8532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Arial"/>
              <a:buNone/>
            </a:pPr>
            <a:r>
              <a:rPr lang="en-US" sz="4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ТРИ ВАРІАНТА ВИБОРУ</a:t>
            </a:r>
            <a:r>
              <a:rPr lang="en-US" sz="4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будь-який</a:t>
            </a: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момент</a:t>
            </a: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часу</a:t>
            </a: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</a:t>
            </a: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маємо</a:t>
            </a:r>
            <a:r>
              <a:rPr lang="en-US" sz="30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вибір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g1a8157ca585_0_7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439" y="880580"/>
            <a:ext cx="7219950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g1a8157ca585_0_73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22500" y="916470"/>
            <a:ext cx="6781800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g1a8157ca585_0_74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22500" y="860563"/>
            <a:ext cx="6905625" cy="5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g1a8157ca585_0_74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7087" y="620712"/>
            <a:ext cx="6753225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1a8157ca585_0_7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7087" y="620712"/>
            <a:ext cx="6953250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a8157ca585_0_719"/>
          <p:cNvSpPr txBox="1">
            <a:spLocks noGrp="1"/>
          </p:cNvSpPr>
          <p:nvPr>
            <p:ph type="title"/>
          </p:nvPr>
        </p:nvSpPr>
        <p:spPr>
          <a:xfrm>
            <a:off x="470452" y="440289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Самодопомога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17" name="Google Shape;517;g1a8157ca585_0_71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основі методів </a:t>
            </a:r>
            <a:r>
              <a:rPr lang="en-US" sz="3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когнітивно-поведінкової терапії</a:t>
            </a: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(КПТ)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 ми можемо використовувати наші</a:t>
            </a:r>
            <a:endParaRPr/>
          </a:p>
          <a:p>
            <a:pPr marL="987425" marR="0" lvl="2" indent="-29368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</a:pPr>
            <a:r>
              <a:rPr lang="en-US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Думки</a:t>
            </a:r>
            <a:endParaRPr/>
          </a:p>
          <a:p>
            <a:pPr marL="987425" marR="0" lvl="2" indent="-29368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</a:pPr>
            <a:r>
              <a:rPr lang="en-US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Діяльність</a:t>
            </a:r>
            <a:endParaRPr/>
          </a:p>
          <a:p>
            <a:pPr marL="987425" marR="0" lvl="2" indent="-293687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</a:pPr>
            <a:r>
              <a:rPr lang="en-US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Контакти з іншими</a:t>
            </a:r>
            <a:endParaRPr/>
          </a:p>
          <a:p>
            <a:pPr marL="987425" marR="0" lvl="2" indent="-2936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щоб залишатися емоційно здоровими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a8157ca585_0_653"/>
          <p:cNvSpPr txBox="1">
            <a:spLocks noGrp="1"/>
          </p:cNvSpPr>
          <p:nvPr>
            <p:ph type="title" idx="4294967295"/>
          </p:nvPr>
        </p:nvSpPr>
        <p:spPr>
          <a:xfrm>
            <a:off x="728870" y="7318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uk-UA" sz="3200" b="1" i="0" u="none" strike="noStrike" cap="none" dirty="0" smtClean="0">
                <a:solidFill>
                  <a:srgbClr val="173A8D"/>
                </a:solidFill>
                <a:latin typeface="Arial"/>
                <a:ea typeface="Arial"/>
                <a:cs typeface="Arial"/>
                <a:sym typeface="Arial"/>
              </a:rPr>
              <a:t>Подумайте, як ви піклуєтеся про</a:t>
            </a:r>
            <a:endParaRPr lang="uk-UA" dirty="0">
              <a:solidFill>
                <a:srgbClr val="173A8D"/>
              </a:solidFill>
            </a:endParaRPr>
          </a:p>
        </p:txBody>
      </p:sp>
      <p:grpSp>
        <p:nvGrpSpPr>
          <p:cNvPr id="2" name="Google Shape;445;g1a8157ca585_0_653"/>
          <p:cNvGrpSpPr/>
          <p:nvPr/>
        </p:nvGrpSpPr>
        <p:grpSpPr>
          <a:xfrm>
            <a:off x="827087" y="1844675"/>
            <a:ext cx="8096250" cy="3810000"/>
            <a:chOff x="521" y="1162"/>
            <a:chExt cx="5100" cy="2400"/>
          </a:xfrm>
        </p:grpSpPr>
        <p:sp>
          <p:nvSpPr>
            <p:cNvPr id="446" name="Google Shape;446;g1a8157ca585_0_653"/>
            <p:cNvSpPr txBox="1"/>
            <p:nvPr/>
          </p:nvSpPr>
          <p:spPr>
            <a:xfrm>
              <a:off x="4195" y="179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1a8157ca585_0_653"/>
            <p:cNvSpPr txBox="1"/>
            <p:nvPr/>
          </p:nvSpPr>
          <p:spPr>
            <a:xfrm>
              <a:off x="2925" y="179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1a8157ca585_0_653"/>
            <p:cNvSpPr txBox="1"/>
            <p:nvPr/>
          </p:nvSpPr>
          <p:spPr>
            <a:xfrm>
              <a:off x="1768" y="179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1a8157ca585_0_653"/>
            <p:cNvSpPr txBox="1"/>
            <p:nvPr/>
          </p:nvSpPr>
          <p:spPr>
            <a:xfrm>
              <a:off x="521" y="179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Дії</a:t>
              </a:r>
              <a:endParaRPr/>
            </a:p>
          </p:txBody>
        </p:sp>
        <p:sp>
          <p:nvSpPr>
            <p:cNvPr id="450" name="Google Shape;450;g1a8157ca585_0_653"/>
            <p:cNvSpPr txBox="1"/>
            <p:nvPr/>
          </p:nvSpPr>
          <p:spPr>
            <a:xfrm>
              <a:off x="4195" y="225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1a8157ca585_0_653"/>
            <p:cNvSpPr txBox="1"/>
            <p:nvPr/>
          </p:nvSpPr>
          <p:spPr>
            <a:xfrm>
              <a:off x="2925" y="225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1a8157ca585_0_653"/>
            <p:cNvSpPr txBox="1"/>
            <p:nvPr/>
          </p:nvSpPr>
          <p:spPr>
            <a:xfrm>
              <a:off x="1768" y="225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1a8157ca585_0_653"/>
            <p:cNvSpPr txBox="1"/>
            <p:nvPr/>
          </p:nvSpPr>
          <p:spPr>
            <a:xfrm>
              <a:off x="521" y="225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Думки</a:t>
              </a:r>
              <a:endParaRPr/>
            </a:p>
          </p:txBody>
        </p:sp>
        <p:sp>
          <p:nvSpPr>
            <p:cNvPr id="454" name="Google Shape;454;g1a8157ca585_0_653"/>
            <p:cNvSpPr txBox="1"/>
            <p:nvPr/>
          </p:nvSpPr>
          <p:spPr>
            <a:xfrm>
              <a:off x="521" y="284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Спільні дії з іншими</a:t>
              </a:r>
              <a:endParaRPr/>
            </a:p>
          </p:txBody>
        </p:sp>
        <p:sp>
          <p:nvSpPr>
            <p:cNvPr id="455" name="Google Shape;455;g1a8157ca585_0_653"/>
            <p:cNvSpPr txBox="1"/>
            <p:nvPr/>
          </p:nvSpPr>
          <p:spPr>
            <a:xfrm>
              <a:off x="521" y="1162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1a8157ca585_0_653"/>
            <p:cNvSpPr txBox="1"/>
            <p:nvPr/>
          </p:nvSpPr>
          <p:spPr>
            <a:xfrm>
              <a:off x="4195" y="284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1a8157ca585_0_653"/>
            <p:cNvSpPr txBox="1"/>
            <p:nvPr/>
          </p:nvSpPr>
          <p:spPr>
            <a:xfrm>
              <a:off x="2925" y="284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1a8157ca585_0_653"/>
            <p:cNvSpPr txBox="1"/>
            <p:nvPr/>
          </p:nvSpPr>
          <p:spPr>
            <a:xfrm>
              <a:off x="1768" y="2841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1a8157ca585_0_653"/>
            <p:cNvSpPr txBox="1"/>
            <p:nvPr/>
          </p:nvSpPr>
          <p:spPr>
            <a:xfrm>
              <a:off x="4195" y="1162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Близьке оточення</a:t>
              </a:r>
              <a:endParaRPr/>
            </a:p>
          </p:txBody>
        </p:sp>
        <p:sp>
          <p:nvSpPr>
            <p:cNvPr id="460" name="Google Shape;460;g1a8157ca585_0_653"/>
            <p:cNvSpPr txBox="1"/>
            <p:nvPr/>
          </p:nvSpPr>
          <p:spPr>
            <a:xfrm>
              <a:off x="2925" y="1162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Дітей/</a:t>
              </a:r>
              <a:b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онуків</a:t>
              </a:r>
              <a:endParaRPr/>
            </a:p>
          </p:txBody>
        </p:sp>
        <p:sp>
          <p:nvSpPr>
            <p:cNvPr id="461" name="Google Shape;461;g1a8157ca585_0_653"/>
            <p:cNvSpPr txBox="1"/>
            <p:nvPr/>
          </p:nvSpPr>
          <p:spPr>
            <a:xfrm>
              <a:off x="1768" y="1162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Себе</a:t>
              </a:r>
              <a:endParaRPr/>
            </a:p>
          </p:txBody>
        </p:sp>
        <p:cxnSp>
          <p:nvCxnSpPr>
            <p:cNvPr id="462" name="Google Shape;462;g1a8157ca585_0_653"/>
            <p:cNvCxnSpPr/>
            <p:nvPr/>
          </p:nvCxnSpPr>
          <p:spPr>
            <a:xfrm>
              <a:off x="521" y="1162"/>
              <a:ext cx="51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3" name="Google Shape;463;g1a8157ca585_0_653"/>
            <p:cNvCxnSpPr/>
            <p:nvPr/>
          </p:nvCxnSpPr>
          <p:spPr>
            <a:xfrm>
              <a:off x="521" y="1797"/>
              <a:ext cx="5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4" name="Google Shape;464;g1a8157ca585_0_653"/>
            <p:cNvCxnSpPr/>
            <p:nvPr/>
          </p:nvCxnSpPr>
          <p:spPr>
            <a:xfrm>
              <a:off x="521" y="3420"/>
              <a:ext cx="51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5" name="Google Shape;465;g1a8157ca585_0_653"/>
            <p:cNvCxnSpPr/>
            <p:nvPr/>
          </p:nvCxnSpPr>
          <p:spPr>
            <a:xfrm>
              <a:off x="521" y="1162"/>
              <a:ext cx="0" cy="24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6" name="Google Shape;466;g1a8157ca585_0_653"/>
            <p:cNvCxnSpPr/>
            <p:nvPr/>
          </p:nvCxnSpPr>
          <p:spPr>
            <a:xfrm>
              <a:off x="2925" y="1162"/>
              <a:ext cx="0" cy="2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7" name="Google Shape;467;g1a8157ca585_0_653"/>
            <p:cNvCxnSpPr/>
            <p:nvPr/>
          </p:nvCxnSpPr>
          <p:spPr>
            <a:xfrm>
              <a:off x="4195" y="1162"/>
              <a:ext cx="0" cy="2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8" name="Google Shape;468;g1a8157ca585_0_653"/>
            <p:cNvCxnSpPr/>
            <p:nvPr/>
          </p:nvCxnSpPr>
          <p:spPr>
            <a:xfrm>
              <a:off x="5511" y="1162"/>
              <a:ext cx="0" cy="24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9" name="Google Shape;469;g1a8157ca585_0_653"/>
            <p:cNvCxnSpPr/>
            <p:nvPr/>
          </p:nvCxnSpPr>
          <p:spPr>
            <a:xfrm>
              <a:off x="1768" y="1162"/>
              <a:ext cx="0" cy="2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70" name="Google Shape;470;g1a8157ca585_0_653"/>
            <p:cNvCxnSpPr/>
            <p:nvPr/>
          </p:nvCxnSpPr>
          <p:spPr>
            <a:xfrm>
              <a:off x="521" y="2841"/>
              <a:ext cx="5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71" name="Google Shape;471;g1a8157ca585_0_653"/>
            <p:cNvCxnSpPr/>
            <p:nvPr/>
          </p:nvCxnSpPr>
          <p:spPr>
            <a:xfrm>
              <a:off x="521" y="2251"/>
              <a:ext cx="5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"/>
          <p:cNvSpPr txBox="1">
            <a:spLocks noGrp="1"/>
          </p:cNvSpPr>
          <p:nvPr>
            <p:ph type="title"/>
          </p:nvPr>
        </p:nvSpPr>
        <p:spPr>
          <a:xfrm>
            <a:off x="642730" y="387281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dirty="0" smtClean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Синдром е</a:t>
            </a:r>
            <a:r>
              <a:rPr lang="uk-UA" sz="3900" b="1" i="0" u="none" dirty="0" smtClean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моційного вигорання (СЕВ)</a:t>
            </a:r>
            <a:endParaRPr lang="uk-UA" dirty="0">
              <a:solidFill>
                <a:srgbClr val="003374"/>
              </a:solidFill>
            </a:endParaRPr>
          </a:p>
        </p:txBody>
      </p:sp>
      <p:sp>
        <p:nvSpPr>
          <p:cNvPr id="306" name="Google Shape;306;p4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1260"/>
              </a:spcBef>
              <a:spcAft>
                <a:spcPts val="0"/>
              </a:spcAft>
              <a:buSzPts val="2520"/>
              <a:buNone/>
            </a:pPr>
            <a:r>
              <a:rPr lang="en-US" sz="3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1974</a:t>
            </a:r>
            <a:r>
              <a:rPr lang="en-US" sz="2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рік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Американський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психіатр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Герберт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Фрейденбергер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ввів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поняття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«burnout» </a:t>
            </a:r>
            <a:r>
              <a:rPr lang="uk-UA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синдром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емоційного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(СЕВ).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1260"/>
              </a:spcBef>
              <a:buSzPts val="2520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r>
              <a:rPr lang="en-US" sz="2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рік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Бельгія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однією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перших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країн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визнала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професійною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травмою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У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деяких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європейських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країнах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також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вважається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причиною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оплачуваног</a:t>
            </a:r>
            <a:r>
              <a:rPr lang="uk-UA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л</a:t>
            </a:r>
            <a:r>
              <a:rPr lang="en-US" sz="2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ікарняного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ts val="1260"/>
              </a:spcBef>
              <a:buSzPts val="2520"/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64%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За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даними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64%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працюючих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українців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страждають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СЕВ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126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a8157ca585_0_724"/>
          <p:cNvSpPr txBox="1">
            <a:spLocks noGrp="1"/>
          </p:cNvSpPr>
          <p:nvPr>
            <p:ph type="title"/>
          </p:nvPr>
        </p:nvSpPr>
        <p:spPr>
          <a:xfrm>
            <a:off x="496957" y="63907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Використовуйте методи, які підходять Вам</a:t>
            </a:r>
            <a:endParaRPr lang="uk-UA" sz="39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a8157ca585_0_724"/>
          <p:cNvSpPr txBox="1">
            <a:spLocks noGrp="1"/>
          </p:cNvSpPr>
          <p:nvPr>
            <p:ph type="body" idx="1"/>
          </p:nvPr>
        </p:nvSpPr>
        <p:spPr>
          <a:xfrm>
            <a:off x="430695" y="1957801"/>
            <a:ext cx="85074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Ми спробуємо кілька методів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Немає методу, який на 100 працює для всіх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Оберіть ті, які допомагають вам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Практикуйте їх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Експериментуйте, додайте власний досвід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Використовуйте їх регулярно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uk-UA" sz="30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Якщо вам не краще, зверніться за професійною допомогою та консультацією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a8157ca585_0_753"/>
          <p:cNvSpPr txBox="1">
            <a:spLocks noGrp="1"/>
          </p:cNvSpPr>
          <p:nvPr>
            <p:ph type="title"/>
          </p:nvPr>
        </p:nvSpPr>
        <p:spPr>
          <a:xfrm>
            <a:off x="470453" y="466794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Три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базові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види</a:t>
            </a:r>
            <a:r>
              <a:rPr lang="en-US" sz="39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діяльності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59" name="Google Shape;559;g1a8157ca585_0_75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●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Сон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●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Їжа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●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Вправи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 descr="Результат пошуку зображень за запитом ted stress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 descr="Результат пошуку зображень за запитом ted stress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30" descr="14192d0ce0d92ee26817b2a73a1ba476"/>
          <p:cNvPicPr preferRelativeResize="0"/>
          <p:nvPr/>
        </p:nvPicPr>
        <p:blipFill rotWithShape="1">
          <a:blip r:embed="rId3" cstate="print">
            <a:alphaModFix/>
          </a:blip>
          <a:srcRect b="19961"/>
          <a:stretch/>
        </p:blipFill>
        <p:spPr>
          <a:xfrm>
            <a:off x="363607" y="412888"/>
            <a:ext cx="860425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0"/>
          <p:cNvSpPr txBox="1"/>
          <p:nvPr/>
        </p:nvSpPr>
        <p:spPr>
          <a:xfrm>
            <a:off x="606050" y="5629950"/>
            <a:ext cx="818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https://www.ted.com/talks/kelly_mcgonigal_how_to_make_stress_your_friend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7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https://www.ted.com/talks/robert_waldinger_what_makes_a_good_life_lessons_from_the_longest_study_on_happiness</a:t>
            </a:r>
            <a:endParaRPr sz="2800"/>
          </a:p>
        </p:txBody>
      </p:sp>
      <p:sp>
        <p:nvSpPr>
          <p:cNvPr id="574" name="Google Shape;574;p32" descr="Результат пошуку зображень за запитом What makes a good life?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32" descr="Screen-Shot-2016-01-22-at-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8913" y="1149125"/>
            <a:ext cx="8766174" cy="38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3"/>
          <p:cNvSpPr/>
          <p:nvPr/>
        </p:nvSpPr>
        <p:spPr>
          <a:xfrm>
            <a:off x="1205878" y="792990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 extrusionOk="0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2829960" y="1703111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 extrusionOk="0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4392612" y="2060575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 extrusionOk="0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9ABC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3"/>
          <p:cNvSpPr/>
          <p:nvPr/>
        </p:nvSpPr>
        <p:spPr>
          <a:xfrm>
            <a:off x="5959475" y="2744787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 extrusionOk="0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4568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3"/>
          <p:cNvSpPr/>
          <p:nvPr/>
        </p:nvSpPr>
        <p:spPr>
          <a:xfrm>
            <a:off x="7908925" y="3789362"/>
            <a:ext cx="431800" cy="2087562"/>
          </a:xfrm>
          <a:custGeom>
            <a:avLst/>
            <a:gdLst/>
            <a:ahLst/>
            <a:cxnLst/>
            <a:rect l="l" t="t" r="r" b="b"/>
            <a:pathLst>
              <a:path w="432048" h="2088191" extrusionOk="0">
                <a:moveTo>
                  <a:pt x="216024" y="1728191"/>
                </a:moveTo>
                <a:cubicBezTo>
                  <a:pt x="315435" y="1728191"/>
                  <a:pt x="396024" y="1808780"/>
                  <a:pt x="396024" y="1908191"/>
                </a:cubicBezTo>
                <a:cubicBezTo>
                  <a:pt x="396024" y="2007602"/>
                  <a:pt x="315435" y="2088191"/>
                  <a:pt x="216024" y="2088191"/>
                </a:cubicBezTo>
                <a:cubicBezTo>
                  <a:pt x="116613" y="2088191"/>
                  <a:pt x="36024" y="2007602"/>
                  <a:pt x="36024" y="1908191"/>
                </a:cubicBezTo>
                <a:cubicBezTo>
                  <a:pt x="36024" y="1808780"/>
                  <a:pt x="116613" y="1728191"/>
                  <a:pt x="216024" y="1728191"/>
                </a:cubicBezTo>
                <a:close/>
                <a:moveTo>
                  <a:pt x="216024" y="0"/>
                </a:moveTo>
                <a:cubicBezTo>
                  <a:pt x="335331" y="0"/>
                  <a:pt x="432048" y="87631"/>
                  <a:pt x="432048" y="195730"/>
                </a:cubicBezTo>
                <a:lnTo>
                  <a:pt x="429409" y="219453"/>
                </a:lnTo>
                <a:lnTo>
                  <a:pt x="432048" y="219453"/>
                </a:lnTo>
                <a:lnTo>
                  <a:pt x="216024" y="1728191"/>
                </a:lnTo>
                <a:lnTo>
                  <a:pt x="0" y="219453"/>
                </a:lnTo>
                <a:lnTo>
                  <a:pt x="2640" y="219453"/>
                </a:lnTo>
                <a:cubicBezTo>
                  <a:pt x="538" y="211732"/>
                  <a:pt x="0" y="203788"/>
                  <a:pt x="0" y="195730"/>
                </a:cubicBezTo>
                <a:cubicBezTo>
                  <a:pt x="0" y="87631"/>
                  <a:pt x="96717" y="0"/>
                  <a:pt x="21602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3"/>
          <p:cNvSpPr txBox="1">
            <a:spLocks noGrp="1"/>
          </p:cNvSpPr>
          <p:nvPr>
            <p:ph type="title" idx="4294967295"/>
          </p:nvPr>
        </p:nvSpPr>
        <p:spPr>
          <a:xfrm>
            <a:off x="2388567" y="791473"/>
            <a:ext cx="5819775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Психоемоційне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виснаження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не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повинно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досягати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критичних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показників</a:t>
            </a:r>
            <a:r>
              <a:rPr lang="en-US" sz="2800" b="0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!!!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" name="Google Shape;586;p33"/>
          <p:cNvSpPr txBox="1"/>
          <p:nvPr/>
        </p:nvSpPr>
        <p:spPr>
          <a:xfrm>
            <a:off x="2071687" y="4081462"/>
            <a:ext cx="21113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mbria"/>
              <a:buNone/>
            </a:pPr>
            <a:r>
              <a:rPr lang="uk-UA" sz="1400" b="1" i="0" u="none" strike="noStrike" cap="none" dirty="0" smtClean="0">
                <a:latin typeface="Cambria"/>
                <a:ea typeface="Cambria"/>
                <a:cs typeface="Cambria"/>
                <a:sym typeface="Cambria"/>
              </a:rPr>
              <a:t>Зниження самооцінки</a:t>
            </a:r>
            <a:endParaRPr lang="uk-UA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 txBox="1"/>
          <p:nvPr/>
        </p:nvSpPr>
        <p:spPr>
          <a:xfrm>
            <a:off x="3541712" y="4440237"/>
            <a:ext cx="2286000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mbria"/>
              <a:buNone/>
            </a:pPr>
            <a:r>
              <a:rPr lang="uk-UA" sz="1400" b="1" i="0" u="none" strike="noStrike" cap="none" dirty="0" smtClean="0">
                <a:latin typeface="Cambria"/>
                <a:ea typeface="Cambria"/>
                <a:cs typeface="Cambria"/>
                <a:sym typeface="Cambria"/>
              </a:rPr>
              <a:t>Стадія самотності</a:t>
            </a:r>
            <a:endParaRPr lang="uk-UA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3"/>
          <p:cNvSpPr txBox="1"/>
          <p:nvPr/>
        </p:nvSpPr>
        <p:spPr>
          <a:xfrm>
            <a:off x="5308600" y="5297487"/>
            <a:ext cx="21034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mbria"/>
              <a:buNone/>
            </a:pPr>
            <a:r>
              <a:rPr lang="uk-UA" sz="1400" b="1" i="0" u="none" strike="noStrike" cap="none" dirty="0" smtClean="0">
                <a:latin typeface="Cambria"/>
                <a:ea typeface="Cambria"/>
                <a:cs typeface="Cambria"/>
                <a:sym typeface="Cambria"/>
              </a:rPr>
              <a:t>Емоційне виснаження</a:t>
            </a:r>
            <a:endParaRPr lang="uk-UA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3"/>
          <p:cNvSpPr txBox="1"/>
          <p:nvPr/>
        </p:nvSpPr>
        <p:spPr>
          <a:xfrm>
            <a:off x="7235825" y="6035675"/>
            <a:ext cx="1798637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mbria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Втрата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mbria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працездатності!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4"/>
          <p:cNvSpPr txBox="1">
            <a:spLocks noGrp="1"/>
          </p:cNvSpPr>
          <p:nvPr>
            <p:ph type="title" idx="4294967295"/>
          </p:nvPr>
        </p:nvSpPr>
        <p:spPr>
          <a:xfrm>
            <a:off x="296104" y="185530"/>
            <a:ext cx="8435975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600" b="1" i="0" u="none" strike="noStrike" cap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Як розробити особисту стратегію профілактики вигорання?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595" name="Google Shape;595;p34"/>
          <p:cNvSpPr txBox="1">
            <a:spLocks noGrp="1"/>
          </p:cNvSpPr>
          <p:nvPr>
            <p:ph type="body" idx="4294967295"/>
          </p:nvPr>
        </p:nvSpPr>
        <p:spPr>
          <a:xfrm>
            <a:off x="611187" y="1916112"/>
            <a:ext cx="83439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"/>
              <a:buChar char="●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Знайдіть особисті ресурси - оптимальні способи підтримки здоров'я і гарного самопочуття.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"/>
              <a:buChar char="●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Засвойте навички саморегуляції і використовуйте їх регулярно.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"/>
              <a:buChar char="●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Внесіть ресурси в свій життєвий графік.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"/>
              <a:buChar char="●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Пошукайте однодумців, які будуть вам допомагати.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"/>
              <a:buChar char="●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Дійте!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6" name="Google Shape;596;p34" descr="Результат пошуку зображень за запитом do it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643437" y="4897437"/>
            <a:ext cx="3959225" cy="196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251791" y="298793"/>
            <a:ext cx="8693426" cy="175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dirty="0" smtClean="0">
                <a:solidFill>
                  <a:srgbClr val="0000C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Що допомагає вам </a:t>
            </a:r>
            <a:r>
              <a:rPr lang="uk-UA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відновлюватися/бути в </a:t>
            </a:r>
            <a:r>
              <a:rPr lang="uk-UA" sz="3900" b="1" i="0" u="none" dirty="0" smtClean="0">
                <a:solidFill>
                  <a:srgbClr val="0000CC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ресурсі? </a:t>
            </a:r>
            <a:endParaRPr lang="uk-UA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Google Shape;602;p35"/>
          <p:cNvSpPr txBox="1">
            <a:spLocks noGrp="1"/>
          </p:cNvSpPr>
          <p:nvPr>
            <p:ph type="body" idx="1"/>
          </p:nvPr>
        </p:nvSpPr>
        <p:spPr>
          <a:xfrm>
            <a:off x="250825" y="2708275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"/>
              <a:buAutoNum type="arabicPeriod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endParaRPr/>
          </a:p>
        </p:txBody>
      </p:sp>
      <p:sp>
        <p:nvSpPr>
          <p:cNvPr id="603" name="Google Shape;603;p35"/>
          <p:cNvSpPr txBox="1"/>
          <p:nvPr/>
        </p:nvSpPr>
        <p:spPr>
          <a:xfrm>
            <a:off x="2115999" y="2590662"/>
            <a:ext cx="4105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uk-UA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Список (10 +)</a:t>
            </a:r>
            <a:endParaRPr lang="uk-UA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39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робити</a:t>
            </a:r>
            <a:r>
              <a:rPr lang="en-US" sz="39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609" name="Google Shape;609;p36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Продумати організацію праці і відпочинку: сон, їжа, тайм-аути, відпустка - Ресурсний план.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Займатися профілактикою - Список.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Фізична активність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Встановити чіткі межі - Хобі, життя поза роботою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Професійний розвиток і самовдосконалення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Проконсультуватися у невролога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56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0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Звернутися до психолога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title" idx="4294967295"/>
          </p:nvPr>
        </p:nvSpPr>
        <p:spPr>
          <a:xfrm>
            <a:off x="417444" y="652324"/>
            <a:ext cx="7543800" cy="12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uk-UA" sz="3900" b="1" i="0" u="none" strike="noStrike" cap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Психологічні техніки саморегуляції 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615" name="Google Shape;615;p37"/>
          <p:cNvSpPr txBox="1">
            <a:spLocks noGrp="1"/>
          </p:cNvSpPr>
          <p:nvPr>
            <p:ph type="body" idx="4294967295"/>
          </p:nvPr>
        </p:nvSpPr>
        <p:spPr>
          <a:xfrm>
            <a:off x="611187" y="1787801"/>
            <a:ext cx="4500562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Релаксація</a:t>
            </a:r>
            <a:endParaRPr lang="uk-UA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Дихальні техніки</a:t>
            </a:r>
            <a:endParaRPr lang="uk-UA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Аутогенна тренування</a:t>
            </a:r>
            <a:endParaRPr lang="uk-UA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М′язова</a:t>
            </a: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релаксація</a:t>
            </a:r>
            <a:endParaRPr lang="uk-UA" dirty="0"/>
          </a:p>
        </p:txBody>
      </p:sp>
      <p:sp>
        <p:nvSpPr>
          <p:cNvPr id="616" name="Google Shape;616;p37"/>
          <p:cNvSpPr txBox="1">
            <a:spLocks noGrp="1"/>
          </p:cNvSpPr>
          <p:nvPr>
            <p:ph type="body" idx="4294967295"/>
          </p:nvPr>
        </p:nvSpPr>
        <p:spPr>
          <a:xfrm>
            <a:off x="5121275" y="1852750"/>
            <a:ext cx="4022725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Медитація</a:t>
            </a:r>
            <a:endParaRPr lang="uk-UA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Візуалізація </a:t>
            </a:r>
            <a:endParaRPr lang="uk-UA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Char char="●"/>
            </a:pPr>
            <a:r>
              <a:rPr lang="uk-UA" sz="26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Аффірмації</a:t>
            </a:r>
            <a:endParaRPr lang="uk-UA" dirty="0" smtClean="0"/>
          </a:p>
          <a:p>
            <a:pPr marL="342900" marR="0" lvl="0" indent="-2273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"/>
              <a:buNone/>
            </a:pPr>
            <a:endParaRPr sz="2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7" descr="Результат пошуку зображень за запитом релаксация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37" descr="Результат пошуку зображень за запитом релаксация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55650" y="3716337"/>
            <a:ext cx="7850187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02" y="609597"/>
            <a:ext cx="7839635" cy="97789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Психологічні</a:t>
            </a:r>
            <a:r>
              <a:rPr lang="en-US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техніки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Техніка релаксації </a:t>
            </a:r>
            <a:r>
              <a:rPr lang="uk-UA" dirty="0" err="1" smtClean="0"/>
              <a:t>Джекобсона</a:t>
            </a:r>
            <a:r>
              <a:rPr lang="uk-UA" dirty="0" smtClean="0"/>
              <a:t>  - </a:t>
            </a:r>
            <a:r>
              <a:rPr lang="ru-RU" u="sng" dirty="0" smtClean="0">
                <a:hlinkClick r:id="rId2"/>
              </a:rPr>
              <a:t>https://www.youtube.com/watch?v=-EZD0ZHW0BU&amp;t=1s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>
            <a:spLocks noGrp="1"/>
          </p:cNvSpPr>
          <p:nvPr>
            <p:ph type="body" idx="1"/>
          </p:nvPr>
        </p:nvSpPr>
        <p:spPr>
          <a:xfrm>
            <a:off x="684212" y="1341437"/>
            <a:ext cx="8002587" cy="478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Кожен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працівник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усвідомлює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стрес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може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стати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вогнем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радості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роботи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яка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виконується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Але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якщо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працівника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вистачає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ресурсів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управління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контролю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цим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вогнем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він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може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3000" b="0" i="0" u="none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згоріти</a:t>
            </a:r>
            <a:r>
              <a:rPr lang="en-US" sz="3000" b="0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"...»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3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Г. </a:t>
            </a:r>
            <a:r>
              <a:rPr lang="en-US" sz="30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Фрейденбергер</a:t>
            </a:r>
            <a:r>
              <a:rPr lang="en-US" sz="30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(1974)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Burnout: The High Cost of High </a:t>
            </a: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Achievment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</a:t>
            </a:r>
            <a:b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висока</a:t>
            </a: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ціна</a:t>
            </a: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високих</a:t>
            </a:r>
            <a:r>
              <a:rPr lang="en-US" sz="3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досягнень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39688"/>
            <a:ext cx="9092512" cy="51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1a8157ca585_0_3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70061" y="1327440"/>
            <a:ext cx="7885825" cy="44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1a8157ca585_0_3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511367" y="901149"/>
            <a:ext cx="3314580" cy="223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"/>
          <p:cNvSpPr txBox="1">
            <a:spLocks noGrp="1"/>
          </p:cNvSpPr>
          <p:nvPr>
            <p:ph type="body" idx="4294967295"/>
          </p:nvPr>
        </p:nvSpPr>
        <p:spPr>
          <a:xfrm>
            <a:off x="967339" y="1828800"/>
            <a:ext cx="6785183" cy="435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2900" dirty="0">
              <a:latin typeface="Arimo"/>
              <a:ea typeface="Arimo"/>
              <a:cs typeface="Arimo"/>
              <a:sym typeface="Arimo"/>
            </a:endParaRPr>
          </a:p>
          <a:p>
            <a:pPr marL="457200" marR="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педагоги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психологи</a:t>
            </a:r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медичн</a:t>
            </a: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і</a:t>
            </a:r>
            <a:r>
              <a:rPr lang="uk-UA" sz="29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та соціальні працівник</a:t>
            </a: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и</a:t>
            </a:r>
            <a:endParaRPr lang="uk-UA" sz="2900" dirty="0" smtClean="0"/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поліцейські</a:t>
            </a:r>
            <a:endParaRPr lang="uk-UA" sz="2900" dirty="0" smtClean="0"/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працівники </a:t>
            </a:r>
            <a:r>
              <a:rPr lang="uk-UA" sz="29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МНС</a:t>
            </a:r>
            <a:endParaRPr lang="uk-UA" sz="2900" dirty="0" smtClean="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практики соціальної сфери</a:t>
            </a:r>
            <a:endParaRPr lang="uk-UA" sz="2900" dirty="0" smtClean="0"/>
          </a:p>
          <a:p>
            <a: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mo"/>
              <a:buChar char="➔"/>
            </a:pPr>
            <a:r>
              <a:rPr lang="uk-UA" sz="2900" dirty="0" smtClean="0">
                <a:latin typeface="Arimo"/>
                <a:ea typeface="Arimo"/>
                <a:cs typeface="Arimo"/>
                <a:sym typeface="Arimo"/>
              </a:rPr>
              <a:t>програмісти</a:t>
            </a:r>
            <a:r>
              <a:rPr lang="uk-UA" sz="2900" b="0" i="0" u="none" strike="noStrike" cap="none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lang="uk-UA" sz="2900" dirty="0"/>
          </a:p>
        </p:txBody>
      </p:sp>
      <p:sp>
        <p:nvSpPr>
          <p:cNvPr id="323" name="Google Shape;323;p6"/>
          <p:cNvSpPr txBox="1">
            <a:spLocks noGrp="1"/>
          </p:cNvSpPr>
          <p:nvPr>
            <p:ph type="title" idx="4294967295"/>
          </p:nvPr>
        </p:nvSpPr>
        <p:spPr>
          <a:xfrm>
            <a:off x="409851" y="683083"/>
            <a:ext cx="78513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uk-UA" sz="3600" b="1" i="0" u="none" strike="noStrike" cap="none" dirty="0" smtClean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Синдром емоційного вигорання </a:t>
            </a:r>
            <a:r>
              <a:rPr lang="uk-UA" sz="3600" dirty="0" smtClean="0">
                <a:solidFill>
                  <a:srgbClr val="003374"/>
                </a:solidFill>
              </a:rPr>
              <a:t>  </a:t>
            </a:r>
            <a:r>
              <a:rPr lang="uk-UA" sz="3600" b="1" dirty="0" smtClean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зустрічається найбільш часто </a:t>
            </a:r>
            <a:br>
              <a:rPr lang="uk-UA" sz="3600" b="1" dirty="0" smtClean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(від 30 до 90% працюючих)</a:t>
            </a:r>
            <a:endParaRPr lang="uk-UA" sz="3600" b="1" dirty="0">
              <a:solidFill>
                <a:srgbClr val="00337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600834" y="29154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dirty="0" err="1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Емоційне</a:t>
            </a:r>
            <a:r>
              <a:rPr lang="en-US" sz="3900" b="1" i="0" u="none" dirty="0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 b="1" i="0" u="none" dirty="0" err="1">
                <a:solidFill>
                  <a:srgbClr val="003374"/>
                </a:solidFill>
                <a:latin typeface="Arial"/>
                <a:ea typeface="Arial"/>
                <a:cs typeface="Arial"/>
                <a:sym typeface="Arial"/>
              </a:rPr>
              <a:t>вигорання</a:t>
            </a:r>
            <a:endParaRPr dirty="0">
              <a:solidFill>
                <a:srgbClr val="003374"/>
              </a:solidFill>
            </a:endParaRPr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 із хвороб сучасності, багатозадачності неймовірної швидкості сучасного світу.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багатьох країнах емоційне вигорання офіційно визнане захворюванням, </a:t>
            </a:r>
            <a:r>
              <a:rPr lang="en-US"/>
              <a:t>пов'язаними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трудовою діяльністю, яке потребує профілактики та лікування. Більше за все страждають від вигоран</a:t>
            </a:r>
            <a:r>
              <a:rPr lang="en-US"/>
              <a:t>н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 представники професій, орієнтованих на тісне спілкування з людьми.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1a8157ca585_0_60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2826" y="524323"/>
            <a:ext cx="7894674" cy="58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8876</TotalTime>
  <Words>938</Words>
  <Application>Microsoft Office PowerPoint</Application>
  <PresentationFormat>Экран (4:3)</PresentationFormat>
  <Paragraphs>183</Paragraphs>
  <Slides>50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Office Theme</vt:lpstr>
      <vt:lpstr>Профілактика професійного вигорання: підхід до управління реальністю</vt:lpstr>
      <vt:lpstr>Зміст</vt:lpstr>
      <vt:lpstr>Слайд 3</vt:lpstr>
      <vt:lpstr>Синдром емоційного вигорання (СЕВ)</vt:lpstr>
      <vt:lpstr>Слайд 5</vt:lpstr>
      <vt:lpstr>Слайд 6</vt:lpstr>
      <vt:lpstr>Синдром емоційного вигорання   зустрічається найбільш часто  (від 30 до 90% працюючих)</vt:lpstr>
      <vt:lpstr>Емоційне вигорання</vt:lpstr>
      <vt:lpstr>Слайд 9</vt:lpstr>
      <vt:lpstr>Слайд 10</vt:lpstr>
      <vt:lpstr>Емоційне вигорання</vt:lpstr>
      <vt:lpstr>Слайд 12</vt:lpstr>
      <vt:lpstr>Причини емоційного вигорання </vt:lpstr>
      <vt:lpstr>Причини емоційного вигорання </vt:lpstr>
      <vt:lpstr>Слайд 15</vt:lpstr>
      <vt:lpstr>Стадії розвитку вигорання</vt:lpstr>
      <vt:lpstr>Слайд 17</vt:lpstr>
      <vt:lpstr>4 стадії Супер-мена/вумен</vt:lpstr>
      <vt:lpstr>Слайд 19</vt:lpstr>
      <vt:lpstr>Пастка, що призводить до емоційного та професійного вигорання  − порушення власних меж</vt:lpstr>
      <vt:lpstr>Емоційне вигорання</vt:lpstr>
      <vt:lpstr>«Чи є у вас вигорання?»</vt:lpstr>
      <vt:lpstr> Як уникнути стресу?   Як запобігти емоційному вигоранню?</vt:lpstr>
      <vt:lpstr>Слайд 24</vt:lpstr>
      <vt:lpstr>Повернення почуття контролю та свободи</vt:lpstr>
      <vt:lpstr>Мета – профілактика, а не подолання наслідків</vt:lpstr>
      <vt:lpstr>Воронка виснаження</vt:lpstr>
      <vt:lpstr>Воронка виснаження</vt:lpstr>
      <vt:lpstr>Відновлення гарного самопочуття</vt:lpstr>
      <vt:lpstr>Підхід до управління реальністю</vt:lpstr>
      <vt:lpstr>Підхід до управління реальністю: ми живемо у 2х світах</vt:lpstr>
      <vt:lpstr>ТРИ ВАРІАНТА ВИБОРУ в будь-який момент часу, ми маємо вибір</vt:lpstr>
      <vt:lpstr>Слайд 33</vt:lpstr>
      <vt:lpstr>Слайд 34</vt:lpstr>
      <vt:lpstr>Слайд 35</vt:lpstr>
      <vt:lpstr>Слайд 36</vt:lpstr>
      <vt:lpstr>Слайд 37</vt:lpstr>
      <vt:lpstr>Самодопомога</vt:lpstr>
      <vt:lpstr>Подумайте, як ви піклуєтеся про</vt:lpstr>
      <vt:lpstr>Використовуйте методи, які підходять Вам</vt:lpstr>
      <vt:lpstr>Три базові види діяльності</vt:lpstr>
      <vt:lpstr>Слайд 42</vt:lpstr>
      <vt:lpstr>Слайд 43</vt:lpstr>
      <vt:lpstr>Психоемоційне виснаження не повинно досягати критичних показників!!!</vt:lpstr>
      <vt:lpstr>  Як розробити особисту стратегію профілактики вигорання?</vt:lpstr>
      <vt:lpstr>Що допомагає вам відновлюватися/бути в ресурсі? </vt:lpstr>
      <vt:lpstr>Що робити? </vt:lpstr>
      <vt:lpstr>Психологічні техніки саморегуляції </vt:lpstr>
      <vt:lpstr>Психологічні техніки</vt:lpstr>
      <vt:lpstr>Слайд 50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Player1</cp:lastModifiedBy>
  <cp:revision>296</cp:revision>
  <dcterms:created xsi:type="dcterms:W3CDTF">2016-11-18T14:12:19Z</dcterms:created>
  <dcterms:modified xsi:type="dcterms:W3CDTF">2022-12-16T17:11:13Z</dcterms:modified>
</cp:coreProperties>
</file>