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4" r:id="rId3"/>
    <p:sldId id="272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58" r:id="rId12"/>
    <p:sldId id="259" r:id="rId13"/>
    <p:sldId id="263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9E18-64FF-4DD2-ADC6-29E6AE1CEB4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AEF30-5F7D-4B12-B375-B1B391D8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8B4F-9F52-432F-A237-D88A640AF9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58FAF1-7166-4C19-825A-6A3A52437EBD}" type="datetimeFigureOut">
              <a:rPr lang="uk-UA" smtClean="0"/>
              <a:t>23.11.2021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1D2D2D-12C7-487B-BD84-C4C61466CEF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484784"/>
            <a:ext cx="5759956" cy="23321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  <a:latin typeface="Monotype Corsiva" panose="03010101010201010101" pitchFamily="66" charset="0"/>
              </a:rPr>
              <a:t>Надвеликолузькі прізвища маркери історії краю </a:t>
            </a:r>
            <a:br>
              <a:rPr lang="uk-UA" b="1" dirty="0">
                <a:effectLst/>
                <a:latin typeface="Monotype Corsiva" panose="03010101010201010101" pitchFamily="66" charset="0"/>
              </a:rPr>
            </a:br>
            <a:endParaRPr lang="uk-UA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9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980728"/>
            <a:ext cx="7272808" cy="216024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800" dirty="0" smtClean="0">
                <a:latin typeface="Monotype Corsiva" panose="03010101010201010101" pitchFamily="66" charset="0"/>
              </a:rPr>
              <a:t>Кількісно значну групу сучасних прізвищ надвеликолузького регіону складають також прізвища, утворені від прізвиськ за індивідуальними ознаками перших носіїв</a:t>
            </a:r>
            <a:r>
              <a:rPr lang="uk-UA" sz="2800" dirty="0">
                <a:latin typeface="Monotype Corsiva" panose="03010101010201010101" pitchFamily="66" charset="0"/>
              </a:rPr>
              <a:t>. Оскільки ранніми поселенцями досліджуваного регіону були запорозькі козаки, то першоосновою їх прізвищ були колишні прізвиська, причому стилістично марковані – досить яскраві, образні, влучні, дотепні, часто гумористичні: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Барило,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Вертихвіст, Щербатий.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60906" y="5661248"/>
            <a:ext cx="3672409" cy="49878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53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Для Надвеликолузької антропонімії 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характерне збереження досить значної кількості композитів у ролі родових прізвищ. Складні прізвища утворюють специфічну типову для української антропонімії групу. На обстежуваних теренах вони представлені такими типами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утворені від іменників </a:t>
            </a:r>
            <a:r>
              <a:rPr lang="uk-UA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плюс дієслова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: </a:t>
            </a:r>
            <a:endParaRPr lang="uk-UA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Бігдай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Бревій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Дубогрій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Конограй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Кустодій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Лиходій,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Макосій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Пташкограй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Чорторий, </a:t>
            </a:r>
            <a:r>
              <a:rPr lang="uk-UA" sz="2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Вітровій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Жорнокуй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Казнодій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Чародій.</a:t>
            </a:r>
            <a:endParaRPr lang="uk-UA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53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Прізвища, утворені від спонукальної форми дієслова плюс іменник: </a:t>
            </a:r>
            <a:endParaRPr lang="uk-UA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Вернигора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Вернидуб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Верниволя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Вернишапка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Давигора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Звенигора,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Звернигора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Зірвиголова,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Копайгора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Обійдигора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Підопригора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Святигора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Шумигора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Вирвизуб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Вернизуб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Витринос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Дерибас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Дериведмідь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Деригус</a:t>
            </a:r>
            <a:r>
              <a:rPr lang="uk-UA" sz="2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Дериземля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Дериніс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Деришапка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Дерипаска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Давибаран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Давибіда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Давимука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Давискиба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Давиборщ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Ведибіда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Гнибіда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Журибіда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Загнибіда, </a:t>
            </a:r>
            <a:endParaRPr lang="uk-UA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17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92696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Карайбіда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Куйбіда,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Нагнібіда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Перемийбіда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Скуйбіда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Варивода,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Гуляйвода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Паливода,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Полийвода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Пийвода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Стійвода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Шукайвода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Шумивода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Горицвіт,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Загубибатька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Загубигорілка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Верниголова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Задериголова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Кивайголова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Тулиголова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Крутиголова, Крутивус, Крутихвіст,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Затуливітер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Затуливухо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Повійвітер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Тягнибок,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Тягнирядно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Тягнишкура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Перейдидорога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Жерибайло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Голиборода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Жниборода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Жуйборода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Завийборода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</a:t>
            </a:r>
            <a:r>
              <a:rPr lang="uk-UA" sz="28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Лупиніс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Перебийніс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Моримуха, </a:t>
            </a:r>
            <a:endParaRPr lang="uk-UA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Валяйбаба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Валяйнога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Ломинога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Гуляйнога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Рвинога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Чепинога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Гонивовк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Убийвовк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Убийкінь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Вариборщ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Звариборщ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Печиборщ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Крутихвіст,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Дубихвіст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Смолибор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Смолидуб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Дурибаба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Держикрай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Передерихвіст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Свербивус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Болибок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Задуйвітер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Покиньчереда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Стриживус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Котигорошко,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Корибут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Рубайніс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Терпигоре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Місихліб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Мочигуба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Цідибрага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54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</a:t>
            </a:r>
            <a:r>
              <a:rPr lang="uk-UA" sz="2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утворені від числівників з іменниками: </a:t>
            </a:r>
            <a:r>
              <a:rPr lang="uk-UA" sz="26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Семіус</a:t>
            </a:r>
            <a:r>
              <a:rPr lang="uk-UA" sz="26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Семряк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Сороколет</a:t>
            </a:r>
            <a:r>
              <a:rPr lang="uk-UA" sz="26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Трегуб, </a:t>
            </a:r>
            <a:r>
              <a:rPr lang="uk-UA" sz="26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Тригубъ</a:t>
            </a:r>
            <a:r>
              <a:rPr lang="uk-UA" sz="26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Стобедка</a:t>
            </a:r>
            <a:r>
              <a:rPr lang="uk-UA" sz="26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</a:t>
            </a:r>
            <a:r>
              <a:rPr lang="uk-UA" sz="2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утворені від прислівників плюс спонукальна форма дієслова: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Дармограй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Доброграй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Добродій,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Косодій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Лихолай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Пустовій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Слабогрій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Суховій,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Твердостій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Швидкосій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Чорнограй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Чудограй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uk-UA" sz="26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</a:t>
            </a:r>
            <a:r>
              <a:rPr lang="uk-UA" sz="2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утворені від займенників плюс спонукальна форма дієслова: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Самодай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Самограй, Самосій,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Самогрій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Самодригай</a:t>
            </a:r>
            <a:r>
              <a:rPr lang="uk-UA" sz="26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6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Самодій</a:t>
            </a:r>
            <a:r>
              <a:rPr lang="uk-UA" sz="2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6286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Прізвища, утворені  за допомогою </a:t>
            </a:r>
            <a:r>
              <a:rPr lang="uk-UA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префікса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 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плюс спонукальна форма дієслова і плюс іменник: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Негнибіда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Недайбога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Непийвода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Нелийвода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Неїжкаша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Непийпиво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Нечуйвітер</a:t>
            </a:r>
            <a:r>
              <a:rPr lang="uk-UA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Прізвища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утворені за допомогою </a:t>
            </a:r>
            <a:r>
              <a:rPr lang="uk-UA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префікса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пере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плюс </a:t>
            </a:r>
            <a:r>
              <a:rPr lang="uk-UA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спонукальна 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форма дієслова або іменник: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Передерій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uk-UA" sz="2800" b="1" i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Перебийніс</a:t>
            </a:r>
            <a:r>
              <a:rPr lang="uk-UA" sz="28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Перекопай, Перекоти</a:t>
            </a:r>
            <a:r>
              <a:rPr lang="uk-UA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579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polzovatel\Desktop\Map_Velikiy_Lug_18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89964" cy="46805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1622" y="5373216"/>
            <a:ext cx="82897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Карта «Великій Луг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ъ»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4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760100" y="548680"/>
            <a:ext cx="7648789" cy="1080120"/>
          </a:xfrm>
          <a:custGeom>
            <a:avLst/>
            <a:gdLst>
              <a:gd name="connsiteX0" fmla="*/ 0 w 7560840"/>
              <a:gd name="connsiteY0" fmla="*/ 415260 h 1185677"/>
              <a:gd name="connsiteX1" fmla="*/ 3632210 w 7560840"/>
              <a:gd name="connsiteY1" fmla="*/ 415260 h 1185677"/>
              <a:gd name="connsiteX2" fmla="*/ 3632210 w 7560840"/>
              <a:gd name="connsiteY2" fmla="*/ 296419 h 1185677"/>
              <a:gd name="connsiteX3" fmla="*/ 3484001 w 7560840"/>
              <a:gd name="connsiteY3" fmla="*/ 296419 h 1185677"/>
              <a:gd name="connsiteX4" fmla="*/ 3780420 w 7560840"/>
              <a:gd name="connsiteY4" fmla="*/ 0 h 1185677"/>
              <a:gd name="connsiteX5" fmla="*/ 4076839 w 7560840"/>
              <a:gd name="connsiteY5" fmla="*/ 296419 h 1185677"/>
              <a:gd name="connsiteX6" fmla="*/ 3928630 w 7560840"/>
              <a:gd name="connsiteY6" fmla="*/ 296419 h 1185677"/>
              <a:gd name="connsiteX7" fmla="*/ 3928630 w 7560840"/>
              <a:gd name="connsiteY7" fmla="*/ 415260 h 1185677"/>
              <a:gd name="connsiteX8" fmla="*/ 7560840 w 7560840"/>
              <a:gd name="connsiteY8" fmla="*/ 415260 h 1185677"/>
              <a:gd name="connsiteX9" fmla="*/ 7560840 w 7560840"/>
              <a:gd name="connsiteY9" fmla="*/ 1185677 h 1185677"/>
              <a:gd name="connsiteX10" fmla="*/ 0 w 7560840"/>
              <a:gd name="connsiteY10" fmla="*/ 1185677 h 1185677"/>
              <a:gd name="connsiteX11" fmla="*/ 0 w 7560840"/>
              <a:gd name="connsiteY11" fmla="*/ 415260 h 1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0840" h="1185677">
                <a:moveTo>
                  <a:pt x="7560840" y="770417"/>
                </a:moveTo>
                <a:lnTo>
                  <a:pt x="3928630" y="770417"/>
                </a:lnTo>
                <a:lnTo>
                  <a:pt x="3928630" y="889258"/>
                </a:lnTo>
                <a:lnTo>
                  <a:pt x="4076839" y="889258"/>
                </a:lnTo>
                <a:lnTo>
                  <a:pt x="3780420" y="1185676"/>
                </a:lnTo>
                <a:lnTo>
                  <a:pt x="3484001" y="889258"/>
                </a:lnTo>
                <a:lnTo>
                  <a:pt x="3632210" y="889258"/>
                </a:lnTo>
                <a:lnTo>
                  <a:pt x="3632210" y="770417"/>
                </a:lnTo>
                <a:lnTo>
                  <a:pt x="0" y="770417"/>
                </a:lnTo>
                <a:lnTo>
                  <a:pt x="0" y="1"/>
                </a:lnTo>
                <a:lnTo>
                  <a:pt x="7560840" y="1"/>
                </a:lnTo>
                <a:lnTo>
                  <a:pt x="7560840" y="77041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5" tIns="128017" rIns="128016" bIns="54327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sz="18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18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заселення</a:t>
            </a:r>
            <a:r>
              <a:rPr lang="ru-RU" sz="18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надвеликолузького</a:t>
            </a:r>
            <a:r>
              <a:rPr lang="ru-RU" sz="18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8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 </a:t>
            </a:r>
            <a:r>
              <a:rPr lang="uk-UA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в останній чверті Х</a:t>
            </a:r>
            <a:r>
              <a:rPr lang="en-US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ст. нових  поселень.</a:t>
            </a:r>
            <a:endParaRPr lang="uk-U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753737" y="1628800"/>
            <a:ext cx="7655152" cy="1008112"/>
          </a:xfrm>
          <a:custGeom>
            <a:avLst/>
            <a:gdLst>
              <a:gd name="connsiteX0" fmla="*/ 0 w 7560840"/>
              <a:gd name="connsiteY0" fmla="*/ 415260 h 1185677"/>
              <a:gd name="connsiteX1" fmla="*/ 3632210 w 7560840"/>
              <a:gd name="connsiteY1" fmla="*/ 415260 h 1185677"/>
              <a:gd name="connsiteX2" fmla="*/ 3632210 w 7560840"/>
              <a:gd name="connsiteY2" fmla="*/ 296419 h 1185677"/>
              <a:gd name="connsiteX3" fmla="*/ 3484001 w 7560840"/>
              <a:gd name="connsiteY3" fmla="*/ 296419 h 1185677"/>
              <a:gd name="connsiteX4" fmla="*/ 3780420 w 7560840"/>
              <a:gd name="connsiteY4" fmla="*/ 0 h 1185677"/>
              <a:gd name="connsiteX5" fmla="*/ 4076839 w 7560840"/>
              <a:gd name="connsiteY5" fmla="*/ 296419 h 1185677"/>
              <a:gd name="connsiteX6" fmla="*/ 3928630 w 7560840"/>
              <a:gd name="connsiteY6" fmla="*/ 296419 h 1185677"/>
              <a:gd name="connsiteX7" fmla="*/ 3928630 w 7560840"/>
              <a:gd name="connsiteY7" fmla="*/ 415260 h 1185677"/>
              <a:gd name="connsiteX8" fmla="*/ 7560840 w 7560840"/>
              <a:gd name="connsiteY8" fmla="*/ 415260 h 1185677"/>
              <a:gd name="connsiteX9" fmla="*/ 7560840 w 7560840"/>
              <a:gd name="connsiteY9" fmla="*/ 1185677 h 1185677"/>
              <a:gd name="connsiteX10" fmla="*/ 0 w 7560840"/>
              <a:gd name="connsiteY10" fmla="*/ 1185677 h 1185677"/>
              <a:gd name="connsiteX11" fmla="*/ 0 w 7560840"/>
              <a:gd name="connsiteY11" fmla="*/ 415260 h 1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0840" h="1185677">
                <a:moveTo>
                  <a:pt x="7560840" y="770417"/>
                </a:moveTo>
                <a:lnTo>
                  <a:pt x="3928630" y="770417"/>
                </a:lnTo>
                <a:lnTo>
                  <a:pt x="3928630" y="889258"/>
                </a:lnTo>
                <a:lnTo>
                  <a:pt x="4076839" y="889258"/>
                </a:lnTo>
                <a:lnTo>
                  <a:pt x="3780420" y="1185676"/>
                </a:lnTo>
                <a:lnTo>
                  <a:pt x="3484001" y="889258"/>
                </a:lnTo>
                <a:lnTo>
                  <a:pt x="3632210" y="889258"/>
                </a:lnTo>
                <a:lnTo>
                  <a:pt x="3632210" y="770417"/>
                </a:lnTo>
                <a:lnTo>
                  <a:pt x="0" y="770417"/>
                </a:lnTo>
                <a:lnTo>
                  <a:pt x="0" y="1"/>
                </a:lnTo>
                <a:lnTo>
                  <a:pt x="7560840" y="1"/>
                </a:lnTo>
                <a:lnTo>
                  <a:pt x="7560840" y="77041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39" tIns="142241" rIns="142240" bIns="55750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заселення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стихійна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колонізація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Січі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72462" y="2647403"/>
            <a:ext cx="7614624" cy="925614"/>
          </a:xfrm>
          <a:custGeom>
            <a:avLst/>
            <a:gdLst>
              <a:gd name="connsiteX0" fmla="*/ 0 w 7560840"/>
              <a:gd name="connsiteY0" fmla="*/ 415260 h 1185677"/>
              <a:gd name="connsiteX1" fmla="*/ 3632210 w 7560840"/>
              <a:gd name="connsiteY1" fmla="*/ 415260 h 1185677"/>
              <a:gd name="connsiteX2" fmla="*/ 3632210 w 7560840"/>
              <a:gd name="connsiteY2" fmla="*/ 296419 h 1185677"/>
              <a:gd name="connsiteX3" fmla="*/ 3484001 w 7560840"/>
              <a:gd name="connsiteY3" fmla="*/ 296419 h 1185677"/>
              <a:gd name="connsiteX4" fmla="*/ 3780420 w 7560840"/>
              <a:gd name="connsiteY4" fmla="*/ 0 h 1185677"/>
              <a:gd name="connsiteX5" fmla="*/ 4076839 w 7560840"/>
              <a:gd name="connsiteY5" fmla="*/ 296419 h 1185677"/>
              <a:gd name="connsiteX6" fmla="*/ 3928630 w 7560840"/>
              <a:gd name="connsiteY6" fmla="*/ 296419 h 1185677"/>
              <a:gd name="connsiteX7" fmla="*/ 3928630 w 7560840"/>
              <a:gd name="connsiteY7" fmla="*/ 415260 h 1185677"/>
              <a:gd name="connsiteX8" fmla="*/ 7560840 w 7560840"/>
              <a:gd name="connsiteY8" fmla="*/ 415260 h 1185677"/>
              <a:gd name="connsiteX9" fmla="*/ 7560840 w 7560840"/>
              <a:gd name="connsiteY9" fmla="*/ 1185677 h 1185677"/>
              <a:gd name="connsiteX10" fmla="*/ 0 w 7560840"/>
              <a:gd name="connsiteY10" fmla="*/ 1185677 h 1185677"/>
              <a:gd name="connsiteX11" fmla="*/ 0 w 7560840"/>
              <a:gd name="connsiteY11" fmla="*/ 415260 h 1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0840" h="1185677">
                <a:moveTo>
                  <a:pt x="7560840" y="770417"/>
                </a:moveTo>
                <a:lnTo>
                  <a:pt x="3928630" y="770417"/>
                </a:lnTo>
                <a:lnTo>
                  <a:pt x="3928630" y="889258"/>
                </a:lnTo>
                <a:lnTo>
                  <a:pt x="4076839" y="889258"/>
                </a:lnTo>
                <a:lnTo>
                  <a:pt x="3780420" y="1185676"/>
                </a:lnTo>
                <a:lnTo>
                  <a:pt x="3484001" y="889258"/>
                </a:lnTo>
                <a:lnTo>
                  <a:pt x="3632210" y="889258"/>
                </a:lnTo>
                <a:lnTo>
                  <a:pt x="3632210" y="770417"/>
                </a:lnTo>
                <a:lnTo>
                  <a:pt x="0" y="770417"/>
                </a:lnTo>
                <a:lnTo>
                  <a:pt x="0" y="1"/>
                </a:lnTo>
                <a:lnTo>
                  <a:pt x="7560840" y="1"/>
                </a:lnTo>
                <a:lnTo>
                  <a:pt x="7560840" y="77041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1" rIns="142240" bIns="5575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Олександрівської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фортеці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 часом і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м.Олександрівськ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(1770 р.)- початок ХХ ст.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738297" y="3573017"/>
            <a:ext cx="7648789" cy="1282857"/>
          </a:xfrm>
          <a:custGeom>
            <a:avLst/>
            <a:gdLst>
              <a:gd name="connsiteX0" fmla="*/ 0 w 7560840"/>
              <a:gd name="connsiteY0" fmla="*/ 415260 h 1185677"/>
              <a:gd name="connsiteX1" fmla="*/ 3632210 w 7560840"/>
              <a:gd name="connsiteY1" fmla="*/ 415260 h 1185677"/>
              <a:gd name="connsiteX2" fmla="*/ 3632210 w 7560840"/>
              <a:gd name="connsiteY2" fmla="*/ 296419 h 1185677"/>
              <a:gd name="connsiteX3" fmla="*/ 3484001 w 7560840"/>
              <a:gd name="connsiteY3" fmla="*/ 296419 h 1185677"/>
              <a:gd name="connsiteX4" fmla="*/ 3780420 w 7560840"/>
              <a:gd name="connsiteY4" fmla="*/ 0 h 1185677"/>
              <a:gd name="connsiteX5" fmla="*/ 4076839 w 7560840"/>
              <a:gd name="connsiteY5" fmla="*/ 296419 h 1185677"/>
              <a:gd name="connsiteX6" fmla="*/ 3928630 w 7560840"/>
              <a:gd name="connsiteY6" fmla="*/ 296419 h 1185677"/>
              <a:gd name="connsiteX7" fmla="*/ 3928630 w 7560840"/>
              <a:gd name="connsiteY7" fmla="*/ 415260 h 1185677"/>
              <a:gd name="connsiteX8" fmla="*/ 7560840 w 7560840"/>
              <a:gd name="connsiteY8" fmla="*/ 415260 h 1185677"/>
              <a:gd name="connsiteX9" fmla="*/ 7560840 w 7560840"/>
              <a:gd name="connsiteY9" fmla="*/ 1185677 h 1185677"/>
              <a:gd name="connsiteX10" fmla="*/ 0 w 7560840"/>
              <a:gd name="connsiteY10" fmla="*/ 1185677 h 1185677"/>
              <a:gd name="connsiteX11" fmla="*/ 0 w 7560840"/>
              <a:gd name="connsiteY11" fmla="*/ 415260 h 1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0840" h="1185677">
                <a:moveTo>
                  <a:pt x="7560840" y="770417"/>
                </a:moveTo>
                <a:lnTo>
                  <a:pt x="3928630" y="770417"/>
                </a:lnTo>
                <a:lnTo>
                  <a:pt x="3928630" y="889258"/>
                </a:lnTo>
                <a:lnTo>
                  <a:pt x="4076839" y="889258"/>
                </a:lnTo>
                <a:lnTo>
                  <a:pt x="3780420" y="1185676"/>
                </a:lnTo>
                <a:lnTo>
                  <a:pt x="3484001" y="889258"/>
                </a:lnTo>
                <a:lnTo>
                  <a:pt x="3632210" y="889258"/>
                </a:lnTo>
                <a:lnTo>
                  <a:pt x="3632210" y="770417"/>
                </a:lnTo>
                <a:lnTo>
                  <a:pt x="0" y="770417"/>
                </a:lnTo>
                <a:lnTo>
                  <a:pt x="0" y="1"/>
                </a:lnTo>
                <a:lnTo>
                  <a:pt x="7560840" y="1"/>
                </a:lnTo>
                <a:lnTo>
                  <a:pt x="7560840" y="77041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1" rIns="142240" bIns="5575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Дніпрогесу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приїздило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Дніпрогесу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в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приїздило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Запоріжжя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 </a:t>
            </a:r>
            <a:endParaRPr lang="uk-UA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779224" y="4855874"/>
            <a:ext cx="7632847" cy="733366"/>
          </a:xfrm>
          <a:custGeom>
            <a:avLst/>
            <a:gdLst>
              <a:gd name="connsiteX0" fmla="*/ 0 w 7560840"/>
              <a:gd name="connsiteY0" fmla="*/ 415260 h 1185677"/>
              <a:gd name="connsiteX1" fmla="*/ 3632210 w 7560840"/>
              <a:gd name="connsiteY1" fmla="*/ 415260 h 1185677"/>
              <a:gd name="connsiteX2" fmla="*/ 3632210 w 7560840"/>
              <a:gd name="connsiteY2" fmla="*/ 296419 h 1185677"/>
              <a:gd name="connsiteX3" fmla="*/ 3484001 w 7560840"/>
              <a:gd name="connsiteY3" fmla="*/ 296419 h 1185677"/>
              <a:gd name="connsiteX4" fmla="*/ 3780420 w 7560840"/>
              <a:gd name="connsiteY4" fmla="*/ 0 h 1185677"/>
              <a:gd name="connsiteX5" fmla="*/ 4076839 w 7560840"/>
              <a:gd name="connsiteY5" fmla="*/ 296419 h 1185677"/>
              <a:gd name="connsiteX6" fmla="*/ 3928630 w 7560840"/>
              <a:gd name="connsiteY6" fmla="*/ 296419 h 1185677"/>
              <a:gd name="connsiteX7" fmla="*/ 3928630 w 7560840"/>
              <a:gd name="connsiteY7" fmla="*/ 415260 h 1185677"/>
              <a:gd name="connsiteX8" fmla="*/ 7560840 w 7560840"/>
              <a:gd name="connsiteY8" fmla="*/ 415260 h 1185677"/>
              <a:gd name="connsiteX9" fmla="*/ 7560840 w 7560840"/>
              <a:gd name="connsiteY9" fmla="*/ 1185677 h 1185677"/>
              <a:gd name="connsiteX10" fmla="*/ 0 w 7560840"/>
              <a:gd name="connsiteY10" fmla="*/ 1185677 h 1185677"/>
              <a:gd name="connsiteX11" fmla="*/ 0 w 7560840"/>
              <a:gd name="connsiteY11" fmla="*/ 415260 h 118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60840" h="1185677">
                <a:moveTo>
                  <a:pt x="7560840" y="770417"/>
                </a:moveTo>
                <a:lnTo>
                  <a:pt x="3928630" y="770417"/>
                </a:lnTo>
                <a:lnTo>
                  <a:pt x="3928630" y="889258"/>
                </a:lnTo>
                <a:lnTo>
                  <a:pt x="4076839" y="889258"/>
                </a:lnTo>
                <a:lnTo>
                  <a:pt x="3780420" y="1185676"/>
                </a:lnTo>
                <a:lnTo>
                  <a:pt x="3484001" y="889258"/>
                </a:lnTo>
                <a:lnTo>
                  <a:pt x="3632210" y="889258"/>
                </a:lnTo>
                <a:lnTo>
                  <a:pt x="3632210" y="770417"/>
                </a:lnTo>
                <a:lnTo>
                  <a:pt x="0" y="770417"/>
                </a:lnTo>
                <a:lnTo>
                  <a:pt x="0" y="1"/>
                </a:lnTo>
                <a:lnTo>
                  <a:pt x="7560840" y="1"/>
                </a:lnTo>
                <a:lnTo>
                  <a:pt x="7560840" y="770417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39" tIns="142241" rIns="142241" bIns="5575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П’ятим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відбудову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фабрик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53737" y="5589240"/>
            <a:ext cx="7655152" cy="642292"/>
          </a:xfrm>
          <a:custGeom>
            <a:avLst/>
            <a:gdLst>
              <a:gd name="connsiteX0" fmla="*/ 0 w 7560840"/>
              <a:gd name="connsiteY0" fmla="*/ 0 h 770921"/>
              <a:gd name="connsiteX1" fmla="*/ 7560840 w 7560840"/>
              <a:gd name="connsiteY1" fmla="*/ 0 h 770921"/>
              <a:gd name="connsiteX2" fmla="*/ 7560840 w 7560840"/>
              <a:gd name="connsiteY2" fmla="*/ 770921 h 770921"/>
              <a:gd name="connsiteX3" fmla="*/ 0 w 7560840"/>
              <a:gd name="connsiteY3" fmla="*/ 770921 h 770921"/>
              <a:gd name="connsiteX4" fmla="*/ 0 w 7560840"/>
              <a:gd name="connsiteY4" fmla="*/ 0 h 7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0840" h="770921">
                <a:moveTo>
                  <a:pt x="0" y="0"/>
                </a:moveTo>
                <a:lnTo>
                  <a:pt x="7560840" y="0"/>
                </a:lnTo>
                <a:lnTo>
                  <a:pt x="7560840" y="770921"/>
                </a:lnTo>
                <a:lnTo>
                  <a:pt x="0" y="77092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Шостим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заселення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b="0" i="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90-ті роки ХХ ст.  - початок ХХІ ст.</a:t>
            </a:r>
            <a:endParaRPr lang="uk-UA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07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52666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Першим </a:t>
            </a:r>
            <a:r>
              <a:rPr lang="ru-RU" sz="2600" b="1" dirty="0" err="1" smtClean="0">
                <a:latin typeface="Monotype Corsiva" panose="03010101010201010101" pitchFamily="66" charset="0"/>
              </a:rPr>
              <a:t>джерело</a:t>
            </a:r>
            <a:r>
              <a:rPr lang="uk-UA" sz="2600" b="1" dirty="0" smtClean="0">
                <a:latin typeface="Monotype Corsiva" panose="03010101010201010101" pitchFamily="66" charset="0"/>
              </a:rPr>
              <a:t>м </a:t>
            </a:r>
            <a:r>
              <a:rPr lang="uk-UA" sz="2600" dirty="0" smtClean="0">
                <a:latin typeface="Monotype Corsiva" panose="03010101010201010101" pitchFamily="66" charset="0"/>
              </a:rPr>
              <a:t>слугує </a:t>
            </a:r>
            <a:r>
              <a:rPr lang="ru-RU" sz="2600" dirty="0" smtClean="0">
                <a:latin typeface="Monotype Corsiva" panose="03010101010201010101" pitchFamily="66" charset="0"/>
              </a:rPr>
              <a:t> – </a:t>
            </a:r>
            <a:r>
              <a:rPr lang="ru-RU" sz="2600" dirty="0" err="1" smtClean="0">
                <a:latin typeface="Monotype Corsiva" panose="03010101010201010101" pitchFamily="66" charset="0"/>
              </a:rPr>
              <a:t>реєстр</a:t>
            </a:r>
            <a:r>
              <a:rPr lang="uk-UA" sz="2600" dirty="0" smtClean="0">
                <a:latin typeface="Monotype Corsiva" panose="03010101010201010101" pitchFamily="66" charset="0"/>
              </a:rPr>
              <a:t> війська Запорозького низового</a:t>
            </a:r>
            <a:r>
              <a:rPr lang="ru-RU" sz="2600" dirty="0" smtClean="0">
                <a:latin typeface="Monotype Corsiva" panose="03010101010201010101" pitchFamily="66" charset="0"/>
              </a:rPr>
              <a:t> 1649 року – </a:t>
            </a:r>
            <a:r>
              <a:rPr lang="ru-RU" sz="2600" dirty="0" err="1" smtClean="0">
                <a:latin typeface="Monotype Corsiva" panose="03010101010201010101" pitchFamily="66" charset="0"/>
              </a:rPr>
              <a:t>це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своєрідна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пам’ятка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української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мови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полягає</a:t>
            </a:r>
            <a:r>
              <a:rPr lang="ru-RU" sz="2600" dirty="0" smtClean="0">
                <a:latin typeface="Monotype Corsiva" panose="03010101010201010101" pitchFamily="66" charset="0"/>
              </a:rPr>
              <a:t> в   тому, </a:t>
            </a:r>
            <a:r>
              <a:rPr lang="ru-RU" sz="2600" dirty="0" err="1" smtClean="0">
                <a:latin typeface="Monotype Corsiva" panose="03010101010201010101" pitchFamily="66" charset="0"/>
              </a:rPr>
              <a:t>що</a:t>
            </a:r>
            <a:r>
              <a:rPr lang="ru-RU" sz="2600" dirty="0" smtClean="0">
                <a:latin typeface="Monotype Corsiva" panose="03010101010201010101" pitchFamily="66" charset="0"/>
              </a:rPr>
              <a:t>: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1) </a:t>
            </a:r>
            <a:r>
              <a:rPr lang="ru-RU" sz="2600" dirty="0" err="1" smtClean="0">
                <a:latin typeface="Monotype Corsiva" panose="03010101010201010101" pitchFamily="66" charset="0"/>
              </a:rPr>
              <a:t>оскільки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юридично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закріплених</a:t>
            </a:r>
            <a:r>
              <a:rPr lang="ru-RU" sz="2600" dirty="0" smtClean="0">
                <a:latin typeface="Monotype Corsiva" panose="03010101010201010101" pitchFamily="66" charset="0"/>
              </a:rPr>
              <a:t> і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тому в </a:t>
            </a:r>
            <a:r>
              <a:rPr lang="ru-RU" sz="2600" dirty="0" err="1" smtClean="0">
                <a:latin typeface="Monotype Corsiva" panose="03010101010201010101" pitchFamily="66" charset="0"/>
              </a:rPr>
              <a:t>незмінній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формі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Monotype Corsiva" panose="03010101010201010101" pitchFamily="66" charset="0"/>
              </a:rPr>
              <a:t>успадкованих</a:t>
            </a:r>
            <a:r>
              <a:rPr lang="ru-RU" sz="2600" dirty="0" smtClean="0">
                <a:latin typeface="Monotype Corsiva" panose="03010101010201010101" pitchFamily="66" charset="0"/>
              </a:rPr>
              <a:t> прізвищ як таких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на той час </a:t>
            </a:r>
            <a:r>
              <a:rPr lang="ru-RU" sz="2600" dirty="0" err="1" smtClean="0">
                <a:latin typeface="Monotype Corsiva" panose="03010101010201010101" pitchFamily="66" charset="0"/>
              </a:rPr>
              <a:t>ще</a:t>
            </a:r>
            <a:r>
              <a:rPr lang="ru-RU" sz="2600" dirty="0" smtClean="0">
                <a:latin typeface="Monotype Corsiva" panose="03010101010201010101" pitchFamily="66" charset="0"/>
              </a:rPr>
              <a:t> не </a:t>
            </a:r>
            <a:r>
              <a:rPr lang="ru-RU" sz="2600" dirty="0" err="1" smtClean="0">
                <a:latin typeface="Monotype Corsiva" panose="03010101010201010101" pitchFamily="66" charset="0"/>
              </a:rPr>
              <a:t>існувало</a:t>
            </a:r>
            <a:r>
              <a:rPr lang="ru-RU" sz="2600" dirty="0" smtClean="0">
                <a:latin typeface="Monotype Corsiva" panose="03010101010201010101" pitchFamily="66" charset="0"/>
              </a:rPr>
              <a:t>,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2) </a:t>
            </a:r>
            <a:r>
              <a:rPr lang="ru-RU" sz="2600" dirty="0" err="1" smtClean="0">
                <a:latin typeface="Monotype Corsiva" panose="03010101010201010101" pitchFamily="66" charset="0"/>
              </a:rPr>
              <a:t>отже</a:t>
            </a:r>
            <a:r>
              <a:rPr lang="ru-RU" sz="2600" dirty="0" smtClean="0">
                <a:latin typeface="Monotype Corsiva" panose="03010101010201010101" pitchFamily="66" charset="0"/>
              </a:rPr>
              <a:t>, так </a:t>
            </a:r>
            <a:r>
              <a:rPr lang="ru-RU" sz="2600" dirty="0" err="1" smtClean="0">
                <a:latin typeface="Monotype Corsiva" panose="03010101010201010101" pitchFamily="66" charset="0"/>
              </a:rPr>
              <a:t>звані</a:t>
            </a:r>
            <a:r>
              <a:rPr lang="ru-RU" sz="2600" dirty="0" smtClean="0">
                <a:latin typeface="Monotype Corsiva" panose="03010101010201010101" pitchFamily="66" charset="0"/>
              </a:rPr>
              <a:t> “</a:t>
            </a:r>
            <a:r>
              <a:rPr lang="ru-RU" sz="2600" dirty="0" err="1" smtClean="0">
                <a:latin typeface="Monotype Corsiva" panose="03010101010201010101" pitchFamily="66" charset="0"/>
              </a:rPr>
              <a:t>прізвищеві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Monotype Corsiva" panose="03010101010201010101" pitchFamily="66" charset="0"/>
              </a:rPr>
              <a:t>назви</a:t>
            </a:r>
            <a:r>
              <a:rPr lang="ru-RU" sz="2600" dirty="0" smtClean="0">
                <a:latin typeface="Monotype Corsiva" panose="03010101010201010101" pitchFamily="66" charset="0"/>
              </a:rPr>
              <a:t>” </a:t>
            </a:r>
            <a:r>
              <a:rPr lang="ru-RU" sz="2600" dirty="0" err="1" smtClean="0">
                <a:latin typeface="Monotype Corsiva" panose="03010101010201010101" pitchFamily="66" charset="0"/>
              </a:rPr>
              <a:t>відображали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живі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процеси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Monotype Corsiva" panose="03010101010201010101" pitchFamily="66" charset="0"/>
              </a:rPr>
              <a:t>іменотворчості</a:t>
            </a:r>
            <a:r>
              <a:rPr lang="ru-RU" sz="2600" dirty="0" smtClean="0">
                <a:latin typeface="Monotype Corsiva" panose="03010101010201010101" pitchFamily="66" charset="0"/>
              </a:rPr>
              <a:t> у кожному новому 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Monotype Corsiva" panose="03010101010201010101" pitchFamily="66" charset="0"/>
              </a:rPr>
              <a:t>поколінні</a:t>
            </a:r>
            <a:r>
              <a:rPr lang="ru-RU" sz="2600" dirty="0" smtClean="0">
                <a:latin typeface="Monotype Corsiva" panose="03010101010201010101" pitchFamily="66" charset="0"/>
              </a:rPr>
              <a:t> </a:t>
            </a:r>
            <a:r>
              <a:rPr lang="ru-RU" sz="2600" dirty="0" err="1" smtClean="0">
                <a:latin typeface="Monotype Corsiva" panose="03010101010201010101" pitchFamily="66" charset="0"/>
              </a:rPr>
              <a:t>мовців</a:t>
            </a:r>
            <a:r>
              <a:rPr lang="ru-RU" sz="2600" dirty="0" smtClean="0">
                <a:latin typeface="Monotype Corsiva" panose="03010101010201010101" pitchFamily="66" charset="0"/>
              </a:rPr>
              <a:t>. </a:t>
            </a:r>
            <a:endParaRPr lang="ru-RU" sz="2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2861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8064896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latin typeface="Monotype Corsiva" panose="03010101010201010101" pitchFamily="66" charset="0"/>
              </a:rPr>
              <a:t>Другим важливим джерелом </a:t>
            </a:r>
            <a:r>
              <a:rPr lang="uk-UA" sz="2800" dirty="0" smtClean="0">
                <a:latin typeface="Monotype Corsiva" panose="03010101010201010101" pitchFamily="66" charset="0"/>
              </a:rPr>
              <a:t>можна вважати історико-етнографічні</a:t>
            </a:r>
            <a:r>
              <a:rPr lang="uk-UA" sz="2800" dirty="0">
                <a:latin typeface="Monotype Corsiva" panose="03010101010201010101" pitchFamily="66" charset="0"/>
              </a:rPr>
              <a:t> </a:t>
            </a:r>
            <a:r>
              <a:rPr lang="uk-UA" sz="2800" dirty="0" smtClean="0">
                <a:latin typeface="Monotype Corsiva" panose="03010101010201010101" pitchFamily="66" charset="0"/>
              </a:rPr>
              <a:t>записи:</a:t>
            </a:r>
          </a:p>
          <a:p>
            <a:pPr marL="0" indent="0" algn="just">
              <a:buNone/>
            </a:pPr>
            <a:r>
              <a:rPr lang="uk-UA" sz="2800" b="1" dirty="0" smtClean="0">
                <a:latin typeface="Monotype Corsiva" panose="03010101010201010101" pitchFamily="66" charset="0"/>
              </a:rPr>
              <a:t>Я. П. Новицького </a:t>
            </a:r>
            <a:r>
              <a:rPr lang="uk-UA" sz="2800" dirty="0" smtClean="0">
                <a:latin typeface="Monotype Corsiva" panose="03010101010201010101" pitchFamily="66" charset="0"/>
              </a:rPr>
              <a:t>“</a:t>
            </a:r>
            <a:r>
              <a:rPr lang="uk-UA" sz="2800" dirty="0" err="1" smtClean="0">
                <a:latin typeface="Monotype Corsiva" panose="03010101010201010101" pitchFamily="66" charset="0"/>
              </a:rPr>
              <a:t>Материалы</a:t>
            </a:r>
            <a:r>
              <a:rPr lang="uk-UA" sz="2800" dirty="0" smtClean="0">
                <a:latin typeface="Monotype Corsiva" panose="03010101010201010101" pitchFamily="66" charset="0"/>
              </a:rPr>
              <a:t> для </a:t>
            </a:r>
            <a:r>
              <a:rPr lang="uk-UA" sz="2800" dirty="0" err="1" smtClean="0">
                <a:latin typeface="Monotype Corsiva" panose="03010101010201010101" pitchFamily="66" charset="0"/>
              </a:rPr>
              <a:t>исторіи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запорожскихъ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козаковъ</a:t>
            </a:r>
            <a:r>
              <a:rPr lang="uk-UA" sz="2800" dirty="0" smtClean="0">
                <a:latin typeface="Monotype Corsiva" panose="03010101010201010101" pitchFamily="66" charset="0"/>
              </a:rPr>
              <a:t>” (</a:t>
            </a:r>
            <a:r>
              <a:rPr lang="uk-UA" sz="2800" dirty="0" err="1" smtClean="0">
                <a:latin typeface="Monotype Corsiva" panose="03010101010201010101" pitchFamily="66" charset="0"/>
              </a:rPr>
              <a:t>Изъ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Запорожскаго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Сечевого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архива</a:t>
            </a:r>
            <a:r>
              <a:rPr lang="uk-UA" sz="2800" dirty="0" smtClean="0">
                <a:latin typeface="Monotype Corsiva" panose="03010101010201010101" pitchFamily="66" charset="0"/>
              </a:rPr>
              <a:t> 1770 – 1771 гг.), “</a:t>
            </a:r>
            <a:r>
              <a:rPr lang="uk-UA" sz="2800" dirty="0" err="1" smtClean="0">
                <a:latin typeface="Monotype Corsiva" panose="03010101010201010101" pitchFamily="66" charset="0"/>
              </a:rPr>
              <a:t>Малорусскія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исторические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песни</a:t>
            </a:r>
            <a:r>
              <a:rPr lang="uk-UA" sz="2800" dirty="0" smtClean="0">
                <a:latin typeface="Monotype Corsiva" panose="03010101010201010101" pitchFamily="66" charset="0"/>
              </a:rPr>
              <a:t> 1874 – 1903 гг.”, “</a:t>
            </a:r>
            <a:r>
              <a:rPr lang="uk-UA" sz="2800" dirty="0" err="1" smtClean="0">
                <a:latin typeface="Monotype Corsiva" panose="03010101010201010101" pitchFamily="66" charset="0"/>
              </a:rPr>
              <a:t>Исторія</a:t>
            </a:r>
            <a:r>
              <a:rPr lang="uk-UA" sz="2800" dirty="0" smtClean="0">
                <a:latin typeface="Monotype Corsiva" panose="03010101010201010101" pitchFamily="66" charset="0"/>
              </a:rPr>
              <a:t> города </a:t>
            </a:r>
            <a:r>
              <a:rPr lang="uk-UA" sz="2800" dirty="0" err="1" smtClean="0">
                <a:latin typeface="Monotype Corsiva" panose="03010101010201010101" pitchFamily="66" charset="0"/>
              </a:rPr>
              <a:t>Александровска</a:t>
            </a:r>
            <a:r>
              <a:rPr lang="uk-UA" sz="2800" dirty="0" smtClean="0">
                <a:latin typeface="Monotype Corsiva" panose="03010101010201010101" pitchFamily="66" charset="0"/>
              </a:rPr>
              <a:t> 1770-1806 гг.”;  </a:t>
            </a:r>
            <a:r>
              <a:rPr lang="uk-UA" sz="2800" b="1" dirty="0" err="1" smtClean="0">
                <a:latin typeface="Monotype Corsiva" panose="03010101010201010101" pitchFamily="66" charset="0"/>
              </a:rPr>
              <a:t>А.Афанасьєва-Чужбинського</a:t>
            </a:r>
            <a:r>
              <a:rPr lang="uk-UA" sz="2800" b="1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smtClean="0">
                <a:latin typeface="Monotype Corsiva" panose="03010101010201010101" pitchFamily="66" charset="0"/>
              </a:rPr>
              <a:t>“</a:t>
            </a:r>
            <a:r>
              <a:rPr lang="uk-UA" sz="2800" dirty="0" err="1" smtClean="0">
                <a:latin typeface="Monotype Corsiva" panose="03010101010201010101" pitchFamily="66" charset="0"/>
              </a:rPr>
              <a:t>Поездка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въ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Южную</a:t>
            </a:r>
            <a:r>
              <a:rPr lang="uk-UA" sz="2800" dirty="0" smtClean="0">
                <a:latin typeface="Monotype Corsiva" panose="03010101010201010101" pitchFamily="66" charset="0"/>
              </a:rPr>
              <a:t> </a:t>
            </a:r>
            <a:r>
              <a:rPr lang="uk-UA" sz="2800" dirty="0" err="1" smtClean="0">
                <a:latin typeface="Monotype Corsiva" panose="03010101010201010101" pitchFamily="66" charset="0"/>
              </a:rPr>
              <a:t>Россію</a:t>
            </a:r>
            <a:r>
              <a:rPr lang="uk-UA" sz="2800" dirty="0" smtClean="0">
                <a:latin typeface="Monotype Corsiva" panose="03010101010201010101" pitchFamily="66" charset="0"/>
              </a:rPr>
              <a:t>. </a:t>
            </a:r>
            <a:r>
              <a:rPr lang="ru-RU" sz="2800" dirty="0" smtClean="0">
                <a:latin typeface="Monotype Corsiva" panose="03010101010201010101" pitchFamily="66" charset="0"/>
              </a:rPr>
              <a:t>Очерки Днепра”;  </a:t>
            </a:r>
            <a:r>
              <a:rPr lang="ru-RU" sz="2800" b="1" dirty="0" smtClean="0">
                <a:latin typeface="Monotype Corsiva" panose="03010101010201010101" pitchFamily="66" charset="0"/>
              </a:rPr>
              <a:t>Д.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Яворницького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“</a:t>
            </a:r>
            <a:r>
              <a:rPr lang="ru-RU" sz="2800" dirty="0" err="1" smtClean="0">
                <a:latin typeface="Monotype Corsiva" panose="03010101010201010101" pitchFamily="66" charset="0"/>
              </a:rPr>
              <a:t>Історія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запорозьких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козаків</a:t>
            </a:r>
            <a:r>
              <a:rPr lang="ru-RU" sz="2800" dirty="0" smtClean="0">
                <a:latin typeface="Monotype Corsiva" panose="03010101010201010101" pitchFamily="66" charset="0"/>
              </a:rPr>
              <a:t>” у 3-х т., “</a:t>
            </a:r>
            <a:r>
              <a:rPr lang="ru-RU" sz="2800" dirty="0" err="1" smtClean="0">
                <a:latin typeface="Monotype Corsiva" panose="03010101010201010101" pitchFamily="66" charset="0"/>
              </a:rPr>
              <a:t>Вольності</a:t>
            </a:r>
            <a:r>
              <a:rPr lang="ru-RU" sz="2800" dirty="0" smtClean="0">
                <a:latin typeface="Monotype Corsiva" panose="03010101010201010101" pitchFamily="66" charset="0"/>
              </a:rPr>
              <a:t> запорожских </a:t>
            </a:r>
            <a:r>
              <a:rPr lang="ru-RU" sz="2800" dirty="0" err="1" smtClean="0">
                <a:latin typeface="Monotype Corsiva" panose="03010101010201010101" pitchFamily="66" charset="0"/>
              </a:rPr>
              <a:t>козаков</a:t>
            </a:r>
            <a:r>
              <a:rPr lang="ru-RU" sz="2800" dirty="0" smtClean="0">
                <a:latin typeface="Monotype Corsiva" panose="03010101010201010101" pitchFamily="66" charset="0"/>
              </a:rPr>
              <a:t>”, “Запорожье </a:t>
            </a:r>
            <a:r>
              <a:rPr lang="ru-RU" sz="2800" dirty="0" err="1" smtClean="0">
                <a:latin typeface="Monotype Corsiva" panose="03010101010201010101" pitchFamily="66" charset="0"/>
              </a:rPr>
              <a:t>въ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остаткахъ</a:t>
            </a:r>
            <a:r>
              <a:rPr lang="ru-RU" sz="2800" dirty="0" smtClean="0">
                <a:latin typeface="Monotype Corsiva" panose="03010101010201010101" pitchFamily="66" charset="0"/>
              </a:rPr>
              <a:t> старины и </a:t>
            </a:r>
            <a:r>
              <a:rPr lang="ru-RU" sz="2800" dirty="0" err="1" smtClean="0">
                <a:latin typeface="Monotype Corsiva" panose="03010101010201010101" pitchFamily="66" charset="0"/>
              </a:rPr>
              <a:t>преданіяхъ</a:t>
            </a:r>
            <a:r>
              <a:rPr lang="ru-RU" sz="2800" dirty="0" smtClean="0">
                <a:latin typeface="Monotype Corsiva" panose="03010101010201010101" pitchFamily="66" charset="0"/>
              </a:rPr>
              <a:t> народа”,</a:t>
            </a:r>
          </a:p>
          <a:p>
            <a:pPr marL="0" indent="0" algn="just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Архів</a:t>
            </a:r>
            <a:r>
              <a:rPr lang="ru-RU" sz="2800" b="1" dirty="0" smtClean="0">
                <a:latin typeface="Monotype Corsiva" panose="03010101010201010101" pitchFamily="66" charset="0"/>
              </a:rPr>
              <a:t> Коша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Нової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Січі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(</a:t>
            </a:r>
            <a:r>
              <a:rPr lang="ru-RU" sz="2800" dirty="0" err="1" smtClean="0">
                <a:latin typeface="Monotype Corsiva" panose="03010101010201010101" pitchFamily="66" charset="0"/>
              </a:rPr>
              <a:t>опис</a:t>
            </a:r>
            <a:r>
              <a:rPr lang="ru-RU" sz="2800" dirty="0" smtClean="0">
                <a:latin typeface="Monotype Corsiva" panose="03010101010201010101" pitchFamily="66" charset="0"/>
              </a:rPr>
              <a:t> справ 1713 – 1776 </a:t>
            </a:r>
            <a:r>
              <a:rPr lang="ru-RU" sz="2800" dirty="0" err="1" smtClean="0">
                <a:latin typeface="Monotype Corsiva" panose="03010101010201010101" pitchFamily="66" charset="0"/>
              </a:rPr>
              <a:t>рр</a:t>
            </a:r>
            <a:r>
              <a:rPr lang="ru-RU" sz="2800" dirty="0" smtClean="0">
                <a:latin typeface="Monotype Corsiva" panose="03010101010201010101" pitchFamily="66" charset="0"/>
              </a:rPr>
              <a:t>.) та </a:t>
            </a:r>
          </a:p>
          <a:p>
            <a:pPr marL="0" indent="0" algn="just">
              <a:buNone/>
            </a:pPr>
            <a:r>
              <a:rPr lang="ru-RU" sz="2800" b="1" dirty="0" err="1" smtClean="0">
                <a:latin typeface="Monotype Corsiva" panose="03010101010201010101" pitchFamily="66" charset="0"/>
              </a:rPr>
              <a:t>Архів</a:t>
            </a:r>
            <a:r>
              <a:rPr lang="ru-RU" sz="2800" b="1" dirty="0" smtClean="0">
                <a:latin typeface="Monotype Corsiva" panose="03010101010201010101" pitchFamily="66" charset="0"/>
              </a:rPr>
              <a:t> Коша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Нової</a:t>
            </a:r>
            <a:r>
              <a:rPr lang="ru-RU" sz="2800" b="1" dirty="0" smtClean="0">
                <a:latin typeface="Monotype Corsiva" panose="03010101010201010101" pitchFamily="66" charset="0"/>
              </a:rPr>
              <a:t> Запорозької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Січі</a:t>
            </a:r>
            <a:r>
              <a:rPr lang="ru-RU" sz="2800" b="1" dirty="0" smtClean="0">
                <a:latin typeface="Monotype Corsiva" panose="03010101010201010101" pitchFamily="66" charset="0"/>
              </a:rPr>
              <a:t>. Корпус 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документів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(1736 – 1775 </a:t>
            </a:r>
            <a:r>
              <a:rPr lang="ru-RU" sz="2800" dirty="0" err="1" smtClean="0">
                <a:latin typeface="Monotype Corsiva" panose="03010101010201010101" pitchFamily="66" charset="0"/>
              </a:rPr>
              <a:t>рр</a:t>
            </a:r>
            <a:r>
              <a:rPr lang="ru-RU" sz="2800" dirty="0" smtClean="0">
                <a:latin typeface="Monotype Corsiva" panose="03010101010201010101" pitchFamily="66" charset="0"/>
              </a:rPr>
              <a:t>.)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16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27584" y="836712"/>
            <a:ext cx="7526660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600" b="1" dirty="0" smtClean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Третє джерело </a:t>
            </a:r>
            <a:r>
              <a:rPr lang="uk-UA" sz="2600" b="1" dirty="0">
                <a:latin typeface="Monotype Corsiva" panose="03010101010201010101" pitchFamily="66" charset="0"/>
              </a:rPr>
              <a:t> </a:t>
            </a:r>
            <a:r>
              <a:rPr lang="uk-UA" sz="2600" dirty="0" smtClean="0">
                <a:latin typeface="Monotype Corsiva" panose="03010101010201010101" pitchFamily="66" charset="0"/>
              </a:rPr>
              <a:t>є переписи населення, зроблені ХХ-ХХІ ст., узяті в архівах міст Запоріжжя, Василівки, Нікополя, Кам’янки-Дніпровської та в сільських радах населених пунктів Надвеликолужжя (Запорізької, Дніпропетровської та Херсонської областей).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До цього джерела додаємо власноручні записи прізвищ</a:t>
            </a:r>
            <a:r>
              <a:rPr lang="ru-RU" sz="2600" dirty="0">
                <a:latin typeface="Monotype Corsiva" panose="03010101010201010101" pitchFamily="66" charset="0"/>
              </a:rPr>
              <a:t>.</a:t>
            </a:r>
            <a:endParaRPr lang="ru-RU" sz="2600" dirty="0" smtClean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33056"/>
            <a:ext cx="5532107" cy="25443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282615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212" y="2439307"/>
            <a:ext cx="2296964" cy="29969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404664"/>
            <a:ext cx="78867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u="sng" dirty="0" smtClean="0">
                <a:latin typeface="Monotype Corsiva" panose="03010101010201010101" pitchFamily="66" charset="0"/>
              </a:rPr>
              <a:t>Групи </a:t>
            </a:r>
            <a:r>
              <a:rPr lang="uk-UA" sz="2800" b="1" u="sng" dirty="0" err="1" smtClean="0">
                <a:latin typeface="Monotype Corsiva" panose="03010101010201010101" pitchFamily="66" charset="0"/>
              </a:rPr>
              <a:t>надвеликолузьких</a:t>
            </a:r>
            <a:r>
              <a:rPr lang="uk-UA" sz="2800" b="1" u="sng" dirty="0" smtClean="0">
                <a:latin typeface="Monotype Corsiva" panose="03010101010201010101" pitchFamily="66" charset="0"/>
              </a:rPr>
              <a:t> прізвищ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052736"/>
            <a:ext cx="2520280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Похідні від імен </a:t>
            </a:r>
            <a:r>
              <a:rPr lang="ru-RU" sz="2600" b="1" dirty="0" smtClean="0">
                <a:latin typeface="Monotype Corsiva" panose="03010101010201010101" pitchFamily="66" charset="0"/>
              </a:rPr>
              <a:t>(</a:t>
            </a:r>
            <a:r>
              <a:rPr lang="ru-RU" sz="2600" b="1" dirty="0" err="1">
                <a:latin typeface="Monotype Corsiva" panose="03010101010201010101" pitchFamily="66" charset="0"/>
              </a:rPr>
              <a:t>переважно</a:t>
            </a:r>
            <a:r>
              <a:rPr lang="ru-RU" sz="2600" b="1" dirty="0">
                <a:latin typeface="Monotype Corsiva" panose="03010101010201010101" pitchFamily="66" charset="0"/>
              </a:rPr>
              <a:t> батька, </a:t>
            </a:r>
            <a:r>
              <a:rPr lang="ru-RU" sz="2600" b="1" dirty="0" err="1">
                <a:latin typeface="Monotype Corsiva" panose="03010101010201010101" pitchFamily="66" charset="0"/>
              </a:rPr>
              <a:t>матері</a:t>
            </a:r>
            <a:r>
              <a:rPr lang="ru-RU" sz="2600" b="1" dirty="0">
                <a:latin typeface="Monotype Corsiva" panose="03010101010201010101" pitchFamily="66" charset="0"/>
              </a:rPr>
              <a:t> </a:t>
            </a:r>
            <a:r>
              <a:rPr lang="ru-RU" sz="2600" b="1" dirty="0" err="1">
                <a:latin typeface="Monotype Corsiva" panose="03010101010201010101" pitchFamily="66" charset="0"/>
              </a:rPr>
              <a:t>або</a:t>
            </a:r>
            <a:r>
              <a:rPr lang="ru-RU" sz="2600" b="1" dirty="0">
                <a:latin typeface="Monotype Corsiva" panose="03010101010201010101" pitchFamily="66" charset="0"/>
              </a:rPr>
              <a:t> </a:t>
            </a:r>
            <a:r>
              <a:rPr lang="ru-RU" sz="2600" b="1" dirty="0" err="1">
                <a:latin typeface="Monotype Corsiva" panose="03010101010201010101" pitchFamily="66" charset="0"/>
              </a:rPr>
              <a:t>діда</a:t>
            </a:r>
            <a:r>
              <a:rPr lang="ru-RU" sz="2600" b="1" dirty="0">
                <a:latin typeface="Monotype Corsiva" panose="03010101010201010101" pitchFamily="66" charset="0"/>
              </a:rPr>
              <a:t>)</a:t>
            </a:r>
            <a:endParaRPr lang="uk-UA" sz="2600" b="1" dirty="0" smtClean="0">
              <a:latin typeface="Monotype Corsiva" panose="03010101010201010101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1036" y="1052736"/>
            <a:ext cx="2520280" cy="1224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Похідні від топонімів та етнонімів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84168" y="1067981"/>
            <a:ext cx="2520280" cy="12088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Похідні від назв постійних занять або ремесла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5013176"/>
            <a:ext cx="2520280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b="1" dirty="0">
                <a:latin typeface="Monotype Corsiva" panose="03010101010201010101" pitchFamily="66" charset="0"/>
              </a:rPr>
              <a:t>Антоненко, Борисенко, </a:t>
            </a:r>
            <a:r>
              <a:rPr lang="uk-UA" sz="2600" b="1" dirty="0" err="1">
                <a:latin typeface="Monotype Corsiva" panose="03010101010201010101" pitchFamily="66" charset="0"/>
              </a:rPr>
              <a:t>Варченко</a:t>
            </a:r>
            <a:r>
              <a:rPr lang="uk-UA" sz="2600" b="1" dirty="0">
                <a:latin typeface="Monotype Corsiva" panose="03010101010201010101" pitchFamily="66" charset="0"/>
              </a:rPr>
              <a:t>, Григоренко</a:t>
            </a:r>
            <a:endParaRPr lang="uk-UA" sz="2600" b="1" dirty="0" smtClean="0">
              <a:latin typeface="Monotype Corsiva" panose="03010101010201010101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11036" y="4365104"/>
            <a:ext cx="2520280" cy="1944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Полтавець,</a:t>
            </a:r>
          </a:p>
          <a:p>
            <a:pPr marL="0" indent="0" algn="ctr">
              <a:buNone/>
            </a:pPr>
            <a:r>
              <a:rPr lang="uk-UA" sz="2600" b="1" dirty="0" smtClean="0">
                <a:latin typeface="Monotype Corsiva" panose="03010101010201010101" pitchFamily="66" charset="0"/>
              </a:rPr>
              <a:t>Таврійський,</a:t>
            </a:r>
          </a:p>
          <a:p>
            <a:pPr marL="0" indent="0" algn="ctr">
              <a:buNone/>
            </a:pPr>
            <a:r>
              <a:rPr lang="uk-UA" sz="2600" b="1" dirty="0">
                <a:latin typeface="Monotype Corsiva" panose="03010101010201010101" pitchFamily="66" charset="0"/>
              </a:rPr>
              <a:t>Вірменко, </a:t>
            </a:r>
            <a:r>
              <a:rPr lang="uk-UA" sz="2600" b="1" dirty="0" smtClean="0">
                <a:latin typeface="Monotype Corsiva" panose="03010101010201010101" pitchFamily="66" charset="0"/>
              </a:rPr>
              <a:t>Бойко, Волох</a:t>
            </a:r>
            <a:r>
              <a:rPr lang="uk-UA" sz="2600" b="1" dirty="0">
                <a:latin typeface="Monotype Corsiva" panose="03010101010201010101" pitchFamily="66" charset="0"/>
              </a:rPr>
              <a:t>, Грек</a:t>
            </a:r>
            <a:endParaRPr lang="uk-UA" sz="26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uk-UA" sz="2600" b="1" dirty="0" smtClean="0">
              <a:latin typeface="Monotype Corsiva" panose="03010101010201010101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84168" y="4725144"/>
            <a:ext cx="2520280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err="1">
                <a:latin typeface="Monotype Corsiva" panose="03010101010201010101" pitchFamily="66" charset="0"/>
              </a:rPr>
              <a:t>Козоріз</a:t>
            </a:r>
            <a:r>
              <a:rPr lang="ru-RU" sz="2600" b="1" dirty="0">
                <a:latin typeface="Monotype Corsiva" panose="03010101010201010101" pitchFamily="66" charset="0"/>
              </a:rPr>
              <a:t>, Коновал, Чумаченко, </a:t>
            </a:r>
            <a:r>
              <a:rPr lang="ru-RU" sz="2600" b="1" dirty="0" err="1">
                <a:latin typeface="Monotype Corsiva" panose="03010101010201010101" pitchFamily="66" charset="0"/>
              </a:rPr>
              <a:t>Кравець</a:t>
            </a:r>
            <a:r>
              <a:rPr lang="ru-RU" sz="2600" b="1" dirty="0">
                <a:latin typeface="Monotype Corsiva" panose="03010101010201010101" pitchFamily="66" charset="0"/>
              </a:rPr>
              <a:t>, </a:t>
            </a:r>
            <a:endParaRPr lang="ru-RU" sz="26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Monotype Corsiva" panose="03010101010201010101" pitchFamily="66" charset="0"/>
              </a:rPr>
              <a:t>Бражник</a:t>
            </a:r>
            <a:endParaRPr lang="uk-UA" sz="2600" b="1" dirty="0" smtClean="0">
              <a:latin typeface="Monotype Corsiva" panose="03010101010201010101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70" y="2220767"/>
            <a:ext cx="1694012" cy="214433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r="8169"/>
          <a:stretch/>
        </p:blipFill>
        <p:spPr>
          <a:xfrm>
            <a:off x="5960988" y="2258246"/>
            <a:ext cx="3049171" cy="24881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263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64654" y="188640"/>
            <a:ext cx="78867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Monotype Corsiva" panose="03010101010201010101" pitchFamily="66" charset="0"/>
              </a:rPr>
              <a:t>Багато прізвищ пов’язані безпосередньо з козаччиною, зокрема з військовою справою, бо саме нею й займався люд на Запорозькій Січі в ту добу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99592" y="2204864"/>
            <a:ext cx="7416824" cy="33123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b="1" dirty="0" err="1">
                <a:latin typeface="Monotype Corsiva" panose="03010101010201010101" pitchFamily="66" charset="0"/>
              </a:rPr>
              <a:t>Асавул</a:t>
            </a:r>
            <a:r>
              <a:rPr lang="uk-UA" sz="2600" b="1" dirty="0">
                <a:latin typeface="Monotype Corsiva" panose="03010101010201010101" pitchFamily="66" charset="0"/>
              </a:rPr>
              <a:t> – </a:t>
            </a:r>
            <a:r>
              <a:rPr lang="uk-UA" sz="2600" b="1" dirty="0" err="1">
                <a:latin typeface="Monotype Corsiva" panose="03010101010201010101" pitchFamily="66" charset="0"/>
              </a:rPr>
              <a:t>Асавуленко</a:t>
            </a:r>
            <a:r>
              <a:rPr lang="uk-UA" sz="2600" b="1" dirty="0">
                <a:latin typeface="Monotype Corsiva" panose="03010101010201010101" pitchFamily="66" charset="0"/>
              </a:rPr>
              <a:t> (</a:t>
            </a:r>
            <a:r>
              <a:rPr lang="uk-UA" sz="2600" b="1" dirty="0" err="1">
                <a:latin typeface="Monotype Corsiva" panose="03010101010201010101" pitchFamily="66" charset="0"/>
              </a:rPr>
              <a:t>Осауленко</a:t>
            </a:r>
            <a:r>
              <a:rPr lang="uk-UA" sz="2600" b="1" dirty="0">
                <a:latin typeface="Monotype Corsiva" panose="03010101010201010101" pitchFamily="66" charset="0"/>
              </a:rPr>
              <a:t>), </a:t>
            </a:r>
            <a:r>
              <a:rPr lang="uk-UA" sz="2600" b="1" dirty="0" err="1">
                <a:latin typeface="Monotype Corsiva" panose="03010101010201010101" pitchFamily="66" charset="0"/>
              </a:rPr>
              <a:t>Атаманенко</a:t>
            </a:r>
            <a:r>
              <a:rPr lang="uk-UA" sz="2600" b="1" dirty="0">
                <a:latin typeface="Monotype Corsiva" panose="03010101010201010101" pitchFamily="66" charset="0"/>
              </a:rPr>
              <a:t> – </a:t>
            </a:r>
            <a:r>
              <a:rPr lang="uk-UA" sz="2600" b="1" dirty="0" err="1">
                <a:latin typeface="Monotype Corsiva" panose="03010101010201010101" pitchFamily="66" charset="0"/>
              </a:rPr>
              <a:t>Атаманчук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Атаманець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Ватаманчук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Ватаманець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Воеводін</a:t>
            </a:r>
            <a:r>
              <a:rPr lang="uk-UA" sz="2600" b="1" dirty="0">
                <a:latin typeface="Monotype Corsiva" panose="03010101010201010101" pitchFamily="66" charset="0"/>
              </a:rPr>
              <a:t> – </a:t>
            </a:r>
            <a:r>
              <a:rPr lang="uk-UA" sz="2600" b="1" dirty="0" err="1">
                <a:latin typeface="Monotype Corsiva" panose="03010101010201010101" pitchFamily="66" charset="0"/>
              </a:rPr>
              <a:t>Воеводець</a:t>
            </a:r>
            <a:r>
              <a:rPr lang="uk-UA" sz="2600" b="1" dirty="0">
                <a:latin typeface="Monotype Corsiva" panose="03010101010201010101" pitchFamily="66" charset="0"/>
              </a:rPr>
              <a:t>, Гетьман – </a:t>
            </a:r>
            <a:r>
              <a:rPr lang="uk-UA" sz="2600" b="1" dirty="0" err="1">
                <a:latin typeface="Monotype Corsiva" panose="03010101010201010101" pitchFamily="66" charset="0"/>
              </a:rPr>
              <a:t>Гетманенко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Гетманчук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Гетманець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Драгуненко</a:t>
            </a:r>
            <a:r>
              <a:rPr lang="uk-UA" sz="2600" b="1" dirty="0">
                <a:latin typeface="Monotype Corsiva" panose="03010101010201010101" pitchFamily="66" charset="0"/>
              </a:rPr>
              <a:t>, Драган, Каганець, </a:t>
            </a:r>
            <a:r>
              <a:rPr lang="uk-UA" sz="2600" b="1" dirty="0" err="1">
                <a:latin typeface="Monotype Corsiva" panose="03010101010201010101" pitchFamily="66" charset="0"/>
              </a:rPr>
              <a:t>Капитан</a:t>
            </a:r>
            <a:r>
              <a:rPr lang="uk-UA" sz="2600" b="1" dirty="0">
                <a:latin typeface="Monotype Corsiva" panose="03010101010201010101" pitchFamily="66" charset="0"/>
              </a:rPr>
              <a:t> - </a:t>
            </a:r>
            <a:r>
              <a:rPr lang="uk-UA" sz="2600" b="1" dirty="0" err="1">
                <a:latin typeface="Monotype Corsiva" panose="03010101010201010101" pitchFamily="66" charset="0"/>
              </a:rPr>
              <a:t>Капитаненко</a:t>
            </a:r>
            <a:r>
              <a:rPr lang="uk-UA" sz="2600" b="1" dirty="0">
                <a:latin typeface="Monotype Corsiva" panose="03010101010201010101" pitchFamily="66" charset="0"/>
              </a:rPr>
              <a:t>, Козак – Козаченко, </a:t>
            </a:r>
            <a:r>
              <a:rPr lang="uk-UA" sz="2600" b="1" dirty="0" err="1">
                <a:latin typeface="Monotype Corsiva" panose="03010101010201010101" pitchFamily="66" charset="0"/>
              </a:rPr>
              <a:t>Козачук</a:t>
            </a:r>
            <a:r>
              <a:rPr lang="uk-UA" sz="2600" b="1" dirty="0">
                <a:latin typeface="Monotype Corsiva" panose="03010101010201010101" pitchFamily="66" charset="0"/>
              </a:rPr>
              <a:t>, Левенець, </a:t>
            </a:r>
            <a:r>
              <a:rPr lang="uk-UA" sz="2600" b="1" dirty="0" err="1">
                <a:latin typeface="Monotype Corsiva" panose="03010101010201010101" pitchFamily="66" charset="0"/>
              </a:rPr>
              <a:t>Пластуненко</a:t>
            </a:r>
            <a:r>
              <a:rPr lang="uk-UA" sz="2600" b="1" dirty="0">
                <a:latin typeface="Monotype Corsiva" panose="03010101010201010101" pitchFamily="66" charset="0"/>
              </a:rPr>
              <a:t>, Сотник – Сотниченко, </a:t>
            </a:r>
            <a:r>
              <a:rPr lang="uk-UA" sz="2600" b="1" dirty="0" err="1">
                <a:latin typeface="Monotype Corsiva" panose="03010101010201010101" pitchFamily="66" charset="0"/>
              </a:rPr>
              <a:t>Сотнюк</a:t>
            </a:r>
            <a:r>
              <a:rPr lang="uk-UA" sz="2600" b="1" dirty="0">
                <a:latin typeface="Monotype Corsiva" panose="03010101010201010101" pitchFamily="66" charset="0"/>
              </a:rPr>
              <a:t>, </a:t>
            </a:r>
            <a:r>
              <a:rPr lang="uk-UA" sz="2600" b="1" dirty="0" err="1">
                <a:latin typeface="Monotype Corsiva" panose="03010101010201010101" pitchFamily="66" charset="0"/>
              </a:rPr>
              <a:t>Хоруженко</a:t>
            </a:r>
            <a:endParaRPr lang="uk-UA" sz="2600" b="1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542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3568" y="476672"/>
            <a:ext cx="795870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Monotype Corsiva" panose="03010101010201010101" pitchFamily="66" charset="0"/>
              </a:rPr>
              <a:t>Серед  </a:t>
            </a:r>
            <a:r>
              <a:rPr lang="uk-UA" sz="2800" dirty="0">
                <a:latin typeface="Monotype Corsiva" panose="03010101010201010101" pitchFamily="66" charset="0"/>
              </a:rPr>
              <a:t>зафіксованих прізвищ виділяються такі, внутрішня форма яких умотивована назвою характерної особистої ознаки людини, що впадала в очі </a:t>
            </a:r>
            <a:r>
              <a:rPr lang="uk-UA" sz="2800" dirty="0" smtClean="0">
                <a:latin typeface="Monotype Corsiva" panose="03010101010201010101" pitchFamily="66" charset="0"/>
              </a:rPr>
              <a:t>оточенню: зріст</a:t>
            </a:r>
            <a:r>
              <a:rPr lang="uk-UA" sz="2800" dirty="0">
                <a:latin typeface="Monotype Corsiva" panose="03010101010201010101" pitchFamily="66" charset="0"/>
              </a:rPr>
              <a:t>,  повнота, фізична сила, розмір голови, очі, зір, волосся, руки, ніс, губи, зуби, обличчя, брови, </a:t>
            </a:r>
            <a:r>
              <a:rPr lang="uk-UA" sz="2800" dirty="0" err="1" smtClean="0">
                <a:latin typeface="Monotype Corsiva" panose="03010101010201010101" pitchFamily="66" charset="0"/>
              </a:rPr>
              <a:t>шія</a:t>
            </a:r>
            <a:r>
              <a:rPr lang="uk-UA" sz="2800" dirty="0" smtClean="0"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18506" y="3717032"/>
            <a:ext cx="7488832" cy="20162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>
                <a:latin typeface="Monotype Corsiva" panose="03010101010201010101" pitchFamily="66" charset="0"/>
              </a:rPr>
              <a:t>Головко, Бровко, Горбач, Моргун, </a:t>
            </a:r>
            <a:r>
              <a:rPr lang="ru-RU" sz="2600" b="1" dirty="0" err="1" smtClean="0">
                <a:latin typeface="Monotype Corsiva" panose="03010101010201010101" pitchFamily="66" charset="0"/>
              </a:rPr>
              <a:t>Чванило</a:t>
            </a:r>
            <a:r>
              <a:rPr lang="ru-RU" sz="2600" b="1" dirty="0" smtClean="0">
                <a:latin typeface="Monotype Corsiva" panose="03010101010201010101" pitchFamily="66" charset="0"/>
              </a:rPr>
              <a:t>, </a:t>
            </a:r>
            <a:r>
              <a:rPr lang="ru-RU" sz="2600" b="1" dirty="0" err="1">
                <a:latin typeface="Monotype Corsiva" panose="03010101010201010101" pitchFamily="66" charset="0"/>
              </a:rPr>
              <a:t>Худзеля</a:t>
            </a:r>
            <a:r>
              <a:rPr lang="ru-RU" sz="2600" b="1" dirty="0" smtClean="0">
                <a:latin typeface="Monotype Corsiva" panose="03010101010201010101" pitchFamily="66" charset="0"/>
              </a:rPr>
              <a:t>,  </a:t>
            </a:r>
            <a:r>
              <a:rPr lang="ru-RU" sz="2600" b="1" dirty="0" err="1" smtClean="0">
                <a:latin typeface="Monotype Corsiva" panose="03010101010201010101" pitchFamily="66" charset="0"/>
              </a:rPr>
              <a:t>Товстий</a:t>
            </a:r>
            <a:r>
              <a:rPr lang="ru-RU" sz="2600" b="1" dirty="0" smtClean="0">
                <a:latin typeface="Monotype Corsiva" panose="03010101010201010101" pitchFamily="66" charset="0"/>
              </a:rPr>
              <a:t>, Добренький</a:t>
            </a:r>
            <a:r>
              <a:rPr lang="ru-RU" sz="2600" b="1" dirty="0">
                <a:latin typeface="Monotype Corsiva" panose="03010101010201010101" pitchFamily="66" charset="0"/>
              </a:rPr>
              <a:t>, </a:t>
            </a:r>
            <a:r>
              <a:rPr lang="ru-RU" sz="2600" b="1" dirty="0" err="1" smtClean="0">
                <a:latin typeface="Monotype Corsiva" panose="03010101010201010101" pitchFamily="66" charset="0"/>
              </a:rPr>
              <a:t>Нежура</a:t>
            </a:r>
            <a:r>
              <a:rPr lang="ru-RU" sz="2600" b="1" dirty="0" smtClean="0">
                <a:latin typeface="Monotype Corsiva" panose="03010101010201010101" pitchFamily="66" charset="0"/>
              </a:rPr>
              <a:t>,, Шульга, </a:t>
            </a:r>
            <a:r>
              <a:rPr lang="ru-RU" sz="2600" b="1" dirty="0" err="1" smtClean="0">
                <a:latin typeface="Monotype Corsiva" panose="03010101010201010101" pitchFamily="66" charset="0"/>
              </a:rPr>
              <a:t>Вусань</a:t>
            </a:r>
            <a:r>
              <a:rPr lang="ru-RU" sz="2600" b="1" dirty="0" smtClean="0">
                <a:latin typeface="Monotype Corsiva" panose="03010101010201010101" pitchFamily="66" charset="0"/>
              </a:rPr>
              <a:t>, Чуб , Губа, Кулага</a:t>
            </a:r>
            <a:endParaRPr lang="uk-UA" sz="2600" b="1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05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990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Monotype Corsiva</vt:lpstr>
      <vt:lpstr>Rage Italic</vt:lpstr>
      <vt:lpstr>Times New Roman</vt:lpstr>
      <vt:lpstr>Кнопка</vt:lpstr>
      <vt:lpstr>Надвеликолузькі прізвища маркери історії краю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Ирина</cp:lastModifiedBy>
  <cp:revision>22</cp:revision>
  <dcterms:created xsi:type="dcterms:W3CDTF">2021-11-10T21:23:42Z</dcterms:created>
  <dcterms:modified xsi:type="dcterms:W3CDTF">2021-11-23T14:28:33Z</dcterms:modified>
</cp:coreProperties>
</file>