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4" r:id="rId1"/>
  </p:sldMasterIdLst>
  <p:sldIdLst>
    <p:sldId id="256" r:id="rId2"/>
    <p:sldId id="264" r:id="rId3"/>
    <p:sldId id="265" r:id="rId4"/>
    <p:sldId id="266" r:id="rId5"/>
    <p:sldId id="267" r:id="rId6"/>
    <p:sldId id="268" r:id="rId7"/>
    <p:sldId id="257" r:id="rId8"/>
    <p:sldId id="258" r:id="rId9"/>
    <p:sldId id="259" r:id="rId10"/>
    <p:sldId id="260" r:id="rId11"/>
    <p:sldId id="261" r:id="rId12"/>
    <p:sldId id="263"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32899FF7-9182-49C4-B7CA-9FD8C2619A4F}" type="datetimeFigureOut">
              <a:rPr lang="ru-RU" smtClean="0"/>
              <a:t>06.09.2022</a:t>
            </a:fld>
            <a:endParaRPr lang="ru-RU"/>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ru-RU"/>
          </a:p>
        </p:txBody>
      </p:sp>
      <p:sp>
        <p:nvSpPr>
          <p:cNvPr id="6" name="Slide Number Placeholder 5"/>
          <p:cNvSpPr>
            <a:spLocks noGrp="1"/>
          </p:cNvSpPr>
          <p:nvPr>
            <p:ph type="sldNum" sz="quarter" idx="12"/>
          </p:nvPr>
        </p:nvSpPr>
        <p:spPr>
          <a:xfrm>
            <a:off x="10469880" y="320040"/>
            <a:ext cx="914400" cy="320040"/>
          </a:xfrm>
        </p:spPr>
        <p:txBody>
          <a:bodyPr/>
          <a:lstStyle/>
          <a:p>
            <a:fld id="{62E59850-3292-4D41-8CEF-014487390E8A}" type="slidenum">
              <a:rPr lang="ru-RU" smtClean="0"/>
              <a:t>‹#›</a:t>
            </a:fld>
            <a:endParaRPr lang="ru-RU"/>
          </a:p>
        </p:txBody>
      </p:sp>
    </p:spTree>
    <p:extLst>
      <p:ext uri="{BB962C8B-B14F-4D97-AF65-F5344CB8AC3E}">
        <p14:creationId xmlns:p14="http://schemas.microsoft.com/office/powerpoint/2010/main" val="2663169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2899FF7-9182-49C4-B7CA-9FD8C2619A4F}" type="datetimeFigureOut">
              <a:rPr lang="ru-RU" smtClean="0"/>
              <a:t>06.09.2022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2E59850-3292-4D41-8CEF-014487390E8A}" type="slidenum">
              <a:rPr lang="ru-RU" smtClean="0"/>
              <a:t>‹#›</a:t>
            </a:fld>
            <a:endParaRPr lang="ru-RU"/>
          </a:p>
        </p:txBody>
      </p:sp>
    </p:spTree>
    <p:extLst>
      <p:ext uri="{BB962C8B-B14F-4D97-AF65-F5344CB8AC3E}">
        <p14:creationId xmlns:p14="http://schemas.microsoft.com/office/powerpoint/2010/main" val="3861834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a:xfrm>
            <a:off x="804672" y="320040"/>
            <a:ext cx="3657600" cy="320040"/>
          </a:xfrm>
        </p:spPr>
        <p:txBody>
          <a:bodyPr/>
          <a:lstStyle/>
          <a:p>
            <a:fld id="{32899FF7-9182-49C4-B7CA-9FD8C2619A4F}" type="datetimeFigureOut">
              <a:rPr lang="ru-RU" smtClean="0"/>
              <a:t>06.09.2022</a:t>
            </a:fld>
            <a:endParaRPr lang="ru-RU"/>
          </a:p>
        </p:txBody>
      </p:sp>
      <p:sp>
        <p:nvSpPr>
          <p:cNvPr id="5" name="Footer Placeholder 4"/>
          <p:cNvSpPr>
            <a:spLocks noGrp="1"/>
          </p:cNvSpPr>
          <p:nvPr>
            <p:ph type="ftr" sz="quarter" idx="11"/>
          </p:nvPr>
        </p:nvSpPr>
        <p:spPr>
          <a:xfrm>
            <a:off x="804672" y="6227064"/>
            <a:ext cx="10588752" cy="320040"/>
          </a:xfrm>
        </p:spPr>
        <p:txBody>
          <a:bodyPr/>
          <a:lstStyle/>
          <a:p>
            <a:endParaRPr lang="ru-RU"/>
          </a:p>
        </p:txBody>
      </p:sp>
      <p:sp>
        <p:nvSpPr>
          <p:cNvPr id="6" name="Slide Number Placeholder 5"/>
          <p:cNvSpPr>
            <a:spLocks noGrp="1"/>
          </p:cNvSpPr>
          <p:nvPr>
            <p:ph type="sldNum" sz="quarter" idx="12"/>
          </p:nvPr>
        </p:nvSpPr>
        <p:spPr>
          <a:xfrm>
            <a:off x="10469880" y="320040"/>
            <a:ext cx="914400" cy="320040"/>
          </a:xfrm>
        </p:spPr>
        <p:txBody>
          <a:bodyPr/>
          <a:lstStyle/>
          <a:p>
            <a:fld id="{62E59850-3292-4D41-8CEF-014487390E8A}" type="slidenum">
              <a:rPr lang="ru-RU" smtClean="0"/>
              <a:t>‹#›</a:t>
            </a:fld>
            <a:endParaRPr lang="ru-RU"/>
          </a:p>
        </p:txBody>
      </p:sp>
    </p:spTree>
    <p:extLst>
      <p:ext uri="{BB962C8B-B14F-4D97-AF65-F5344CB8AC3E}">
        <p14:creationId xmlns:p14="http://schemas.microsoft.com/office/powerpoint/2010/main" val="2930114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2899FF7-9182-49C4-B7CA-9FD8C2619A4F}" type="datetimeFigureOut">
              <a:rPr lang="ru-RU" smtClean="0"/>
              <a:t>06.09.2022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2E59850-3292-4D41-8CEF-014487390E8A}" type="slidenum">
              <a:rPr lang="ru-RU" smtClean="0"/>
              <a:t>‹#›</a:t>
            </a:fld>
            <a:endParaRPr lang="ru-RU"/>
          </a:p>
        </p:txBody>
      </p:sp>
    </p:spTree>
    <p:extLst>
      <p:ext uri="{BB962C8B-B14F-4D97-AF65-F5344CB8AC3E}">
        <p14:creationId xmlns:p14="http://schemas.microsoft.com/office/powerpoint/2010/main" val="1972588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804672" y="320040"/>
            <a:ext cx="3657600" cy="320040"/>
          </a:xfrm>
        </p:spPr>
        <p:txBody>
          <a:bodyPr/>
          <a:lstStyle/>
          <a:p>
            <a:fld id="{32899FF7-9182-49C4-B7CA-9FD8C2619A4F}" type="datetimeFigureOut">
              <a:rPr lang="ru-RU" smtClean="0"/>
              <a:t>06.09.2022</a:t>
            </a:fld>
            <a:endParaRPr lang="ru-RU"/>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ru-RU"/>
          </a:p>
        </p:txBody>
      </p:sp>
      <p:sp>
        <p:nvSpPr>
          <p:cNvPr id="6" name="Slide Number Placeholder 5"/>
          <p:cNvSpPr>
            <a:spLocks noGrp="1"/>
          </p:cNvSpPr>
          <p:nvPr>
            <p:ph type="sldNum" sz="quarter" idx="12"/>
          </p:nvPr>
        </p:nvSpPr>
        <p:spPr>
          <a:xfrm>
            <a:off x="10469880" y="320040"/>
            <a:ext cx="914400" cy="320040"/>
          </a:xfrm>
        </p:spPr>
        <p:txBody>
          <a:bodyPr/>
          <a:lstStyle/>
          <a:p>
            <a:fld id="{62E59850-3292-4D41-8CEF-014487390E8A}" type="slidenum">
              <a:rPr lang="ru-RU" smtClean="0"/>
              <a:t>‹#›</a:t>
            </a:fld>
            <a:endParaRPr lang="ru-RU"/>
          </a:p>
        </p:txBody>
      </p:sp>
    </p:spTree>
    <p:extLst>
      <p:ext uri="{BB962C8B-B14F-4D97-AF65-F5344CB8AC3E}">
        <p14:creationId xmlns:p14="http://schemas.microsoft.com/office/powerpoint/2010/main" val="2813422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ru-RU" smtClean="0"/>
              <a:t>Образец заголовка</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a:xfrm>
            <a:off x="804672" y="320040"/>
            <a:ext cx="3657600" cy="320040"/>
          </a:xfrm>
        </p:spPr>
        <p:txBody>
          <a:bodyPr/>
          <a:lstStyle/>
          <a:p>
            <a:fld id="{32899FF7-9182-49C4-B7CA-9FD8C2619A4F}" type="datetimeFigureOut">
              <a:rPr lang="ru-RU" smtClean="0"/>
              <a:t>06.09.2022</a:t>
            </a:fld>
            <a:endParaRPr lang="ru-RU"/>
          </a:p>
        </p:txBody>
      </p:sp>
      <p:sp>
        <p:nvSpPr>
          <p:cNvPr id="6" name="Footer Placeholder 5"/>
          <p:cNvSpPr>
            <a:spLocks noGrp="1"/>
          </p:cNvSpPr>
          <p:nvPr>
            <p:ph type="ftr" sz="quarter" idx="11"/>
          </p:nvPr>
        </p:nvSpPr>
        <p:spPr>
          <a:xfrm>
            <a:off x="804672" y="6227064"/>
            <a:ext cx="10588752" cy="320040"/>
          </a:xfrm>
        </p:spPr>
        <p:txBody>
          <a:bodyPr/>
          <a:lstStyle/>
          <a:p>
            <a:endParaRPr lang="ru-RU"/>
          </a:p>
        </p:txBody>
      </p:sp>
      <p:sp>
        <p:nvSpPr>
          <p:cNvPr id="7" name="Slide Number Placeholder 6"/>
          <p:cNvSpPr>
            <a:spLocks noGrp="1"/>
          </p:cNvSpPr>
          <p:nvPr>
            <p:ph type="sldNum" sz="quarter" idx="12"/>
          </p:nvPr>
        </p:nvSpPr>
        <p:spPr>
          <a:xfrm>
            <a:off x="10469880" y="320040"/>
            <a:ext cx="914400" cy="320040"/>
          </a:xfrm>
        </p:spPr>
        <p:txBody>
          <a:bodyPr/>
          <a:lstStyle/>
          <a:p>
            <a:fld id="{62E59850-3292-4D41-8CEF-014487390E8A}" type="slidenum">
              <a:rPr lang="ru-RU" smtClean="0"/>
              <a:t>‹#›</a:t>
            </a:fld>
            <a:endParaRPr lang="ru-RU"/>
          </a:p>
        </p:txBody>
      </p:sp>
    </p:spTree>
    <p:extLst>
      <p:ext uri="{BB962C8B-B14F-4D97-AF65-F5344CB8AC3E}">
        <p14:creationId xmlns:p14="http://schemas.microsoft.com/office/powerpoint/2010/main" val="2954281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5125305" y="1488985"/>
            <a:ext cx="6264350" cy="169685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118447" y="4351687"/>
            <a:ext cx="6265588" cy="17040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a:xfrm>
            <a:off x="804672" y="320040"/>
            <a:ext cx="3657600" cy="320040"/>
          </a:xfrm>
        </p:spPr>
        <p:txBody>
          <a:bodyPr/>
          <a:lstStyle/>
          <a:p>
            <a:fld id="{32899FF7-9182-49C4-B7CA-9FD8C2619A4F}" type="datetimeFigureOut">
              <a:rPr lang="ru-RU" smtClean="0"/>
              <a:t>06.09.2022</a:t>
            </a:fld>
            <a:endParaRPr lang="ru-RU"/>
          </a:p>
        </p:txBody>
      </p:sp>
      <p:sp>
        <p:nvSpPr>
          <p:cNvPr id="8" name="Footer Placeholder 7"/>
          <p:cNvSpPr>
            <a:spLocks noGrp="1"/>
          </p:cNvSpPr>
          <p:nvPr>
            <p:ph type="ftr" sz="quarter" idx="11"/>
          </p:nvPr>
        </p:nvSpPr>
        <p:spPr>
          <a:xfrm>
            <a:off x="804672" y="6227064"/>
            <a:ext cx="10588752" cy="320040"/>
          </a:xfrm>
        </p:spPr>
        <p:txBody>
          <a:bodyPr/>
          <a:lstStyle/>
          <a:p>
            <a:endParaRPr lang="ru-RU"/>
          </a:p>
        </p:txBody>
      </p:sp>
      <p:sp>
        <p:nvSpPr>
          <p:cNvPr id="9" name="Slide Number Placeholder 8"/>
          <p:cNvSpPr>
            <a:spLocks noGrp="1"/>
          </p:cNvSpPr>
          <p:nvPr>
            <p:ph type="sldNum" sz="quarter" idx="12"/>
          </p:nvPr>
        </p:nvSpPr>
        <p:spPr>
          <a:xfrm>
            <a:off x="10469880" y="320040"/>
            <a:ext cx="914400" cy="320040"/>
          </a:xfrm>
        </p:spPr>
        <p:txBody>
          <a:bodyPr/>
          <a:lstStyle/>
          <a:p>
            <a:fld id="{62E59850-3292-4D41-8CEF-014487390E8A}" type="slidenum">
              <a:rPr lang="ru-RU" smtClean="0"/>
              <a:t>‹#›</a:t>
            </a:fld>
            <a:endParaRPr lang="ru-RU"/>
          </a:p>
        </p:txBody>
      </p:sp>
    </p:spTree>
    <p:extLst>
      <p:ext uri="{BB962C8B-B14F-4D97-AF65-F5344CB8AC3E}">
        <p14:creationId xmlns:p14="http://schemas.microsoft.com/office/powerpoint/2010/main" val="4243466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32899FF7-9182-49C4-B7CA-9FD8C2619A4F}" type="datetimeFigureOut">
              <a:rPr lang="ru-RU" smtClean="0"/>
              <a:t>06.09.2022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2E59850-3292-4D41-8CEF-014487390E8A}" type="slidenum">
              <a:rPr lang="ru-RU" smtClean="0"/>
              <a:t>‹#›</a:t>
            </a:fld>
            <a:endParaRPr lang="ru-RU"/>
          </a:p>
        </p:txBody>
      </p:sp>
    </p:spTree>
    <p:extLst>
      <p:ext uri="{BB962C8B-B14F-4D97-AF65-F5344CB8AC3E}">
        <p14:creationId xmlns:p14="http://schemas.microsoft.com/office/powerpoint/2010/main" val="351177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32899FF7-9182-49C4-B7CA-9FD8C2619A4F}" type="datetimeFigureOut">
              <a:rPr lang="ru-RU" smtClean="0"/>
              <a:t>06.09.2022</a:t>
            </a:fld>
            <a:endParaRPr lang="ru-RU"/>
          </a:p>
        </p:txBody>
      </p:sp>
      <p:sp>
        <p:nvSpPr>
          <p:cNvPr id="3" name="Footer Placeholder 2"/>
          <p:cNvSpPr>
            <a:spLocks noGrp="1"/>
          </p:cNvSpPr>
          <p:nvPr>
            <p:ph type="ftr" sz="quarter" idx="11"/>
          </p:nvPr>
        </p:nvSpPr>
        <p:spPr>
          <a:xfrm>
            <a:off x="804672" y="6227064"/>
            <a:ext cx="10588752" cy="320040"/>
          </a:xfrm>
        </p:spPr>
        <p:txBody>
          <a:bodyPr/>
          <a:lstStyle/>
          <a:p>
            <a:endParaRPr lang="ru-RU"/>
          </a:p>
        </p:txBody>
      </p:sp>
      <p:sp>
        <p:nvSpPr>
          <p:cNvPr id="4" name="Slide Number Placeholder 3"/>
          <p:cNvSpPr>
            <a:spLocks noGrp="1"/>
          </p:cNvSpPr>
          <p:nvPr>
            <p:ph type="sldNum" sz="quarter" idx="12"/>
          </p:nvPr>
        </p:nvSpPr>
        <p:spPr>
          <a:xfrm>
            <a:off x="10469880" y="320040"/>
            <a:ext cx="914400" cy="320040"/>
          </a:xfrm>
        </p:spPr>
        <p:txBody>
          <a:bodyPr/>
          <a:lstStyle/>
          <a:p>
            <a:fld id="{62E59850-3292-4D41-8CEF-014487390E8A}" type="slidenum">
              <a:rPr lang="ru-RU" smtClean="0"/>
              <a:t>‹#›</a:t>
            </a:fld>
            <a:endParaRPr lang="ru-RU"/>
          </a:p>
        </p:txBody>
      </p:sp>
    </p:spTree>
    <p:extLst>
      <p:ext uri="{BB962C8B-B14F-4D97-AF65-F5344CB8AC3E}">
        <p14:creationId xmlns:p14="http://schemas.microsoft.com/office/powerpoint/2010/main" val="218630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32899FF7-9182-49C4-B7CA-9FD8C2619A4F}" type="datetimeFigureOut">
              <a:rPr lang="ru-RU" smtClean="0"/>
              <a:t>06.09.2022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2E59850-3292-4D41-8CEF-014487390E8A}" type="slidenum">
              <a:rPr lang="ru-RU" smtClean="0"/>
              <a:t>‹#›</a:t>
            </a:fld>
            <a:endParaRPr lang="ru-RU"/>
          </a:p>
        </p:txBody>
      </p:sp>
    </p:spTree>
    <p:extLst>
      <p:ext uri="{BB962C8B-B14F-4D97-AF65-F5344CB8AC3E}">
        <p14:creationId xmlns:p14="http://schemas.microsoft.com/office/powerpoint/2010/main" val="2482632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804672" y="320040"/>
            <a:ext cx="3657600" cy="320040"/>
          </a:xfrm>
        </p:spPr>
        <p:txBody>
          <a:bodyPr/>
          <a:lstStyle/>
          <a:p>
            <a:fld id="{32899FF7-9182-49C4-B7CA-9FD8C2619A4F}" type="datetimeFigureOut">
              <a:rPr lang="ru-RU" smtClean="0"/>
              <a:t>06.09.2022</a:t>
            </a:fld>
            <a:endParaRPr lang="ru-RU"/>
          </a:p>
        </p:txBody>
      </p:sp>
      <p:sp>
        <p:nvSpPr>
          <p:cNvPr id="6" name="Footer Placeholder 5"/>
          <p:cNvSpPr>
            <a:spLocks noGrp="1"/>
          </p:cNvSpPr>
          <p:nvPr>
            <p:ph type="ftr" sz="quarter" idx="11"/>
          </p:nvPr>
        </p:nvSpPr>
        <p:spPr>
          <a:xfrm>
            <a:off x="804672" y="6227064"/>
            <a:ext cx="5942203" cy="320040"/>
          </a:xfrm>
        </p:spPr>
        <p:txBody>
          <a:bodyPr/>
          <a:lstStyle/>
          <a:p>
            <a:endParaRPr lang="ru-RU"/>
          </a:p>
        </p:txBody>
      </p:sp>
      <p:sp>
        <p:nvSpPr>
          <p:cNvPr id="7" name="Slide Number Placeholder 6"/>
          <p:cNvSpPr>
            <a:spLocks noGrp="1"/>
          </p:cNvSpPr>
          <p:nvPr>
            <p:ph type="sldNum" sz="quarter" idx="12"/>
          </p:nvPr>
        </p:nvSpPr>
        <p:spPr>
          <a:xfrm>
            <a:off x="5828377" y="320040"/>
            <a:ext cx="914400" cy="320040"/>
          </a:xfrm>
        </p:spPr>
        <p:txBody>
          <a:bodyPr/>
          <a:lstStyle/>
          <a:p>
            <a:fld id="{62E59850-3292-4D41-8CEF-014487390E8A}" type="slidenum">
              <a:rPr lang="ru-RU" smtClean="0"/>
              <a:t>‹#›</a:t>
            </a:fld>
            <a:endParaRPr lang="ru-RU"/>
          </a:p>
        </p:txBody>
      </p:sp>
    </p:spTree>
    <p:extLst>
      <p:ext uri="{BB962C8B-B14F-4D97-AF65-F5344CB8AC3E}">
        <p14:creationId xmlns:p14="http://schemas.microsoft.com/office/powerpoint/2010/main" val="304970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32899FF7-9182-49C4-B7CA-9FD8C2619A4F}" type="datetimeFigureOut">
              <a:rPr lang="ru-RU" smtClean="0"/>
              <a:t>06.09.2022</a:t>
            </a:fld>
            <a:endParaRPr lang="ru-RU"/>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2E59850-3292-4D41-8CEF-014487390E8A}" type="slidenum">
              <a:rPr lang="ru-RU" smtClean="0"/>
              <a:t>‹#›</a:t>
            </a:fld>
            <a:endParaRPr lang="ru-RU"/>
          </a:p>
        </p:txBody>
      </p:sp>
    </p:spTree>
    <p:extLst>
      <p:ext uri="{BB962C8B-B14F-4D97-AF65-F5344CB8AC3E}">
        <p14:creationId xmlns:p14="http://schemas.microsoft.com/office/powerpoint/2010/main" val="2367574840"/>
      </p:ext>
    </p:extLst>
  </p:cSld>
  <p:clrMap bg1="lt1" tx1="dk1" bg2="lt2" tx2="dk2" accent1="accent1" accent2="accent2" accent3="accent3" accent4="accent4" accent5="accent5" accent6="accent6" hlink="hlink" folHlink="folHlink"/>
  <p:sldLayoutIdLst>
    <p:sldLayoutId id="2147484005" r:id="rId1"/>
    <p:sldLayoutId id="2147484006" r:id="rId2"/>
    <p:sldLayoutId id="2147484007" r:id="rId3"/>
    <p:sldLayoutId id="2147484008" r:id="rId4"/>
    <p:sldLayoutId id="2147484009" r:id="rId5"/>
    <p:sldLayoutId id="2147484010" r:id="rId6"/>
    <p:sldLayoutId id="2147484011" r:id="rId7"/>
    <p:sldLayoutId id="2147484012" r:id="rId8"/>
    <p:sldLayoutId id="2147484013" r:id="rId9"/>
    <p:sldLayoutId id="2147484014" r:id="rId10"/>
    <p:sldLayoutId id="2147484015"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817949"/>
          </a:xfrm>
        </p:spPr>
        <p:txBody>
          <a:bodyPr>
            <a:noAutofit/>
          </a:bodyPr>
          <a:lstStyle/>
          <a:p>
            <a:r>
              <a:rPr lang="uk-UA" dirty="0" smtClean="0">
                <a:latin typeface="Times New Roman" panose="02020603050405020304" pitchFamily="18" charset="0"/>
                <a:cs typeface="Times New Roman" panose="02020603050405020304" pitchFamily="18" charset="0"/>
              </a:rPr>
              <a:t>ЛЕКЦІЯ № 1</a:t>
            </a:r>
            <a:endParaRPr lang="ru-RU"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524000" y="2888166"/>
            <a:ext cx="9144000" cy="2369634"/>
          </a:xfrm>
        </p:spPr>
        <p:txBody>
          <a:bodyPr>
            <a:normAutofit/>
          </a:bodyPr>
          <a:lstStyle/>
          <a:p>
            <a:r>
              <a:rPr lang="uk-UA" sz="5400" b="1" u="sng" dirty="0" smtClean="0"/>
              <a:t>Перші згадки про курорти</a:t>
            </a:r>
            <a:endParaRPr lang="ru-RU" sz="5400" b="1" u="sng" dirty="0"/>
          </a:p>
        </p:txBody>
      </p:sp>
    </p:spTree>
    <p:extLst>
      <p:ext uri="{BB962C8B-B14F-4D97-AF65-F5344CB8AC3E}">
        <p14:creationId xmlns:p14="http://schemas.microsoft.com/office/powerpoint/2010/main" val="3745036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r>
              <a:rPr lang="uk-UA" dirty="0"/>
              <a:t>У ранньому середньовіччі відомими курортами були </a:t>
            </a:r>
            <a:r>
              <a:rPr lang="uk-UA" dirty="0" err="1"/>
              <a:t>Пломб'єр</a:t>
            </a:r>
            <a:r>
              <a:rPr lang="uk-UA" dirty="0"/>
              <a:t>-</a:t>
            </a:r>
            <a:r>
              <a:rPr lang="uk-UA" dirty="0" err="1"/>
              <a:t>ле</a:t>
            </a:r>
            <a:r>
              <a:rPr lang="uk-UA" dirty="0"/>
              <a:t>-Бен і </a:t>
            </a:r>
            <a:r>
              <a:rPr lang="uk-UA" dirty="0" err="1"/>
              <a:t>Ахен</a:t>
            </a:r>
            <a:r>
              <a:rPr lang="uk-UA" dirty="0"/>
              <a:t> - улюблене місце відпочинку імператора Карпа Великого. У подальшому прославились мінеральні джерела </a:t>
            </a:r>
            <a:r>
              <a:rPr lang="uk-UA" dirty="0" err="1"/>
              <a:t>Спа</a:t>
            </a:r>
            <a:r>
              <a:rPr lang="uk-UA" dirty="0"/>
              <a:t> і Котре. Поступово джерела переходили у власність монастирів, лікувальну дію мінеральних вод пов'язували з охороною святими.</a:t>
            </a:r>
            <a:endParaRPr lang="ru-RU" dirty="0"/>
          </a:p>
          <a:p>
            <a:endParaRPr lang="ru-RU" dirty="0"/>
          </a:p>
        </p:txBody>
      </p:sp>
    </p:spTree>
    <p:extLst>
      <p:ext uri="{BB962C8B-B14F-4D97-AF65-F5344CB8AC3E}">
        <p14:creationId xmlns:p14="http://schemas.microsoft.com/office/powerpoint/2010/main" val="2640534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10000"/>
          </a:bodyPr>
          <a:lstStyle/>
          <a:p>
            <a:r>
              <a:rPr lang="uk-UA" dirty="0"/>
              <a:t>В літературі </a:t>
            </a:r>
            <a:r>
              <a:rPr lang="uk-UA" dirty="0" smtClean="0"/>
              <a:t>Х</a:t>
            </a:r>
            <a:r>
              <a:rPr lang="en-US" dirty="0" smtClean="0"/>
              <a:t>V</a:t>
            </a:r>
            <a:r>
              <a:rPr lang="uk-UA" dirty="0" smtClean="0"/>
              <a:t>І-Х</a:t>
            </a:r>
            <a:r>
              <a:rPr lang="en-US" dirty="0" smtClean="0"/>
              <a:t>V</a:t>
            </a:r>
            <a:r>
              <a:rPr lang="uk-UA" dirty="0" smtClean="0"/>
              <a:t>ІІ </a:t>
            </a:r>
            <a:r>
              <a:rPr lang="uk-UA" dirty="0"/>
              <a:t>ст. починають розглядатися питання будівництва, облаштування і порядку експлуатації курортних місць. Так, в середині XVI ст. в </a:t>
            </a:r>
            <a:r>
              <a:rPr lang="uk-UA" dirty="0" err="1"/>
              <a:t>Карлсбаді</a:t>
            </a:r>
            <a:r>
              <a:rPr lang="uk-UA" dirty="0"/>
              <a:t> вперше введено мито з пацієнтів і встановлено порядок проведення лікувальних заходів. На початку XVII ст. у Франції була створена інспекція, завданням якої став нагляд за станом курортів та їх експлуатацією. При цьому користування курортами продовжувало залишатися виключно привілеєм знаті. Тільки в XVIII - XIX ст. у зв'язку з розвитком промисловості, торгівлі і транспорту починається інтенсивний розвиток європейських курортів на основі комерційного підходу. Пожвавлення курортної справи супроводжувалось розширенням кола їх відвідувачів за рахунок представників буржуазії, крупних чиновників, інтелігенції. З ініціативи англійського лікаря Р. Рассела в 1792 р. заснований перший дитячий приморський санаторій в </a:t>
            </a:r>
            <a:r>
              <a:rPr lang="uk-UA" dirty="0" err="1"/>
              <a:t>Маргіті</a:t>
            </a:r>
            <a:r>
              <a:rPr lang="uk-UA" dirty="0"/>
              <a:t>; згодом дитячі курорти виникли в Італії і Франції. В XIX - на початку XX ст. відбувається офіційне відкриття більшості сучасних європейських курортів, які набували вигляду не тільки лікувальних комплексів, але і місць відпочинку і туризму.</a:t>
            </a:r>
            <a:endParaRPr lang="ru-RU" dirty="0"/>
          </a:p>
          <a:p>
            <a:endParaRPr lang="ru-RU" dirty="0"/>
          </a:p>
        </p:txBody>
      </p:sp>
    </p:spTree>
    <p:extLst>
      <p:ext uri="{BB962C8B-B14F-4D97-AF65-F5344CB8AC3E}">
        <p14:creationId xmlns:p14="http://schemas.microsoft.com/office/powerpoint/2010/main" val="3813001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59597" y="882323"/>
            <a:ext cx="8679915" cy="1057989"/>
          </a:xfrm>
        </p:spPr>
        <p:txBody>
          <a:bodyPr>
            <a:normAutofit/>
          </a:bodyPr>
          <a:lstStyle/>
          <a:p>
            <a:r>
              <a:rPr lang="uk-UA" dirty="0" smtClean="0"/>
              <a:t>ДОМАШНЄ ЗАВДАННЯ</a:t>
            </a:r>
            <a:endParaRPr lang="ru-RU" dirty="0"/>
          </a:p>
        </p:txBody>
      </p:sp>
      <p:sp>
        <p:nvSpPr>
          <p:cNvPr id="3" name="Подзаголовок 2"/>
          <p:cNvSpPr>
            <a:spLocks noGrp="1"/>
          </p:cNvSpPr>
          <p:nvPr>
            <p:ph type="subTitle" idx="1"/>
          </p:nvPr>
        </p:nvSpPr>
        <p:spPr>
          <a:xfrm>
            <a:off x="1759237" y="2051824"/>
            <a:ext cx="8673427" cy="3177029"/>
          </a:xfrm>
        </p:spPr>
        <p:txBody>
          <a:bodyPr>
            <a:normAutofit/>
          </a:bodyPr>
          <a:lstStyle/>
          <a:p>
            <a:r>
              <a:rPr lang="uk-UA" dirty="0" smtClean="0"/>
              <a:t>Охарактеризувати зародження першого курорту в країні (країна на вибір):</a:t>
            </a:r>
          </a:p>
          <a:p>
            <a:pPr marL="342900" indent="-342900">
              <a:buAutoNum type="arabicPeriod"/>
            </a:pPr>
            <a:r>
              <a:rPr lang="uk-UA" dirty="0" smtClean="0"/>
              <a:t>1. Назва країни.</a:t>
            </a:r>
          </a:p>
          <a:p>
            <a:pPr marL="342900" indent="-342900">
              <a:buAutoNum type="arabicPeriod"/>
            </a:pPr>
            <a:r>
              <a:rPr lang="uk-UA" dirty="0" smtClean="0"/>
              <a:t>2. Назва міста.</a:t>
            </a:r>
          </a:p>
          <a:p>
            <a:pPr marL="342900" indent="-342900">
              <a:buAutoNum type="arabicPeriod"/>
            </a:pPr>
            <a:r>
              <a:rPr lang="uk-UA" dirty="0" smtClean="0"/>
              <a:t>3. Назва курорту.</a:t>
            </a:r>
          </a:p>
          <a:p>
            <a:pPr marL="342900" indent="-342900">
              <a:buAutoNum type="arabicPeriod"/>
            </a:pPr>
            <a:r>
              <a:rPr lang="uk-UA" dirty="0" smtClean="0"/>
              <a:t>4. Засновник курорту.</a:t>
            </a:r>
          </a:p>
          <a:p>
            <a:pPr marL="342900" indent="-342900">
              <a:buAutoNum type="arabicPeriod"/>
            </a:pPr>
            <a:r>
              <a:rPr lang="uk-UA" dirty="0" smtClean="0"/>
              <a:t>5. Рік створення.</a:t>
            </a:r>
          </a:p>
          <a:p>
            <a:pPr marL="342900" indent="-342900">
              <a:buAutoNum type="arabicPeriod"/>
            </a:pPr>
            <a:endParaRPr lang="ru-RU" dirty="0"/>
          </a:p>
        </p:txBody>
      </p:sp>
    </p:spTree>
    <p:extLst>
      <p:ext uri="{BB962C8B-B14F-4D97-AF65-F5344CB8AC3E}">
        <p14:creationId xmlns:p14="http://schemas.microsoft.com/office/powerpoint/2010/main" val="1264554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uk-UA" sz="2000" b="1" i="1" dirty="0" smtClean="0">
                <a:latin typeface="Times New Roman" panose="02020603050405020304" pitchFamily="18" charset="0"/>
                <a:cs typeface="Times New Roman" panose="02020603050405020304" pitchFamily="18" charset="0"/>
              </a:rPr>
              <a:t>Курорт </a:t>
            </a:r>
            <a:r>
              <a:rPr lang="uk-UA" sz="2000" dirty="0" smtClean="0">
                <a:latin typeface="Times New Roman" panose="02020603050405020304" pitchFamily="18" charset="0"/>
                <a:cs typeface="Times New Roman" panose="02020603050405020304" pitchFamily="18" charset="0"/>
              </a:rPr>
              <a:t>– освоєна природна територія на землях оздоровчого призначення, що має природні лікувальні ресурси, необхідні для їхньої експлуатації будівлі та споруди з об’єктами інфраструктури, яку використовують з метою лікування, медичної реабілітації, профілактики захворювань та для рекреації і підлягає особливій охороні.</a:t>
            </a:r>
            <a:endParaRPr lang="uk-UA"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9535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uk-UA" sz="2000" b="1" i="1" dirty="0" smtClean="0">
                <a:latin typeface="Times New Roman" panose="02020603050405020304" pitchFamily="18" charset="0"/>
                <a:cs typeface="Times New Roman" panose="02020603050405020304" pitchFamily="18" charset="0"/>
              </a:rPr>
              <a:t>Курортні фактори </a:t>
            </a:r>
            <a:r>
              <a:rPr lang="uk-UA" sz="2000" dirty="0" smtClean="0">
                <a:latin typeface="Times New Roman" panose="02020603050405020304" pitchFamily="18" charset="0"/>
                <a:cs typeface="Times New Roman" panose="02020603050405020304" pitchFamily="18" charset="0"/>
              </a:rPr>
              <a:t>– природні або створені штучно сприятливі умови, які є необхідним засобом для забезпечення лікувально-профілактичної діяльності на території тієї або іншої курортної зони.</a:t>
            </a:r>
          </a:p>
          <a:p>
            <a:r>
              <a:rPr lang="uk-UA" sz="2000" dirty="0" smtClean="0">
                <a:latin typeface="Times New Roman" panose="02020603050405020304" pitchFamily="18" charset="0"/>
                <a:cs typeface="Times New Roman" panose="02020603050405020304" pitchFamily="18" charset="0"/>
              </a:rPr>
              <a:t>Специфіка курортних факторів полягає в їхньому комплексному застосуванні, що сприяє підвищенню оздоровчого ефекту.</a:t>
            </a:r>
            <a:endParaRPr lang="uk-UA"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0011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713636344"/>
              </p:ext>
            </p:extLst>
          </p:nvPr>
        </p:nvGraphicFramePr>
        <p:xfrm>
          <a:off x="4674870" y="478408"/>
          <a:ext cx="6933550" cy="5249154"/>
        </p:xfrm>
        <a:graphic>
          <a:graphicData uri="http://schemas.openxmlformats.org/drawingml/2006/table">
            <a:tbl>
              <a:tblPr firstRow="1" firstCol="1" bandRow="1">
                <a:tableStyleId>{5C22544A-7EE6-4342-B048-85BDC9FD1C3A}</a:tableStyleId>
              </a:tblPr>
              <a:tblGrid>
                <a:gridCol w="2417521">
                  <a:extLst>
                    <a:ext uri="{9D8B030D-6E8A-4147-A177-3AD203B41FA5}">
                      <a16:colId xmlns:a16="http://schemas.microsoft.com/office/drawing/2014/main" val="1783439644"/>
                    </a:ext>
                  </a:extLst>
                </a:gridCol>
                <a:gridCol w="1540234">
                  <a:extLst>
                    <a:ext uri="{9D8B030D-6E8A-4147-A177-3AD203B41FA5}">
                      <a16:colId xmlns:a16="http://schemas.microsoft.com/office/drawing/2014/main" val="4109709876"/>
                    </a:ext>
                  </a:extLst>
                </a:gridCol>
                <a:gridCol w="967009">
                  <a:extLst>
                    <a:ext uri="{9D8B030D-6E8A-4147-A177-3AD203B41FA5}">
                      <a16:colId xmlns:a16="http://schemas.microsoft.com/office/drawing/2014/main" val="4106752337"/>
                    </a:ext>
                  </a:extLst>
                </a:gridCol>
                <a:gridCol w="2008786">
                  <a:extLst>
                    <a:ext uri="{9D8B030D-6E8A-4147-A177-3AD203B41FA5}">
                      <a16:colId xmlns:a16="http://schemas.microsoft.com/office/drawing/2014/main" val="4026138285"/>
                    </a:ext>
                  </a:extLst>
                </a:gridCol>
              </a:tblGrid>
              <a:tr h="833299">
                <a:tc gridSpan="3">
                  <a:txBody>
                    <a:bodyPr/>
                    <a:lstStyle/>
                    <a:p>
                      <a:pPr marL="781685" indent="450850" algn="ctr">
                        <a:lnSpc>
                          <a:spcPct val="107000"/>
                        </a:lnSpc>
                        <a:spcAft>
                          <a:spcPts val="0"/>
                        </a:spcAft>
                      </a:pPr>
                      <a:r>
                        <a:rPr lang="ru-RU" sz="1400" dirty="0">
                          <a:effectLst/>
                        </a:rPr>
                        <a:t> </a:t>
                      </a:r>
                    </a:p>
                    <a:p>
                      <a:pPr marL="69850" marR="25400" indent="450850" algn="ctr">
                        <a:lnSpc>
                          <a:spcPct val="107000"/>
                        </a:lnSpc>
                        <a:spcAft>
                          <a:spcPts val="0"/>
                        </a:spcAft>
                      </a:pPr>
                      <a:r>
                        <a:rPr lang="ru-RU" sz="1200" dirty="0">
                          <a:effectLst/>
                        </a:rPr>
                        <a:t>КЛАСИФІКАЦІЯ КУРОРТНИХ ФАКТОРІВ </a:t>
                      </a:r>
                      <a:endParaRPr lang="ru-RU" sz="1400" dirty="0">
                        <a:effectLst/>
                      </a:endParaRPr>
                    </a:p>
                    <a:p>
                      <a:pPr marL="781685" indent="450850" algn="ctr">
                        <a:lnSpc>
                          <a:spcPct val="107000"/>
                        </a:lnSpc>
                        <a:spcAft>
                          <a:spcPts val="0"/>
                        </a:spcAft>
                      </a:pPr>
                      <a:r>
                        <a:rPr lang="ru-RU" sz="1400" dirty="0">
                          <a:effectLst/>
                        </a:rPr>
                        <a:t> </a:t>
                      </a:r>
                      <a:endPar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6097" marR="71761" marT="0" marB="0"/>
                </a:tc>
                <a:tc hMerge="1">
                  <a:txBody>
                    <a:bodyPr/>
                    <a:lstStyle/>
                    <a:p>
                      <a:endParaRPr lang="ru-RU"/>
                    </a:p>
                  </a:txBody>
                  <a:tcPr/>
                </a:tc>
                <a:tc hMerge="1">
                  <a:txBody>
                    <a:bodyPr/>
                    <a:lstStyle/>
                    <a:p>
                      <a:endParaRPr lang="ru-RU"/>
                    </a:p>
                  </a:txBody>
                  <a:tcPr/>
                </a:tc>
                <a:tc rowSpan="2">
                  <a:txBody>
                    <a:bodyPr/>
                    <a:lstStyle/>
                    <a:p>
                      <a:pPr marL="69850" indent="450850" algn="l">
                        <a:lnSpc>
                          <a:spcPct val="107000"/>
                        </a:lnSpc>
                        <a:spcAft>
                          <a:spcPts val="800"/>
                        </a:spcAft>
                      </a:pPr>
                      <a:r>
                        <a:rPr lang="ru-RU" sz="1400">
                          <a:effectLst/>
                        </a:rPr>
                        <a:t> </a:t>
                      </a:r>
                      <a:endPar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6097" marR="71761" marT="0" marB="0"/>
                </a:tc>
                <a:extLst>
                  <a:ext uri="{0D108BD9-81ED-4DB2-BD59-A6C34878D82A}">
                    <a16:rowId xmlns:a16="http://schemas.microsoft.com/office/drawing/2014/main" val="2342350142"/>
                  </a:ext>
                </a:extLst>
              </a:tr>
              <a:tr h="224331">
                <a:tc rowSpan="9">
                  <a:txBody>
                    <a:bodyPr/>
                    <a:lstStyle/>
                    <a:p>
                      <a:pPr marL="69850" indent="450850" algn="l">
                        <a:lnSpc>
                          <a:spcPct val="107000"/>
                        </a:lnSpc>
                        <a:spcAft>
                          <a:spcPts val="800"/>
                        </a:spcAft>
                      </a:pPr>
                      <a:r>
                        <a:rPr lang="ru-RU" sz="1400">
                          <a:effectLst/>
                        </a:rPr>
                        <a:t> </a:t>
                      </a:r>
                      <a:endPar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6097" marR="71761" marT="0" marB="0"/>
                </a:tc>
                <a:tc gridSpan="2">
                  <a:txBody>
                    <a:bodyPr/>
                    <a:lstStyle/>
                    <a:p>
                      <a:pPr marL="473710" indent="450850" algn="ctr">
                        <a:lnSpc>
                          <a:spcPct val="107000"/>
                        </a:lnSpc>
                        <a:spcAft>
                          <a:spcPts val="0"/>
                        </a:spcAft>
                      </a:pPr>
                      <a:r>
                        <a:rPr lang="ru-RU" sz="1400">
                          <a:effectLst/>
                        </a:rPr>
                        <a:t> </a:t>
                      </a:r>
                      <a:endPar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6097" marR="71761" marT="0" marB="0" anchor="b"/>
                </a:tc>
                <a:tc hMerge="1">
                  <a:txBody>
                    <a:bodyPr/>
                    <a:lstStyle/>
                    <a:p>
                      <a:endParaRPr lang="ru-RU"/>
                    </a:p>
                  </a:txBody>
                  <a:tcPr/>
                </a:tc>
                <a:tc vMerge="1">
                  <a:txBody>
                    <a:bodyPr/>
                    <a:lstStyle/>
                    <a:p>
                      <a:endParaRPr lang="ru-RU"/>
                    </a:p>
                  </a:txBody>
                  <a:tcPr/>
                </a:tc>
                <a:extLst>
                  <a:ext uri="{0D108BD9-81ED-4DB2-BD59-A6C34878D82A}">
                    <a16:rowId xmlns:a16="http://schemas.microsoft.com/office/drawing/2014/main" val="2363508314"/>
                  </a:ext>
                </a:extLst>
              </a:tr>
              <a:tr h="317619">
                <a:tc vMerge="1">
                  <a:txBody>
                    <a:bodyPr/>
                    <a:lstStyle/>
                    <a:p>
                      <a:endParaRPr lang="ru-RU"/>
                    </a:p>
                  </a:txBody>
                  <a:tcPr/>
                </a:tc>
                <a:tc>
                  <a:txBody>
                    <a:bodyPr/>
                    <a:lstStyle/>
                    <a:p>
                      <a:pPr marL="69850" indent="450850" algn="l">
                        <a:lnSpc>
                          <a:spcPct val="107000"/>
                        </a:lnSpc>
                        <a:spcAft>
                          <a:spcPts val="800"/>
                        </a:spcAft>
                      </a:pPr>
                      <a:r>
                        <a:rPr lang="ru-RU" sz="1400">
                          <a:effectLst/>
                        </a:rPr>
                        <a:t> </a:t>
                      </a:r>
                      <a:endPar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6097" marR="71761" marT="0" marB="0"/>
                </a:tc>
                <a:tc rowSpan="2" gridSpan="2">
                  <a:txBody>
                    <a:bodyPr/>
                    <a:lstStyle/>
                    <a:p>
                      <a:pPr marL="69850" indent="450850" algn="l">
                        <a:lnSpc>
                          <a:spcPct val="107000"/>
                        </a:lnSpc>
                        <a:spcAft>
                          <a:spcPts val="0"/>
                        </a:spcAft>
                        <a:tabLst>
                          <a:tab pos="3556635" algn="ctr"/>
                        </a:tabLst>
                      </a:pPr>
                      <a:r>
                        <a:rPr lang="uk-UA" sz="1400" noProof="0" dirty="0" smtClean="0">
                          <a:effectLst/>
                          <a:latin typeface="Times New Roman" panose="02020603050405020304" pitchFamily="18" charset="0"/>
                          <a:cs typeface="Times New Roman" panose="02020603050405020304" pitchFamily="18" charset="0"/>
                        </a:rPr>
                        <a:t>-залежно від методів і способів дії на організм людини</a:t>
                      </a:r>
                      <a:r>
                        <a:rPr lang="uk-UA" sz="1400" baseline="-25000" noProof="0" dirty="0" smtClean="0">
                          <a:effectLst/>
                          <a:latin typeface="Times New Roman" panose="02020603050405020304" pitchFamily="18" charset="0"/>
                          <a:cs typeface="Times New Roman" panose="02020603050405020304" pitchFamily="18" charset="0"/>
                        </a:rPr>
                        <a:t> </a:t>
                      </a:r>
                      <a:r>
                        <a:rPr lang="uk-UA" sz="1400" noProof="0" dirty="0" smtClean="0">
                          <a:effectLst/>
                          <a:latin typeface="Times New Roman" panose="02020603050405020304" pitchFamily="18" charset="0"/>
                          <a:cs typeface="Times New Roman" panose="02020603050405020304" pitchFamily="18" charset="0"/>
                        </a:rPr>
                        <a:t>: </a:t>
                      </a:r>
                    </a:p>
                    <a:p>
                      <a:pPr marL="342900" lvl="0" indent="-342900" algn="l" fontAlgn="base">
                        <a:lnSpc>
                          <a:spcPct val="107000"/>
                        </a:lnSpc>
                        <a:spcAft>
                          <a:spcPts val="0"/>
                        </a:spcAft>
                        <a:buClr>
                          <a:srgbClr val="000000"/>
                        </a:buClr>
                        <a:buSzPts val="1200"/>
                        <a:buFont typeface="Arial" panose="020B0604020202020204" pitchFamily="34" charset="0"/>
                        <a:buChar char="•"/>
                      </a:pPr>
                      <a:r>
                        <a:rPr lang="uk-UA" sz="1400" u="none" strike="noStrike" noProof="0" dirty="0" smtClean="0">
                          <a:effectLst/>
                          <a:uFill>
                            <a:solidFill>
                              <a:srgbClr val="000000"/>
                            </a:solidFill>
                          </a:uFill>
                          <a:latin typeface="Times New Roman" panose="02020603050405020304" pitchFamily="18" charset="0"/>
                          <a:cs typeface="Times New Roman" panose="02020603050405020304" pitchFamily="18" charset="0"/>
                        </a:rPr>
                        <a:t>природні; 	</a:t>
                      </a:r>
                      <a:r>
                        <a:rPr lang="uk-UA" sz="1400" u="none" strike="noStrike" baseline="-25000" noProof="0" dirty="0" smtClean="0">
                          <a:effectLst/>
                          <a:uFill>
                            <a:solidFill>
                              <a:srgbClr val="000000"/>
                            </a:solidFill>
                          </a:uFill>
                          <a:latin typeface="Times New Roman" panose="02020603050405020304" pitchFamily="18" charset="0"/>
                          <a:cs typeface="Times New Roman" panose="02020603050405020304" pitchFamily="18" charset="0"/>
                        </a:rPr>
                        <a:t> </a:t>
                      </a:r>
                      <a:endParaRPr lang="uk-UA" sz="1400" u="none" strike="noStrike" noProof="0" dirty="0" smtClean="0">
                        <a:effectLst/>
                        <a:uFill>
                          <a:solidFill>
                            <a:srgbClr val="000000"/>
                          </a:solidFill>
                        </a:uFill>
                        <a:latin typeface="Times New Roman" panose="02020603050405020304" pitchFamily="18" charset="0"/>
                        <a:cs typeface="Times New Roman" panose="02020603050405020304" pitchFamily="18" charset="0"/>
                      </a:endParaRPr>
                    </a:p>
                    <a:p>
                      <a:pPr marL="342900" lvl="0" indent="-342900" algn="l" fontAlgn="base">
                        <a:lnSpc>
                          <a:spcPct val="107000"/>
                        </a:lnSpc>
                        <a:spcAft>
                          <a:spcPts val="0"/>
                        </a:spcAft>
                        <a:buClr>
                          <a:srgbClr val="000000"/>
                        </a:buClr>
                        <a:buSzPts val="1200"/>
                        <a:buFont typeface="Arial" panose="020B0604020202020204" pitchFamily="34" charset="0"/>
                        <a:buChar char="•"/>
                      </a:pPr>
                      <a:r>
                        <a:rPr lang="uk-UA" sz="1400" u="none" strike="noStrike" noProof="0" dirty="0" smtClean="0">
                          <a:effectLst/>
                          <a:uFill>
                            <a:solidFill>
                              <a:srgbClr val="000000"/>
                            </a:solidFill>
                          </a:uFill>
                          <a:latin typeface="Times New Roman" panose="02020603050405020304" pitchFamily="18" charset="0"/>
                          <a:cs typeface="Times New Roman" panose="02020603050405020304" pitchFamily="18" charset="0"/>
                        </a:rPr>
                        <a:t>штучні 	</a:t>
                      </a:r>
                      <a:r>
                        <a:rPr lang="uk-UA" sz="1400" u="none" strike="noStrike" baseline="-25000" noProof="0" dirty="0" smtClean="0">
                          <a:effectLst/>
                          <a:uFill>
                            <a:solidFill>
                              <a:srgbClr val="000000"/>
                            </a:solidFill>
                          </a:uFill>
                          <a:latin typeface="Times New Roman" panose="02020603050405020304" pitchFamily="18" charset="0"/>
                          <a:cs typeface="Times New Roman" panose="02020603050405020304" pitchFamily="18" charset="0"/>
                        </a:rPr>
                        <a:t> </a:t>
                      </a:r>
                      <a:endParaRPr lang="uk-UA" sz="1400" u="none" strike="noStrike" noProof="0" dirty="0">
                        <a:solidFill>
                          <a:srgbClr val="000000"/>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endParaRPr>
                    </a:p>
                  </a:txBody>
                  <a:tcPr marL="96097" marR="71761" marT="0" marB="0" anchor="ctr"/>
                </a:tc>
                <a:tc rowSpan="2" hMerge="1">
                  <a:txBody>
                    <a:bodyPr/>
                    <a:lstStyle/>
                    <a:p>
                      <a:endParaRPr lang="ru-RU"/>
                    </a:p>
                  </a:txBody>
                  <a:tcPr/>
                </a:tc>
                <a:extLst>
                  <a:ext uri="{0D108BD9-81ED-4DB2-BD59-A6C34878D82A}">
                    <a16:rowId xmlns:a16="http://schemas.microsoft.com/office/drawing/2014/main" val="1328606759"/>
                  </a:ext>
                </a:extLst>
              </a:tr>
              <a:tr h="985744">
                <a:tc vMerge="1">
                  <a:txBody>
                    <a:bodyPr/>
                    <a:lstStyle/>
                    <a:p>
                      <a:endParaRPr lang="ru-RU"/>
                    </a:p>
                  </a:txBody>
                  <a:tcPr/>
                </a:tc>
                <a:tc rowSpan="3">
                  <a:txBody>
                    <a:bodyPr/>
                    <a:lstStyle/>
                    <a:p>
                      <a:pPr marL="69850" indent="450850" algn="l">
                        <a:lnSpc>
                          <a:spcPct val="107000"/>
                        </a:lnSpc>
                        <a:spcAft>
                          <a:spcPts val="800"/>
                        </a:spcAft>
                      </a:pPr>
                      <a:r>
                        <a:rPr lang="ru-RU" sz="1400">
                          <a:effectLst/>
                        </a:rPr>
                        <a:t> </a:t>
                      </a:r>
                      <a:endPar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6097" marR="71761" marT="0" marB="0"/>
                </a:tc>
                <a:tc gridSpan="2" vMerge="1">
                  <a:txBody>
                    <a:bodyPr/>
                    <a:lstStyle/>
                    <a:p>
                      <a:endParaRPr lang="ru-RU"/>
                    </a:p>
                  </a:txBody>
                  <a:tcPr/>
                </a:tc>
                <a:tc hMerge="1" vMerge="1">
                  <a:txBody>
                    <a:bodyPr/>
                    <a:lstStyle/>
                    <a:p>
                      <a:endParaRPr lang="ru-RU"/>
                    </a:p>
                  </a:txBody>
                  <a:tcPr/>
                </a:tc>
                <a:extLst>
                  <a:ext uri="{0D108BD9-81ED-4DB2-BD59-A6C34878D82A}">
                    <a16:rowId xmlns:a16="http://schemas.microsoft.com/office/drawing/2014/main" val="3871130062"/>
                  </a:ext>
                </a:extLst>
              </a:tr>
              <a:tr h="224331">
                <a:tc vMerge="1">
                  <a:txBody>
                    <a:bodyPr/>
                    <a:lstStyle/>
                    <a:p>
                      <a:endParaRPr lang="ru-RU"/>
                    </a:p>
                  </a:txBody>
                  <a:tcPr/>
                </a:tc>
                <a:tc vMerge="1">
                  <a:txBody>
                    <a:bodyPr/>
                    <a:lstStyle/>
                    <a:p>
                      <a:endParaRPr lang="ru-RU"/>
                    </a:p>
                  </a:txBody>
                  <a:tcPr/>
                </a:tc>
                <a:tc gridSpan="2">
                  <a:txBody>
                    <a:bodyPr/>
                    <a:lstStyle/>
                    <a:p>
                      <a:pPr marL="77470" indent="450850" algn="ctr">
                        <a:lnSpc>
                          <a:spcPct val="107000"/>
                        </a:lnSpc>
                        <a:spcAft>
                          <a:spcPts val="0"/>
                        </a:spcAft>
                      </a:pPr>
                      <a:r>
                        <a:rPr lang="uk-UA" sz="1400" noProof="0" dirty="0" smtClean="0">
                          <a:effectLst/>
                          <a:latin typeface="Times New Roman" panose="02020603050405020304" pitchFamily="18" charset="0"/>
                          <a:cs typeface="Times New Roman" panose="02020603050405020304" pitchFamily="18" charset="0"/>
                        </a:rPr>
                        <a:t> </a:t>
                      </a:r>
                      <a:endParaRPr lang="uk-UA" sz="1400" noProof="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6097" marR="71761" marT="0" marB="0"/>
                </a:tc>
                <a:tc hMerge="1">
                  <a:txBody>
                    <a:bodyPr/>
                    <a:lstStyle/>
                    <a:p>
                      <a:endParaRPr lang="ru-RU"/>
                    </a:p>
                  </a:txBody>
                  <a:tcPr/>
                </a:tc>
                <a:extLst>
                  <a:ext uri="{0D108BD9-81ED-4DB2-BD59-A6C34878D82A}">
                    <a16:rowId xmlns:a16="http://schemas.microsoft.com/office/drawing/2014/main" val="3851301293"/>
                  </a:ext>
                </a:extLst>
              </a:tr>
              <a:tr h="0">
                <a:tc vMerge="1">
                  <a:txBody>
                    <a:bodyPr/>
                    <a:lstStyle/>
                    <a:p>
                      <a:endParaRPr lang="ru-RU"/>
                    </a:p>
                  </a:txBody>
                  <a:tcPr/>
                </a:tc>
                <a:tc vMerge="1">
                  <a:txBody>
                    <a:bodyPr/>
                    <a:lstStyle/>
                    <a:p>
                      <a:endParaRPr lang="ru-RU"/>
                    </a:p>
                  </a:txBody>
                  <a:tcPr/>
                </a:tc>
                <a:tc rowSpan="2" gridSpan="2">
                  <a:txBody>
                    <a:bodyPr/>
                    <a:lstStyle/>
                    <a:p>
                      <a:pPr marL="69850" indent="450850" algn="l">
                        <a:lnSpc>
                          <a:spcPct val="107000"/>
                        </a:lnSpc>
                        <a:spcAft>
                          <a:spcPts val="220"/>
                        </a:spcAft>
                        <a:tabLst>
                          <a:tab pos="3044825" algn="ctr"/>
                        </a:tabLst>
                      </a:pPr>
                      <a:r>
                        <a:rPr lang="uk-UA" sz="1400" noProof="0" dirty="0" smtClean="0">
                          <a:effectLst/>
                          <a:latin typeface="Times New Roman" panose="02020603050405020304" pitchFamily="18" charset="0"/>
                          <a:cs typeface="Times New Roman" panose="02020603050405020304" pitchFamily="18" charset="0"/>
                        </a:rPr>
                        <a:t>-залежно від характеру дії на організм людини :  </a:t>
                      </a:r>
                    </a:p>
                    <a:p>
                      <a:pPr marL="342900" lvl="0" indent="-342900" algn="l" fontAlgn="base">
                        <a:lnSpc>
                          <a:spcPct val="107000"/>
                        </a:lnSpc>
                        <a:spcAft>
                          <a:spcPts val="335"/>
                        </a:spcAft>
                        <a:buClr>
                          <a:srgbClr val="000000"/>
                        </a:buClr>
                        <a:buSzPts val="1100"/>
                        <a:buFont typeface="Arial" panose="020B0604020202020204" pitchFamily="34" charset="0"/>
                        <a:buChar char="•"/>
                      </a:pPr>
                      <a:r>
                        <a:rPr lang="uk-UA" sz="1400" u="none" strike="noStrike" noProof="0" dirty="0" smtClean="0">
                          <a:effectLst/>
                          <a:uFill>
                            <a:solidFill>
                              <a:srgbClr val="000000"/>
                            </a:solidFill>
                          </a:uFill>
                          <a:latin typeface="Times New Roman" panose="02020603050405020304" pitchFamily="18" charset="0"/>
                          <a:cs typeface="Times New Roman" panose="02020603050405020304" pitchFamily="18" charset="0"/>
                        </a:rPr>
                        <a:t>фізичні; 	 </a:t>
                      </a:r>
                    </a:p>
                    <a:p>
                      <a:pPr marL="342900" lvl="0" indent="-342900" algn="l" fontAlgn="base">
                        <a:lnSpc>
                          <a:spcPct val="107000"/>
                        </a:lnSpc>
                        <a:spcAft>
                          <a:spcPts val="0"/>
                        </a:spcAft>
                        <a:buClr>
                          <a:srgbClr val="000000"/>
                        </a:buClr>
                        <a:buSzPts val="1100"/>
                        <a:buFont typeface="Arial" panose="020B0604020202020204" pitchFamily="34" charset="0"/>
                        <a:buChar char="•"/>
                      </a:pPr>
                      <a:r>
                        <a:rPr lang="uk-UA" sz="1400" u="none" strike="noStrike" noProof="0" dirty="0" smtClean="0">
                          <a:effectLst/>
                          <a:uFill>
                            <a:solidFill>
                              <a:srgbClr val="000000"/>
                            </a:solidFill>
                          </a:uFill>
                          <a:latin typeface="Times New Roman" panose="02020603050405020304" pitchFamily="18" charset="0"/>
                          <a:cs typeface="Times New Roman" panose="02020603050405020304" pitchFamily="18" charset="0"/>
                        </a:rPr>
                        <a:t>медикаментозні 	</a:t>
                      </a:r>
                      <a:r>
                        <a:rPr lang="uk-UA" sz="1400" u="none" strike="noStrike" baseline="-25000" noProof="0" dirty="0" smtClean="0">
                          <a:effectLst/>
                          <a:uFill>
                            <a:solidFill>
                              <a:srgbClr val="000000"/>
                            </a:solidFill>
                          </a:uFill>
                          <a:latin typeface="Times New Roman" panose="02020603050405020304" pitchFamily="18" charset="0"/>
                          <a:cs typeface="Times New Roman" panose="02020603050405020304" pitchFamily="18" charset="0"/>
                        </a:rPr>
                        <a:t> </a:t>
                      </a:r>
                      <a:endParaRPr lang="uk-UA" sz="1400" u="none" strike="noStrike" noProof="0" dirty="0">
                        <a:solidFill>
                          <a:srgbClr val="000000"/>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endParaRPr>
                    </a:p>
                  </a:txBody>
                  <a:tcPr marL="96097" marR="71761" marT="0" marB="0" anchor="ctr"/>
                </a:tc>
                <a:tc rowSpan="2" hMerge="1">
                  <a:txBody>
                    <a:bodyPr/>
                    <a:lstStyle/>
                    <a:p>
                      <a:endParaRPr lang="ru-RU"/>
                    </a:p>
                  </a:txBody>
                  <a:tcPr/>
                </a:tc>
                <a:extLst>
                  <a:ext uri="{0D108BD9-81ED-4DB2-BD59-A6C34878D82A}">
                    <a16:rowId xmlns:a16="http://schemas.microsoft.com/office/drawing/2014/main" val="2868695588"/>
                  </a:ext>
                </a:extLst>
              </a:tr>
              <a:tr h="1215254">
                <a:tc vMerge="1">
                  <a:txBody>
                    <a:bodyPr/>
                    <a:lstStyle/>
                    <a:p>
                      <a:endParaRPr lang="ru-RU"/>
                    </a:p>
                  </a:txBody>
                  <a:tcPr/>
                </a:tc>
                <a:tc rowSpan="3">
                  <a:txBody>
                    <a:bodyPr/>
                    <a:lstStyle/>
                    <a:p>
                      <a:pPr marL="69850" indent="450850" algn="l">
                        <a:lnSpc>
                          <a:spcPct val="107000"/>
                        </a:lnSpc>
                        <a:spcAft>
                          <a:spcPts val="800"/>
                        </a:spcAft>
                      </a:pPr>
                      <a:r>
                        <a:rPr lang="ru-RU" sz="1400">
                          <a:effectLst/>
                        </a:rPr>
                        <a:t> </a:t>
                      </a:r>
                      <a:endPar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6097" marR="71761" marT="0" marB="0"/>
                </a:tc>
                <a:tc gridSpan="2" vMerge="1">
                  <a:txBody>
                    <a:bodyPr/>
                    <a:lstStyle/>
                    <a:p>
                      <a:endParaRPr lang="ru-RU"/>
                    </a:p>
                  </a:txBody>
                  <a:tcPr/>
                </a:tc>
                <a:tc hMerge="1" vMerge="1">
                  <a:txBody>
                    <a:bodyPr/>
                    <a:lstStyle/>
                    <a:p>
                      <a:endParaRPr lang="ru-RU"/>
                    </a:p>
                  </a:txBody>
                  <a:tcPr/>
                </a:tc>
                <a:extLst>
                  <a:ext uri="{0D108BD9-81ED-4DB2-BD59-A6C34878D82A}">
                    <a16:rowId xmlns:a16="http://schemas.microsoft.com/office/drawing/2014/main" val="2723508966"/>
                  </a:ext>
                </a:extLst>
              </a:tr>
              <a:tr h="224331">
                <a:tc vMerge="1">
                  <a:txBody>
                    <a:bodyPr/>
                    <a:lstStyle/>
                    <a:p>
                      <a:endParaRPr lang="ru-RU"/>
                    </a:p>
                  </a:txBody>
                  <a:tcPr/>
                </a:tc>
                <a:tc vMerge="1">
                  <a:txBody>
                    <a:bodyPr/>
                    <a:lstStyle/>
                    <a:p>
                      <a:endParaRPr lang="ru-RU"/>
                    </a:p>
                  </a:txBody>
                  <a:tcPr/>
                </a:tc>
                <a:tc gridSpan="2">
                  <a:txBody>
                    <a:bodyPr/>
                    <a:lstStyle/>
                    <a:p>
                      <a:pPr marL="69850" indent="450850" algn="l">
                        <a:lnSpc>
                          <a:spcPct val="107000"/>
                        </a:lnSpc>
                        <a:spcAft>
                          <a:spcPts val="800"/>
                        </a:spcAft>
                      </a:pPr>
                      <a:r>
                        <a:rPr lang="uk-UA" sz="1400" noProof="0" dirty="0" smtClean="0">
                          <a:effectLst/>
                          <a:latin typeface="Times New Roman" panose="02020603050405020304" pitchFamily="18" charset="0"/>
                          <a:cs typeface="Times New Roman" panose="02020603050405020304" pitchFamily="18" charset="0"/>
                        </a:rPr>
                        <a:t> </a:t>
                      </a:r>
                      <a:endParaRPr lang="uk-UA" sz="1400" noProof="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6097" marR="71761" marT="0" marB="0"/>
                </a:tc>
                <a:tc hMerge="1">
                  <a:txBody>
                    <a:bodyPr/>
                    <a:lstStyle/>
                    <a:p>
                      <a:endParaRPr lang="ru-RU"/>
                    </a:p>
                  </a:txBody>
                  <a:tcPr/>
                </a:tc>
                <a:extLst>
                  <a:ext uri="{0D108BD9-81ED-4DB2-BD59-A6C34878D82A}">
                    <a16:rowId xmlns:a16="http://schemas.microsoft.com/office/drawing/2014/main" val="1841615829"/>
                  </a:ext>
                </a:extLst>
              </a:tr>
              <a:tr h="0">
                <a:tc vMerge="1">
                  <a:txBody>
                    <a:bodyPr/>
                    <a:lstStyle/>
                    <a:p>
                      <a:endParaRPr lang="ru-RU"/>
                    </a:p>
                  </a:txBody>
                  <a:tcPr/>
                </a:tc>
                <a:tc vMerge="1">
                  <a:txBody>
                    <a:bodyPr/>
                    <a:lstStyle/>
                    <a:p>
                      <a:endParaRPr lang="ru-RU"/>
                    </a:p>
                  </a:txBody>
                  <a:tcPr/>
                </a:tc>
                <a:tc rowSpan="2" gridSpan="2">
                  <a:txBody>
                    <a:bodyPr/>
                    <a:lstStyle/>
                    <a:p>
                      <a:pPr marL="77470" indent="450850" algn="ctr">
                        <a:lnSpc>
                          <a:spcPct val="107000"/>
                        </a:lnSpc>
                        <a:spcAft>
                          <a:spcPts val="0"/>
                        </a:spcAft>
                      </a:pPr>
                      <a:r>
                        <a:rPr lang="uk-UA" sz="1400" noProof="0" dirty="0" smtClean="0">
                          <a:effectLst/>
                          <a:latin typeface="Times New Roman" panose="02020603050405020304" pitchFamily="18" charset="0"/>
                          <a:cs typeface="Times New Roman" panose="02020603050405020304" pitchFamily="18" charset="0"/>
                        </a:rPr>
                        <a:t> </a:t>
                      </a:r>
                    </a:p>
                    <a:p>
                      <a:pPr marL="69850" indent="450850" algn="l">
                        <a:lnSpc>
                          <a:spcPct val="107000"/>
                        </a:lnSpc>
                        <a:spcAft>
                          <a:spcPts val="145"/>
                        </a:spcAft>
                      </a:pPr>
                      <a:r>
                        <a:rPr lang="uk-UA" sz="1400" noProof="0" dirty="0" smtClean="0">
                          <a:effectLst/>
                          <a:latin typeface="Times New Roman" panose="02020603050405020304" pitchFamily="18" charset="0"/>
                          <a:cs typeface="Times New Roman" panose="02020603050405020304" pitchFamily="18" charset="0"/>
                        </a:rPr>
                        <a:t>-залежно від інтенсивності лікувально-профілактичної дії: </a:t>
                      </a:r>
                    </a:p>
                    <a:p>
                      <a:pPr marL="342900" lvl="0" indent="-342900" algn="l" fontAlgn="base">
                        <a:lnSpc>
                          <a:spcPct val="107000"/>
                        </a:lnSpc>
                        <a:spcAft>
                          <a:spcPts val="0"/>
                        </a:spcAft>
                        <a:buClr>
                          <a:srgbClr val="000000"/>
                        </a:buClr>
                        <a:buSzPts val="1200"/>
                        <a:buFont typeface="Arial" panose="020B0604020202020204" pitchFamily="34" charset="0"/>
                        <a:buChar char="•"/>
                      </a:pPr>
                      <a:r>
                        <a:rPr lang="uk-UA" sz="1400" u="none" strike="noStrike" noProof="0" dirty="0" smtClean="0">
                          <a:effectLst/>
                          <a:uFill>
                            <a:solidFill>
                              <a:srgbClr val="000000"/>
                            </a:solidFill>
                          </a:uFill>
                          <a:latin typeface="Times New Roman" panose="02020603050405020304" pitchFamily="18" charset="0"/>
                          <a:cs typeface="Times New Roman" panose="02020603050405020304" pitchFamily="18" charset="0"/>
                        </a:rPr>
                        <a:t>пасивні; </a:t>
                      </a:r>
                    </a:p>
                    <a:p>
                      <a:pPr marL="342900" lvl="0" indent="-342900" algn="l" fontAlgn="base">
                        <a:lnSpc>
                          <a:spcPct val="107000"/>
                        </a:lnSpc>
                        <a:spcAft>
                          <a:spcPts val="0"/>
                        </a:spcAft>
                        <a:buClr>
                          <a:srgbClr val="000000"/>
                        </a:buClr>
                        <a:buSzPts val="1200"/>
                        <a:buFont typeface="Arial" panose="020B0604020202020204" pitchFamily="34" charset="0"/>
                        <a:buChar char="•"/>
                      </a:pPr>
                      <a:r>
                        <a:rPr lang="uk-UA" sz="1400" u="none" strike="noStrike" noProof="0" dirty="0" smtClean="0">
                          <a:effectLst/>
                          <a:uFill>
                            <a:solidFill>
                              <a:srgbClr val="000000"/>
                            </a:solidFill>
                          </a:uFill>
                          <a:latin typeface="Times New Roman" panose="02020603050405020304" pitchFamily="18" charset="0"/>
                          <a:cs typeface="Times New Roman" panose="02020603050405020304" pitchFamily="18" charset="0"/>
                        </a:rPr>
                        <a:t>активні </a:t>
                      </a:r>
                      <a:endParaRPr lang="uk-UA" sz="1400" u="none" strike="noStrike" noProof="0" dirty="0">
                        <a:solidFill>
                          <a:srgbClr val="000000"/>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endParaRPr>
                    </a:p>
                  </a:txBody>
                  <a:tcPr marL="96097" marR="71761" marT="0" marB="0"/>
                </a:tc>
                <a:tc rowSpan="2" hMerge="1">
                  <a:txBody>
                    <a:bodyPr/>
                    <a:lstStyle/>
                    <a:p>
                      <a:endParaRPr lang="ru-RU"/>
                    </a:p>
                  </a:txBody>
                  <a:tcPr/>
                </a:tc>
                <a:extLst>
                  <a:ext uri="{0D108BD9-81ED-4DB2-BD59-A6C34878D82A}">
                    <a16:rowId xmlns:a16="http://schemas.microsoft.com/office/drawing/2014/main" val="3488126385"/>
                  </a:ext>
                </a:extLst>
              </a:tr>
              <a:tr h="1173445">
                <a:tc vMerge="1">
                  <a:txBody>
                    <a:bodyPr/>
                    <a:lstStyle/>
                    <a:p>
                      <a:endParaRPr lang="ru-RU"/>
                    </a:p>
                  </a:txBody>
                  <a:tcPr/>
                </a:tc>
                <a:tc>
                  <a:txBody>
                    <a:bodyPr/>
                    <a:lstStyle/>
                    <a:p>
                      <a:pPr marL="69850" indent="450850" algn="l">
                        <a:lnSpc>
                          <a:spcPct val="107000"/>
                        </a:lnSpc>
                        <a:spcAft>
                          <a:spcPts val="800"/>
                        </a:spcAft>
                      </a:pPr>
                      <a:r>
                        <a:rPr lang="ru-RU" sz="1400" dirty="0">
                          <a:effectLst/>
                        </a:rPr>
                        <a:t> </a:t>
                      </a:r>
                      <a:endPar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6097" marR="71761" marT="0" marB="0"/>
                </a:tc>
                <a:tc gridSpan="2" vMerge="1">
                  <a:txBody>
                    <a:bodyPr/>
                    <a:lstStyle/>
                    <a:p>
                      <a:endParaRPr lang="ru-RU"/>
                    </a:p>
                  </a:txBody>
                  <a:tcPr/>
                </a:tc>
                <a:tc hMerge="1" vMerge="1">
                  <a:txBody>
                    <a:bodyPr/>
                    <a:lstStyle/>
                    <a:p>
                      <a:endParaRPr lang="ru-RU"/>
                    </a:p>
                  </a:txBody>
                  <a:tcPr/>
                </a:tc>
                <a:extLst>
                  <a:ext uri="{0D108BD9-81ED-4DB2-BD59-A6C34878D82A}">
                    <a16:rowId xmlns:a16="http://schemas.microsoft.com/office/drawing/2014/main" val="1984427610"/>
                  </a:ext>
                </a:extLst>
              </a:tr>
            </a:tbl>
          </a:graphicData>
        </a:graphic>
      </p:graphicFrame>
      <p:sp>
        <p:nvSpPr>
          <p:cNvPr id="5" name="Rectangle 1"/>
          <p:cNvSpPr>
            <a:spLocks noChangeArrowheads="1"/>
          </p:cNvSpPr>
          <p:nvPr/>
        </p:nvSpPr>
        <p:spPr bwMode="auto">
          <a:xfrm>
            <a:off x="-3426303" y="74711"/>
            <a:ext cx="1842118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0850" eaLnBrk="0" fontAlgn="base" hangingPunct="0">
              <a:spcBef>
                <a:spcPct val="0"/>
              </a:spcBef>
              <a:spcAft>
                <a:spcPct val="0"/>
              </a:spcAft>
              <a:tabLst>
                <a:tab pos="3044825" algn="ctr"/>
              </a:tabLst>
              <a:defRPr>
                <a:solidFill>
                  <a:schemeClr val="tx1"/>
                </a:solidFill>
                <a:latin typeface="Arial" panose="020B0604020202020204" pitchFamily="34" charset="0"/>
              </a:defRPr>
            </a:lvl1pPr>
            <a:lvl2pPr eaLnBrk="0" fontAlgn="base" hangingPunct="0">
              <a:spcBef>
                <a:spcPct val="0"/>
              </a:spcBef>
              <a:spcAft>
                <a:spcPct val="0"/>
              </a:spcAft>
              <a:tabLst>
                <a:tab pos="3044825" algn="ctr"/>
              </a:tabLst>
              <a:defRPr>
                <a:solidFill>
                  <a:schemeClr val="tx1"/>
                </a:solidFill>
                <a:latin typeface="Arial" panose="020B0604020202020204" pitchFamily="34" charset="0"/>
              </a:defRPr>
            </a:lvl2pPr>
            <a:lvl3pPr eaLnBrk="0" fontAlgn="base" hangingPunct="0">
              <a:spcBef>
                <a:spcPct val="0"/>
              </a:spcBef>
              <a:spcAft>
                <a:spcPct val="0"/>
              </a:spcAft>
              <a:tabLst>
                <a:tab pos="3044825" algn="ctr"/>
              </a:tabLst>
              <a:defRPr>
                <a:solidFill>
                  <a:schemeClr val="tx1"/>
                </a:solidFill>
                <a:latin typeface="Arial" panose="020B0604020202020204" pitchFamily="34" charset="0"/>
              </a:defRPr>
            </a:lvl3pPr>
            <a:lvl4pPr eaLnBrk="0" fontAlgn="base" hangingPunct="0">
              <a:spcBef>
                <a:spcPct val="0"/>
              </a:spcBef>
              <a:spcAft>
                <a:spcPct val="0"/>
              </a:spcAft>
              <a:tabLst>
                <a:tab pos="3044825" algn="ctr"/>
              </a:tabLst>
              <a:defRPr>
                <a:solidFill>
                  <a:schemeClr val="tx1"/>
                </a:solidFill>
                <a:latin typeface="Arial" panose="020B0604020202020204" pitchFamily="34" charset="0"/>
              </a:defRPr>
            </a:lvl4pPr>
            <a:lvl5pPr eaLnBrk="0" fontAlgn="base" hangingPunct="0">
              <a:spcBef>
                <a:spcPct val="0"/>
              </a:spcBef>
              <a:spcAft>
                <a:spcPct val="0"/>
              </a:spcAft>
              <a:tabLst>
                <a:tab pos="3044825" algn="ctr"/>
              </a:tabLst>
              <a:defRPr>
                <a:solidFill>
                  <a:schemeClr val="tx1"/>
                </a:solidFill>
                <a:latin typeface="Arial" panose="020B0604020202020204" pitchFamily="34" charset="0"/>
              </a:defRPr>
            </a:lvl5pPr>
            <a:lvl6pPr eaLnBrk="0" fontAlgn="base" hangingPunct="0">
              <a:spcBef>
                <a:spcPct val="0"/>
              </a:spcBef>
              <a:spcAft>
                <a:spcPct val="0"/>
              </a:spcAft>
              <a:tabLst>
                <a:tab pos="3044825" algn="ctr"/>
              </a:tabLst>
              <a:defRPr>
                <a:solidFill>
                  <a:schemeClr val="tx1"/>
                </a:solidFill>
                <a:latin typeface="Arial" panose="020B0604020202020204" pitchFamily="34" charset="0"/>
              </a:defRPr>
            </a:lvl6pPr>
            <a:lvl7pPr eaLnBrk="0" fontAlgn="base" hangingPunct="0">
              <a:spcBef>
                <a:spcPct val="0"/>
              </a:spcBef>
              <a:spcAft>
                <a:spcPct val="0"/>
              </a:spcAft>
              <a:tabLst>
                <a:tab pos="3044825" algn="ctr"/>
              </a:tabLst>
              <a:defRPr>
                <a:solidFill>
                  <a:schemeClr val="tx1"/>
                </a:solidFill>
                <a:latin typeface="Arial" panose="020B0604020202020204" pitchFamily="34" charset="0"/>
              </a:defRPr>
            </a:lvl7pPr>
            <a:lvl8pPr eaLnBrk="0" fontAlgn="base" hangingPunct="0">
              <a:spcBef>
                <a:spcPct val="0"/>
              </a:spcBef>
              <a:spcAft>
                <a:spcPct val="0"/>
              </a:spcAft>
              <a:tabLst>
                <a:tab pos="3044825" algn="ctr"/>
              </a:tabLst>
              <a:defRPr>
                <a:solidFill>
                  <a:schemeClr val="tx1"/>
                </a:solidFill>
                <a:latin typeface="Arial" panose="020B0604020202020204" pitchFamily="34" charset="0"/>
              </a:defRPr>
            </a:lvl8pPr>
            <a:lvl9pPr eaLnBrk="0" fontAlgn="base" hangingPunct="0">
              <a:spcBef>
                <a:spcPct val="0"/>
              </a:spcBef>
              <a:spcAft>
                <a:spcPct val="0"/>
              </a:spcAft>
              <a:tabLst>
                <a:tab pos="3044825" algn="ctr"/>
              </a:tabLst>
              <a:defRPr>
                <a:solidFill>
                  <a:schemeClr val="tx1"/>
                </a:solidFill>
                <a:latin typeface="Arial" panose="020B0604020202020204" pitchFamily="34" charset="0"/>
              </a:defRPr>
            </a:lvl9pPr>
          </a:lstStyle>
          <a:p>
            <a:pPr marL="0" marR="0" lvl="0" indent="450850" algn="l" defTabSz="914400" rtl="0" eaLnBrk="0" fontAlgn="base" latinLnBrk="0" hangingPunct="0">
              <a:lnSpc>
                <a:spcPct val="100000"/>
              </a:lnSpc>
              <a:spcBef>
                <a:spcPct val="0"/>
              </a:spcBef>
              <a:spcAft>
                <a:spcPct val="0"/>
              </a:spcAft>
              <a:buClrTx/>
              <a:buSzTx/>
              <a:buFontTx/>
              <a:buNone/>
              <a:tabLst>
                <a:tab pos="3044825" algn="ctr"/>
              </a:tabLst>
            </a:pPr>
            <a:r>
              <a:rPr kumimoji="0" lang="ru-RU" altLang="ru-RU"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 </a:t>
            </a:r>
            <a:endParaRPr kumimoji="0" lang="ru-RU" altLang="ru-RU"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32101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88631" y="2349925"/>
            <a:ext cx="3527252" cy="2456442"/>
          </a:xfrm>
        </p:spPr>
        <p:txBody>
          <a:bodyPr/>
          <a:lstStyle/>
          <a:p>
            <a:r>
              <a:rPr lang="uk-UA" dirty="0" smtClean="0"/>
              <a:t>Класифікація курортів</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441380771"/>
              </p:ext>
            </p:extLst>
          </p:nvPr>
        </p:nvGraphicFramePr>
        <p:xfrm>
          <a:off x="4594301" y="479502"/>
          <a:ext cx="5988205" cy="5698273"/>
        </p:xfrm>
        <a:graphic>
          <a:graphicData uri="http://schemas.openxmlformats.org/drawingml/2006/table">
            <a:tbl>
              <a:tblPr firstRow="1" firstCol="1" bandRow="1">
                <a:tableStyleId>{5C22544A-7EE6-4342-B048-85BDC9FD1C3A}</a:tableStyleId>
              </a:tblPr>
              <a:tblGrid>
                <a:gridCol w="1956910">
                  <a:extLst>
                    <a:ext uri="{9D8B030D-6E8A-4147-A177-3AD203B41FA5}">
                      <a16:colId xmlns:a16="http://schemas.microsoft.com/office/drawing/2014/main" val="3872171236"/>
                    </a:ext>
                  </a:extLst>
                </a:gridCol>
                <a:gridCol w="3976685">
                  <a:extLst>
                    <a:ext uri="{9D8B030D-6E8A-4147-A177-3AD203B41FA5}">
                      <a16:colId xmlns:a16="http://schemas.microsoft.com/office/drawing/2014/main" val="3261432887"/>
                    </a:ext>
                  </a:extLst>
                </a:gridCol>
                <a:gridCol w="54610">
                  <a:extLst>
                    <a:ext uri="{9D8B030D-6E8A-4147-A177-3AD203B41FA5}">
                      <a16:colId xmlns:a16="http://schemas.microsoft.com/office/drawing/2014/main" val="1590345713"/>
                    </a:ext>
                  </a:extLst>
                </a:gridCol>
              </a:tblGrid>
              <a:tr h="654243">
                <a:tc>
                  <a:txBody>
                    <a:bodyPr/>
                    <a:lstStyle/>
                    <a:p>
                      <a:pPr marL="28575" indent="450850" algn="ctr">
                        <a:lnSpc>
                          <a:spcPct val="107000"/>
                        </a:lnSpc>
                        <a:spcAft>
                          <a:spcPts val="0"/>
                        </a:spcAft>
                      </a:pPr>
                      <a:r>
                        <a:rPr lang="ru-RU" sz="1200">
                          <a:effectLst/>
                        </a:rPr>
                        <a:t>Критерій </a:t>
                      </a:r>
                      <a:endPar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29210" marT="107315" marB="0" anchor="ctr"/>
                </a:tc>
                <a:tc>
                  <a:txBody>
                    <a:bodyPr/>
                    <a:lstStyle/>
                    <a:p>
                      <a:pPr marL="1661160" indent="450850" algn="l">
                        <a:lnSpc>
                          <a:spcPct val="107000"/>
                        </a:lnSpc>
                        <a:spcAft>
                          <a:spcPts val="0"/>
                        </a:spcAft>
                      </a:pPr>
                      <a:r>
                        <a:rPr lang="ru-RU" sz="1200" dirty="0" err="1" smtClean="0">
                          <a:effectLst/>
                        </a:rPr>
                        <a:t>Різновид</a:t>
                      </a:r>
                      <a:r>
                        <a:rPr lang="ru-RU" sz="1200" dirty="0" smtClean="0">
                          <a:effectLst/>
                        </a:rPr>
                        <a:t> курорту </a:t>
                      </a:r>
                      <a:endPar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29210" marT="107315" marB="0" anchor="ctr"/>
                </a:tc>
                <a:tc>
                  <a:txBody>
                    <a:bodyPr/>
                    <a:lstStyle/>
                    <a:p>
                      <a:pPr marL="69850" indent="450850" algn="l">
                        <a:lnSpc>
                          <a:spcPct val="107000"/>
                        </a:lnSpc>
                        <a:spcAft>
                          <a:spcPts val="800"/>
                        </a:spcAft>
                      </a:pPr>
                      <a:r>
                        <a:rPr lang="ru-RU" sz="1400">
                          <a:effectLst/>
                        </a:rPr>
                        <a:t> </a:t>
                      </a:r>
                      <a:endPar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29210" marT="107315" marB="0"/>
                </a:tc>
                <a:extLst>
                  <a:ext uri="{0D108BD9-81ED-4DB2-BD59-A6C34878D82A}">
                    <a16:rowId xmlns:a16="http://schemas.microsoft.com/office/drawing/2014/main" val="249814635"/>
                  </a:ext>
                </a:extLst>
              </a:tr>
              <a:tr h="1353789">
                <a:tc>
                  <a:txBody>
                    <a:bodyPr/>
                    <a:lstStyle/>
                    <a:p>
                      <a:pPr marL="69850" indent="450850" algn="ctr">
                        <a:lnSpc>
                          <a:spcPct val="107000"/>
                        </a:lnSpc>
                        <a:spcAft>
                          <a:spcPts val="0"/>
                        </a:spcAft>
                      </a:pPr>
                      <a:r>
                        <a:rPr lang="ru-RU" sz="1200" dirty="0">
                          <a:effectLst/>
                        </a:rPr>
                        <a:t>За характером </a:t>
                      </a:r>
                      <a:r>
                        <a:rPr lang="ru-RU" sz="1200" dirty="0" err="1">
                          <a:effectLst/>
                        </a:rPr>
                        <a:t>природних</a:t>
                      </a:r>
                      <a:r>
                        <a:rPr lang="ru-RU" sz="1200" dirty="0">
                          <a:effectLst/>
                        </a:rPr>
                        <a:t>  </a:t>
                      </a:r>
                      <a:r>
                        <a:rPr lang="ru-RU" sz="1200" dirty="0" err="1">
                          <a:effectLst/>
                        </a:rPr>
                        <a:t>лікувальних</a:t>
                      </a:r>
                      <a:r>
                        <a:rPr lang="ru-RU" sz="1200" dirty="0">
                          <a:effectLst/>
                        </a:rPr>
                        <a:t> </a:t>
                      </a:r>
                      <a:r>
                        <a:rPr lang="ru-RU" sz="1200" dirty="0" err="1">
                          <a:effectLst/>
                        </a:rPr>
                        <a:t>ресурсів</a:t>
                      </a:r>
                      <a:r>
                        <a:rPr lang="ru-RU" sz="1200" dirty="0">
                          <a:effectLst/>
                        </a:rPr>
                        <a:t> </a:t>
                      </a:r>
                      <a:endPar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29210" marT="107315" marB="0" anchor="ctr"/>
                </a:tc>
                <a:tc>
                  <a:txBody>
                    <a:bodyPr/>
                    <a:lstStyle/>
                    <a:p>
                      <a:pPr marL="342900" lvl="0" indent="-342900" algn="l" fontAlgn="base">
                        <a:lnSpc>
                          <a:spcPct val="107000"/>
                        </a:lnSpc>
                        <a:spcAft>
                          <a:spcPts val="0"/>
                        </a:spcAft>
                        <a:buClr>
                          <a:srgbClr val="000000"/>
                        </a:buClr>
                        <a:buSzPts val="1200"/>
                        <a:buFont typeface="Arial" panose="020B0604020202020204" pitchFamily="34" charset="0"/>
                        <a:buChar char="•"/>
                      </a:pPr>
                      <a:r>
                        <a:rPr lang="ru-RU" sz="1200" u="none" strike="noStrike">
                          <a:effectLst/>
                          <a:uFill>
                            <a:solidFill>
                              <a:srgbClr val="000000"/>
                            </a:solidFill>
                          </a:uFill>
                        </a:rPr>
                        <a:t>державного значення; </a:t>
                      </a:r>
                      <a:endParaRPr lang="ru-RU" sz="1400" u="none" strike="noStrike">
                        <a:effectLst/>
                        <a:uFill>
                          <a:solidFill>
                            <a:srgbClr val="000000"/>
                          </a:solidFill>
                        </a:uFill>
                      </a:endParaRPr>
                    </a:p>
                    <a:p>
                      <a:pPr marL="342900" lvl="0" indent="-342900" algn="l" fontAlgn="base">
                        <a:lnSpc>
                          <a:spcPct val="107000"/>
                        </a:lnSpc>
                        <a:spcAft>
                          <a:spcPts val="0"/>
                        </a:spcAft>
                        <a:buClr>
                          <a:srgbClr val="000000"/>
                        </a:buClr>
                        <a:buSzPts val="1200"/>
                        <a:buFont typeface="Arial" panose="020B0604020202020204" pitchFamily="34" charset="0"/>
                        <a:buChar char="•"/>
                      </a:pPr>
                      <a:r>
                        <a:rPr lang="ru-RU" sz="1200" u="none" strike="noStrike">
                          <a:effectLst/>
                          <a:uFill>
                            <a:solidFill>
                              <a:srgbClr val="000000"/>
                            </a:solidFill>
                          </a:uFill>
                        </a:rPr>
                        <a:t>місцевого значення </a:t>
                      </a:r>
                      <a:endParaRPr lang="ru-RU" sz="1400" u="none" strike="noStrike">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txBody>
                  <a:tcPr marL="0" marR="29210" marT="107315" marB="0" anchor="ctr"/>
                </a:tc>
                <a:tc>
                  <a:txBody>
                    <a:bodyPr/>
                    <a:lstStyle/>
                    <a:p>
                      <a:pPr marL="69850" indent="450850" algn="l">
                        <a:lnSpc>
                          <a:spcPct val="107000"/>
                        </a:lnSpc>
                        <a:spcAft>
                          <a:spcPts val="800"/>
                        </a:spcAft>
                      </a:pPr>
                      <a:r>
                        <a:rPr lang="ru-RU" sz="1400">
                          <a:effectLst/>
                        </a:rPr>
                        <a:t> </a:t>
                      </a:r>
                      <a:endPar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29210" marT="107315" marB="0"/>
                </a:tc>
                <a:extLst>
                  <a:ext uri="{0D108BD9-81ED-4DB2-BD59-A6C34878D82A}">
                    <a16:rowId xmlns:a16="http://schemas.microsoft.com/office/drawing/2014/main" val="571492156"/>
                  </a:ext>
                </a:extLst>
              </a:tr>
              <a:tr h="1426084">
                <a:tc>
                  <a:txBody>
                    <a:bodyPr/>
                    <a:lstStyle/>
                    <a:p>
                      <a:pPr marL="69850" indent="450850" algn="ctr">
                        <a:lnSpc>
                          <a:spcPct val="107000"/>
                        </a:lnSpc>
                        <a:spcAft>
                          <a:spcPts val="0"/>
                        </a:spcAft>
                      </a:pPr>
                      <a:r>
                        <a:rPr lang="ru-RU" sz="1200" dirty="0">
                          <a:effectLst/>
                        </a:rPr>
                        <a:t>За </a:t>
                      </a:r>
                      <a:r>
                        <a:rPr lang="ru-RU" sz="1200" dirty="0" err="1">
                          <a:effectLst/>
                        </a:rPr>
                        <a:t>медичним</a:t>
                      </a:r>
                      <a:r>
                        <a:rPr lang="ru-RU" sz="1200" dirty="0">
                          <a:effectLst/>
                        </a:rPr>
                        <a:t> </a:t>
                      </a:r>
                      <a:r>
                        <a:rPr lang="ru-RU" sz="1200" dirty="0" err="1">
                          <a:effectLst/>
                        </a:rPr>
                        <a:t>профілем</a:t>
                      </a:r>
                      <a:r>
                        <a:rPr lang="ru-RU" sz="1200" dirty="0">
                          <a:effectLst/>
                        </a:rPr>
                        <a:t> (</a:t>
                      </a:r>
                      <a:r>
                        <a:rPr lang="ru-RU" sz="1200" dirty="0" err="1">
                          <a:effectLst/>
                        </a:rPr>
                        <a:t>спеціалізацією</a:t>
                      </a:r>
                      <a:r>
                        <a:rPr lang="ru-RU" sz="1200" dirty="0">
                          <a:effectLst/>
                        </a:rPr>
                        <a:t>) </a:t>
                      </a:r>
                      <a:endPar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29210" marT="107315" marB="0" anchor="ctr"/>
                </a:tc>
                <a:tc>
                  <a:txBody>
                    <a:bodyPr/>
                    <a:lstStyle/>
                    <a:p>
                      <a:pPr marL="342900" lvl="0" indent="-342900" algn="l" fontAlgn="base">
                        <a:lnSpc>
                          <a:spcPct val="107000"/>
                        </a:lnSpc>
                        <a:spcAft>
                          <a:spcPts val="0"/>
                        </a:spcAft>
                        <a:buClr>
                          <a:srgbClr val="000000"/>
                        </a:buClr>
                        <a:buSzPts val="1200"/>
                        <a:buFont typeface="Arial" panose="020B0604020202020204" pitchFamily="34" charset="0"/>
                        <a:buChar char="•"/>
                      </a:pPr>
                      <a:r>
                        <a:rPr lang="ru-RU" sz="1200" u="none" strike="noStrike" dirty="0" err="1">
                          <a:effectLst/>
                          <a:uFill>
                            <a:solidFill>
                              <a:srgbClr val="000000"/>
                            </a:solidFill>
                          </a:uFill>
                        </a:rPr>
                        <a:t>курорти</a:t>
                      </a:r>
                      <a:r>
                        <a:rPr lang="ru-RU" sz="1200" u="none" strike="noStrike" dirty="0">
                          <a:effectLst/>
                          <a:uFill>
                            <a:solidFill>
                              <a:srgbClr val="000000"/>
                            </a:solidFill>
                          </a:uFill>
                        </a:rPr>
                        <a:t> </a:t>
                      </a:r>
                      <a:r>
                        <a:rPr lang="ru-RU" sz="1200" u="none" strike="noStrike" dirty="0" err="1">
                          <a:effectLst/>
                          <a:uFill>
                            <a:solidFill>
                              <a:srgbClr val="000000"/>
                            </a:solidFill>
                          </a:uFill>
                        </a:rPr>
                        <a:t>загального</a:t>
                      </a:r>
                      <a:r>
                        <a:rPr lang="ru-RU" sz="1200" u="none" strike="noStrike" dirty="0">
                          <a:effectLst/>
                          <a:uFill>
                            <a:solidFill>
                              <a:srgbClr val="000000"/>
                            </a:solidFill>
                          </a:uFill>
                        </a:rPr>
                        <a:t> </a:t>
                      </a:r>
                      <a:r>
                        <a:rPr lang="ru-RU" sz="1200" u="none" strike="noStrike" dirty="0" err="1">
                          <a:effectLst/>
                          <a:uFill>
                            <a:solidFill>
                              <a:srgbClr val="000000"/>
                            </a:solidFill>
                          </a:uFill>
                        </a:rPr>
                        <a:t>призначення</a:t>
                      </a:r>
                      <a:r>
                        <a:rPr lang="ru-RU" sz="1200" u="none" strike="noStrike" dirty="0">
                          <a:effectLst/>
                          <a:uFill>
                            <a:solidFill>
                              <a:srgbClr val="000000"/>
                            </a:solidFill>
                          </a:uFill>
                        </a:rPr>
                        <a:t>; </a:t>
                      </a:r>
                      <a:endParaRPr lang="ru-RU" sz="1400" u="none" strike="noStrike" dirty="0">
                        <a:effectLst/>
                        <a:uFill>
                          <a:solidFill>
                            <a:srgbClr val="000000"/>
                          </a:solidFill>
                        </a:uFill>
                      </a:endParaRPr>
                    </a:p>
                    <a:p>
                      <a:pPr marL="342900" lvl="0" indent="-342900" algn="l" fontAlgn="base">
                        <a:lnSpc>
                          <a:spcPct val="107000"/>
                        </a:lnSpc>
                        <a:spcAft>
                          <a:spcPts val="0"/>
                        </a:spcAft>
                        <a:buClr>
                          <a:srgbClr val="000000"/>
                        </a:buClr>
                        <a:buSzPts val="1200"/>
                        <a:buFont typeface="Arial" panose="020B0604020202020204" pitchFamily="34" charset="0"/>
                        <a:buChar char="•"/>
                      </a:pPr>
                      <a:r>
                        <a:rPr lang="ru-RU" sz="1200" u="none" strike="noStrike" dirty="0" err="1">
                          <a:effectLst/>
                          <a:uFill>
                            <a:solidFill>
                              <a:srgbClr val="000000"/>
                            </a:solidFill>
                          </a:uFill>
                        </a:rPr>
                        <a:t>спеціалізовані</a:t>
                      </a:r>
                      <a:r>
                        <a:rPr lang="ru-RU" sz="1200" u="none" strike="noStrike" dirty="0">
                          <a:effectLst/>
                          <a:uFill>
                            <a:solidFill>
                              <a:srgbClr val="000000"/>
                            </a:solidFill>
                          </a:uFill>
                        </a:rPr>
                        <a:t> 	</a:t>
                      </a:r>
                      <a:r>
                        <a:rPr lang="ru-RU" sz="1200" u="none" strike="noStrike" dirty="0" err="1">
                          <a:effectLst/>
                          <a:uFill>
                            <a:solidFill>
                              <a:srgbClr val="000000"/>
                            </a:solidFill>
                          </a:uFill>
                        </a:rPr>
                        <a:t>курорти</a:t>
                      </a:r>
                      <a:r>
                        <a:rPr lang="ru-RU" sz="1200" u="none" strike="noStrike" dirty="0">
                          <a:effectLst/>
                          <a:uFill>
                            <a:solidFill>
                              <a:srgbClr val="000000"/>
                            </a:solidFill>
                          </a:uFill>
                        </a:rPr>
                        <a:t> </a:t>
                      </a:r>
                      <a:r>
                        <a:rPr lang="ru-RU" sz="1200" u="none" strike="noStrike" dirty="0" smtClean="0">
                          <a:effectLst/>
                          <a:uFill>
                            <a:solidFill>
                              <a:srgbClr val="000000"/>
                            </a:solidFill>
                          </a:uFill>
                        </a:rPr>
                        <a:t>для </a:t>
                      </a:r>
                      <a:r>
                        <a:rPr lang="ru-RU" sz="1200" u="none" strike="noStrike" dirty="0" err="1" smtClean="0">
                          <a:effectLst/>
                          <a:uFill>
                            <a:solidFill>
                              <a:srgbClr val="000000"/>
                            </a:solidFill>
                          </a:uFill>
                        </a:rPr>
                        <a:t>певних</a:t>
                      </a:r>
                      <a:r>
                        <a:rPr lang="ru-RU" sz="1200" u="none" strike="noStrike" baseline="0" dirty="0" smtClean="0">
                          <a:effectLst/>
                          <a:uFill>
                            <a:solidFill>
                              <a:srgbClr val="000000"/>
                            </a:solidFill>
                          </a:uFill>
                        </a:rPr>
                        <a:t> </a:t>
                      </a:r>
                      <a:r>
                        <a:rPr lang="ru-RU" sz="1200" u="none" strike="noStrike" dirty="0" err="1" smtClean="0">
                          <a:effectLst/>
                          <a:uFill>
                            <a:solidFill>
                              <a:srgbClr val="000000"/>
                            </a:solidFill>
                          </a:uFill>
                        </a:rPr>
                        <a:t>лікування</a:t>
                      </a:r>
                      <a:r>
                        <a:rPr lang="ru-RU" sz="1200" u="none" strike="noStrike" dirty="0" smtClean="0">
                          <a:effectLst/>
                          <a:uFill>
                            <a:solidFill>
                              <a:srgbClr val="000000"/>
                            </a:solidFill>
                          </a:uFill>
                        </a:rPr>
                        <a:t> </a:t>
                      </a:r>
                      <a:r>
                        <a:rPr lang="ru-RU" sz="1200" u="none" strike="noStrike" dirty="0" err="1">
                          <a:effectLst/>
                          <a:uFill>
                            <a:solidFill>
                              <a:srgbClr val="000000"/>
                            </a:solidFill>
                          </a:uFill>
                        </a:rPr>
                        <a:t>захворювань</a:t>
                      </a:r>
                      <a:r>
                        <a:rPr lang="ru-RU" sz="1200" u="none" strike="noStrike" dirty="0">
                          <a:effectLst/>
                          <a:uFill>
                            <a:solidFill>
                              <a:srgbClr val="000000"/>
                            </a:solidFill>
                          </a:uFill>
                        </a:rPr>
                        <a:t> </a:t>
                      </a:r>
                      <a:endParaRPr lang="ru-RU" sz="14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txBody>
                  <a:tcPr marL="0" marR="29210" marT="107315" marB="0" anchor="ctr"/>
                </a:tc>
                <a:tc>
                  <a:txBody>
                    <a:bodyPr/>
                    <a:lstStyle/>
                    <a:p>
                      <a:pPr marL="88265" indent="450850" algn="l">
                        <a:lnSpc>
                          <a:spcPct val="107000"/>
                        </a:lnSpc>
                        <a:spcAft>
                          <a:spcPts val="0"/>
                        </a:spcAft>
                      </a:pPr>
                      <a:endPar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29210" marT="107315" marB="0" anchor="ctr"/>
                </a:tc>
                <a:extLst>
                  <a:ext uri="{0D108BD9-81ED-4DB2-BD59-A6C34878D82A}">
                    <a16:rowId xmlns:a16="http://schemas.microsoft.com/office/drawing/2014/main" val="1069459428"/>
                  </a:ext>
                </a:extLst>
              </a:tr>
              <a:tr h="2264157">
                <a:tc>
                  <a:txBody>
                    <a:bodyPr/>
                    <a:lstStyle/>
                    <a:p>
                      <a:pPr marL="69850" indent="450850" algn="ctr">
                        <a:lnSpc>
                          <a:spcPct val="107000"/>
                        </a:lnSpc>
                        <a:spcAft>
                          <a:spcPts val="0"/>
                        </a:spcAft>
                      </a:pPr>
                      <a:r>
                        <a:rPr lang="ru-RU" sz="1200">
                          <a:effectLst/>
                        </a:rPr>
                        <a:t>За характером природного лікувального фактора </a:t>
                      </a:r>
                      <a:endPar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29210" marT="107315" marB="0" anchor="ctr"/>
                </a:tc>
                <a:tc>
                  <a:txBody>
                    <a:bodyPr/>
                    <a:lstStyle/>
                    <a:p>
                      <a:pPr marL="342900" lvl="0" indent="-342900" algn="l" fontAlgn="base">
                        <a:lnSpc>
                          <a:spcPct val="100000"/>
                        </a:lnSpc>
                        <a:spcAft>
                          <a:spcPts val="105"/>
                        </a:spcAft>
                        <a:buClr>
                          <a:srgbClr val="000000"/>
                        </a:buClr>
                        <a:buSzPts val="1200"/>
                        <a:buFont typeface="Arial" panose="020B0604020202020204" pitchFamily="34" charset="0"/>
                        <a:buChar char="•"/>
                      </a:pPr>
                      <a:r>
                        <a:rPr lang="ru-RU" sz="1200" u="none" strike="noStrike" dirty="0" err="1">
                          <a:effectLst/>
                          <a:uFill>
                            <a:solidFill>
                              <a:srgbClr val="000000"/>
                            </a:solidFill>
                          </a:uFill>
                        </a:rPr>
                        <a:t>кліматичні</a:t>
                      </a:r>
                      <a:r>
                        <a:rPr lang="ru-RU" sz="1200" u="none" strike="noStrike" dirty="0">
                          <a:effectLst/>
                          <a:uFill>
                            <a:solidFill>
                              <a:srgbClr val="000000"/>
                            </a:solidFill>
                          </a:uFill>
                        </a:rPr>
                        <a:t> </a:t>
                      </a:r>
                      <a:r>
                        <a:rPr lang="ru-RU" sz="1200" u="none" strike="noStrike" dirty="0" smtClean="0">
                          <a:effectLst/>
                          <a:uFill>
                            <a:solidFill>
                              <a:srgbClr val="000000"/>
                            </a:solidFill>
                          </a:uFill>
                        </a:rPr>
                        <a:t>(</a:t>
                      </a:r>
                      <a:r>
                        <a:rPr lang="ru-RU" sz="1200" u="none" strike="noStrike" dirty="0" err="1">
                          <a:effectLst/>
                          <a:uFill>
                            <a:solidFill>
                              <a:srgbClr val="000000"/>
                            </a:solidFill>
                          </a:uFill>
                        </a:rPr>
                        <a:t>приморські</a:t>
                      </a:r>
                      <a:r>
                        <a:rPr lang="ru-RU" sz="1200" u="none" strike="noStrike" dirty="0">
                          <a:effectLst/>
                          <a:uFill>
                            <a:solidFill>
                              <a:srgbClr val="000000"/>
                            </a:solidFill>
                          </a:uFill>
                        </a:rPr>
                        <a:t>, </a:t>
                      </a:r>
                      <a:r>
                        <a:rPr lang="ru-RU" sz="1200" u="none" strike="noStrike" dirty="0" err="1" smtClean="0">
                          <a:effectLst/>
                          <a:uFill>
                            <a:solidFill>
                              <a:srgbClr val="000000"/>
                            </a:solidFill>
                          </a:uFill>
                        </a:rPr>
                        <a:t>горні</a:t>
                      </a:r>
                      <a:r>
                        <a:rPr lang="ru-RU" sz="1200" u="none" strike="noStrike" dirty="0">
                          <a:effectLst/>
                          <a:uFill>
                            <a:solidFill>
                              <a:srgbClr val="000000"/>
                            </a:solidFill>
                          </a:uFill>
                        </a:rPr>
                        <a:t>, 	</a:t>
                      </a:r>
                      <a:r>
                        <a:rPr lang="ru-RU" sz="1200" u="none" strike="noStrike" dirty="0" err="1" smtClean="0">
                          <a:effectLst/>
                          <a:uFill>
                            <a:solidFill>
                              <a:srgbClr val="000000"/>
                            </a:solidFill>
                          </a:uFill>
                        </a:rPr>
                        <a:t>клімато-лісні</a:t>
                      </a:r>
                      <a:r>
                        <a:rPr lang="ru-RU" sz="1200" u="none" strike="noStrike" dirty="0">
                          <a:effectLst/>
                          <a:uFill>
                            <a:solidFill>
                              <a:srgbClr val="000000"/>
                            </a:solidFill>
                          </a:uFill>
                        </a:rPr>
                        <a:t>, </a:t>
                      </a:r>
                      <a:r>
                        <a:rPr lang="ru-RU" sz="1200" u="none" strike="noStrike" dirty="0" err="1">
                          <a:effectLst/>
                          <a:uFill>
                            <a:solidFill>
                              <a:srgbClr val="000000"/>
                            </a:solidFill>
                          </a:uFill>
                        </a:rPr>
                        <a:t>кумисолікувальні</a:t>
                      </a:r>
                      <a:r>
                        <a:rPr lang="ru-RU" sz="1200" u="none" strike="noStrike" dirty="0">
                          <a:effectLst/>
                          <a:uFill>
                            <a:solidFill>
                              <a:srgbClr val="000000"/>
                            </a:solidFill>
                          </a:uFill>
                        </a:rPr>
                        <a:t>); </a:t>
                      </a:r>
                      <a:endParaRPr lang="ru-RU" sz="1400" u="none" strike="noStrike" dirty="0">
                        <a:effectLst/>
                        <a:uFill>
                          <a:solidFill>
                            <a:srgbClr val="000000"/>
                          </a:solidFill>
                        </a:uFill>
                      </a:endParaRPr>
                    </a:p>
                    <a:p>
                      <a:pPr marL="342900" lvl="0" indent="-342900" algn="l" fontAlgn="base">
                        <a:lnSpc>
                          <a:spcPct val="107000"/>
                        </a:lnSpc>
                        <a:spcAft>
                          <a:spcPts val="0"/>
                        </a:spcAft>
                        <a:buClr>
                          <a:srgbClr val="000000"/>
                        </a:buClr>
                        <a:buSzPts val="1200"/>
                        <a:buFont typeface="Arial" panose="020B0604020202020204" pitchFamily="34" charset="0"/>
                        <a:buChar char="•"/>
                      </a:pPr>
                      <a:r>
                        <a:rPr lang="ru-RU" sz="1200" u="none" strike="noStrike" dirty="0" err="1">
                          <a:effectLst/>
                          <a:uFill>
                            <a:solidFill>
                              <a:srgbClr val="000000"/>
                            </a:solidFill>
                          </a:uFill>
                        </a:rPr>
                        <a:t>бальнеологічні</a:t>
                      </a:r>
                      <a:r>
                        <a:rPr lang="ru-RU" sz="1200" u="none" strike="noStrike" dirty="0">
                          <a:effectLst/>
                          <a:uFill>
                            <a:solidFill>
                              <a:srgbClr val="000000"/>
                            </a:solidFill>
                          </a:uFill>
                        </a:rPr>
                        <a:t>; </a:t>
                      </a:r>
                      <a:endParaRPr lang="ru-RU" sz="1400" u="none" strike="noStrike" dirty="0">
                        <a:effectLst/>
                        <a:uFill>
                          <a:solidFill>
                            <a:srgbClr val="000000"/>
                          </a:solidFill>
                        </a:uFill>
                      </a:endParaRPr>
                    </a:p>
                    <a:p>
                      <a:pPr marL="342900" lvl="0" indent="-342900" algn="l" fontAlgn="base">
                        <a:lnSpc>
                          <a:spcPct val="107000"/>
                        </a:lnSpc>
                        <a:spcAft>
                          <a:spcPts val="0"/>
                        </a:spcAft>
                        <a:buClr>
                          <a:srgbClr val="000000"/>
                        </a:buClr>
                        <a:buSzPts val="1200"/>
                        <a:buFont typeface="Arial" panose="020B0604020202020204" pitchFamily="34" charset="0"/>
                        <a:buChar char="•"/>
                      </a:pPr>
                      <a:r>
                        <a:rPr lang="ru-RU" sz="1200" u="none" strike="noStrike" dirty="0" err="1">
                          <a:effectLst/>
                          <a:uFill>
                            <a:solidFill>
                              <a:srgbClr val="000000"/>
                            </a:solidFill>
                          </a:uFill>
                        </a:rPr>
                        <a:t>грязьові</a:t>
                      </a:r>
                      <a:r>
                        <a:rPr lang="ru-RU" sz="1200" u="none" strike="noStrike" dirty="0">
                          <a:effectLst/>
                          <a:uFill>
                            <a:solidFill>
                              <a:srgbClr val="000000"/>
                            </a:solidFill>
                          </a:uFill>
                        </a:rPr>
                        <a:t>; </a:t>
                      </a:r>
                      <a:endParaRPr lang="ru-RU" sz="1400" u="none" strike="noStrike" dirty="0">
                        <a:effectLst/>
                        <a:uFill>
                          <a:solidFill>
                            <a:srgbClr val="000000"/>
                          </a:solidFill>
                        </a:uFill>
                      </a:endParaRPr>
                    </a:p>
                    <a:p>
                      <a:pPr marL="342900" lvl="0" indent="-342900" algn="l" fontAlgn="base">
                        <a:lnSpc>
                          <a:spcPct val="107000"/>
                        </a:lnSpc>
                        <a:spcAft>
                          <a:spcPts val="0"/>
                        </a:spcAft>
                        <a:buClr>
                          <a:srgbClr val="000000"/>
                        </a:buClr>
                        <a:buSzPts val="1200"/>
                        <a:buFont typeface="Arial" panose="020B0604020202020204" pitchFamily="34" charset="0"/>
                        <a:buChar char="•"/>
                      </a:pPr>
                      <a:r>
                        <a:rPr lang="ru-RU" sz="1200" u="none" strike="noStrike" dirty="0" err="1">
                          <a:effectLst/>
                          <a:uFill>
                            <a:solidFill>
                              <a:srgbClr val="000000"/>
                            </a:solidFill>
                          </a:uFill>
                        </a:rPr>
                        <a:t>змішані</a:t>
                      </a:r>
                      <a:r>
                        <a:rPr lang="ru-RU" sz="1200" u="none" strike="noStrike" dirty="0">
                          <a:effectLst/>
                          <a:uFill>
                            <a:solidFill>
                              <a:srgbClr val="000000"/>
                            </a:solidFill>
                          </a:uFill>
                        </a:rPr>
                        <a:t> </a:t>
                      </a:r>
                      <a:r>
                        <a:rPr lang="ru-RU" sz="1200" u="none" strike="noStrike" dirty="0" err="1">
                          <a:effectLst/>
                          <a:uFill>
                            <a:solidFill>
                              <a:srgbClr val="000000"/>
                            </a:solidFill>
                          </a:uFill>
                        </a:rPr>
                        <a:t>тощо</a:t>
                      </a:r>
                      <a:r>
                        <a:rPr lang="ru-RU" sz="1200" u="none" strike="noStrike" dirty="0">
                          <a:effectLst/>
                          <a:uFill>
                            <a:solidFill>
                              <a:srgbClr val="000000"/>
                            </a:solidFill>
                          </a:uFill>
                        </a:rPr>
                        <a:t> </a:t>
                      </a:r>
                      <a:endParaRPr lang="ru-RU" sz="14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txBody>
                  <a:tcPr marL="0" marR="29210" marT="107315" marB="0" anchor="ctr"/>
                </a:tc>
                <a:tc>
                  <a:txBody>
                    <a:bodyPr/>
                    <a:lstStyle/>
                    <a:p>
                      <a:pPr marL="69850" indent="450850" algn="just">
                        <a:lnSpc>
                          <a:spcPct val="107000"/>
                        </a:lnSpc>
                        <a:spcAft>
                          <a:spcPts val="0"/>
                        </a:spcAft>
                      </a:pPr>
                      <a:endPar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29210" marT="107315" marB="0"/>
                </a:tc>
                <a:extLst>
                  <a:ext uri="{0D108BD9-81ED-4DB2-BD59-A6C34878D82A}">
                    <a16:rowId xmlns:a16="http://schemas.microsoft.com/office/drawing/2014/main" val="3335556968"/>
                  </a:ext>
                </a:extLst>
              </a:tr>
            </a:tbl>
          </a:graphicData>
        </a:graphic>
      </p:graphicFrame>
    </p:spTree>
    <p:extLst>
      <p:ext uri="{BB962C8B-B14F-4D97-AF65-F5344CB8AC3E}">
        <p14:creationId xmlns:p14="http://schemas.microsoft.com/office/powerpoint/2010/main" val="3473966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uk-UA" sz="2000" b="1" dirty="0" smtClean="0">
                <a:latin typeface="Times New Roman" panose="02020603050405020304" pitchFamily="18" charset="0"/>
                <a:cs typeface="Times New Roman" panose="02020603050405020304" pitchFamily="18" charset="0"/>
              </a:rPr>
              <a:t>Функції курортів:  </a:t>
            </a:r>
            <a:endParaRPr lang="uk-UA" sz="2000" dirty="0" smtClean="0">
              <a:latin typeface="Times New Roman" panose="02020603050405020304" pitchFamily="18" charset="0"/>
              <a:cs typeface="Times New Roman" panose="02020603050405020304" pitchFamily="18" charset="0"/>
            </a:endParaRPr>
          </a:p>
          <a:p>
            <a:pPr lvl="0" fontAlgn="base"/>
            <a:r>
              <a:rPr lang="uk-UA" sz="2000" dirty="0" smtClean="0">
                <a:latin typeface="Times New Roman" panose="02020603050405020304" pitchFamily="18" charset="0"/>
                <a:cs typeface="Times New Roman" panose="02020603050405020304" pitchFamily="18" charset="0"/>
              </a:rPr>
              <a:t>санаторно-курортне лікування;  </a:t>
            </a:r>
          </a:p>
          <a:p>
            <a:pPr lvl="0" fontAlgn="base"/>
            <a:r>
              <a:rPr lang="uk-UA" sz="2000" dirty="0" smtClean="0">
                <a:latin typeface="Times New Roman" panose="02020603050405020304" pitchFamily="18" charset="0"/>
                <a:cs typeface="Times New Roman" panose="02020603050405020304" pitchFamily="18" charset="0"/>
              </a:rPr>
              <a:t>медична реабілітація хворих;  </a:t>
            </a:r>
          </a:p>
          <a:p>
            <a:pPr lvl="0" fontAlgn="base"/>
            <a:r>
              <a:rPr lang="uk-UA" sz="2000" dirty="0" smtClean="0">
                <a:latin typeface="Times New Roman" panose="02020603050405020304" pitchFamily="18" charset="0"/>
                <a:cs typeface="Times New Roman" panose="02020603050405020304" pitchFamily="18" charset="0"/>
              </a:rPr>
              <a:t>відновлювальне лікування осіб із </a:t>
            </a:r>
            <a:r>
              <a:rPr lang="uk-UA" sz="2000" dirty="0" err="1" smtClean="0">
                <a:latin typeface="Times New Roman" panose="02020603050405020304" pitchFamily="18" charset="0"/>
                <a:cs typeface="Times New Roman" panose="02020603050405020304" pitchFamily="18" charset="0"/>
              </a:rPr>
              <a:t>преморбідними</a:t>
            </a:r>
            <a:r>
              <a:rPr lang="uk-UA" sz="2000" dirty="0" smtClean="0">
                <a:latin typeface="Times New Roman" panose="02020603050405020304" pitchFamily="18" charset="0"/>
                <a:cs typeface="Times New Roman" panose="02020603050405020304" pitchFamily="18" charset="0"/>
              </a:rPr>
              <a:t> й </a:t>
            </a:r>
            <a:r>
              <a:rPr lang="uk-UA" sz="2000" dirty="0" err="1" smtClean="0">
                <a:latin typeface="Times New Roman" panose="02020603050405020304" pitchFamily="18" charset="0"/>
                <a:cs typeface="Times New Roman" panose="02020603050405020304" pitchFamily="18" charset="0"/>
              </a:rPr>
              <a:t>донозологічними</a:t>
            </a:r>
            <a:r>
              <a:rPr lang="uk-UA" sz="2000" dirty="0" smtClean="0">
                <a:latin typeface="Times New Roman" panose="02020603050405020304" pitchFamily="18" charset="0"/>
                <a:cs typeface="Times New Roman" panose="02020603050405020304" pitchFamily="18" charset="0"/>
              </a:rPr>
              <a:t> формами й станами;  </a:t>
            </a:r>
          </a:p>
          <a:p>
            <a:pPr lvl="0" fontAlgn="base"/>
            <a:r>
              <a:rPr lang="uk-UA" sz="2000" dirty="0" smtClean="0">
                <a:latin typeface="Times New Roman" panose="02020603050405020304" pitchFamily="18" charset="0"/>
                <a:cs typeface="Times New Roman" panose="02020603050405020304" pitchFamily="18" charset="0"/>
              </a:rPr>
              <a:t>оздоровчий відпочинок і профілактика захворювань;</a:t>
            </a:r>
          </a:p>
          <a:p>
            <a:pPr lvl="0" fontAlgn="base"/>
            <a:r>
              <a:rPr lang="uk-UA" sz="2000" dirty="0" smtClean="0">
                <a:latin typeface="Times New Roman" panose="02020603050405020304" pitchFamily="18" charset="0"/>
                <a:cs typeface="Times New Roman" panose="02020603050405020304" pitchFamily="18" charset="0"/>
              </a:rPr>
              <a:t>культурно-пізнавальна й розважальна.  </a:t>
            </a:r>
          </a:p>
          <a:p>
            <a:endParaRPr lang="uk-UA"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8209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normAutofit fontScale="55000" lnSpcReduction="20000"/>
          </a:bodyPr>
          <a:lstStyle/>
          <a:p>
            <a:r>
              <a:rPr lang="uk-UA" sz="2600" dirty="0"/>
              <a:t>Лікувальні властивості багатьох природних факторів відомі з найдавніших часів; примітивні споруди для водолікування в місцях виходу мінеральних вод були свого роду прототипами бальнеологічних курортів. Чутки про лікувальні властивості деяких вод поширювались далеко за межі відповідних місцевостей, приваблюючи багато хворих. "Чудодійні" джерела та інші лікувальні фактори ставали основою лікувальних таємниць храмів, нерідко були предметом релігійного культу. В писаннях знайшли відображення факти використання, наприклад, термальних мінеральних вод служниками культів для здійснення обрядів і разом з тим для демонстрації "лікування" страждальців. Так, у найдревнішій пам'ятці індійської літератури "</a:t>
            </a:r>
            <a:r>
              <a:rPr lang="uk-UA" sz="2600" dirty="0" err="1"/>
              <a:t>Рігведі</a:t>
            </a:r>
            <a:r>
              <a:rPr lang="uk-UA" sz="2600" dirty="0"/>
              <a:t>" містяться відомості про "священні купелі" при храмах, в яких купалися хворі люди. В працях </a:t>
            </a:r>
            <a:r>
              <a:rPr lang="uk-UA" sz="2600" dirty="0" err="1"/>
              <a:t>древньокитайських</a:t>
            </a:r>
            <a:r>
              <a:rPr lang="uk-UA" sz="2600" dirty="0"/>
              <a:t> вчених сповіщається про джерела лікувальних вод. В Старому і Новому заповітах згадуються </a:t>
            </a:r>
            <a:r>
              <a:rPr lang="uk-UA" sz="2600" dirty="0" err="1"/>
              <a:t>Сілоамська</a:t>
            </a:r>
            <a:r>
              <a:rPr lang="uk-UA" sz="2600" dirty="0"/>
              <a:t> купель, священне озеро </a:t>
            </a:r>
            <a:r>
              <a:rPr lang="uk-UA" sz="2600" dirty="0" err="1"/>
              <a:t>Бетесда</a:t>
            </a:r>
            <a:r>
              <a:rPr lang="uk-UA" sz="2600" dirty="0"/>
              <a:t> під Єрусалимом, в яких купали хворих. У творах Гомера, Аристотеля говориться про використання мінеральних вод з лікувальними властивостями у Древній Греції; Плутарх мовить, що, наприклад, гарячі джерела на о. </a:t>
            </a:r>
            <a:r>
              <a:rPr lang="uk-UA" sz="2600" dirty="0" err="1"/>
              <a:t>Евбея</a:t>
            </a:r>
            <a:r>
              <a:rPr lang="uk-UA" sz="2600" dirty="0"/>
              <a:t> приваблюючи хворих з найвіддаленіших районів; з'явився звичай будувати в таких лікувальних місцевостях житло для наймання прибульцями.</a:t>
            </a:r>
            <a:endParaRPr lang="ru-RU" sz="2600" dirty="0"/>
          </a:p>
          <a:p>
            <a:endParaRPr lang="ru-RU" dirty="0"/>
          </a:p>
        </p:txBody>
      </p:sp>
    </p:spTree>
    <p:extLst>
      <p:ext uri="{BB962C8B-B14F-4D97-AF65-F5344CB8AC3E}">
        <p14:creationId xmlns:p14="http://schemas.microsoft.com/office/powerpoint/2010/main" val="1395435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r>
              <a:rPr lang="uk-UA" dirty="0"/>
              <a:t>До числа найдревніших (бронзовий вік) матеріальних відомостей лікування мінеральними водами відносяться залишки капітальних споруд на джерелах вуглекислих вод на місці сучасного Швейцарського курорту Санкт-</a:t>
            </a:r>
            <a:r>
              <a:rPr lang="uk-UA" dirty="0" err="1"/>
              <a:t>Моріц</a:t>
            </a:r>
            <a:r>
              <a:rPr lang="uk-UA" dirty="0"/>
              <a:t>. У Греції виявлені залишки древніх </a:t>
            </a:r>
            <a:r>
              <a:rPr lang="uk-UA" dirty="0" err="1"/>
              <a:t>водолікувальниць</a:t>
            </a:r>
            <a:r>
              <a:rPr lang="uk-UA" dirty="0"/>
              <a:t>. Історія дає багаточисельні відомості використання римлянами споруд, які існували до них на завойованих ними територіях, їх мінеральні води використовувались з лікувальною метою. Руїни подібних споруд періоду римського володарювання збереглися в районі сучасних курортів </a:t>
            </a:r>
            <a:r>
              <a:rPr lang="uk-UA" dirty="0" err="1"/>
              <a:t>Беіле-Еркулане</a:t>
            </a:r>
            <a:r>
              <a:rPr lang="uk-UA" dirty="0"/>
              <a:t> і </a:t>
            </a:r>
            <a:r>
              <a:rPr lang="uk-UA" dirty="0" err="1"/>
              <a:t>Синджорз-Беі</a:t>
            </a:r>
            <a:r>
              <a:rPr lang="uk-UA" dirty="0"/>
              <a:t> в Румунії, Будапешті, і на побережжі оз. Балатон в Угорщині, на території курортів </a:t>
            </a:r>
            <a:r>
              <a:rPr lang="uk-UA" dirty="0" err="1"/>
              <a:t>Вараждінське</a:t>
            </a:r>
            <a:r>
              <a:rPr lang="uk-UA" dirty="0"/>
              <a:t> - </a:t>
            </a:r>
            <a:r>
              <a:rPr lang="uk-UA" dirty="0" err="1"/>
              <a:t>Топліце</a:t>
            </a:r>
            <a:r>
              <a:rPr lang="uk-UA" dirty="0"/>
              <a:t> і </a:t>
            </a:r>
            <a:r>
              <a:rPr lang="uk-UA" dirty="0" err="1"/>
              <a:t>Добрна</a:t>
            </a:r>
            <a:r>
              <a:rPr lang="uk-UA" dirty="0"/>
              <a:t> в Югославії, </a:t>
            </a:r>
            <a:r>
              <a:rPr lang="uk-UA" dirty="0" err="1"/>
              <a:t>Хісаря</a:t>
            </a:r>
            <a:r>
              <a:rPr lang="uk-UA" dirty="0"/>
              <a:t> в Болгарії, </a:t>
            </a:r>
            <a:r>
              <a:rPr lang="uk-UA" dirty="0" err="1"/>
              <a:t>Бадена</a:t>
            </a:r>
            <a:r>
              <a:rPr lang="uk-UA" dirty="0"/>
              <a:t> в Швейцарії, </a:t>
            </a:r>
            <a:r>
              <a:rPr lang="uk-UA" dirty="0" err="1"/>
              <a:t>Бадена</a:t>
            </a:r>
            <a:r>
              <a:rPr lang="uk-UA" dirty="0"/>
              <a:t> в Австрії, </a:t>
            </a:r>
            <a:r>
              <a:rPr lang="uk-UA" dirty="0" err="1"/>
              <a:t>Вісбадена</a:t>
            </a:r>
            <a:r>
              <a:rPr lang="uk-UA" dirty="0"/>
              <a:t> в Німеччині, Екс-</a:t>
            </a:r>
            <a:r>
              <a:rPr lang="uk-UA" dirty="0" err="1"/>
              <a:t>ле</a:t>
            </a:r>
            <a:r>
              <a:rPr lang="uk-UA" dirty="0"/>
              <a:t>-Бена у Франції, </a:t>
            </a:r>
            <a:r>
              <a:rPr lang="uk-UA" dirty="0" err="1"/>
              <a:t>Бата</a:t>
            </a:r>
            <a:r>
              <a:rPr lang="uk-UA" dirty="0"/>
              <a:t> у Великобританії, і т. і.</a:t>
            </a:r>
            <a:endParaRPr lang="ru-RU" dirty="0"/>
          </a:p>
          <a:p>
            <a:endParaRPr lang="ru-RU" dirty="0"/>
          </a:p>
        </p:txBody>
      </p:sp>
    </p:spTree>
    <p:extLst>
      <p:ext uri="{BB962C8B-B14F-4D97-AF65-F5344CB8AC3E}">
        <p14:creationId xmlns:p14="http://schemas.microsoft.com/office/powerpoint/2010/main" val="2556633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r>
              <a:rPr lang="uk-UA" dirty="0"/>
              <a:t>Великою популярністю користувався курорт </a:t>
            </a:r>
            <a:r>
              <a:rPr lang="uk-UA" dirty="0" err="1"/>
              <a:t>Байї</a:t>
            </a:r>
            <a:r>
              <a:rPr lang="uk-UA" dirty="0"/>
              <a:t> - улюблене місце відпочинку римської знаті, тут розміщувалися вілли, які належали Марію, Помпею, Цезарю. В "Енеїді" Вергілія описане лікувальне джерело (</a:t>
            </a:r>
            <a:r>
              <a:rPr lang="uk-UA" dirty="0" err="1"/>
              <a:t>Акве-Альбуле</a:t>
            </a:r>
            <a:r>
              <a:rPr lang="uk-UA" dirty="0"/>
              <a:t>); в період імперії тут був створений грандіозний бальнеологічний комплекс з басейном на 1000 чоловік, віллами аристократів. Імператори будували в Римі на місцях виходу багатьох джерел розкішно обладнані терми. Саме термальні води були тим природним фактором, на основі використання якого з'явились перші курорти. В Древній Греції і Римі використовувались з лікувальними цілями й інші природні фактори. Так храми Асклепію будувались у місцевостях, відомих не тільки своїми джерелами мінеральних вод, але і лікувальним чистим повітрям, багатою рослинністю "святих </a:t>
            </a:r>
            <a:r>
              <a:rPr lang="uk-UA" dirty="0" err="1"/>
              <a:t>рощ</a:t>
            </a:r>
            <a:r>
              <a:rPr lang="uk-UA" dirty="0"/>
              <a:t>".</a:t>
            </a:r>
            <a:endParaRPr lang="ru-RU" dirty="0"/>
          </a:p>
          <a:p>
            <a:endParaRPr lang="ru-RU" dirty="0"/>
          </a:p>
        </p:txBody>
      </p:sp>
    </p:spTree>
    <p:extLst>
      <p:ext uri="{BB962C8B-B14F-4D97-AF65-F5344CB8AC3E}">
        <p14:creationId xmlns:p14="http://schemas.microsoft.com/office/powerpoint/2010/main" val="1822959898"/>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Атлас</Template>
  <TotalTime>122</TotalTime>
  <Words>907</Words>
  <Application>Microsoft Office PowerPoint</Application>
  <PresentationFormat>Широкоэкранный</PresentationFormat>
  <Paragraphs>62</Paragraphs>
  <Slides>12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12</vt:i4>
      </vt:variant>
    </vt:vector>
  </HeadingPairs>
  <TitlesOfParts>
    <vt:vector size="18" baseType="lpstr">
      <vt:lpstr>Arial</vt:lpstr>
      <vt:lpstr>Calibri Light</vt:lpstr>
      <vt:lpstr>Rockwell</vt:lpstr>
      <vt:lpstr>Times New Roman</vt:lpstr>
      <vt:lpstr>Wingdings</vt:lpstr>
      <vt:lpstr>Atlas</vt:lpstr>
      <vt:lpstr>ЛЕКЦІЯ № 1</vt:lpstr>
      <vt:lpstr>Презентация PowerPoint</vt:lpstr>
      <vt:lpstr>Презентация PowerPoint</vt:lpstr>
      <vt:lpstr>Презентация PowerPoint</vt:lpstr>
      <vt:lpstr>Класифікація курортів</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ДОМАШНЄ ЗАВДАННЯ</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 1</dc:title>
  <dc:creator>User</dc:creator>
  <cp:lastModifiedBy>User</cp:lastModifiedBy>
  <cp:revision>7</cp:revision>
  <dcterms:created xsi:type="dcterms:W3CDTF">2022-09-05T14:07:52Z</dcterms:created>
  <dcterms:modified xsi:type="dcterms:W3CDTF">2022-09-06T06:09:26Z</dcterms:modified>
</cp:coreProperties>
</file>