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2" r:id="rId4"/>
  </p:sldMasterIdLst>
  <p:sldIdLst>
    <p:sldId id="256" r:id="rId5"/>
    <p:sldId id="328" r:id="rId6"/>
    <p:sldId id="346" r:id="rId7"/>
    <p:sldId id="347" r:id="rId8"/>
    <p:sldId id="361" r:id="rId9"/>
    <p:sldId id="362" r:id="rId10"/>
    <p:sldId id="350" r:id="rId11"/>
    <p:sldId id="353" r:id="rId12"/>
    <p:sldId id="355" r:id="rId13"/>
    <p:sldId id="354" r:id="rId14"/>
    <p:sldId id="282" r:id="rId15"/>
    <p:sldId id="374" r:id="rId16"/>
    <p:sldId id="377" r:id="rId17"/>
    <p:sldId id="341" r:id="rId18"/>
    <p:sldId id="340" r:id="rId19"/>
    <p:sldId id="269" r:id="rId20"/>
    <p:sldId id="265" r:id="rId21"/>
    <p:sldId id="391" r:id="rId22"/>
    <p:sldId id="376" r:id="rId23"/>
    <p:sldId id="258" r:id="rId24"/>
    <p:sldId id="260" r:id="rId25"/>
    <p:sldId id="261" r:id="rId26"/>
    <p:sldId id="382" r:id="rId27"/>
    <p:sldId id="383" r:id="rId28"/>
    <p:sldId id="384" r:id="rId29"/>
    <p:sldId id="385" r:id="rId30"/>
    <p:sldId id="386" r:id="rId31"/>
    <p:sldId id="275" r:id="rId32"/>
    <p:sldId id="307" r:id="rId33"/>
    <p:sldId id="390" r:id="rId34"/>
    <p:sldId id="387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2F672-A8E5-4267-9E0F-1468812C4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34276-26F8-4713-946B-B72BF6A3E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FCB2D-E377-4920-B6A6-C71990E9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ADA-3122-477E-9384-EB2E2EEA6A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934331-AB6B-41E6-97CA-264377692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6F1733-DDD1-44ED-AF47-08363E56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7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74A44-0D98-43D1-BFDB-6821DAD7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476FF7-360E-400D-8A98-63BB64B2A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A7349F-BBE3-4510-97DE-78C6E4159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ADA-3122-477E-9384-EB2E2EEA6A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95514F-B013-4EF0-AA71-FF1DFE9A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D74664-46E8-4C78-8DDE-6AA24E0C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4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9A79E8-3010-49E2-AE93-EA2EE8136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DBB3AD-5C33-4D0A-95BC-0031867CA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3F5A49-5AED-483C-B85E-4478E0D1B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ADA-3122-477E-9384-EB2E2EEA6A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3C90FB-417E-447E-8219-81C83E55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EA8C2-D496-4C47-8A1C-A39C57DF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7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84394-79A1-4504-AE32-8E6F5F608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04221B-935E-4243-B30A-B8D2F5FC2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EC2EDB-2652-4342-8E7D-FA556E3E2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EE1C2F-D895-4B92-AEE2-8D32A4E88F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36846E-9E16-4C87-9361-DFBC0A121A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2CB3-E74C-4A97-921C-586E78D8C5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1102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E755E-42B6-493F-8DAB-0CC6C8BE9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28A2DA-8BCA-48C7-9EA9-F75B3F719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B610AC-D5DF-43D2-B6C7-990F12A3A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541C61-3DE9-4183-8A7C-5AC2B779A3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9F78D9-9799-432F-A67E-2EF0F7BEE2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C4D3C-E02A-4328-A8E2-31886B7782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2177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CBED3-07B8-44CF-8DEC-1AC0C794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075B67-C9A8-4E57-BDBB-92A7CAD60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29628E-194A-4639-A8D1-7EB0CC19CA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107C95-D4BB-4CD9-88AA-1B42CDF3D9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20E00F-0067-4E0A-9687-51B2E95DD4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ED6B4-162F-4260-938F-F9EA683D9C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7579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C3D27-768A-4811-B585-BCD55921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DC099-3783-4415-B24F-E5F2CD9FB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B55CE4-4C8E-4976-A115-B7C2435EF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8B974-C61A-4B1F-A9E8-F6C9D7037D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6E5DD-3FCD-4917-8E06-3F24CB377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121306-8845-4CC3-B80E-7B7E5EBA75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3AE82-A54A-4F8D-9131-ABDE751276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9329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EAFDA-C9E6-4E52-8D64-6684E6B9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55231E-ADB2-462A-A551-4C82F43A7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73D4AF-F83E-4A04-9532-15FDEF249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002D30-4EEC-4C36-84D8-4C4A18E42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5EEA1D-7AF9-4ABB-B06E-B80A3F600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35378F1-EDA1-461C-BAA5-8682C2C88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7977A10-2CEA-438F-9BAF-0AAEACE23F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8C935D-A44B-45A4-A6FC-3248EF42D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93C51-5987-46B2-AA48-B626904B6E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099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1943F-B318-43D5-84E0-3C11506F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9096C5E-D185-4B16-8418-3BD771DEC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C46810-A952-413F-982C-3EC1BF2D85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1917DD-8413-43EF-BC5A-5C068F303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44D6E-47D0-46B9-B72E-884457CCB9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3402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FB5876E-0EF4-4799-916F-DBE07612C7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9CF5239-FF8E-4DF6-A934-51A1BCB981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338480-1110-41F1-9B69-10BB1F2C0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6B576-AD2D-4EB7-95C0-E16B3B2271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1773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547D7-DBD0-45E6-80CA-32487450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F0A889-6DB7-4B10-A380-3CCFFD57E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AF0B4C-20DB-4428-ABA9-46DA2B638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43EDC1-2027-4058-A35D-0B94521F5D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229268-C978-4E5B-8B4A-76E160AAC5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FAA0D2-8DD1-49B0-A423-A2A6847F3A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AFDD-0EE5-4DD6-9D58-8665895AFF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721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43B8F-B8F2-4B63-A38F-EC0737E3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5127A0-C82C-4975-B32F-417B786A6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77D2A5-F886-4373-B411-35184423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ADA-3122-477E-9384-EB2E2EEA6A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7884AC-F887-48ED-BFE8-6D698FFA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5A990D-64CB-4012-BB9A-B48CCFB7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0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B0A52-2AB9-448A-8876-853FBF76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5A041A-B861-4891-BE56-682C87D1E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E7C664-52CA-42CA-88C1-25C7B07DB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AFDD59-BB24-4EC2-8A06-FC524FD801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009A5B-7592-4029-A81E-22CA8DD4D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326B5C-F97D-479A-B403-6693DD91F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ADD2-4283-4B95-B22D-ED475BBD1C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188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C535C-C3D3-4F40-B600-6266EF27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B58A7-BAE9-4ADD-9E68-3D198A4C8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32490C-9ED1-43AF-94A3-533FE96CA9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DDEC20-9232-4415-BE5D-72AC682D5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933B61-4194-43ED-91B1-086A057B4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80B28-B37C-4865-A11C-165882FF21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199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22EC5D-7563-4AE6-ABA8-47D49250E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B69B22-3CDF-4D7E-A8C7-FC4F4F389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68265E-0CE4-44D7-98A0-FC3A9D8537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49477A-BA66-4932-AE34-F3280290F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C98A0D-F2B3-498B-859E-A27C4A905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D0898-99FE-4E7D-A24D-66A6D13B40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331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0111E-EACC-447E-AE26-CA268554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185BD6FF-9C1A-41C6-B628-58167A1DCE1E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D1D690-904B-4A50-B846-526C9F589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0E7305-3DE3-49C6-98A6-E6F207AAC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0A367E-495E-4565-B58E-D45243B1E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F7E3B-2E72-438F-8F3B-300344E30B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053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C470335-B9C9-4CBF-873D-86EF4BE3504C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724210C-8CF1-4D22-81EE-6F04DB7135F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9241A94-0EA2-4B0E-9493-7F30126724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973D8006-A842-43F7-BD4A-7B0501A15E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78D1F8B-CF7B-4F21-9E6B-74462B1574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FB49135-A7B6-4992-BA8D-F3E73AE964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45F4961C-DD1E-4E85-8E8B-D9E298763C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C2F49E6A-CA4D-4270-902E-784FFAB994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B8A4E774-6DD0-4BDF-A578-640609915C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uk-UA" noProof="0"/>
              <a:t>Образец заголовка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uk-UA" noProof="0"/>
              <a:t>Образец подзаголовка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682E81C7-91BE-4DD3-982D-4307FF04558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2B492EEB-1719-49BB-B0F5-904629F0C1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A5AB266C-2179-4F10-A116-064E57B268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166717-EED8-4E50-B3FF-D76D8BAA122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12703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9A84A6-09DF-4972-ADC2-D7BF12888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FA75364-3190-4ED5-AD84-8AE4FD5025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FBADF-E94D-4B3A-AFAE-6D7DB3346F1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76AD7AE-01A1-43B6-A70C-4DC68F99816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98274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B89304E-1D92-4135-AEE9-E6E101BC2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E2638AD-FBDD-4FE9-9F18-3FA72A9519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45FF6-A08D-417A-B67C-262453B9390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6E0206D-3C7E-4F4E-A072-80B6799AE02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96765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9634B6-3763-4DE3-A288-3CDBC4850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EE9CFBA-CE4C-4724-BF18-01A1D0F366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AFC95-5383-4C99-94A7-19CC5B25A65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DEFD401-B05F-4B35-89F0-6F49D3194B6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95983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2330744-C31C-44BC-A692-54FCB24E9B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A04F530-FC9B-4EB1-AFA1-7C279676C8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56E7F-A884-4455-AAA4-9DE35E0B34E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A0177CE-2B58-4723-A16E-73E8DE4220A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50487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DC37C2-95C7-4FFA-BDB1-0BC62436C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A1A29A-F222-47BF-A411-BE20FAA157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BDA83-4E77-4E8D-B441-5C3D4D55A60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B2DCD16-E341-4D67-89B7-83BA8BD3BEA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2691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2493E-E1F6-4069-A3DF-69A968446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5C107B-56D4-4C2B-9EFF-A31F7B730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84F58A-B565-45CD-A49F-1974AC84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ADA-3122-477E-9384-EB2E2EEA6A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59824-31DE-45E8-A13B-64070A9A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205430-7C03-4F29-AD90-625D2DD4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14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0C76AED-177F-4E11-A3CD-34C7E67853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8DF94CB-5470-468F-93DF-57F310D5C1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A8303-60B1-4A66-8559-9C7064ABDC6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02D7593-515A-4DAA-B259-CE04AEE1369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78030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E212CC2-2699-48E3-90DA-539A374C06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00D6D86-3FF0-41D0-BC42-256D4DFB40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118CD-6FF0-4CB6-A98E-77E823AEC49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6DC6121-65F4-431C-A2E8-EF18A010E06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92919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5ECF23A-F7D5-4F17-9B5F-77CB0D42EA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335977F-9E68-4636-9186-21FDB06D8F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A0AAD-9614-455B-A4FC-80BB52557AD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5925B1F-C673-47C3-A380-71C04F1226A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94881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26F1778-C983-4157-8FC8-3203B9E07F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3253F34-8155-4D94-9AD3-1FA3A4F591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5B453-FA3A-4C5B-A2BB-AAC1E168DF6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FBF11AE-6A97-41C2-9938-36D1C2896F4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63809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998E1B0-EA5A-4E9B-B68C-2A0DC4E378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F779FF2-D19C-4BF9-A050-3BAB965B45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A5F2-ECDD-4758-99C0-D696E52A509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278C051-6A56-4039-A091-F3365B6505D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85739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43F01F4-5850-4AD6-A481-57C664A9D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9E5CD2-E835-4204-BC1C-8638005683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4364C-402D-4880-AD48-7EC8FA0AD91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AF5FF34A-2EDB-43EA-A5B7-73203F23533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29413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4D9715-5F4A-4D9B-ADE5-28D8508DB3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FCDE716-4B51-4AA6-AE3E-8B9FFF3108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199E6-26BC-4DE8-B9F9-ED0690DA687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F0D0AA88-15F6-4E7D-8B2F-65D25BA2A19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0936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40AD073-DF91-48B7-90BC-7AB2DB147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F9F0B07-B04F-4A84-9395-815BE415EF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5F9FA-334A-4AF3-B801-7F4655A50E5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CCB83C9-F5D0-46F2-9E47-58C0B084767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50167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8CEB2C4-BC86-418C-8075-78082C7BAB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3D4C656-4F23-4BC1-AC98-93E5BD96A0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37674-20DB-446C-86C0-A2CE389A6D3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D123967-6525-490E-BA53-82D94DBF33D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149336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8C1057C-B387-411C-9310-584B14D03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6F3FA08-7776-489A-92DC-1A8BD610DD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93F3-7F25-4DC7-8988-AB6A4670AEA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CED1846-4A34-4511-8719-DCC49738914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732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7B68D-FBF5-4874-9FE1-D9732247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D976B0-2351-4FDE-8CF5-E01C66D7A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E491D6-94EF-44BD-A552-95DCB989D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2A561-0B2A-4166-BBAF-E24D474E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ADA-3122-477E-9384-EB2E2EEA6A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B6BFB0-7993-4BED-8E09-2623A472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5C8D33-4E1E-49C7-91F7-F59905E2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21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72A8B6F-B2B9-4BE1-999D-617441835D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B82DC51-19C8-432C-9021-E4122C3B69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D261-6853-459B-8B93-1508DEB5E89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A726199E-98FA-4C65-AE96-20F0AD8A590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299381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E9BC8-2D8C-42A6-A835-D5A15D42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7A9C0C31-6B78-44C1-8DDC-2DB285C69120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5C483B-BE58-40A8-9056-D2C55332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8157D9-9C5F-49F7-9F02-386AC67B8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774D5-7F48-4905-85D8-E9738E892DF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60911C-03D2-4628-B4F4-C57BB7FFF1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75787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>
            <a:extLst>
              <a:ext uri="{FF2B5EF4-FFF2-40B4-BE49-F238E27FC236}">
                <a16:creationId xmlns:a16="http://schemas.microsoft.com/office/drawing/2014/main" id="{CF3FF7F1-94EC-45A6-B562-3113AE9A7AA0}"/>
              </a:ext>
            </a:extLst>
          </p:cNvPr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40963" name="Freeform 3">
              <a:extLst>
                <a:ext uri="{FF2B5EF4-FFF2-40B4-BE49-F238E27FC236}">
                  <a16:creationId xmlns:a16="http://schemas.microsoft.com/office/drawing/2014/main" id="{323A4298-D1EF-46B5-BC05-503B39A1666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40964" name="Freeform 4">
              <a:extLst>
                <a:ext uri="{FF2B5EF4-FFF2-40B4-BE49-F238E27FC236}">
                  <a16:creationId xmlns:a16="http://schemas.microsoft.com/office/drawing/2014/main" id="{A5230944-A205-4363-A4D6-4F1A4F6B2A1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40965" name="Freeform 5">
              <a:extLst>
                <a:ext uri="{FF2B5EF4-FFF2-40B4-BE49-F238E27FC236}">
                  <a16:creationId xmlns:a16="http://schemas.microsoft.com/office/drawing/2014/main" id="{A2AE7F40-1005-4E10-AB82-8830C143A31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40966" name="Freeform 6">
              <a:extLst>
                <a:ext uri="{FF2B5EF4-FFF2-40B4-BE49-F238E27FC236}">
                  <a16:creationId xmlns:a16="http://schemas.microsoft.com/office/drawing/2014/main" id="{88117B5D-C000-4EF9-BBFE-FA69CE136CC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40967" name="Freeform 7">
              <a:extLst>
                <a:ext uri="{FF2B5EF4-FFF2-40B4-BE49-F238E27FC236}">
                  <a16:creationId xmlns:a16="http://schemas.microsoft.com/office/drawing/2014/main" id="{25C8752B-77A8-4849-857E-E050A18181C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40968" name="Freeform 8">
              <a:extLst>
                <a:ext uri="{FF2B5EF4-FFF2-40B4-BE49-F238E27FC236}">
                  <a16:creationId xmlns:a16="http://schemas.microsoft.com/office/drawing/2014/main" id="{87A4D436-8655-4E9B-A6FD-BD0F5B2680D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40969" name="Rectangle 9">
            <a:extLst>
              <a:ext uri="{FF2B5EF4-FFF2-40B4-BE49-F238E27FC236}">
                <a16:creationId xmlns:a16="http://schemas.microsoft.com/office/drawing/2014/main" id="{5B0F7A5A-3EB4-47F3-8177-43537303320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40970" name="Rectangle 10">
            <a:extLst>
              <a:ext uri="{FF2B5EF4-FFF2-40B4-BE49-F238E27FC236}">
                <a16:creationId xmlns:a16="http://schemas.microsoft.com/office/drawing/2014/main" id="{A1AD8849-49F6-49A2-BAAF-1198CDBBC359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40971" name="Rectangle 11">
            <a:extLst>
              <a:ext uri="{FF2B5EF4-FFF2-40B4-BE49-F238E27FC236}">
                <a16:creationId xmlns:a16="http://schemas.microsoft.com/office/drawing/2014/main" id="{D0E93D25-6DCB-4397-849B-31DF977982B0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0972" name="Rectangle 12">
            <a:extLst>
              <a:ext uri="{FF2B5EF4-FFF2-40B4-BE49-F238E27FC236}">
                <a16:creationId xmlns:a16="http://schemas.microsoft.com/office/drawing/2014/main" id="{77BD25A8-B318-416B-9669-B2F23B32C1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0973" name="Rectangle 13">
            <a:extLst>
              <a:ext uri="{FF2B5EF4-FFF2-40B4-BE49-F238E27FC236}">
                <a16:creationId xmlns:a16="http://schemas.microsoft.com/office/drawing/2014/main" id="{B6130DDA-1573-41FF-B3A6-3618C410AE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1FBD3C-F184-4DBC-A257-1B10F3113C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6014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2205-DF92-48C2-8B1E-BD3370E6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CFAB22-1DF0-43DB-8C22-C7F5C88B7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AF79DF-E199-4E9A-96EA-6EB8181D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136508-5E7D-412A-A7F4-4125918D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A59666-1BE5-45F1-8737-6B0F31F2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92B72-40D2-499F-8183-99C036EF45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6621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F273D-BFBE-474D-8299-CDFCFD38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089377-215E-4D59-84E1-53780FBD8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99C70A-48B2-4B34-AEC5-03ADEA12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B1524-C116-4C19-ADF1-58EF84C1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E0072-48C0-4B73-B004-6808EF34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73EFC-586F-4092-A3A8-631FCF87BE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7627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9D269-479E-4A40-8127-BF04F18E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1F9177-B5A6-447A-9176-A7149B6BC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458394-F40A-4661-9219-C6BA6B878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7D96A3-CD65-427E-A818-F50DEA24F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4E2B06-9847-4168-A2FB-A1DAA2289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C919FE-75F8-45EB-9D3E-99D1FFF4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757A2-93A6-4536-B491-EF052B27C6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8016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8CBDE-C737-4B01-A293-14419929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41D680-D3CE-43BD-BEB5-7C50C1CD3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F055C6-387E-4384-8239-2D45281FA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57BB54-AD0D-443A-B4CE-C02C310D5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9DC3FA-D2E4-4EFA-A566-D5F9123B2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C252A7-5C62-4C97-9145-DAB382614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0B9144-76B5-4D08-9EEC-AE8E1C166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B3DC6-663B-4ED5-B5DF-FEE2FA4E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6ED45-0367-4CE2-9928-9927C1176A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42798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B3B5A-6A49-46A5-8C4F-6E6DFA63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DFE3B8-62B8-4316-BD05-5DFDFD56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BC1C2B-EA86-4BF0-8358-AB96EDA92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1C7558-4528-4A47-8E3E-CD10762E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6B4BE-FBEC-4C6E-93A8-A6F3C2C342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75998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EC8107-AA81-4969-A530-00146EA7C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58E690-934D-4177-821A-DAF967A1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82699F-7B34-4E49-A53B-34204D6C9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86709-9309-44EE-B814-CBA0C30688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39835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FA519-24E9-4924-9789-C4A451E1D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E80603-96C4-46C0-9E5D-C8D2EBFAC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15FA3B-14D1-495B-9111-5DAAEE1E3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FDEC26-B43D-48F4-88BB-2FB6F3DA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4F672D-68E7-4EAF-8B6F-AD67C90FD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91971C-2E75-48FF-AF73-996E9025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4EF8-BA66-464F-BA0A-35B57D4FE0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97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8E334-5015-44CA-8982-2A083541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CF1AEE-9F00-4012-9E28-7428014ED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1EC3A6-35FF-4F2D-9B38-F0C9CA1B6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A0098A-4A39-49AB-8914-76866CC8A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CDE5A1-2E3E-4E8C-86BB-5450F5822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CB2DE8-74FE-4DB3-821E-F217D7A4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ADA-3122-477E-9384-EB2E2EEA6A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D231BE-A85E-4A86-977A-0D5D0EFE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7E275B-777A-4E4D-B125-BCAA2A2F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898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646AC-0189-4046-A62F-067B10AB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6531C9-3A28-4C97-B7F5-ADEB8605A9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9288BA-12E0-4B48-AE03-84F111BC1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47C693-C602-49E4-A2AF-BAE5BDA2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A27CC2-11C0-44BB-973A-EE6D09BE8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A7DC28-CA4F-4D6C-8FF0-1F3D4C4C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1EE8B-7319-4478-B04E-540CDBC4E8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4180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80105-A814-4F9F-AA12-B73CCD44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BFECA8-9A24-466E-94D7-13DA70B88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A6ECDF-62F4-4BE4-96D3-BEADC674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40D868-C086-48DC-B19C-CD09E4EF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81FB3-18EC-4627-B89B-16412363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11643-C7EC-4B1F-9A5C-822E9D8EDB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90055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815CE3-9F16-4ED4-9A24-E6F149540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FD9478-379D-42ED-ADFB-84B1EB3CA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22E7C2-7BCB-4DCE-AC8B-3F636E5B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75E93F-FEAA-4B1A-9387-28AAA62A9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9740E5-C783-4574-A758-F240E05D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EB84B-F02B-4744-8C0C-288F5B20B8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05334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C89EA-32CF-47D0-8330-AD5205EAF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53DA073D-90CC-44BC-BFB9-AC2F249063C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117600" y="1905000"/>
            <a:ext cx="10676467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8DBD14-BD6D-40AF-97B0-15FF61DE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6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D3CC8-8AB1-4890-BC11-A92D81F33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95F985-4E85-4E58-9A2D-9A4099E2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834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C4DC5766-DD63-42D5-AB99-36F97E85FC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781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CF4F2-1236-4DAD-BECA-EEC5BB33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75C95E-35F2-4BA0-9275-9E682136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ADA-3122-477E-9384-EB2E2EEA6A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9B0D84-98DF-4DBF-A4DE-04BD6CAE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DA938C-62DF-4AA7-B8B6-7AC05C25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948927-C984-4B33-8FAD-365A8561C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ADA-3122-477E-9384-EB2E2EEA6A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904586-0F55-4154-ADFA-5E937C1F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12DF34-5D08-44D3-B37C-2B51DEB9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3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26A90-5975-42A4-ABFD-BBFECF81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0E2688-46AA-4FC2-A242-726947DA3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A4A31F-2004-4FE7-B393-C534CC37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175FD-DCC4-4FF8-8AC8-EE399A81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ADA-3122-477E-9384-EB2E2EEA6A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115266-36A2-43C2-884E-7313C52C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0EA9C3-7274-4460-A0F2-EB470D50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2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DCDFE-2DD9-4CAF-9F33-BA3823E1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BF479E-ADCB-4882-818F-6E9F89D50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1C1A98-E719-4577-973D-28B5A8F79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4C9688-8C66-44F6-9675-DC3C91F84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ADA-3122-477E-9384-EB2E2EEA6A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283A60-EFD6-4ABC-913B-ED91D476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5775A7-59D2-423D-BAEA-3D6903CCA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19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108B9-6429-41E5-A7E4-C0631C17F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6DB136-8A78-4989-A03C-9E3311B66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90D65-72DB-4960-AB61-6D69B8F1D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57ADA-3122-477E-9384-EB2E2EEA6A2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89DC4-EC83-4997-BD54-107E60F4C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6E29BF-6DD8-4BEE-8980-9779B0400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49FF0-28D5-4A5B-A335-A0A708B8A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1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A3AA435-C188-40F5-84E6-4B96E88EC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7198941-2D40-4D4B-9934-0CF0FB859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DCA7E6-BF9B-42B9-8763-8F9014DB9B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1E7195-A9EC-494F-AC54-8B9CB25F35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B1D4F1-EBCD-4971-8F0B-B3EE7CB0F2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BF01AA3-952A-4D27-A683-9FC6825485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56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C5106F51-7742-49F0-901C-D3EBE26BCB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64C4DA67-F06E-4233-B10F-DE5F62B903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41AD8E-E616-4FF4-B436-4361249EF9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C50BE8BF-A3C9-4CD7-879F-E9415701A5D3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5838DC18-BF39-4D0A-93B4-B06E8147D39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0118" name="Freeform 6">
                <a:extLst>
                  <a:ext uri="{FF2B5EF4-FFF2-40B4-BE49-F238E27FC236}">
                    <a16:creationId xmlns:a16="http://schemas.microsoft.com/office/drawing/2014/main" id="{68D63D53-7289-4AA1-8E15-F2169C5E02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19" name="Freeform 7">
                <a:extLst>
                  <a:ext uri="{FF2B5EF4-FFF2-40B4-BE49-F238E27FC236}">
                    <a16:creationId xmlns:a16="http://schemas.microsoft.com/office/drawing/2014/main" id="{316FABE0-7147-4853-B4C2-026A9FA216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20" name="Freeform 8">
                <a:extLst>
                  <a:ext uri="{FF2B5EF4-FFF2-40B4-BE49-F238E27FC236}">
                    <a16:creationId xmlns:a16="http://schemas.microsoft.com/office/drawing/2014/main" id="{840438A4-132E-4BF8-9AD4-851F8CFE95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2AD058B3-DE6C-48D5-833F-E37DC6D114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0122" name="Freeform 10">
                <a:extLst>
                  <a:ext uri="{FF2B5EF4-FFF2-40B4-BE49-F238E27FC236}">
                    <a16:creationId xmlns:a16="http://schemas.microsoft.com/office/drawing/2014/main" id="{01068891-7DC2-4EF3-B07A-A7EB692F12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90123" name="Freeform 11">
              <a:extLst>
                <a:ext uri="{FF2B5EF4-FFF2-40B4-BE49-F238E27FC236}">
                  <a16:creationId xmlns:a16="http://schemas.microsoft.com/office/drawing/2014/main" id="{6CC92790-AC64-4069-919F-50564A319F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C2C61434-E97C-410D-8821-E36505E471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0125" name="Rectangle 13">
            <a:extLst>
              <a:ext uri="{FF2B5EF4-FFF2-40B4-BE49-F238E27FC236}">
                <a16:creationId xmlns:a16="http://schemas.microsoft.com/office/drawing/2014/main" id="{CDD1BA0E-A345-46C6-8A74-E8C62288609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90126" name="Rectangle 14">
            <a:extLst>
              <a:ext uri="{FF2B5EF4-FFF2-40B4-BE49-F238E27FC236}">
                <a16:creationId xmlns:a16="http://schemas.microsoft.com/office/drawing/2014/main" id="{2F852CB1-4FE5-4112-AFAF-B7EFC4A54A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27" name="Rectangle 15">
            <a:extLst>
              <a:ext uri="{FF2B5EF4-FFF2-40B4-BE49-F238E27FC236}">
                <a16:creationId xmlns:a16="http://schemas.microsoft.com/office/drawing/2014/main" id="{1419FD62-057B-48F8-9DFD-6DBA7F92E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485942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>
            <a:extLst>
              <a:ext uri="{FF2B5EF4-FFF2-40B4-BE49-F238E27FC236}">
                <a16:creationId xmlns:a16="http://schemas.microsoft.com/office/drawing/2014/main" id="{2B5CFD99-E6A5-4524-9B8A-91FB07773B95}"/>
              </a:ext>
            </a:extLst>
          </p:cNvPr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39939" name="Freeform 3">
              <a:extLst>
                <a:ext uri="{FF2B5EF4-FFF2-40B4-BE49-F238E27FC236}">
                  <a16:creationId xmlns:a16="http://schemas.microsoft.com/office/drawing/2014/main" id="{067BB9ED-EFBF-4BC7-8989-6D6778F0CE9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9940" name="Freeform 4">
              <a:extLst>
                <a:ext uri="{FF2B5EF4-FFF2-40B4-BE49-F238E27FC236}">
                  <a16:creationId xmlns:a16="http://schemas.microsoft.com/office/drawing/2014/main" id="{04184F92-3A81-4394-880A-C3CBA2ABFD0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9941" name="Freeform 5">
              <a:extLst>
                <a:ext uri="{FF2B5EF4-FFF2-40B4-BE49-F238E27FC236}">
                  <a16:creationId xmlns:a16="http://schemas.microsoft.com/office/drawing/2014/main" id="{3FC069C1-EE4C-47BA-B257-9C192521336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9942" name="Freeform 6">
              <a:extLst>
                <a:ext uri="{FF2B5EF4-FFF2-40B4-BE49-F238E27FC236}">
                  <a16:creationId xmlns:a16="http://schemas.microsoft.com/office/drawing/2014/main" id="{6E0A910C-D918-41B1-86B5-D88366EEA47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9943" name="Freeform 7">
              <a:extLst>
                <a:ext uri="{FF2B5EF4-FFF2-40B4-BE49-F238E27FC236}">
                  <a16:creationId xmlns:a16="http://schemas.microsoft.com/office/drawing/2014/main" id="{0A7F478E-A806-473D-B318-606DDF6B706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9944" name="Freeform 8">
              <a:extLst>
                <a:ext uri="{FF2B5EF4-FFF2-40B4-BE49-F238E27FC236}">
                  <a16:creationId xmlns:a16="http://schemas.microsoft.com/office/drawing/2014/main" id="{A6CC0A95-EC73-4F0F-B2A0-8263CA8BA5E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9945" name="Freeform 9">
              <a:extLst>
                <a:ext uri="{FF2B5EF4-FFF2-40B4-BE49-F238E27FC236}">
                  <a16:creationId xmlns:a16="http://schemas.microsoft.com/office/drawing/2014/main" id="{620D1A8D-D4F4-4E99-8A6E-00C3BB34975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9946" name="Freeform 10">
              <a:extLst>
                <a:ext uri="{FF2B5EF4-FFF2-40B4-BE49-F238E27FC236}">
                  <a16:creationId xmlns:a16="http://schemas.microsoft.com/office/drawing/2014/main" id="{AA64DFEF-8C57-4C3E-A09D-3C1EC3E5092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39947" name="Rectangle 11">
            <a:extLst>
              <a:ext uri="{FF2B5EF4-FFF2-40B4-BE49-F238E27FC236}">
                <a16:creationId xmlns:a16="http://schemas.microsoft.com/office/drawing/2014/main" id="{4B0B76A5-EDC0-4549-87EB-3A4015379B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39948" name="Rectangle 12">
            <a:extLst>
              <a:ext uri="{FF2B5EF4-FFF2-40B4-BE49-F238E27FC236}">
                <a16:creationId xmlns:a16="http://schemas.microsoft.com/office/drawing/2014/main" id="{28835B54-942D-4EDB-93BB-0C03E1B42A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39949" name="Rectangle 13">
            <a:extLst>
              <a:ext uri="{FF2B5EF4-FFF2-40B4-BE49-F238E27FC236}">
                <a16:creationId xmlns:a16="http://schemas.microsoft.com/office/drawing/2014/main" id="{DF2564E8-D3E8-4419-AF81-81C29494E2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6B1515D-50E4-4552-B844-C00BDE5B8DD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9950" name="Rectangle 14">
            <a:extLst>
              <a:ext uri="{FF2B5EF4-FFF2-40B4-BE49-F238E27FC236}">
                <a16:creationId xmlns:a16="http://schemas.microsoft.com/office/drawing/2014/main" id="{8669170B-596C-4E55-9144-77F829FF07E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9951" name="Rectangle 15">
            <a:extLst>
              <a:ext uri="{FF2B5EF4-FFF2-40B4-BE49-F238E27FC236}">
                <a16:creationId xmlns:a16="http://schemas.microsoft.com/office/drawing/2014/main" id="{D22AD9A5-628F-40AB-8E59-542C79CE150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98218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C880A-38A8-4AFB-8594-D05052B1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39483"/>
          </a:xfrm>
        </p:spPr>
        <p:txBody>
          <a:bodyPr>
            <a:normAutofit/>
          </a:bodyPr>
          <a:lstStyle/>
          <a:p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 робота № 5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F42609-1DF9-40D4-AF05-B4D5382E7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738" y="2785404"/>
            <a:ext cx="9683262" cy="1814732"/>
          </a:xfrm>
        </p:spPr>
        <p:txBody>
          <a:bodyPr>
            <a:normAutofit/>
          </a:bodyPr>
          <a:lstStyle/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культивування мікроорганізмів. </a:t>
            </a:r>
          </a:p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Поживні середовища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1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9A6A3BF1-4D75-46B1-83AE-DC5B565560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04814"/>
            <a:ext cx="8229600" cy="1368425"/>
          </a:xfrm>
        </p:spPr>
        <p:txBody>
          <a:bodyPr/>
          <a:lstStyle/>
          <a:p>
            <a:pPr eaLnBrk="1" hangingPunct="1"/>
            <a:r>
              <a:rPr lang="ru-RU" altLang="ru-RU" sz="3200"/>
              <a:t>Агар агар</a:t>
            </a:r>
          </a:p>
        </p:txBody>
      </p:sp>
      <p:pic>
        <p:nvPicPr>
          <p:cNvPr id="20483" name="Объект 3">
            <a:extLst>
              <a:ext uri="{FF2B5EF4-FFF2-40B4-BE49-F238E27FC236}">
                <a16:creationId xmlns:a16="http://schemas.microsoft.com/office/drawing/2014/main" id="{3FAD5DA8-B690-46BA-B531-E7B2B3C3B8F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8" y="1412876"/>
            <a:ext cx="7848600" cy="41767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1529D3-100D-4717-B707-33A875A03915}"/>
              </a:ext>
            </a:extLst>
          </p:cNvPr>
          <p:cNvSpPr/>
          <p:nvPr/>
        </p:nvSpPr>
        <p:spPr>
          <a:xfrm>
            <a:off x="2424114" y="333375"/>
            <a:ext cx="7056437" cy="503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>
                <a:solidFill>
                  <a:srgbClr val="000000"/>
                </a:solidFill>
                <a:latin typeface="Cambria" panose="02040503050406030204" pitchFamily="18" charset="0"/>
              </a:rPr>
              <a:t>СПОСОБИ КУЛЬТИВУВАННЯ</a:t>
            </a:r>
            <a:r>
              <a:rPr lang="uk-UA" altLang="ru-RU" sz="2400" b="1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uk-UA" altLang="ru-RU" sz="2000" b="1">
                <a:solidFill>
                  <a:srgbClr val="000000"/>
                </a:solidFill>
                <a:latin typeface="Cambria" panose="02040503050406030204" pitchFamily="18" charset="0"/>
              </a:rPr>
              <a:t>МІКРООРГАНІЗМІВ</a:t>
            </a:r>
            <a:endParaRPr lang="ru-RU" altLang="ru-RU" sz="2000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78264CA-2F7A-4C2A-A401-D5D807AAD14C}"/>
              </a:ext>
            </a:extLst>
          </p:cNvPr>
          <p:cNvCxnSpPr/>
          <p:nvPr/>
        </p:nvCxnSpPr>
        <p:spPr>
          <a:xfrm>
            <a:off x="2135189" y="981075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05C112D-450D-4C21-B0E2-78DCA32BEE31}"/>
              </a:ext>
            </a:extLst>
          </p:cNvPr>
          <p:cNvCxnSpPr/>
          <p:nvPr/>
        </p:nvCxnSpPr>
        <p:spPr>
          <a:xfrm>
            <a:off x="3359150" y="1052514"/>
            <a:ext cx="1588" cy="288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7DDEF20-DDAD-4491-93E4-19049E57C541}"/>
              </a:ext>
            </a:extLst>
          </p:cNvPr>
          <p:cNvCxnSpPr/>
          <p:nvPr/>
        </p:nvCxnSpPr>
        <p:spPr>
          <a:xfrm>
            <a:off x="7608888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619F86B-7695-4EF5-B9A3-FBB669D73133}"/>
              </a:ext>
            </a:extLst>
          </p:cNvPr>
          <p:cNvCxnSpPr/>
          <p:nvPr/>
        </p:nvCxnSpPr>
        <p:spPr>
          <a:xfrm>
            <a:off x="6167438" y="836613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82BBBA41-BDF7-448F-BB37-9B5751FFCCFB}"/>
              </a:ext>
            </a:extLst>
          </p:cNvPr>
          <p:cNvSpPr/>
          <p:nvPr/>
        </p:nvSpPr>
        <p:spPr>
          <a:xfrm>
            <a:off x="985851" y="1341438"/>
            <a:ext cx="4459273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Поверхневе культивування</a:t>
            </a:r>
            <a:endParaRPr lang="ru-RU" altLang="ru-RU" sz="2400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F7E01102-9986-4672-BE1B-EC4D367AB19C}"/>
              </a:ext>
            </a:extLst>
          </p:cNvPr>
          <p:cNvSpPr/>
          <p:nvPr/>
        </p:nvSpPr>
        <p:spPr>
          <a:xfrm>
            <a:off x="5448300" y="3068639"/>
            <a:ext cx="2511154" cy="11657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Періодичне</a:t>
            </a:r>
            <a:endParaRPr lang="ru-RU" altLang="ru-RU" sz="2400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7425D618-64C7-4AFC-B431-F07044C1297A}"/>
              </a:ext>
            </a:extLst>
          </p:cNvPr>
          <p:cNvSpPr/>
          <p:nvPr/>
        </p:nvSpPr>
        <p:spPr>
          <a:xfrm>
            <a:off x="6096000" y="1412876"/>
            <a:ext cx="4319575" cy="9445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Глибинне культивування</a:t>
            </a:r>
            <a:endParaRPr lang="ru-RU" altLang="ru-RU" sz="2400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82D1D054-69C8-4685-8085-C15C98C3E876}"/>
              </a:ext>
            </a:extLst>
          </p:cNvPr>
          <p:cNvSpPr/>
          <p:nvPr/>
        </p:nvSpPr>
        <p:spPr>
          <a:xfrm>
            <a:off x="8377238" y="3068638"/>
            <a:ext cx="2511155" cy="1165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Безперервне</a:t>
            </a:r>
            <a:endParaRPr lang="ru-RU" altLang="ru-RU" sz="2400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8E638F2-B6A8-4A4B-88CB-CD99229E1FF2}"/>
              </a:ext>
            </a:extLst>
          </p:cNvPr>
          <p:cNvSpPr/>
          <p:nvPr/>
        </p:nvSpPr>
        <p:spPr>
          <a:xfrm>
            <a:off x="949628" y="3625926"/>
            <a:ext cx="2057399" cy="25779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посів на поверхню тонкого шару</a:t>
            </a:r>
            <a:r>
              <a:rPr lang="uk-UA" altLang="ru-RU" sz="2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середовища (тонкошарова схема</a:t>
            </a:r>
            <a:r>
              <a:rPr lang="uk-UA" altLang="ru-RU" b="1" dirty="0">
                <a:solidFill>
                  <a:srgbClr val="FFFFFF"/>
                </a:solidFill>
                <a:latin typeface="Times New Roman" panose="02020603050405020304" pitchFamily="18" charset="0"/>
              </a:rPr>
              <a:t>)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189095F-65E1-4984-965B-00368E8D5FB7}"/>
              </a:ext>
            </a:extLst>
          </p:cNvPr>
          <p:cNvSpPr/>
          <p:nvPr/>
        </p:nvSpPr>
        <p:spPr>
          <a:xfrm>
            <a:off x="6542088" y="4683519"/>
            <a:ext cx="2133600" cy="10080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err="1">
                <a:solidFill>
                  <a:schemeClr val="bg1">
                    <a:lumMod val="75000"/>
                  </a:schemeClr>
                </a:solidFill>
              </a:rPr>
              <a:t>Хемостатне</a:t>
            </a:r>
            <a:r>
              <a:rPr lang="uk-UA" altLang="ru-RU" b="1" dirty="0">
                <a:solidFill>
                  <a:schemeClr val="bg1">
                    <a:lumMod val="75000"/>
                  </a:schemeClr>
                </a:solidFill>
              </a:rPr>
              <a:t> культивування</a:t>
            </a:r>
            <a:endParaRPr lang="ru-RU" alt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F491A2E-C57D-44B4-BDA8-1D71F074D5F1}"/>
              </a:ext>
            </a:extLst>
          </p:cNvPr>
          <p:cNvSpPr/>
          <p:nvPr/>
        </p:nvSpPr>
        <p:spPr>
          <a:xfrm>
            <a:off x="9015535" y="4665103"/>
            <a:ext cx="2014538" cy="10080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err="1">
                <a:solidFill>
                  <a:srgbClr val="008000">
                    <a:lumMod val="50000"/>
                  </a:srgbClr>
                </a:solidFill>
              </a:rPr>
              <a:t>Турбідостатне</a:t>
            </a:r>
            <a:r>
              <a:rPr lang="uk-UA" altLang="ru-RU" b="1" dirty="0">
                <a:solidFill>
                  <a:srgbClr val="008000">
                    <a:lumMod val="50000"/>
                  </a:srgbClr>
                </a:solidFill>
              </a:rPr>
              <a:t> культивування</a:t>
            </a:r>
            <a:endParaRPr lang="ru-RU" altLang="ru-RU" b="1" dirty="0">
              <a:solidFill>
                <a:srgbClr val="008000">
                  <a:lumMod val="50000"/>
                </a:srgbClr>
              </a:solidFill>
            </a:endParaRPr>
          </a:p>
        </p:txBody>
      </p:sp>
      <p:sp>
        <p:nvSpPr>
          <p:cNvPr id="30" name="Стрелка вниз 29">
            <a:extLst>
              <a:ext uri="{FF2B5EF4-FFF2-40B4-BE49-F238E27FC236}">
                <a16:creationId xmlns:a16="http://schemas.microsoft.com/office/drawing/2014/main" id="{9DE325D4-EFE3-4B83-9955-7D261ACC4322}"/>
              </a:ext>
            </a:extLst>
          </p:cNvPr>
          <p:cNvSpPr/>
          <p:nvPr/>
        </p:nvSpPr>
        <p:spPr>
          <a:xfrm>
            <a:off x="6959601" y="2349500"/>
            <a:ext cx="144463" cy="71913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6600"/>
              </a:solidFill>
              <a:latin typeface="Arial"/>
              <a:cs typeface="Arial"/>
            </a:endParaRPr>
          </a:p>
        </p:txBody>
      </p:sp>
      <p:sp>
        <p:nvSpPr>
          <p:cNvPr id="31" name="Стрелка вниз 30">
            <a:extLst>
              <a:ext uri="{FF2B5EF4-FFF2-40B4-BE49-F238E27FC236}">
                <a16:creationId xmlns:a16="http://schemas.microsoft.com/office/drawing/2014/main" id="{C2AE509C-AE78-410F-B4DD-650673B45402}"/>
              </a:ext>
            </a:extLst>
          </p:cNvPr>
          <p:cNvSpPr/>
          <p:nvPr/>
        </p:nvSpPr>
        <p:spPr>
          <a:xfrm>
            <a:off x="8904288" y="2276476"/>
            <a:ext cx="144462" cy="79216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6600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2">
            <a:extLst>
              <a:ext uri="{FF2B5EF4-FFF2-40B4-BE49-F238E27FC236}">
                <a16:creationId xmlns:a16="http://schemas.microsoft.com/office/drawing/2014/main" id="{B229418C-D3A3-485A-B366-862717829709}"/>
              </a:ext>
            </a:extLst>
          </p:cNvPr>
          <p:cNvSpPr/>
          <p:nvPr/>
        </p:nvSpPr>
        <p:spPr>
          <a:xfrm>
            <a:off x="2279650" y="2708276"/>
            <a:ext cx="2057400" cy="5762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>
                <a:solidFill>
                  <a:srgbClr val="FFFFFF"/>
                </a:solidFill>
              </a:rPr>
              <a:t> </a:t>
            </a:r>
            <a:r>
              <a:rPr lang="uk-UA" altLang="ru-RU" b="1" i="1">
                <a:solidFill>
                  <a:srgbClr val="006600"/>
                </a:solidFill>
              </a:rPr>
              <a:t>Способи засіву</a:t>
            </a:r>
            <a:endParaRPr lang="ru-RU" altLang="ru-RU" i="1">
              <a:solidFill>
                <a:srgbClr val="006600"/>
              </a:solidFill>
            </a:endParaRPr>
          </a:p>
        </p:txBody>
      </p:sp>
      <p:sp>
        <p:nvSpPr>
          <p:cNvPr id="5" name="Прямоугольник 22">
            <a:extLst>
              <a:ext uri="{FF2B5EF4-FFF2-40B4-BE49-F238E27FC236}">
                <a16:creationId xmlns:a16="http://schemas.microsoft.com/office/drawing/2014/main" id="{1D8B63E0-3073-4BAC-AF8B-AA47258161DA}"/>
              </a:ext>
            </a:extLst>
          </p:cNvPr>
          <p:cNvSpPr/>
          <p:nvPr/>
        </p:nvSpPr>
        <p:spPr>
          <a:xfrm>
            <a:off x="3219964" y="3719503"/>
            <a:ext cx="1787042" cy="2385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глибинний засів</a:t>
            </a:r>
            <a:endParaRPr lang="ru-RU" altLang="ru-RU" sz="2000" b="1" u="sng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Прямая со стрелкой 9">
            <a:extLst>
              <a:ext uri="{FF2B5EF4-FFF2-40B4-BE49-F238E27FC236}">
                <a16:creationId xmlns:a16="http://schemas.microsoft.com/office/drawing/2014/main" id="{AD270148-1AE1-42A2-8CAD-D05701D211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040688" y="4099121"/>
            <a:ext cx="635001" cy="58439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ffectLst>
            <a:outerShdw dist="3810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Прямая со стрелкой 9">
            <a:extLst>
              <a:ext uri="{FF2B5EF4-FFF2-40B4-BE49-F238E27FC236}">
                <a16:creationId xmlns:a16="http://schemas.microsoft.com/office/drawing/2014/main" id="{6DB0F766-FE54-4061-9AE0-E8F7AFE757ED}"/>
              </a:ext>
            </a:extLst>
          </p:cNvPr>
          <p:cNvCxnSpPr>
            <a:cxnSpLocks noChangeShapeType="1"/>
            <a:endCxn id="26" idx="0"/>
          </p:cNvCxnSpPr>
          <p:nvPr/>
        </p:nvCxnSpPr>
        <p:spPr bwMode="auto">
          <a:xfrm>
            <a:off x="9749108" y="4099121"/>
            <a:ext cx="273696" cy="565982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ffectLst>
            <a:outerShdw dist="3810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Прямая со стрелкой 9">
            <a:extLst>
              <a:ext uri="{FF2B5EF4-FFF2-40B4-BE49-F238E27FC236}">
                <a16:creationId xmlns:a16="http://schemas.microsoft.com/office/drawing/2014/main" id="{985135E0-CBE0-4E31-A1C0-46B6AFD9BF1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69918" y="3208240"/>
            <a:ext cx="635001" cy="58439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ffectLst>
            <a:outerShdw dist="3810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Прямая со стрелкой 9">
            <a:extLst>
              <a:ext uri="{FF2B5EF4-FFF2-40B4-BE49-F238E27FC236}">
                <a16:creationId xmlns:a16="http://schemas.microsoft.com/office/drawing/2014/main" id="{175C7964-2BBF-4646-B67D-03DE5065DA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09563" y="3284539"/>
            <a:ext cx="298632" cy="36363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ffectLst>
            <a:outerShdw dist="3810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3">
            <a:extLst>
              <a:ext uri="{FF2B5EF4-FFF2-40B4-BE49-F238E27FC236}">
                <a16:creationId xmlns:a16="http://schemas.microsoft.com/office/drawing/2014/main" id="{1A1A30D0-36B3-48B6-906B-26384EFCE15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1279" y="1385888"/>
            <a:ext cx="10316726" cy="3509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10">
            <a:extLst>
              <a:ext uri="{FF2B5EF4-FFF2-40B4-BE49-F238E27FC236}">
                <a16:creationId xmlns:a16="http://schemas.microsoft.com/office/drawing/2014/main" id="{F1FC9A62-AE37-49F2-81D0-E86FC6722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ru-RU" sz="2000" b="1"/>
              <a:t>Основні фази росту бактеріальної популяції</a:t>
            </a:r>
            <a:r>
              <a:rPr lang="ru-RU" altLang="ru-RU" sz="4000"/>
              <a:t> </a:t>
            </a:r>
          </a:p>
        </p:txBody>
      </p:sp>
      <p:sp>
        <p:nvSpPr>
          <p:cNvPr id="12292" name="Rectangle 11">
            <a:extLst>
              <a:ext uri="{FF2B5EF4-FFF2-40B4-BE49-F238E27FC236}">
                <a16:creationId xmlns:a16="http://schemas.microsoft.com/office/drawing/2014/main" id="{02BA76C7-0658-4161-810B-8E2A04FD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135563"/>
            <a:ext cx="8497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 – крива росту розвитку популяції клітин;   В – крива росту при </a:t>
            </a:r>
            <a:r>
              <a:rPr kumimoji="0" lang="uk-UA" altLang="ru-RU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диауксії</a:t>
            </a:r>
            <a:r>
              <a:rPr kumimoji="0" lang="uk-UA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uk-UA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глюкоза, сорбіт</a:t>
            </a: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5285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8E8476-24A7-40FD-80E3-AD90ACE9E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87" y="1772529"/>
            <a:ext cx="8121143" cy="437851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312068-839D-43F4-97CF-732EE174B5D3}"/>
              </a:ext>
            </a:extLst>
          </p:cNvPr>
          <p:cNvSpPr/>
          <p:nvPr/>
        </p:nvSpPr>
        <p:spPr>
          <a:xfrm>
            <a:off x="900332" y="194606"/>
            <a:ext cx="10452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Характер росту мікроорганізмів у рідких середовищах  </a:t>
            </a:r>
            <a:br>
              <a:rPr kumimoji="0" lang="uk-UA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altLang="ru-RU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Ріст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(</a:t>
            </a:r>
            <a:r>
              <a:rPr kumimoji="0" lang="ru-RU" altLang="ru-RU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зліва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направо)   </a:t>
            </a:r>
            <a:r>
              <a:rPr kumimoji="0" lang="ru-RU" altLang="ru-RU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облігатних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altLang="ru-RU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аеробів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,     </a:t>
            </a:r>
            <a:r>
              <a:rPr kumimoji="0" lang="ru-RU" altLang="ru-RU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факультативних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altLang="ru-RU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анаеробів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lang="uk-UA" altLang="ru-RU" kern="0" dirty="0" err="1">
                <a:latin typeface="Arial"/>
                <a:ea typeface="+mj-ea"/>
                <a:cs typeface="+mj-cs"/>
              </a:rPr>
              <a:t>аеротолерантних</a:t>
            </a:r>
            <a:r>
              <a:rPr lang="uk-UA" altLang="ru-RU" kern="0" dirty="0">
                <a:latin typeface="Arial"/>
                <a:ea typeface="+mj-ea"/>
                <a:cs typeface="+mj-cs"/>
              </a:rPr>
              <a:t> анаеробів,   </a:t>
            </a:r>
            <a:r>
              <a:rPr kumimoji="0" lang="ru-RU" altLang="ru-RU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облігатних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а</a:t>
            </a:r>
            <a:r>
              <a:rPr lang="uk-UA" altLang="ru-RU" kern="0" dirty="0">
                <a:latin typeface="Arial"/>
                <a:ea typeface="+mj-ea"/>
                <a:cs typeface="+mj-cs"/>
              </a:rPr>
              <a:t>на</a:t>
            </a:r>
            <a:r>
              <a:rPr kumimoji="0" lang="ru-RU" altLang="ru-RU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еробів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і    </a:t>
            </a:r>
            <a:r>
              <a:rPr kumimoji="0" lang="ru-RU" altLang="ru-RU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мікроаерофілів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 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3883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DA48B7-42DA-49C6-BE5C-61AE1EAE6129}"/>
              </a:ext>
            </a:extLst>
          </p:cNvPr>
          <p:cNvSpPr/>
          <p:nvPr/>
        </p:nvSpPr>
        <p:spPr>
          <a:xfrm>
            <a:off x="1847851" y="333375"/>
            <a:ext cx="8569295" cy="503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Методи створення аеробних умов культивування</a:t>
            </a:r>
            <a:endParaRPr lang="ru-RU" altLang="ru-RU" sz="24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F97909E-6762-488D-961D-289ED5A21AE4}"/>
              </a:ext>
            </a:extLst>
          </p:cNvPr>
          <p:cNvCxnSpPr/>
          <p:nvPr/>
        </p:nvCxnSpPr>
        <p:spPr>
          <a:xfrm>
            <a:off x="2135189" y="981075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84DFF37-5294-4620-BDE8-86B2E0AF2729}"/>
              </a:ext>
            </a:extLst>
          </p:cNvPr>
          <p:cNvCxnSpPr/>
          <p:nvPr/>
        </p:nvCxnSpPr>
        <p:spPr>
          <a:xfrm>
            <a:off x="2135188" y="981075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EE1CCDC-17D8-4B46-906F-862960542F23}"/>
              </a:ext>
            </a:extLst>
          </p:cNvPr>
          <p:cNvCxnSpPr/>
          <p:nvPr/>
        </p:nvCxnSpPr>
        <p:spPr>
          <a:xfrm>
            <a:off x="6167438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38232EB-D320-449B-BD1D-6FC6D36CF896}"/>
              </a:ext>
            </a:extLst>
          </p:cNvPr>
          <p:cNvCxnSpPr/>
          <p:nvPr/>
        </p:nvCxnSpPr>
        <p:spPr>
          <a:xfrm>
            <a:off x="6167438" y="836613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69A0DB1-DF43-4C9D-B4B5-08E7E16628C1}"/>
              </a:ext>
            </a:extLst>
          </p:cNvPr>
          <p:cNvSpPr/>
          <p:nvPr/>
        </p:nvSpPr>
        <p:spPr>
          <a:xfrm>
            <a:off x="1097289" y="1773239"/>
            <a:ext cx="2185028" cy="30956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dirty="0">
                <a:solidFill>
                  <a:srgbClr val="000000"/>
                </a:solidFill>
              </a:rPr>
              <a:t>Культивування на поверхні щільних і рідких поживних середовищ;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EC05B94-8A61-4F62-A177-5CA75ED19E20}"/>
              </a:ext>
            </a:extLst>
          </p:cNvPr>
          <p:cNvSpPr/>
          <p:nvPr/>
        </p:nvSpPr>
        <p:spPr>
          <a:xfrm>
            <a:off x="3695074" y="1773239"/>
            <a:ext cx="2185028" cy="30956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>
                <a:solidFill>
                  <a:srgbClr val="000000"/>
                </a:solidFill>
              </a:rPr>
              <a:t>Культивування в тонкому шарі середовища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2B990FB-1331-4DB9-9345-B38A35EDEBBD}"/>
              </a:ext>
            </a:extLst>
          </p:cNvPr>
          <p:cNvSpPr/>
          <p:nvPr/>
        </p:nvSpPr>
        <p:spPr>
          <a:xfrm>
            <a:off x="6323559" y="1808957"/>
            <a:ext cx="2185028" cy="30598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altLang="ru-RU" dirty="0">
                <a:solidFill>
                  <a:srgbClr val="000000"/>
                </a:solidFill>
              </a:rPr>
              <a:t>глибинне культивування в рідких середовищах – на качалках (струшування або обертання)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29F0E6B-8810-47B1-8D99-508F8A345549}"/>
              </a:ext>
            </a:extLst>
          </p:cNvPr>
          <p:cNvSpPr/>
          <p:nvPr/>
        </p:nvSpPr>
        <p:spPr>
          <a:xfrm>
            <a:off x="9077106" y="1773240"/>
            <a:ext cx="2185028" cy="30956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dirty="0">
                <a:solidFill>
                  <a:srgbClr val="000000"/>
                </a:solidFill>
              </a:rPr>
              <a:t>продування, аерація стерильним повітрям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8" name="Стрелка вниз 27">
            <a:extLst>
              <a:ext uri="{FF2B5EF4-FFF2-40B4-BE49-F238E27FC236}">
                <a16:creationId xmlns:a16="http://schemas.microsoft.com/office/drawing/2014/main" id="{3A61AF43-43AA-4684-855C-012BF4E5448D}"/>
              </a:ext>
            </a:extLst>
          </p:cNvPr>
          <p:cNvSpPr/>
          <p:nvPr/>
        </p:nvSpPr>
        <p:spPr>
          <a:xfrm>
            <a:off x="1976830" y="1089818"/>
            <a:ext cx="360363" cy="53895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Стрелка вниз 28">
            <a:extLst>
              <a:ext uri="{FF2B5EF4-FFF2-40B4-BE49-F238E27FC236}">
                <a16:creationId xmlns:a16="http://schemas.microsoft.com/office/drawing/2014/main" id="{51DF79F6-6F8C-4D63-AD3A-AF3A5213589F}"/>
              </a:ext>
            </a:extLst>
          </p:cNvPr>
          <p:cNvSpPr/>
          <p:nvPr/>
        </p:nvSpPr>
        <p:spPr>
          <a:xfrm>
            <a:off x="4532558" y="1079964"/>
            <a:ext cx="431800" cy="61877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Стрелка вниз 30">
            <a:extLst>
              <a:ext uri="{FF2B5EF4-FFF2-40B4-BE49-F238E27FC236}">
                <a16:creationId xmlns:a16="http://schemas.microsoft.com/office/drawing/2014/main" id="{9AD7F3A5-2D57-48A3-AD4C-D119A53D207E}"/>
              </a:ext>
            </a:extLst>
          </p:cNvPr>
          <p:cNvSpPr/>
          <p:nvPr/>
        </p:nvSpPr>
        <p:spPr>
          <a:xfrm>
            <a:off x="7227644" y="1079964"/>
            <a:ext cx="431800" cy="69327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Стрелка вниз 31">
            <a:extLst>
              <a:ext uri="{FF2B5EF4-FFF2-40B4-BE49-F238E27FC236}">
                <a16:creationId xmlns:a16="http://schemas.microsoft.com/office/drawing/2014/main" id="{691A5E3B-1476-4786-8CE2-BBE53E0317D5}"/>
              </a:ext>
            </a:extLst>
          </p:cNvPr>
          <p:cNvSpPr/>
          <p:nvPr/>
        </p:nvSpPr>
        <p:spPr>
          <a:xfrm>
            <a:off x="9713241" y="1054101"/>
            <a:ext cx="360363" cy="71913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1CD36A-5A6B-418C-BE4E-C50035DF930E}"/>
              </a:ext>
            </a:extLst>
          </p:cNvPr>
          <p:cNvSpPr/>
          <p:nvPr/>
        </p:nvSpPr>
        <p:spPr>
          <a:xfrm>
            <a:off x="1774827" y="333375"/>
            <a:ext cx="8497885" cy="503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Методи створення анаеробних умов культивуван</a:t>
            </a:r>
            <a:r>
              <a:rPr lang="uk-UA" altLang="ru-RU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ня</a:t>
            </a:r>
            <a:endParaRPr lang="ru-RU" altLang="ru-RU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8CE67FD-E3F5-4F58-BA18-FDF6CA261CDF}"/>
              </a:ext>
            </a:extLst>
          </p:cNvPr>
          <p:cNvCxnSpPr/>
          <p:nvPr/>
        </p:nvCxnSpPr>
        <p:spPr>
          <a:xfrm>
            <a:off x="2135189" y="981075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F9818262-D351-42D2-957D-036B6897E8A7}"/>
              </a:ext>
            </a:extLst>
          </p:cNvPr>
          <p:cNvCxnSpPr/>
          <p:nvPr/>
        </p:nvCxnSpPr>
        <p:spPr>
          <a:xfrm>
            <a:off x="2135189" y="1010334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DDBB7A7-603D-4E5B-82AB-01F2B10D45AE}"/>
              </a:ext>
            </a:extLst>
          </p:cNvPr>
          <p:cNvCxnSpPr/>
          <p:nvPr/>
        </p:nvCxnSpPr>
        <p:spPr>
          <a:xfrm>
            <a:off x="4846187" y="1002079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2EE42B9-7CDF-4529-9DD0-1EF913E810EA}"/>
              </a:ext>
            </a:extLst>
          </p:cNvPr>
          <p:cNvCxnSpPr/>
          <p:nvPr/>
        </p:nvCxnSpPr>
        <p:spPr>
          <a:xfrm>
            <a:off x="7236449" y="1010334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06F0F91F-AF6B-458E-AD32-E47975306D62}"/>
              </a:ext>
            </a:extLst>
          </p:cNvPr>
          <p:cNvCxnSpPr/>
          <p:nvPr/>
        </p:nvCxnSpPr>
        <p:spPr>
          <a:xfrm>
            <a:off x="10272713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A4313BC-B099-4EB9-AFF7-F23502B9E579}"/>
              </a:ext>
            </a:extLst>
          </p:cNvPr>
          <p:cNvCxnSpPr/>
          <p:nvPr/>
        </p:nvCxnSpPr>
        <p:spPr>
          <a:xfrm>
            <a:off x="6167438" y="836613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CA6E46B6-60F4-40F7-AA95-C19CF3C32E21}"/>
              </a:ext>
            </a:extLst>
          </p:cNvPr>
          <p:cNvSpPr/>
          <p:nvPr/>
        </p:nvSpPr>
        <p:spPr>
          <a:xfrm>
            <a:off x="1154263" y="1268413"/>
            <a:ext cx="2264184" cy="431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фізичні</a:t>
            </a:r>
            <a:endParaRPr lang="ru-RU" altLang="ru-RU" sz="24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B29AED34-D9F0-4A48-9130-937047032066}"/>
              </a:ext>
            </a:extLst>
          </p:cNvPr>
          <p:cNvSpPr/>
          <p:nvPr/>
        </p:nvSpPr>
        <p:spPr>
          <a:xfrm>
            <a:off x="3946806" y="1297672"/>
            <a:ext cx="1836735" cy="431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хімічні</a:t>
            </a:r>
            <a:endParaRPr lang="ru-RU" altLang="ru-RU" sz="24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E4407BFD-A445-4EC8-A892-B23479C647A1}"/>
              </a:ext>
            </a:extLst>
          </p:cNvPr>
          <p:cNvSpPr/>
          <p:nvPr/>
        </p:nvSpPr>
        <p:spPr>
          <a:xfrm>
            <a:off x="6420645" y="1341439"/>
            <a:ext cx="1944687" cy="431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біологічні</a:t>
            </a:r>
            <a:endParaRPr lang="ru-RU" altLang="ru-RU" sz="24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0C8DFD51-E3A6-4CB5-BA3E-747494E67E15}"/>
              </a:ext>
            </a:extLst>
          </p:cNvPr>
          <p:cNvSpPr/>
          <p:nvPr/>
        </p:nvSpPr>
        <p:spPr>
          <a:xfrm>
            <a:off x="9336087" y="1427652"/>
            <a:ext cx="1873250" cy="431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змішані</a:t>
            </a:r>
            <a:endParaRPr lang="ru-RU" altLang="ru-RU" sz="24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8C22034-5FA5-4E4F-BD6B-2196AA634BB8}"/>
              </a:ext>
            </a:extLst>
          </p:cNvPr>
          <p:cNvSpPr/>
          <p:nvPr/>
        </p:nvSpPr>
        <p:spPr>
          <a:xfrm>
            <a:off x="982663" y="2276476"/>
            <a:ext cx="1944686" cy="25923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b="1" dirty="0">
                <a:solidFill>
                  <a:srgbClr val="000000"/>
                </a:solidFill>
              </a:rPr>
              <a:t>Вирощування в</a:t>
            </a:r>
            <a:r>
              <a:rPr lang="uk-UA" altLang="ru-RU" dirty="0">
                <a:solidFill>
                  <a:srgbClr val="000000"/>
                </a:solidFill>
              </a:rPr>
              <a:t> </a:t>
            </a:r>
            <a:r>
              <a:rPr lang="uk-UA" altLang="ru-RU" b="1" i="1" dirty="0" err="1">
                <a:solidFill>
                  <a:srgbClr val="000000"/>
                </a:solidFill>
              </a:rPr>
              <a:t>мікроанаеро-статах</a:t>
            </a:r>
            <a:endParaRPr lang="ru-RU" altLang="ru-RU" b="1" i="1" dirty="0">
              <a:solidFill>
                <a:srgbClr val="000000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48FAEF0-E8A1-4C10-AC87-5B441A01BBB9}"/>
              </a:ext>
            </a:extLst>
          </p:cNvPr>
          <p:cNvSpPr/>
          <p:nvPr/>
        </p:nvSpPr>
        <p:spPr>
          <a:xfrm>
            <a:off x="3719514" y="2349500"/>
            <a:ext cx="2202984" cy="25923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b="1" dirty="0">
                <a:solidFill>
                  <a:srgbClr val="000000"/>
                </a:solidFill>
              </a:rPr>
              <a:t>Застосування хімічних поглиначів кисню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b="1" dirty="0">
                <a:solidFill>
                  <a:srgbClr val="000000"/>
                </a:solidFill>
              </a:rPr>
              <a:t>1) метод </a:t>
            </a:r>
            <a:r>
              <a:rPr lang="uk-UA" altLang="ru-RU" b="1" dirty="0" err="1">
                <a:solidFill>
                  <a:srgbClr val="000000"/>
                </a:solidFill>
              </a:rPr>
              <a:t>Аристовського</a:t>
            </a:r>
            <a:endParaRPr lang="uk-UA" altLang="ru-RU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b="1" dirty="0">
                <a:solidFill>
                  <a:srgbClr val="000000"/>
                </a:solidFill>
              </a:rPr>
              <a:t>2) метод </a:t>
            </a:r>
            <a:r>
              <a:rPr lang="uk-UA" altLang="ru-RU" b="1" dirty="0" err="1">
                <a:solidFill>
                  <a:srgbClr val="000000"/>
                </a:solidFill>
              </a:rPr>
              <a:t>Омелянського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B72BE8F-5E5A-4008-8911-52453257D72C}"/>
              </a:ext>
            </a:extLst>
          </p:cNvPr>
          <p:cNvSpPr/>
          <p:nvPr/>
        </p:nvSpPr>
        <p:spPr>
          <a:xfrm>
            <a:off x="6441859" y="2312195"/>
            <a:ext cx="2202983" cy="25209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b="1" dirty="0">
                <a:solidFill>
                  <a:srgbClr val="000000"/>
                </a:solidFill>
              </a:rPr>
              <a:t>Спільне культивування </a:t>
            </a:r>
            <a:r>
              <a:rPr lang="uk-UA" altLang="ru-RU" b="1" dirty="0" err="1">
                <a:solidFill>
                  <a:srgbClr val="000000"/>
                </a:solidFill>
              </a:rPr>
              <a:t>облігатних</a:t>
            </a:r>
            <a:r>
              <a:rPr lang="uk-UA" altLang="ru-RU" b="1" dirty="0">
                <a:solidFill>
                  <a:srgbClr val="000000"/>
                </a:solidFill>
              </a:rPr>
              <a:t> аеробів і анаеробів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F51BAA6-0AF8-4ABB-A5B1-C4BD9BBC138C}"/>
              </a:ext>
            </a:extLst>
          </p:cNvPr>
          <p:cNvSpPr/>
          <p:nvPr/>
        </p:nvSpPr>
        <p:spPr>
          <a:xfrm>
            <a:off x="9250145" y="2386014"/>
            <a:ext cx="2045134" cy="23764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b="1" dirty="0">
                <a:solidFill>
                  <a:srgbClr val="000000"/>
                </a:solidFill>
              </a:rPr>
              <a:t>Метод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b="1" dirty="0">
                <a:solidFill>
                  <a:srgbClr val="000000"/>
                </a:solidFill>
              </a:rPr>
              <a:t> </a:t>
            </a:r>
            <a:r>
              <a:rPr lang="uk-UA" altLang="ru-RU" b="1" dirty="0" err="1">
                <a:solidFill>
                  <a:srgbClr val="000000"/>
                </a:solidFill>
              </a:rPr>
              <a:t>Кітта-Тароцці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28" name="Стрелка вниз 27">
            <a:extLst>
              <a:ext uri="{FF2B5EF4-FFF2-40B4-BE49-F238E27FC236}">
                <a16:creationId xmlns:a16="http://schemas.microsoft.com/office/drawing/2014/main" id="{54D9D0C0-FCC4-4F49-8C47-3676BFF0A283}"/>
              </a:ext>
            </a:extLst>
          </p:cNvPr>
          <p:cNvSpPr/>
          <p:nvPr/>
        </p:nvSpPr>
        <p:spPr>
          <a:xfrm>
            <a:off x="1847056" y="1859452"/>
            <a:ext cx="360362" cy="36036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Стрелка вниз 28">
            <a:extLst>
              <a:ext uri="{FF2B5EF4-FFF2-40B4-BE49-F238E27FC236}">
                <a16:creationId xmlns:a16="http://schemas.microsoft.com/office/drawing/2014/main" id="{178E3034-976F-40D2-8902-BFDBBBDB6FEE}"/>
              </a:ext>
            </a:extLst>
          </p:cNvPr>
          <p:cNvSpPr/>
          <p:nvPr/>
        </p:nvSpPr>
        <p:spPr>
          <a:xfrm>
            <a:off x="4367213" y="1773239"/>
            <a:ext cx="431800" cy="50323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Стрелка вниз 29">
            <a:extLst>
              <a:ext uri="{FF2B5EF4-FFF2-40B4-BE49-F238E27FC236}">
                <a16:creationId xmlns:a16="http://schemas.microsoft.com/office/drawing/2014/main" id="{6BFE9EC4-7310-48ED-A28B-AC02B4266F25}"/>
              </a:ext>
            </a:extLst>
          </p:cNvPr>
          <p:cNvSpPr/>
          <p:nvPr/>
        </p:nvSpPr>
        <p:spPr>
          <a:xfrm>
            <a:off x="7212807" y="1881189"/>
            <a:ext cx="360362" cy="50482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Стрелка вниз 30">
            <a:extLst>
              <a:ext uri="{FF2B5EF4-FFF2-40B4-BE49-F238E27FC236}">
                <a16:creationId xmlns:a16="http://schemas.microsoft.com/office/drawing/2014/main" id="{59FB6A49-C448-48A2-8A5D-A30436E2C9AE}"/>
              </a:ext>
            </a:extLst>
          </p:cNvPr>
          <p:cNvSpPr/>
          <p:nvPr/>
        </p:nvSpPr>
        <p:spPr>
          <a:xfrm>
            <a:off x="9912350" y="1941757"/>
            <a:ext cx="360362" cy="50482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C880A-38A8-4AFB-8594-D05052B1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39483"/>
          </a:xfrm>
        </p:spPr>
        <p:txBody>
          <a:bodyPr>
            <a:normAutofit/>
          </a:bodyPr>
          <a:lstStyle/>
          <a:p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 робота № 5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F42609-1DF9-40D4-AF05-B4D5382E7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738" y="2785404"/>
            <a:ext cx="9683262" cy="1814732"/>
          </a:xfrm>
        </p:spPr>
        <p:txBody>
          <a:bodyPr>
            <a:normAutofit/>
          </a:bodyPr>
          <a:lstStyle/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культивування мікроорганізмів. </a:t>
            </a:r>
          </a:p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Поживні середовища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32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B2B841-3F87-4A70-A9B0-A1A38ECC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1" y="759655"/>
            <a:ext cx="11465170" cy="5417308"/>
          </a:xfrm>
        </p:spPr>
        <p:txBody>
          <a:bodyPr>
            <a:normAutofit/>
          </a:bodyPr>
          <a:lstStyle/>
          <a:p>
            <a:pPr marR="10795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 роботи: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ознайомитись з методами культивування мікроорганізмів, технікою посіву мікроорганізмів на різні живильні середовища. Засвоїти техніку виділення чистих культур.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Матеріали, реактиви, обладнання: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бактеріологічна петля, пробірки з МПБ і МПА (агарові стовпчики, скошений агар), чашки Петрі з МПА; чисті культури бактерій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Васіllius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соlі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taphyl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coccus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аи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еи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1B6886-01D1-495D-99FC-6B454A447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5" y="3949323"/>
            <a:ext cx="7093264" cy="18465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22650F-43CC-4ECD-AF33-090F06B9D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161" y="3166313"/>
            <a:ext cx="3646538" cy="26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37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533C5-D37F-4359-A8A0-45416C5E9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81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 посіву на щільні середовища: метод штриха, 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посіву уколом, посів «газоном»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Рисунок 5" descr="https://ok-t.ru/studopediaru/baza6/3255007603087.files/image006.png">
            <a:extLst>
              <a:ext uri="{FF2B5EF4-FFF2-40B4-BE49-F238E27FC236}">
                <a16:creationId xmlns:a16="http://schemas.microsoft.com/office/drawing/2014/main" id="{C724A73D-ADE2-49BB-8FAB-B7F7ADDF1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9" y="1688123"/>
            <a:ext cx="4294272" cy="375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6" descr="Техніка посіву.">
            <a:extLst>
              <a:ext uri="{FF2B5EF4-FFF2-40B4-BE49-F238E27FC236}">
                <a16:creationId xmlns:a16="http://schemas.microsoft.com/office/drawing/2014/main" id="{3E8649AC-F847-419A-A6E5-C0FDDA45B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91" y="1736773"/>
            <a:ext cx="4465310" cy="266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2" descr="Методи роботи з мікроорганізмами">
            <a:extLst>
              <a:ext uri="{FF2B5EF4-FFF2-40B4-BE49-F238E27FC236}">
                <a16:creationId xmlns:a16="http://schemas.microsoft.com/office/drawing/2014/main" id="{8FFEAAD6-0FDB-4FD9-BEA6-618A181EE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16" y="1737067"/>
            <a:ext cx="2207767" cy="353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091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67D4569-1FE2-42F9-9F68-81330830F8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333375"/>
            <a:ext cx="8229600" cy="1646238"/>
          </a:xfrm>
        </p:spPr>
        <p:txBody>
          <a:bodyPr/>
          <a:lstStyle/>
          <a:p>
            <a:pPr eaLnBrk="1" hangingPunct="1"/>
            <a:r>
              <a:rPr lang="uk-UA" altLang="ru-RU" sz="2400" b="1" dirty="0"/>
              <a:t>Характер росту мікроорганізмів у рідких і напіврідких середовищах  </a:t>
            </a:r>
            <a:br>
              <a:rPr lang="uk-UA" altLang="ru-RU" sz="2400" b="1" dirty="0"/>
            </a:br>
            <a:r>
              <a:rPr lang="ru-RU" altLang="ru-RU" sz="1800" dirty="0" err="1"/>
              <a:t>Ріст</a:t>
            </a:r>
            <a:r>
              <a:rPr lang="ru-RU" altLang="ru-RU" sz="1800" dirty="0"/>
              <a:t> (</a:t>
            </a:r>
            <a:r>
              <a:rPr lang="ru-RU" altLang="ru-RU" sz="1800" dirty="0" err="1"/>
              <a:t>зліва</a:t>
            </a:r>
            <a:r>
              <a:rPr lang="ru-RU" altLang="ru-RU" sz="1800" dirty="0"/>
              <a:t> направо) </a:t>
            </a:r>
            <a:r>
              <a:rPr lang="ru-RU" altLang="ru-RU" sz="1800" dirty="0" err="1"/>
              <a:t>облігатних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анаеробів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факультативних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анаеробів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облігатних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аеробів</a:t>
            </a:r>
            <a:r>
              <a:rPr lang="ru-RU" altLang="ru-RU" sz="1800" dirty="0"/>
              <a:t> і </a:t>
            </a:r>
            <a:r>
              <a:rPr lang="ru-RU" altLang="ru-RU" sz="1800" dirty="0" err="1"/>
              <a:t>мікроаерофілів</a:t>
            </a:r>
            <a:r>
              <a:rPr lang="ru-RU" altLang="ru-RU" sz="1800" dirty="0"/>
              <a:t> при </a:t>
            </a:r>
            <a:r>
              <a:rPr lang="ru-RU" altLang="ru-RU" sz="1800" dirty="0" err="1"/>
              <a:t>засіві</a:t>
            </a:r>
            <a:r>
              <a:rPr lang="ru-RU" altLang="ru-RU" sz="1800" dirty="0"/>
              <a:t> уколом у </a:t>
            </a:r>
            <a:r>
              <a:rPr lang="ru-RU" altLang="ru-RU" sz="1800" dirty="0" err="1"/>
              <a:t>стовбчик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напіврідкого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агару</a:t>
            </a:r>
            <a:endParaRPr lang="ru-RU" altLang="ru-RU" sz="1800" dirty="0"/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C5C430D2-ACFE-4614-BAE2-856DFB3A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69" y="2571689"/>
            <a:ext cx="8841653" cy="2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22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7876ADA-BFEA-43F9-82BA-A7DD31931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274639"/>
            <a:ext cx="8147050" cy="777875"/>
          </a:xfrm>
        </p:spPr>
        <p:txBody>
          <a:bodyPr/>
          <a:lstStyle/>
          <a:p>
            <a:pPr eaLnBrk="1" hangingPunct="1"/>
            <a:br>
              <a:rPr lang="en-US" altLang="ru-RU" sz="2400"/>
            </a:br>
            <a:r>
              <a:rPr lang="uk-UA" altLang="ru-RU" sz="2400" b="1"/>
              <a:t>Оптимальні умови, що необхідні для росту мікроорганізмів</a:t>
            </a:r>
            <a:r>
              <a:rPr lang="uk-UA" altLang="ru-RU" sz="2400"/>
              <a:t>:</a:t>
            </a:r>
            <a:br>
              <a:rPr lang="uk-UA" altLang="ru-RU" sz="4000"/>
            </a:br>
            <a:endParaRPr lang="ru-RU" altLang="ru-RU" sz="40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1C59B39-186C-405B-BC36-9C0B0F466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332" y="1125538"/>
            <a:ext cx="1073365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ru-RU" sz="2000" dirty="0" err="1"/>
              <a:t>рН</a:t>
            </a:r>
            <a:r>
              <a:rPr lang="uk-UA" altLang="ru-RU" sz="2000" dirty="0"/>
              <a:t>, температура, умови аерації;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джерело енергії;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джерело вуглецю;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донор водню (електронів).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i="1" dirty="0"/>
              <a:t>фактори росту </a:t>
            </a:r>
            <a:r>
              <a:rPr lang="uk-UA" altLang="ru-RU" sz="2000" dirty="0"/>
              <a:t>(необхідні в незначних кількостях)</a:t>
            </a:r>
            <a:r>
              <a:rPr lang="uk-UA" altLang="ru-RU" sz="2000" b="1" i="1" dirty="0"/>
              <a:t> </a:t>
            </a:r>
            <a:r>
              <a:rPr lang="uk-UA" altLang="ru-RU" sz="2000" dirty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    </a:t>
            </a:r>
            <a:r>
              <a:rPr lang="uk-UA" altLang="ru-RU" sz="2000" u="sng" dirty="0"/>
              <a:t>амінокислоти </a:t>
            </a:r>
            <a:r>
              <a:rPr lang="uk-UA" altLang="ru-RU" sz="2000" dirty="0"/>
              <a:t>(складові частини білків);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    </a:t>
            </a:r>
            <a:r>
              <a:rPr lang="uk-UA" altLang="ru-RU" sz="2000" u="sng" dirty="0" err="1"/>
              <a:t>пурини</a:t>
            </a:r>
            <a:r>
              <a:rPr lang="uk-UA" altLang="ru-RU" sz="2000" u="sng" dirty="0"/>
              <a:t> й </a:t>
            </a:r>
            <a:r>
              <a:rPr lang="uk-UA" altLang="ru-RU" sz="2000" u="sng" dirty="0" err="1"/>
              <a:t>пиримідини</a:t>
            </a:r>
            <a:r>
              <a:rPr lang="uk-UA" altLang="ru-RU" sz="2000" dirty="0"/>
              <a:t> ( входять до складу нуклеїнових кислот);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dirty="0"/>
              <a:t>    </a:t>
            </a:r>
            <a:r>
              <a:rPr lang="uk-UA" altLang="ru-RU" sz="2000" u="sng" dirty="0"/>
              <a:t>вітаміни</a:t>
            </a:r>
            <a:r>
              <a:rPr lang="uk-UA" altLang="ru-RU" sz="2000" dirty="0"/>
              <a:t> (входять до складу коферментів): </a:t>
            </a:r>
            <a:r>
              <a:rPr lang="uk-UA" altLang="ru-RU" sz="2000" i="1" dirty="0"/>
              <a:t>біотин, нікотинова кислота, тіамін, </a:t>
            </a:r>
            <a:r>
              <a:rPr lang="uk-UA" altLang="ru-RU" sz="2000" i="1" dirty="0" err="1"/>
              <a:t>пантотенат</a:t>
            </a:r>
            <a:r>
              <a:rPr lang="uk-UA" altLang="ru-RU" sz="2000" i="1" dirty="0"/>
              <a:t>, </a:t>
            </a:r>
            <a:r>
              <a:rPr lang="uk-UA" altLang="ru-RU" sz="2000" i="1" dirty="0" err="1"/>
              <a:t>ціанкобаламін</a:t>
            </a:r>
            <a:r>
              <a:rPr lang="uk-UA" altLang="ru-RU" sz="2000" i="1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uk-UA" altLang="ru-RU" sz="2000" i="1" dirty="0"/>
          </a:p>
          <a:p>
            <a:pPr eaLnBrk="1" hangingPunct="1">
              <a:lnSpc>
                <a:spcPct val="80000"/>
              </a:lnSpc>
            </a:pPr>
            <a:r>
              <a:rPr lang="uk-UA" altLang="ru-RU" sz="2000" b="1" i="1" dirty="0"/>
              <a:t>Прототрофи</a:t>
            </a:r>
            <a:r>
              <a:rPr lang="uk-UA" altLang="ru-RU" sz="2000" i="1" dirty="0"/>
              <a:t> - </a:t>
            </a:r>
            <a:r>
              <a:rPr lang="uk-UA" altLang="ru-RU" sz="2000" dirty="0"/>
              <a:t>бактерії, що здатні синтезувати всі необхідні для життєдіяльності речовини.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i="1" dirty="0"/>
              <a:t>Ауксотрофи</a:t>
            </a:r>
            <a:r>
              <a:rPr lang="uk-UA" altLang="ru-RU" sz="2000" dirty="0"/>
              <a:t> -  бактерії, що потребують додаткових речовин (факторів росту)</a:t>
            </a:r>
            <a:r>
              <a:rPr lang="uk-UA" altLang="ru-RU" sz="2000" b="1" dirty="0"/>
              <a:t>.</a:t>
            </a:r>
            <a:r>
              <a:rPr lang="uk-UA" altLang="ru-RU" sz="20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C4737-3254-4A4D-81D7-345154B6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410"/>
          </a:xfrm>
        </p:spPr>
        <p:txBody>
          <a:bodyPr>
            <a:normAutofit fontScale="90000"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посіву культури </a:t>
            </a:r>
            <a:r>
              <a:rPr lang="uk-UA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Е.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uk-UA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соlі</a:t>
            </a:r>
            <a:r>
              <a:rPr lang="uk-UA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різні за консистенцією середовища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C6D341-8B87-4160-990B-5C7F818A8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62" y="1613838"/>
            <a:ext cx="1324285" cy="432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CDF66554-C4AD-4446-A8E6-01E2ADE0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57" y="1610322"/>
            <a:ext cx="1324285" cy="43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s">
            <a:extLst>
              <a:ext uri="{FF2B5EF4-FFF2-40B4-BE49-F238E27FC236}">
                <a16:creationId xmlns:a16="http://schemas.microsoft.com/office/drawing/2014/main" id="{0F196C7B-7066-440A-A35B-1D6F0AAA8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521" y="1610322"/>
            <a:ext cx="1443336" cy="35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1AB9C046-D4EB-439A-8E88-4AF324AD8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3" y="1625844"/>
            <a:ext cx="1324285" cy="432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B8E8980-BC13-42F5-91AE-7FC20563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472" y="1610322"/>
            <a:ext cx="2635153" cy="36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887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08F0F-8246-4B80-A188-8449375BF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365126"/>
            <a:ext cx="10509738" cy="732154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посіву культури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lutea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різні середовища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43334FB6-BABE-4AD3-8E67-494D37329EBF}"/>
              </a:ext>
            </a:extLst>
          </p:cNvPr>
          <p:cNvGrpSpPr>
            <a:grpSpLocks/>
          </p:cNvGrpSpPr>
          <p:nvPr/>
        </p:nvGrpSpPr>
        <p:grpSpPr bwMode="auto">
          <a:xfrm>
            <a:off x="308252" y="1223889"/>
            <a:ext cx="11591779" cy="5008099"/>
            <a:chOff x="1700" y="320"/>
            <a:chExt cx="9370" cy="5027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9EBF17FE-7E77-4E61-B067-8958FB245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320"/>
              <a:ext cx="9370" cy="5027"/>
            </a:xfrm>
            <a:custGeom>
              <a:avLst/>
              <a:gdLst>
                <a:gd name="G0" fmla="+- 0 0 0"/>
                <a:gd name="G1" fmla="+- 0 0 0"/>
                <a:gd name="G2" fmla="+- 0 0 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0 0 0"/>
                <a:gd name="G9" fmla="+- 0 0 0"/>
                <a:gd name="G10" fmla="+- 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0 0"/>
                <a:gd name="G29" fmla="sin 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0"/>
                <a:gd name="G36" fmla="sin G34 0"/>
                <a:gd name="G37" fmla="+/ 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0 G39"/>
                <a:gd name="G43" fmla="sin 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+- 0 11060 1701"/>
                <a:gd name="T5" fmla="*/ T4 w 9370"/>
                <a:gd name="T6" fmla="+- 0 320 320"/>
                <a:gd name="T7" fmla="*/ 320 h 5027"/>
                <a:gd name="T8" fmla="+- 0 1711 1701"/>
                <a:gd name="T9" fmla="*/ T8 w 9370"/>
                <a:gd name="T10" fmla="+- 0 320 320"/>
                <a:gd name="T11" fmla="*/ 320 h 5027"/>
                <a:gd name="T12" fmla="+- 0 1701 1701"/>
                <a:gd name="T13" fmla="*/ T12 w 9370"/>
                <a:gd name="T14" fmla="+- 0 320 320"/>
                <a:gd name="T15" fmla="*/ 320 h 5027"/>
                <a:gd name="T16" fmla="+- 0 1701 1701"/>
                <a:gd name="T17" fmla="*/ T16 w 9370"/>
                <a:gd name="T18" fmla="+- 0 5347 320"/>
                <a:gd name="T19" fmla="*/ 5347 h 5027"/>
                <a:gd name="T20" fmla="+- 0 1711 1701"/>
                <a:gd name="T21" fmla="*/ T20 w 9370"/>
                <a:gd name="T22" fmla="+- 0 5347 320"/>
                <a:gd name="T23" fmla="*/ 5347 h 5027"/>
                <a:gd name="T24" fmla="+- 0 11060 1701"/>
                <a:gd name="T25" fmla="*/ T24 w 9370"/>
                <a:gd name="T26" fmla="+- 0 5347 320"/>
                <a:gd name="T27" fmla="*/ 5347 h 5027"/>
                <a:gd name="T28" fmla="+- 0 11060 1701"/>
                <a:gd name="T29" fmla="*/ T28 w 9370"/>
                <a:gd name="T30" fmla="+- 0 5337 320"/>
                <a:gd name="T31" fmla="*/ 5337 h 5027"/>
                <a:gd name="T32" fmla="+- 0 1711 1701"/>
                <a:gd name="T33" fmla="*/ T32 w 9370"/>
                <a:gd name="T34" fmla="+- 0 5337 320"/>
                <a:gd name="T35" fmla="*/ 5337 h 5027"/>
                <a:gd name="T36" fmla="+- 0 1711 1701"/>
                <a:gd name="T37" fmla="*/ T36 w 9370"/>
                <a:gd name="T38" fmla="+- 0 330 320"/>
                <a:gd name="T39" fmla="*/ 330 h 5027"/>
                <a:gd name="T40" fmla="+- 0 11060 1701"/>
                <a:gd name="T41" fmla="*/ T40 w 9370"/>
                <a:gd name="T42" fmla="+- 0 330 320"/>
                <a:gd name="T43" fmla="*/ 330 h 5027"/>
                <a:gd name="T44" fmla="+- 0 11060 1701"/>
                <a:gd name="T45" fmla="*/ T44 w 9370"/>
                <a:gd name="T46" fmla="+- 0 320 320"/>
                <a:gd name="T47" fmla="*/ 320 h 5027"/>
                <a:gd name="T48" fmla="+- 0 11070 1701"/>
                <a:gd name="T49" fmla="*/ T48 w 9370"/>
                <a:gd name="T50" fmla="+- 0 320 320"/>
                <a:gd name="T51" fmla="*/ 320 h 5027"/>
                <a:gd name="T52" fmla="+- 0 11060 1701"/>
                <a:gd name="T53" fmla="*/ T52 w 9370"/>
                <a:gd name="T54" fmla="+- 0 320 320"/>
                <a:gd name="T55" fmla="*/ 320 h 5027"/>
                <a:gd name="T56" fmla="+- 0 11060 1701"/>
                <a:gd name="T57" fmla="*/ T56 w 9370"/>
                <a:gd name="T58" fmla="+- 0 5347 320"/>
                <a:gd name="T59" fmla="*/ 5347 h 5027"/>
                <a:gd name="T60" fmla="+- 0 11070 1701"/>
                <a:gd name="T61" fmla="*/ T60 w 9370"/>
                <a:gd name="T62" fmla="+- 0 5347 320"/>
                <a:gd name="T63" fmla="*/ 5347 h 5027"/>
                <a:gd name="T64" fmla="+- 0 11070 1701"/>
                <a:gd name="T65" fmla="*/ T64 w 9370"/>
                <a:gd name="T66" fmla="+- 0 320 320"/>
                <a:gd name="T67" fmla="*/ 320 h 5027"/>
                <a:gd name="T68" fmla="+- 0 3163 1701"/>
                <a:gd name="T69" fmla="*/ T68 w 9370"/>
                <a:gd name="T70" fmla="+- 0 3163 320"/>
                <a:gd name="T71" fmla="*/ 3163 h 5027"/>
                <a:gd name="T72" fmla="+- 0 18437 1701"/>
                <a:gd name="T73" fmla="*/ T72 w 9370"/>
                <a:gd name="T74" fmla="+- 0 18437 320"/>
                <a:gd name="T75" fmla="*/ 18437 h 5027"/>
              </a:gdLst>
              <a:ahLst/>
              <a:cxnLst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T69" t="T71" r="T73" b="T75"/>
              <a:pathLst>
                <a:path w="9370" h="5027">
                  <a:moveTo>
                    <a:pt x="9359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027"/>
                  </a:lnTo>
                  <a:lnTo>
                    <a:pt x="10" y="5027"/>
                  </a:lnTo>
                  <a:lnTo>
                    <a:pt x="9359" y="5027"/>
                  </a:lnTo>
                  <a:lnTo>
                    <a:pt x="9359" y="5017"/>
                  </a:lnTo>
                  <a:lnTo>
                    <a:pt x="10" y="5017"/>
                  </a:lnTo>
                  <a:lnTo>
                    <a:pt x="10" y="10"/>
                  </a:lnTo>
                  <a:lnTo>
                    <a:pt x="9359" y="10"/>
                  </a:lnTo>
                  <a:lnTo>
                    <a:pt x="9359" y="0"/>
                  </a:lnTo>
                  <a:close/>
                  <a:moveTo>
                    <a:pt x="9369" y="0"/>
                  </a:moveTo>
                  <a:lnTo>
                    <a:pt x="9359" y="0"/>
                  </a:lnTo>
                  <a:lnTo>
                    <a:pt x="9359" y="5027"/>
                  </a:lnTo>
                  <a:lnTo>
                    <a:pt x="9369" y="5027"/>
                  </a:lnTo>
                  <a:lnTo>
                    <a:pt x="93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974DDB82-F7E6-4260-BBBB-DFA530885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" y="365"/>
              <a:ext cx="3095" cy="4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>
              <a:extLst>
                <a:ext uri="{FF2B5EF4-FFF2-40B4-BE49-F238E27FC236}">
                  <a16:creationId xmlns:a16="http://schemas.microsoft.com/office/drawing/2014/main" id="{0B0F6828-4B63-490C-950D-3C60BFF38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" y="365"/>
              <a:ext cx="2940" cy="4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49ECCFCE-F425-45A4-8E5B-4C255B821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" y="365"/>
              <a:ext cx="3026" cy="4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3788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4C84E-39FF-4267-A9FD-0698DE49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5884"/>
          </a:xfrm>
        </p:spPr>
        <p:txBody>
          <a:bodyPr>
            <a:normAutofit fontScale="90000"/>
          </a:bodyPr>
          <a:lstStyle/>
          <a:p>
            <a:r>
              <a:rPr lang="uk-UA" sz="27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2</a:t>
            </a:r>
            <a:r>
              <a:rPr lang="uk-UA" sz="2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Засвоїти методику</a:t>
            </a:r>
            <a:r>
              <a:rPr lang="uk-UA" sz="2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7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виділення чистих культур мікроорганізмів методом розсівання в чашки Петрі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122" name="Picture 80">
            <a:extLst>
              <a:ext uri="{FF2B5EF4-FFF2-40B4-BE49-F238E27FC236}">
                <a16:creationId xmlns:a16="http://schemas.microsoft.com/office/drawing/2014/main" id="{FAD0057F-3F64-43FB-AE09-ECBB41034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942"/>
            <a:ext cx="3033931" cy="294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7C40F9-8349-4397-97F4-AC75B4D29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38" y="1556193"/>
            <a:ext cx="5368408" cy="33997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8E1405-63E2-4BCA-A9F6-A054A6A69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602" y="3576536"/>
            <a:ext cx="3025366" cy="27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89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48EA33-9E10-41A7-BF3B-1D98E0E7A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467" y="204981"/>
            <a:ext cx="6435750" cy="64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32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F2C69-FD10-43D7-BDA9-17806577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316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виділення чистих культур</a:t>
            </a:r>
            <a:r>
              <a:rPr lang="uk-UA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Е.</a:t>
            </a: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соlі</a:t>
            </a:r>
            <a:r>
              <a:rPr lang="uk-UA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і 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Sarcia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lutea </a:t>
            </a:r>
            <a:r>
              <a:rPr lang="uk-UA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(культури розділилися                                    культури не розділилися)</a:t>
            </a:r>
            <a:endParaRPr lang="ru-RU" b="1" dirty="0"/>
          </a:p>
        </p:txBody>
      </p:sp>
      <p:pic>
        <p:nvPicPr>
          <p:cNvPr id="35842" name="image5.jpeg">
            <a:extLst>
              <a:ext uri="{FF2B5EF4-FFF2-40B4-BE49-F238E27FC236}">
                <a16:creationId xmlns:a16="http://schemas.microsoft.com/office/drawing/2014/main" id="{AE7FC2E6-0C85-48C1-BAB8-32D4B5E82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12" y="1992273"/>
            <a:ext cx="4169893" cy="432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Рисунок 2">
            <a:extLst>
              <a:ext uri="{FF2B5EF4-FFF2-40B4-BE49-F238E27FC236}">
                <a16:creationId xmlns:a16="http://schemas.microsoft.com/office/drawing/2014/main" id="{8F615D80-03D0-4B9B-BCE7-3FFE7A6EF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18" y="1603717"/>
            <a:ext cx="4001082" cy="48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255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5E854-3AEF-4E36-BC18-03D3D3D90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749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децимальних розведень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78AECA6-7675-426F-87DD-22EBFEAF6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591" y="1012872"/>
            <a:ext cx="7005711" cy="566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9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9B677-471F-49E2-8CCE-D556BF1C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2149"/>
          </a:xfrm>
        </p:spPr>
        <p:txBody>
          <a:bodyPr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  <a:buFont typeface="Arial" panose="020B0604020202020204" pitchFamily="34" charset="0"/>
              <a:buChar char="•"/>
            </a:pPr>
            <a:b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 робота № 6</a:t>
            </a:r>
            <a:b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</a:t>
            </a:r>
            <a:r>
              <a:rPr lang="ru-RU" sz="36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ультуральні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властивості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мікробів</a:t>
            </a:r>
            <a:br>
              <a:rPr lang="ru-RU" sz="40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BCFFF9-E39F-4222-85B3-99C2463F4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4667251"/>
          </a:xfrm>
        </p:spPr>
        <p:txBody>
          <a:bodyPr>
            <a:normAutofit fontScale="32500" lnSpcReduction="20000"/>
          </a:bodyPr>
          <a:lstStyle/>
          <a:p>
            <a:endParaRPr lang="uk-UA" dirty="0"/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sz="6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 роботи:</a:t>
            </a:r>
            <a:r>
              <a:rPr lang="uk-UA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вивчити </a:t>
            </a:r>
            <a:r>
              <a:rPr lang="uk-UA" sz="6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культуральні</a:t>
            </a:r>
            <a:r>
              <a:rPr lang="uk-UA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властивості бактерій. Ознайомитись з характером росту організмів на різних поживних середовищах. Засвоїти техніку посіву мікроорганізмів на різні поживні середовища, методи виділення чистих культур та ідентифікації мікроорганізмів.</a:t>
            </a:r>
            <a:endParaRPr lang="ru-RU" sz="6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6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Матеріали, реактиви, обладнання: </a:t>
            </a:r>
            <a:r>
              <a:rPr lang="uk-UA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мікроскоп,</a:t>
            </a:r>
            <a:r>
              <a:rPr lang="uk-UA" sz="6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бактеріологічна петля, пробірки з МПБ, агарові стовпчики, чашки Петрі з середовищем МПА; предметні скельця, імерсійна олія, прилад для фарбування і промивання мазків, смужки фільтрувального паперу, реактиви для забарвлення мікробіологічних препаратів; бульйонна культура (суміш) грампозитивних і </a:t>
            </a:r>
            <a:r>
              <a:rPr lang="uk-UA" sz="6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грамнегативних</a:t>
            </a:r>
            <a:r>
              <a:rPr lang="uk-UA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бактерій</a:t>
            </a:r>
            <a:endParaRPr lang="ru-RU" sz="6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7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</a:p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sz="6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6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Вивчити особливості росту бактерій на різних поживних середовищах.</a:t>
            </a:r>
          </a:p>
          <a:p>
            <a:pPr indent="450215" algn="just">
              <a:lnSpc>
                <a:spcPct val="103000"/>
              </a:lnSpc>
              <a:spcAft>
                <a:spcPts val="0"/>
              </a:spcAft>
            </a:pPr>
            <a:r>
              <a:rPr lang="uk-UA" sz="6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Вивчити морфологічні та </a:t>
            </a:r>
            <a:r>
              <a:rPr lang="uk-UA" sz="6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культуральні</a:t>
            </a:r>
            <a:r>
              <a:rPr lang="uk-UA" sz="6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властивості бактерійних культур.</a:t>
            </a:r>
          </a:p>
          <a:p>
            <a:pPr indent="450215" algn="just">
              <a:lnSpc>
                <a:spcPct val="103000"/>
              </a:lnSpc>
              <a:spcAft>
                <a:spcPts val="0"/>
              </a:spcAft>
            </a:pPr>
            <a:r>
              <a:rPr lang="uk-UA" sz="6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uk-UA" sz="6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6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Засвоїти метод</a:t>
            </a:r>
            <a:r>
              <a:rPr lang="uk-UA" sz="6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6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визначення чистоти культури бактерій.</a:t>
            </a:r>
            <a:endParaRPr lang="ru-RU" sz="6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endParaRPr lang="ru-RU" sz="6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uk-UA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244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24C8229-8CAF-464A-8003-F44E759D9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0147" y="365126"/>
            <a:ext cx="5824025" cy="497483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341E21-9BC5-4B0F-BF41-2A85740B311D}"/>
              </a:ext>
            </a:extLst>
          </p:cNvPr>
          <p:cNvSpPr/>
          <p:nvPr/>
        </p:nvSpPr>
        <p:spPr>
          <a:xfrm>
            <a:off x="1420837" y="5339956"/>
            <a:ext cx="8947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NewRomanPS-ItalicMT"/>
              </a:rPr>
              <a:t>Рис</a:t>
            </a:r>
            <a:r>
              <a:rPr lang="ru-RU" i="1" dirty="0">
                <a:latin typeface="Times New Roman" panose="02020603050405020304" pitchFamily="18" charset="0"/>
              </a:rPr>
              <a:t>. 12. </a:t>
            </a:r>
            <a:r>
              <a:rPr lang="ru-RU" i="1" dirty="0">
                <a:latin typeface="TimesNewRomanPS-ItalicMT"/>
              </a:rPr>
              <a:t>Форма колоний:</a:t>
            </a:r>
          </a:p>
          <a:p>
            <a:pPr algn="ctr"/>
            <a:r>
              <a:rPr lang="ru-RU" i="1" dirty="0">
                <a:latin typeface="TimesNewRomanPS-ItalicMT"/>
              </a:rPr>
              <a:t>А </a:t>
            </a:r>
            <a:r>
              <a:rPr lang="ru-RU" i="1" dirty="0">
                <a:latin typeface="Times New Roman" panose="02020603050405020304" pitchFamily="18" charset="0"/>
              </a:rPr>
              <a:t>– </a:t>
            </a:r>
            <a:r>
              <a:rPr lang="ru-RU" i="1" dirty="0">
                <a:latin typeface="TimesNewRomanPS-ItalicMT"/>
              </a:rPr>
              <a:t>круглая</a:t>
            </a:r>
            <a:r>
              <a:rPr lang="ru-RU" i="1" dirty="0">
                <a:latin typeface="Times New Roman" panose="02020603050405020304" pitchFamily="18" charset="0"/>
              </a:rPr>
              <a:t>, </a:t>
            </a:r>
            <a:r>
              <a:rPr lang="ru-RU" i="1" dirty="0">
                <a:latin typeface="TimesNewRomanPS-ItalicMT"/>
              </a:rPr>
              <a:t>Б </a:t>
            </a:r>
            <a:r>
              <a:rPr lang="ru-RU" i="1" dirty="0">
                <a:latin typeface="Times New Roman" panose="02020603050405020304" pitchFamily="18" charset="0"/>
              </a:rPr>
              <a:t>– </a:t>
            </a:r>
            <a:r>
              <a:rPr lang="ru-RU" i="1" dirty="0">
                <a:latin typeface="TimesNewRomanPS-ItalicMT"/>
              </a:rPr>
              <a:t>круглая с фестончатым краем, В </a:t>
            </a:r>
            <a:r>
              <a:rPr lang="ru-RU" i="1" dirty="0">
                <a:latin typeface="Times New Roman" panose="02020603050405020304" pitchFamily="18" charset="0"/>
              </a:rPr>
              <a:t>– </a:t>
            </a:r>
            <a:r>
              <a:rPr lang="ru-RU" i="1" dirty="0">
                <a:latin typeface="TimesNewRomanPS-ItalicMT"/>
              </a:rPr>
              <a:t>круглая с валиком по краю,</a:t>
            </a:r>
          </a:p>
          <a:p>
            <a:pPr algn="ctr"/>
            <a:r>
              <a:rPr lang="ru-RU" i="1" dirty="0">
                <a:latin typeface="TimesNewRomanPS-ItalicMT"/>
              </a:rPr>
              <a:t>Г, Д </a:t>
            </a:r>
            <a:r>
              <a:rPr lang="ru-RU" i="1" dirty="0">
                <a:latin typeface="Times New Roman" panose="02020603050405020304" pitchFamily="18" charset="0"/>
              </a:rPr>
              <a:t>– </a:t>
            </a:r>
            <a:r>
              <a:rPr lang="ru-RU" i="1" dirty="0">
                <a:latin typeface="TimesNewRomanPS-ItalicMT"/>
              </a:rPr>
              <a:t>ризоидная, Е </a:t>
            </a:r>
            <a:r>
              <a:rPr lang="ru-RU" i="1" dirty="0">
                <a:latin typeface="Times New Roman" panose="02020603050405020304" pitchFamily="18" charset="0"/>
              </a:rPr>
              <a:t>– </a:t>
            </a:r>
            <a:r>
              <a:rPr lang="ru-RU" i="1" dirty="0">
                <a:latin typeface="TimesNewRomanPS-ItalicMT"/>
              </a:rPr>
              <a:t>с ризоидным краем, Ж </a:t>
            </a:r>
            <a:r>
              <a:rPr lang="ru-RU" i="1" dirty="0">
                <a:latin typeface="Times New Roman" panose="02020603050405020304" pitchFamily="18" charset="0"/>
              </a:rPr>
              <a:t>– </a:t>
            </a:r>
            <a:r>
              <a:rPr lang="ru-RU" i="1" dirty="0">
                <a:latin typeface="TimesNewRomanPS-ItalicMT"/>
              </a:rPr>
              <a:t>амебовидная, З </a:t>
            </a:r>
            <a:r>
              <a:rPr lang="ru-RU" i="1" dirty="0">
                <a:latin typeface="Times New Roman" panose="02020603050405020304" pitchFamily="18" charset="0"/>
              </a:rPr>
              <a:t>– </a:t>
            </a:r>
            <a:r>
              <a:rPr lang="ru-RU" i="1" dirty="0">
                <a:latin typeface="TimesNewRomanPS-ItalicMT"/>
              </a:rPr>
              <a:t>нитевидная,</a:t>
            </a:r>
          </a:p>
          <a:p>
            <a:pPr algn="ctr"/>
            <a:r>
              <a:rPr lang="ru-RU" i="1" dirty="0">
                <a:latin typeface="TimesNewRomanPS-ItalicMT"/>
              </a:rPr>
              <a:t>И </a:t>
            </a:r>
            <a:r>
              <a:rPr lang="ru-RU" i="1" dirty="0">
                <a:latin typeface="Times New Roman" panose="02020603050405020304" pitchFamily="18" charset="0"/>
              </a:rPr>
              <a:t>– </a:t>
            </a:r>
            <a:r>
              <a:rPr lang="ru-RU" i="1" dirty="0">
                <a:latin typeface="TimesNewRomanPS-ItalicMT"/>
              </a:rPr>
              <a:t>складчатая</a:t>
            </a:r>
            <a:r>
              <a:rPr lang="ru-RU" i="1" dirty="0">
                <a:latin typeface="Times New Roman" panose="02020603050405020304" pitchFamily="18" charset="0"/>
              </a:rPr>
              <a:t>, </a:t>
            </a:r>
            <a:r>
              <a:rPr lang="ru-RU" i="1" dirty="0">
                <a:latin typeface="TimesNewRomanPS-ItalicMT"/>
              </a:rPr>
              <a:t>К </a:t>
            </a:r>
            <a:r>
              <a:rPr lang="ru-RU" i="1" dirty="0">
                <a:latin typeface="Times New Roman" panose="02020603050405020304" pitchFamily="18" charset="0"/>
              </a:rPr>
              <a:t>– </a:t>
            </a:r>
            <a:r>
              <a:rPr lang="ru-RU" i="1" dirty="0">
                <a:latin typeface="TimesNewRomanPS-ItalicMT"/>
              </a:rPr>
              <a:t>неправильная</a:t>
            </a:r>
            <a:r>
              <a:rPr lang="ru-RU" i="1" dirty="0">
                <a:latin typeface="Times New Roman" panose="02020603050405020304" pitchFamily="18" charset="0"/>
              </a:rPr>
              <a:t>, </a:t>
            </a:r>
            <a:r>
              <a:rPr lang="ru-RU" i="1" dirty="0">
                <a:latin typeface="TimesNewRomanPS-ItalicMT"/>
              </a:rPr>
              <a:t>Л </a:t>
            </a:r>
            <a:r>
              <a:rPr lang="ru-RU" i="1" dirty="0">
                <a:latin typeface="Times New Roman" panose="02020603050405020304" pitchFamily="18" charset="0"/>
              </a:rPr>
              <a:t>– </a:t>
            </a:r>
            <a:r>
              <a:rPr lang="ru-RU" i="1" dirty="0">
                <a:latin typeface="TimesNewRomanPS-ItalicMT"/>
              </a:rPr>
              <a:t>концентрическая, М </a:t>
            </a:r>
            <a:r>
              <a:rPr lang="ru-RU" i="1" dirty="0">
                <a:latin typeface="Times New Roman" panose="02020603050405020304" pitchFamily="18" charset="0"/>
              </a:rPr>
              <a:t>– </a:t>
            </a:r>
            <a:r>
              <a:rPr lang="ru-RU" i="1" dirty="0">
                <a:latin typeface="TimesNewRomanPS-ItalicMT"/>
              </a:rPr>
              <a:t>сложная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972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A7BE5F1-FD92-48FA-8434-06E38F2A449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uk-UA" sz="4000" dirty="0">
                <a:solidFill>
                  <a:schemeClr val="bg2"/>
                </a:solidFill>
              </a:rPr>
              <a:t>Рельеф </a:t>
            </a:r>
            <a:r>
              <a:rPr lang="ru-RU" altLang="uk-UA" sz="4000" dirty="0" err="1">
                <a:solidFill>
                  <a:schemeClr val="bg2"/>
                </a:solidFill>
              </a:rPr>
              <a:t>колоній</a:t>
            </a:r>
            <a:endParaRPr lang="ru-RU" altLang="uk-UA" sz="4000" dirty="0">
              <a:solidFill>
                <a:schemeClr val="bg2"/>
              </a:solidFill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4D878ED-4D04-4777-BCC4-98CE12626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4" y="4262510"/>
            <a:ext cx="8848578" cy="206028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2800" dirty="0">
                <a:solidFill>
                  <a:schemeClr val="bg2"/>
                </a:solidFill>
                <a:effectLst/>
              </a:rPr>
              <a:t>а – з</a:t>
            </a:r>
            <a:r>
              <a:rPr lang="uk-UA" sz="2800" dirty="0">
                <a:solidFill>
                  <a:schemeClr val="bg2"/>
                </a:solidFill>
                <a:effectLst/>
              </a:rPr>
              <a:t>і</a:t>
            </a:r>
            <a:r>
              <a:rPr lang="ru-RU" sz="2800" dirty="0">
                <a:solidFill>
                  <a:schemeClr val="bg2"/>
                </a:solidFill>
                <a:effectLst/>
              </a:rPr>
              <a:t>гнут</a:t>
            </a:r>
            <a:r>
              <a:rPr lang="uk-UA" sz="2800" dirty="0">
                <a:solidFill>
                  <a:schemeClr val="bg2"/>
                </a:solidFill>
                <a:effectLst/>
              </a:rPr>
              <a:t>и</a:t>
            </a:r>
            <a:r>
              <a:rPr lang="ru-RU" sz="2800" dirty="0">
                <a:solidFill>
                  <a:schemeClr val="bg2"/>
                </a:solidFill>
                <a:effectLst/>
              </a:rPr>
              <a:t>й; б – </a:t>
            </a:r>
            <a:r>
              <a:rPr lang="ru-RU" sz="2800" dirty="0" err="1">
                <a:solidFill>
                  <a:schemeClr val="bg2"/>
                </a:solidFill>
                <a:effectLst/>
              </a:rPr>
              <a:t>кратеро</a:t>
            </a:r>
            <a:r>
              <a:rPr lang="uk-UA" sz="2800" dirty="0">
                <a:solidFill>
                  <a:schemeClr val="bg2"/>
                </a:solidFill>
                <a:effectLst/>
              </a:rPr>
              <a:t>подібний</a:t>
            </a:r>
            <a:r>
              <a:rPr lang="ru-RU" sz="2800" dirty="0">
                <a:solidFill>
                  <a:schemeClr val="bg2"/>
                </a:solidFill>
                <a:effectLst/>
              </a:rPr>
              <a:t>; в – </a:t>
            </a:r>
            <a:r>
              <a:rPr lang="uk-UA" sz="2800" dirty="0">
                <a:solidFill>
                  <a:schemeClr val="bg2"/>
                </a:solidFill>
                <a:effectLst/>
              </a:rPr>
              <a:t>горбистий</a:t>
            </a:r>
            <a:r>
              <a:rPr lang="ru-RU" sz="2800" dirty="0">
                <a:solidFill>
                  <a:schemeClr val="bg2"/>
                </a:solidFill>
                <a:effectLst/>
              </a:rPr>
              <a:t>; </a:t>
            </a:r>
            <a:br>
              <a:rPr lang="ru-RU" sz="2800" dirty="0">
                <a:solidFill>
                  <a:schemeClr val="bg2"/>
                </a:solidFill>
                <a:effectLst/>
              </a:rPr>
            </a:br>
            <a:r>
              <a:rPr lang="ru-RU" sz="2800" dirty="0">
                <a:solidFill>
                  <a:schemeClr val="bg2"/>
                </a:solidFill>
                <a:effectLst/>
              </a:rPr>
              <a:t>г – врастаю</a:t>
            </a:r>
            <a:r>
              <a:rPr lang="uk-UA" sz="2800" dirty="0">
                <a:solidFill>
                  <a:schemeClr val="bg2"/>
                </a:solidFill>
                <a:effectLst/>
              </a:rPr>
              <a:t>ч</a:t>
            </a:r>
            <a:r>
              <a:rPr lang="ru-RU" sz="2800" dirty="0" err="1">
                <a:solidFill>
                  <a:schemeClr val="bg2"/>
                </a:solidFill>
                <a:effectLst/>
              </a:rPr>
              <a:t>ий</a:t>
            </a:r>
            <a:r>
              <a:rPr lang="ru-RU" sz="2800" dirty="0">
                <a:solidFill>
                  <a:schemeClr val="bg2"/>
                </a:solidFill>
                <a:effectLst/>
              </a:rPr>
              <a:t> в </a:t>
            </a:r>
            <a:r>
              <a:rPr lang="ru-RU" sz="2800" dirty="0" err="1">
                <a:solidFill>
                  <a:schemeClr val="bg2"/>
                </a:solidFill>
                <a:effectLst/>
              </a:rPr>
              <a:t>агар</a:t>
            </a:r>
            <a:r>
              <a:rPr lang="ru-RU" sz="2800" dirty="0">
                <a:solidFill>
                  <a:schemeClr val="bg2"/>
                </a:solidFill>
                <a:effectLst/>
              </a:rPr>
              <a:t>; д – плоский; е – в</a:t>
            </a:r>
            <a:r>
              <a:rPr lang="uk-UA" sz="2800" dirty="0">
                <a:solidFill>
                  <a:schemeClr val="bg2"/>
                </a:solidFill>
                <a:effectLst/>
              </a:rPr>
              <a:t>и</a:t>
            </a:r>
            <a:r>
              <a:rPr lang="ru-RU" sz="2800" dirty="0" err="1">
                <a:solidFill>
                  <a:schemeClr val="bg2"/>
                </a:solidFill>
                <a:effectLst/>
              </a:rPr>
              <a:t>пукл</a:t>
            </a:r>
            <a:r>
              <a:rPr lang="uk-UA" sz="2800" dirty="0">
                <a:solidFill>
                  <a:schemeClr val="bg2"/>
                </a:solidFill>
                <a:effectLst/>
              </a:rPr>
              <a:t>и</a:t>
            </a:r>
            <a:r>
              <a:rPr lang="ru-RU" sz="2800" dirty="0">
                <a:solidFill>
                  <a:schemeClr val="bg2"/>
                </a:solidFill>
                <a:effectLst/>
              </a:rPr>
              <a:t>й; </a:t>
            </a:r>
            <a:br>
              <a:rPr lang="ru-RU" sz="2800" dirty="0">
                <a:solidFill>
                  <a:schemeClr val="bg2"/>
                </a:solidFill>
                <a:effectLst/>
              </a:rPr>
            </a:br>
            <a:r>
              <a:rPr lang="ru-RU" sz="2800" dirty="0">
                <a:solidFill>
                  <a:schemeClr val="bg2"/>
                </a:solidFill>
                <a:effectLst/>
              </a:rPr>
              <a:t>ж – к</a:t>
            </a:r>
            <a:r>
              <a:rPr lang="uk-UA" sz="2800" dirty="0">
                <a:solidFill>
                  <a:schemeClr val="bg2"/>
                </a:solidFill>
                <a:effectLst/>
              </a:rPr>
              <a:t>р</a:t>
            </a:r>
            <a:r>
              <a:rPr lang="ru-RU" sz="2800" dirty="0" err="1">
                <a:solidFill>
                  <a:schemeClr val="bg2"/>
                </a:solidFill>
                <a:effectLst/>
              </a:rPr>
              <a:t>апле</a:t>
            </a:r>
            <a:r>
              <a:rPr lang="uk-UA" sz="2800" dirty="0">
                <a:solidFill>
                  <a:schemeClr val="bg2"/>
                </a:solidFill>
                <a:effectLst/>
              </a:rPr>
              <a:t>подібний</a:t>
            </a:r>
            <a:r>
              <a:rPr lang="ru-RU" sz="2800" dirty="0">
                <a:solidFill>
                  <a:schemeClr val="bg2"/>
                </a:solidFill>
                <a:effectLst/>
              </a:rPr>
              <a:t>; </a:t>
            </a:r>
            <a:r>
              <a:rPr lang="uk-UA" sz="2800" dirty="0">
                <a:solidFill>
                  <a:schemeClr val="bg2"/>
                </a:solidFill>
                <a:effectLst/>
              </a:rPr>
              <a:t>з </a:t>
            </a:r>
            <a:r>
              <a:rPr lang="ru-RU" sz="2800" dirty="0">
                <a:solidFill>
                  <a:schemeClr val="bg2"/>
                </a:solidFill>
                <a:effectLst/>
              </a:rPr>
              <a:t>– </a:t>
            </a:r>
            <a:r>
              <a:rPr lang="ru-RU" sz="2800" dirty="0" err="1">
                <a:solidFill>
                  <a:schemeClr val="bg2"/>
                </a:solidFill>
                <a:effectLst/>
              </a:rPr>
              <a:t>конусо</a:t>
            </a:r>
            <a:r>
              <a:rPr lang="uk-UA" sz="2800" dirty="0">
                <a:solidFill>
                  <a:schemeClr val="bg2"/>
                </a:solidFill>
                <a:effectLst/>
              </a:rPr>
              <a:t>подібний</a:t>
            </a:r>
            <a:r>
              <a:rPr lang="uk-UA" sz="2800" b="1" dirty="0">
                <a:solidFill>
                  <a:schemeClr val="bg2"/>
                </a:solidFill>
                <a:effectLst/>
              </a:rPr>
              <a:t> </a:t>
            </a:r>
            <a:endParaRPr lang="uk-UA" sz="2800" dirty="0">
              <a:solidFill>
                <a:schemeClr val="bg2"/>
              </a:solidFill>
              <a:effectLst/>
            </a:endParaRPr>
          </a:p>
          <a:p>
            <a:pPr marL="0" indent="0" eaLnBrk="1" hangingPunct="1">
              <a:buNone/>
              <a:defRPr/>
            </a:pPr>
            <a:endParaRPr lang="uk-UA" altLang="uk-UA" dirty="0"/>
          </a:p>
        </p:txBody>
      </p:sp>
      <p:pic>
        <p:nvPicPr>
          <p:cNvPr id="14340" name="Picture 4" descr="61230_html_m3812dcb2">
            <a:extLst>
              <a:ext uri="{FF2B5EF4-FFF2-40B4-BE49-F238E27FC236}">
                <a16:creationId xmlns:a16="http://schemas.microsoft.com/office/drawing/2014/main" id="{A08997E2-6743-4E43-9CA8-E76E0EED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t="10326" r="9715" b="8153"/>
          <a:stretch>
            <a:fillRect/>
          </a:stretch>
        </p:blipFill>
        <p:spPr bwMode="auto">
          <a:xfrm>
            <a:off x="1772530" y="1491383"/>
            <a:ext cx="8848578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62DE61F-9D67-404C-AB9F-3A035C2A7A0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3200" dirty="0">
                <a:solidFill>
                  <a:schemeClr val="bg2"/>
                </a:solidFill>
                <a:effectLst/>
              </a:rPr>
              <a:t>Характер краю колонії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CCE513A-2031-4A08-BE86-847BDABC3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6432" y="4076702"/>
            <a:ext cx="10072466" cy="1584324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>
                <a:solidFill>
                  <a:schemeClr val="bg2"/>
                </a:solidFill>
                <a:effectLst/>
              </a:rPr>
              <a:t>а – гладкий; б – </a:t>
            </a:r>
            <a:r>
              <a:rPr lang="uk-UA" sz="2800" dirty="0">
                <a:solidFill>
                  <a:schemeClr val="bg2"/>
                </a:solidFill>
                <a:effectLst/>
              </a:rPr>
              <a:t>хвилястий</a:t>
            </a:r>
            <a:r>
              <a:rPr lang="ru-RU" sz="2800" dirty="0">
                <a:solidFill>
                  <a:schemeClr val="bg2"/>
                </a:solidFill>
                <a:effectLst/>
              </a:rPr>
              <a:t>; в – </a:t>
            </a:r>
            <a:r>
              <a:rPr lang="ru-RU" sz="2800" dirty="0" err="1">
                <a:solidFill>
                  <a:schemeClr val="bg2"/>
                </a:solidFill>
                <a:effectLst/>
              </a:rPr>
              <a:t>зубча</a:t>
            </a:r>
            <a:r>
              <a:rPr lang="uk-UA" sz="2800" dirty="0">
                <a:solidFill>
                  <a:schemeClr val="bg2"/>
                </a:solidFill>
                <a:effectLst/>
              </a:rPr>
              <a:t>с</a:t>
            </a:r>
            <a:r>
              <a:rPr lang="ru-RU" sz="2800" dirty="0">
                <a:solidFill>
                  <a:schemeClr val="bg2"/>
                </a:solidFill>
                <a:effectLst/>
              </a:rPr>
              <a:t>т</a:t>
            </a:r>
            <a:r>
              <a:rPr lang="uk-UA" sz="2800" dirty="0">
                <a:solidFill>
                  <a:schemeClr val="bg2"/>
                </a:solidFill>
                <a:effectLst/>
              </a:rPr>
              <a:t>и</a:t>
            </a:r>
            <a:r>
              <a:rPr lang="ru-RU" sz="2800" dirty="0">
                <a:solidFill>
                  <a:schemeClr val="bg2"/>
                </a:solidFill>
                <a:effectLst/>
              </a:rPr>
              <a:t>й; г – </a:t>
            </a:r>
            <a:r>
              <a:rPr lang="ru-RU" sz="2800" dirty="0" err="1">
                <a:solidFill>
                  <a:schemeClr val="bg2"/>
                </a:solidFill>
                <a:effectLst/>
              </a:rPr>
              <a:t>лопа</a:t>
            </a:r>
            <a:r>
              <a:rPr lang="uk-UA" sz="2800" dirty="0" err="1">
                <a:solidFill>
                  <a:schemeClr val="bg2"/>
                </a:solidFill>
                <a:effectLst/>
              </a:rPr>
              <a:t>теви</a:t>
            </a:r>
            <a:r>
              <a:rPr lang="ru-RU" sz="2800" dirty="0">
                <a:solidFill>
                  <a:schemeClr val="bg2"/>
                </a:solidFill>
                <a:effectLst/>
              </a:rPr>
              <a:t>й; </a:t>
            </a:r>
            <a:br>
              <a:rPr lang="ru-RU" sz="2800" dirty="0">
                <a:solidFill>
                  <a:schemeClr val="bg2"/>
                </a:solidFill>
                <a:effectLst/>
              </a:rPr>
            </a:br>
            <a:r>
              <a:rPr lang="ru-RU" sz="2800" dirty="0">
                <a:solidFill>
                  <a:schemeClr val="bg2"/>
                </a:solidFill>
                <a:effectLst/>
              </a:rPr>
              <a:t>д – </a:t>
            </a:r>
            <a:r>
              <a:rPr lang="ru-RU" sz="2800" dirty="0" err="1">
                <a:solidFill>
                  <a:schemeClr val="bg2"/>
                </a:solidFill>
                <a:effectLst/>
              </a:rPr>
              <a:t>неправильн</a:t>
            </a:r>
            <a:r>
              <a:rPr lang="uk-UA" sz="2800" dirty="0">
                <a:solidFill>
                  <a:schemeClr val="bg2"/>
                </a:solidFill>
                <a:effectLst/>
              </a:rPr>
              <a:t>и</a:t>
            </a:r>
            <a:r>
              <a:rPr lang="ru-RU" sz="2800" dirty="0">
                <a:solidFill>
                  <a:schemeClr val="bg2"/>
                </a:solidFill>
                <a:effectLst/>
              </a:rPr>
              <a:t>й; е – </a:t>
            </a:r>
            <a:r>
              <a:rPr lang="uk-UA" sz="2800" dirty="0">
                <a:solidFill>
                  <a:schemeClr val="bg2"/>
                </a:solidFill>
                <a:effectLst/>
              </a:rPr>
              <a:t>війчастий</a:t>
            </a:r>
            <a:r>
              <a:rPr lang="ru-RU" sz="2800" dirty="0">
                <a:solidFill>
                  <a:schemeClr val="bg2"/>
                </a:solidFill>
                <a:effectLst/>
              </a:rPr>
              <a:t>; ж – </a:t>
            </a:r>
            <a:r>
              <a:rPr lang="ru-RU" sz="2800" dirty="0" err="1">
                <a:solidFill>
                  <a:schemeClr val="bg2"/>
                </a:solidFill>
                <a:effectLst/>
              </a:rPr>
              <a:t>нитча</a:t>
            </a:r>
            <a:r>
              <a:rPr lang="uk-UA" sz="2800" dirty="0">
                <a:solidFill>
                  <a:schemeClr val="bg2"/>
                </a:solidFill>
                <a:effectLst/>
              </a:rPr>
              <a:t>с</a:t>
            </a:r>
            <a:r>
              <a:rPr lang="ru-RU" sz="2800" dirty="0">
                <a:solidFill>
                  <a:schemeClr val="bg2"/>
                </a:solidFill>
                <a:effectLst/>
              </a:rPr>
              <a:t>т</a:t>
            </a:r>
            <a:r>
              <a:rPr lang="uk-UA" sz="2800" dirty="0">
                <a:solidFill>
                  <a:schemeClr val="bg2"/>
                </a:solidFill>
                <a:effectLst/>
              </a:rPr>
              <a:t>и</a:t>
            </a:r>
            <a:r>
              <a:rPr lang="ru-RU" sz="2800" dirty="0">
                <a:solidFill>
                  <a:schemeClr val="bg2"/>
                </a:solidFill>
                <a:effectLst/>
              </a:rPr>
              <a:t>й; з – </a:t>
            </a:r>
            <a:r>
              <a:rPr lang="ru-RU" sz="2800" dirty="0" err="1">
                <a:solidFill>
                  <a:schemeClr val="bg2"/>
                </a:solidFill>
                <a:effectLst/>
              </a:rPr>
              <a:t>ворсинча</a:t>
            </a:r>
            <a:r>
              <a:rPr lang="uk-UA" sz="2800" dirty="0">
                <a:solidFill>
                  <a:schemeClr val="bg2"/>
                </a:solidFill>
                <a:effectLst/>
              </a:rPr>
              <a:t>с</a:t>
            </a:r>
            <a:r>
              <a:rPr lang="ru-RU" sz="2800" dirty="0">
                <a:solidFill>
                  <a:schemeClr val="bg2"/>
                </a:solidFill>
                <a:effectLst/>
              </a:rPr>
              <a:t>т</a:t>
            </a:r>
            <a:r>
              <a:rPr lang="uk-UA" sz="2800" dirty="0">
                <a:solidFill>
                  <a:schemeClr val="bg2"/>
                </a:solidFill>
                <a:effectLst/>
              </a:rPr>
              <a:t>и</a:t>
            </a:r>
            <a:r>
              <a:rPr lang="ru-RU" sz="2800" dirty="0">
                <a:solidFill>
                  <a:schemeClr val="bg2"/>
                </a:solidFill>
                <a:effectLst/>
              </a:rPr>
              <a:t>й;  и – </a:t>
            </a:r>
            <a:r>
              <a:rPr lang="uk-UA" sz="2800" dirty="0">
                <a:solidFill>
                  <a:schemeClr val="bg2"/>
                </a:solidFill>
                <a:effectLst/>
              </a:rPr>
              <a:t>гіллястий</a:t>
            </a:r>
          </a:p>
          <a:p>
            <a:pPr marL="0" indent="0" eaLnBrk="1" hangingPunct="1">
              <a:buNone/>
              <a:defRPr/>
            </a:pPr>
            <a:endParaRPr lang="uk-UA" altLang="uk-UA" dirty="0"/>
          </a:p>
        </p:txBody>
      </p:sp>
      <p:pic>
        <p:nvPicPr>
          <p:cNvPr id="15364" name="Picture 2" descr="61230_html_mac73292">
            <a:extLst>
              <a:ext uri="{FF2B5EF4-FFF2-40B4-BE49-F238E27FC236}">
                <a16:creationId xmlns:a16="http://schemas.microsoft.com/office/drawing/2014/main" id="{388640E5-03D5-4AD0-8594-818FDC391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8612" r="9375" b="9091"/>
          <a:stretch>
            <a:fillRect/>
          </a:stretch>
        </p:blipFill>
        <p:spPr bwMode="auto">
          <a:xfrm>
            <a:off x="1589649" y="1196975"/>
            <a:ext cx="943942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E40A1E-FC17-4077-9D9E-EF9767006A75}"/>
              </a:ext>
            </a:extLst>
          </p:cNvPr>
          <p:cNvSpPr/>
          <p:nvPr/>
        </p:nvSpPr>
        <p:spPr>
          <a:xfrm>
            <a:off x="2855914" y="333375"/>
            <a:ext cx="7056437" cy="503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Механізми надходження речовин</a:t>
            </a:r>
            <a:endParaRPr lang="ru-RU" altLang="ru-RU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4A05FB9-8B12-4C73-940F-09A49F277C49}"/>
              </a:ext>
            </a:extLst>
          </p:cNvPr>
          <p:cNvCxnSpPr/>
          <p:nvPr/>
        </p:nvCxnSpPr>
        <p:spPr>
          <a:xfrm>
            <a:off x="2135189" y="981075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0B34AA4-7761-4E20-9B28-38145A1AD1E6}"/>
              </a:ext>
            </a:extLst>
          </p:cNvPr>
          <p:cNvCxnSpPr/>
          <p:nvPr/>
        </p:nvCxnSpPr>
        <p:spPr>
          <a:xfrm>
            <a:off x="2135188" y="981075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CC1F90C-8A0B-460A-A88D-C85CFBD515BA}"/>
              </a:ext>
            </a:extLst>
          </p:cNvPr>
          <p:cNvCxnSpPr/>
          <p:nvPr/>
        </p:nvCxnSpPr>
        <p:spPr>
          <a:xfrm>
            <a:off x="4367213" y="981075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D6A6066-48E5-445E-B666-37D9731A714D}"/>
              </a:ext>
            </a:extLst>
          </p:cNvPr>
          <p:cNvCxnSpPr/>
          <p:nvPr/>
        </p:nvCxnSpPr>
        <p:spPr>
          <a:xfrm>
            <a:off x="6167438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0F3958F-A396-4BB3-8715-3783BD4A5027}"/>
              </a:ext>
            </a:extLst>
          </p:cNvPr>
          <p:cNvCxnSpPr/>
          <p:nvPr/>
        </p:nvCxnSpPr>
        <p:spPr>
          <a:xfrm>
            <a:off x="7824788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6EC62DC-78D8-4938-BB53-55D0D2837F60}"/>
              </a:ext>
            </a:extLst>
          </p:cNvPr>
          <p:cNvCxnSpPr/>
          <p:nvPr/>
        </p:nvCxnSpPr>
        <p:spPr>
          <a:xfrm>
            <a:off x="10272713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019E8A0-BC0E-46C2-BCBF-F413D7A9F21D}"/>
              </a:ext>
            </a:extLst>
          </p:cNvPr>
          <p:cNvCxnSpPr/>
          <p:nvPr/>
        </p:nvCxnSpPr>
        <p:spPr>
          <a:xfrm>
            <a:off x="6167438" y="836613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0F0C284-C2D2-4205-9749-BD4EDAF0D79F}"/>
              </a:ext>
            </a:extLst>
          </p:cNvPr>
          <p:cNvSpPr/>
          <p:nvPr/>
        </p:nvSpPr>
        <p:spPr>
          <a:xfrm>
            <a:off x="1847851" y="1773239"/>
            <a:ext cx="1800225" cy="30241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>
                <a:solidFill>
                  <a:srgbClr val="000000"/>
                </a:solidFill>
              </a:rPr>
              <a:t>Пасивна дифузія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>
                <a:solidFill>
                  <a:srgbClr val="000000"/>
                </a:solidFill>
              </a:rPr>
              <a:t>(неспецифічна до субстрату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7E3E79E-66E2-45DC-B6AB-A95E4FBF3907}"/>
              </a:ext>
            </a:extLst>
          </p:cNvPr>
          <p:cNvSpPr/>
          <p:nvPr/>
        </p:nvSpPr>
        <p:spPr>
          <a:xfrm>
            <a:off x="4079876" y="1773239"/>
            <a:ext cx="1800225" cy="30241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dirty="0">
                <a:solidFill>
                  <a:srgbClr val="000000"/>
                </a:solidFill>
              </a:rPr>
              <a:t>Полегшена дифузія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dirty="0">
                <a:solidFill>
                  <a:srgbClr val="000000"/>
                </a:solidFill>
              </a:rPr>
              <a:t>(субстрат-специфічна)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E899879-AC20-4EA9-9665-F79B9FD9553D}"/>
              </a:ext>
            </a:extLst>
          </p:cNvPr>
          <p:cNvSpPr/>
          <p:nvPr/>
        </p:nvSpPr>
        <p:spPr>
          <a:xfrm>
            <a:off x="6383338" y="1773239"/>
            <a:ext cx="1873250" cy="30241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altLang="ru-RU" dirty="0">
                <a:solidFill>
                  <a:srgbClr val="000000"/>
                </a:solidFill>
              </a:rPr>
              <a:t>Активний транспорт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82B8CFC-DA57-4D11-B8EB-61554E894971}"/>
              </a:ext>
            </a:extLst>
          </p:cNvPr>
          <p:cNvSpPr/>
          <p:nvPr/>
        </p:nvSpPr>
        <p:spPr>
          <a:xfrm>
            <a:off x="8616951" y="1773239"/>
            <a:ext cx="1800225" cy="30956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>
                <a:solidFill>
                  <a:srgbClr val="000000"/>
                </a:solidFill>
              </a:rPr>
              <a:t>Транслокація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>
                <a:solidFill>
                  <a:srgbClr val="000000"/>
                </a:solidFill>
              </a:rPr>
              <a:t>(перенос груп)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" name="Стрелка вниз 27">
            <a:extLst>
              <a:ext uri="{FF2B5EF4-FFF2-40B4-BE49-F238E27FC236}">
                <a16:creationId xmlns:a16="http://schemas.microsoft.com/office/drawing/2014/main" id="{675A7A24-A63D-4808-8123-7B67D3232AD0}"/>
              </a:ext>
            </a:extLst>
          </p:cNvPr>
          <p:cNvSpPr/>
          <p:nvPr/>
        </p:nvSpPr>
        <p:spPr>
          <a:xfrm>
            <a:off x="2711451" y="1125539"/>
            <a:ext cx="360363" cy="50323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Стрелка вниз 28">
            <a:extLst>
              <a:ext uri="{FF2B5EF4-FFF2-40B4-BE49-F238E27FC236}">
                <a16:creationId xmlns:a16="http://schemas.microsoft.com/office/drawing/2014/main" id="{9AB96448-3101-4E44-9FA0-EFC4208B869E}"/>
              </a:ext>
            </a:extLst>
          </p:cNvPr>
          <p:cNvSpPr/>
          <p:nvPr/>
        </p:nvSpPr>
        <p:spPr>
          <a:xfrm>
            <a:off x="4800600" y="1125539"/>
            <a:ext cx="431800" cy="50323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Стрелка вниз 30">
            <a:extLst>
              <a:ext uri="{FF2B5EF4-FFF2-40B4-BE49-F238E27FC236}">
                <a16:creationId xmlns:a16="http://schemas.microsoft.com/office/drawing/2014/main" id="{7F86BD79-F69E-4AE9-AC61-9D5BBF7D8596}"/>
              </a:ext>
            </a:extLst>
          </p:cNvPr>
          <p:cNvSpPr/>
          <p:nvPr/>
        </p:nvSpPr>
        <p:spPr>
          <a:xfrm>
            <a:off x="7104063" y="1125538"/>
            <a:ext cx="431800" cy="4318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Стрелка вниз 31">
            <a:extLst>
              <a:ext uri="{FF2B5EF4-FFF2-40B4-BE49-F238E27FC236}">
                <a16:creationId xmlns:a16="http://schemas.microsoft.com/office/drawing/2014/main" id="{A6B4C61D-8705-4861-A536-E843CF87970C}"/>
              </a:ext>
            </a:extLst>
          </p:cNvPr>
          <p:cNvSpPr/>
          <p:nvPr/>
        </p:nvSpPr>
        <p:spPr>
          <a:xfrm>
            <a:off x="9191626" y="1125539"/>
            <a:ext cx="360363" cy="50323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Рисунок 2">
            <a:extLst>
              <a:ext uri="{FF2B5EF4-FFF2-40B4-BE49-F238E27FC236}">
                <a16:creationId xmlns:a16="http://schemas.microsoft.com/office/drawing/2014/main" id="{8F615D80-03D0-4B9B-BCE7-3FFE7A6EF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9" y="1382151"/>
            <a:ext cx="3345762" cy="40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0DE186-181F-485C-B070-B98096CB8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907" y="1161612"/>
            <a:ext cx="3459729" cy="4314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632BEF-7BEF-4E7F-9BB1-FF005AE76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732" y="1505243"/>
            <a:ext cx="3459729" cy="337624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B1EBE11-2723-4156-A7C0-A27CAFCADB2E}"/>
              </a:ext>
            </a:extLst>
          </p:cNvPr>
          <p:cNvSpPr/>
          <p:nvPr/>
        </p:nvSpPr>
        <p:spPr>
          <a:xfrm>
            <a:off x="8622333" y="5602791"/>
            <a:ext cx="2688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Escherichia coli </a:t>
            </a:r>
            <a:endParaRPr lang="ru-RU" sz="20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F486804-D6DF-40F9-9255-66217B42C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01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виділення чистих культур 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lutea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Escherichia co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 </a:t>
            </a:r>
            <a:br>
              <a:rPr lang="ru-RU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73F534-B990-4D46-AF11-213EAABE1883}"/>
              </a:ext>
            </a:extLst>
          </p:cNvPr>
          <p:cNvSpPr/>
          <p:nvPr/>
        </p:nvSpPr>
        <p:spPr>
          <a:xfrm>
            <a:off x="4675573" y="5602791"/>
            <a:ext cx="2287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Sarcina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lutea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5775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59A7F-D3E6-4B18-88AB-901D42C2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300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Культуральні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властивості бактерій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ADB93F2-1BD2-4CD1-925E-5503E08AD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190003"/>
              </p:ext>
            </p:extLst>
          </p:nvPr>
        </p:nvGraphicFramePr>
        <p:xfrm>
          <a:off x="567396" y="1083212"/>
          <a:ext cx="11057207" cy="55614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73946">
                  <a:extLst>
                    <a:ext uri="{9D8B030D-6E8A-4147-A177-3AD203B41FA5}">
                      <a16:colId xmlns:a16="http://schemas.microsoft.com/office/drawing/2014/main" val="393786388"/>
                    </a:ext>
                  </a:extLst>
                </a:gridCol>
                <a:gridCol w="1477107">
                  <a:extLst>
                    <a:ext uri="{9D8B030D-6E8A-4147-A177-3AD203B41FA5}">
                      <a16:colId xmlns:a16="http://schemas.microsoft.com/office/drawing/2014/main" val="116359949"/>
                    </a:ext>
                  </a:extLst>
                </a:gridCol>
                <a:gridCol w="1294228">
                  <a:extLst>
                    <a:ext uri="{9D8B030D-6E8A-4147-A177-3AD203B41FA5}">
                      <a16:colId xmlns:a16="http://schemas.microsoft.com/office/drawing/2014/main" val="2752357824"/>
                    </a:ext>
                  </a:extLst>
                </a:gridCol>
                <a:gridCol w="1111348">
                  <a:extLst>
                    <a:ext uri="{9D8B030D-6E8A-4147-A177-3AD203B41FA5}">
                      <a16:colId xmlns:a16="http://schemas.microsoft.com/office/drawing/2014/main" val="4071607392"/>
                    </a:ext>
                  </a:extLst>
                </a:gridCol>
                <a:gridCol w="1477790">
                  <a:extLst>
                    <a:ext uri="{9D8B030D-6E8A-4147-A177-3AD203B41FA5}">
                      <a16:colId xmlns:a16="http://schemas.microsoft.com/office/drawing/2014/main" val="3797543999"/>
                    </a:ext>
                  </a:extLst>
                </a:gridCol>
                <a:gridCol w="1490493">
                  <a:extLst>
                    <a:ext uri="{9D8B030D-6E8A-4147-A177-3AD203B41FA5}">
                      <a16:colId xmlns:a16="http://schemas.microsoft.com/office/drawing/2014/main" val="3891768279"/>
                    </a:ext>
                  </a:extLst>
                </a:gridCol>
                <a:gridCol w="1264805">
                  <a:extLst>
                    <a:ext uri="{9D8B030D-6E8A-4147-A177-3AD203B41FA5}">
                      <a16:colId xmlns:a16="http://schemas.microsoft.com/office/drawing/2014/main" val="686255448"/>
                    </a:ext>
                  </a:extLst>
                </a:gridCol>
                <a:gridCol w="1478149">
                  <a:extLst>
                    <a:ext uri="{9D8B030D-6E8A-4147-A177-3AD203B41FA5}">
                      <a16:colId xmlns:a16="http://schemas.microsoft.com/office/drawing/2014/main" val="1825795335"/>
                    </a:ext>
                  </a:extLst>
                </a:gridCol>
                <a:gridCol w="89341">
                  <a:extLst>
                    <a:ext uri="{9D8B030D-6E8A-4147-A177-3AD203B41FA5}">
                      <a16:colId xmlns:a16="http://schemas.microsoft.com/office/drawing/2014/main" val="499153840"/>
                    </a:ext>
                  </a:extLst>
                </a:gridCol>
              </a:tblGrid>
              <a:tr h="1589649">
                <a:tc>
                  <a:txBody>
                    <a:bodyPr/>
                    <a:lstStyle/>
                    <a:p>
                      <a:pPr marR="12065" indent="4572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342900" algn="l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Колонія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4572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342900" algn="l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4572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Розмір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4572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Колір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Поверхня, рельєф колонії (профіль)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Контур краю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Консис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тенція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прозорість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Морфо-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логія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клітин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800177"/>
                  </a:ext>
                </a:extLst>
              </a:tr>
              <a:tr h="1589649"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4572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4572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4572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142460"/>
                  </a:ext>
                </a:extLst>
              </a:tr>
              <a:tr h="1589649"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41" marR="6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200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31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EE2709A-DE5B-4470-8FE8-B2CF5339924D}"/>
              </a:ext>
            </a:extLst>
          </p:cNvPr>
          <p:cNvSpPr/>
          <p:nvPr/>
        </p:nvSpPr>
        <p:spPr>
          <a:xfrm>
            <a:off x="7532689" y="1873251"/>
            <a:ext cx="2808287" cy="26638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u="sng" dirty="0">
                <a:solidFill>
                  <a:srgbClr val="000000"/>
                </a:solidFill>
                <a:latin typeface="Cambria" panose="02040503050406030204" pitchFamily="18" charset="0"/>
              </a:rPr>
              <a:t>За донорами електронів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літотрофи</a:t>
            </a:r>
            <a:endParaRPr lang="uk-UA" altLang="ru-RU" sz="20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органотрофи</a:t>
            </a:r>
            <a:endParaRPr lang="uk-UA" altLang="ru-RU" sz="20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575C54-7239-4700-B361-ED98171AA8BD}"/>
              </a:ext>
            </a:extLst>
          </p:cNvPr>
          <p:cNvSpPr/>
          <p:nvPr/>
        </p:nvSpPr>
        <p:spPr>
          <a:xfrm>
            <a:off x="1985963" y="1803401"/>
            <a:ext cx="2843212" cy="29511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u="sng" dirty="0">
                <a:solidFill>
                  <a:srgbClr val="000000"/>
                </a:solidFill>
                <a:latin typeface="Cambria" panose="02040503050406030204" pitchFamily="18" charset="0"/>
              </a:rPr>
              <a:t>За джерелом енергії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хемотрофи</a:t>
            </a:r>
            <a:endParaRPr lang="uk-UA" altLang="ru-RU" sz="20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фототрофи</a:t>
            </a:r>
            <a:endParaRPr lang="ru-RU" altLang="ru-RU" sz="20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E5933F-F6EA-4D69-A92F-0401CE0B1419}"/>
              </a:ext>
            </a:extLst>
          </p:cNvPr>
          <p:cNvSpPr/>
          <p:nvPr/>
        </p:nvSpPr>
        <p:spPr>
          <a:xfrm>
            <a:off x="4719638" y="4235450"/>
            <a:ext cx="3097212" cy="25209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u="sng" dirty="0">
                <a:solidFill>
                  <a:srgbClr val="000000"/>
                </a:solidFill>
                <a:latin typeface="Cambria" panose="02040503050406030204" pitchFamily="18" charset="0"/>
              </a:rPr>
              <a:t>За джерелом вуглецю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автотрофи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гетеротрофи</a:t>
            </a:r>
            <a:endParaRPr lang="ru-RU" altLang="ru-RU" sz="20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Тройная стрелка влево/вправо/вверх 2">
            <a:extLst>
              <a:ext uri="{FF2B5EF4-FFF2-40B4-BE49-F238E27FC236}">
                <a16:creationId xmlns:a16="http://schemas.microsoft.com/office/drawing/2014/main" id="{7580AB1D-E4A7-48D9-B9A9-765A15E1DAB5}"/>
              </a:ext>
            </a:extLst>
          </p:cNvPr>
          <p:cNvSpPr/>
          <p:nvPr/>
        </p:nvSpPr>
        <p:spPr>
          <a:xfrm rot="10800000">
            <a:off x="5016500" y="1484314"/>
            <a:ext cx="2374900" cy="2160587"/>
          </a:xfrm>
          <a:prstGeom prst="leftRigh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625455A-C43F-4887-ACA8-E6B061EA4381}"/>
              </a:ext>
            </a:extLst>
          </p:cNvPr>
          <p:cNvSpPr/>
          <p:nvPr/>
        </p:nvSpPr>
        <p:spPr>
          <a:xfrm>
            <a:off x="2927350" y="404813"/>
            <a:ext cx="7056438" cy="10795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Типи живлення мікроорганізмів</a:t>
            </a:r>
            <a:endParaRPr lang="ru-RU" altLang="ru-RU" sz="24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3262BFCC-56CB-4319-97AC-6388FD816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5249" y="836613"/>
            <a:ext cx="10874326" cy="5289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ru-RU" sz="2400" b="1" dirty="0">
                <a:latin typeface="Times New Roman" panose="02020603050405020304" pitchFamily="18" charset="0"/>
              </a:rPr>
              <a:t>Автотрофи</a:t>
            </a:r>
            <a:r>
              <a:rPr lang="uk-UA" altLang="ru-RU" sz="2400" dirty="0">
                <a:latin typeface="Times New Roman" panose="02020603050405020304" pitchFamily="18" charset="0"/>
              </a:rPr>
              <a:t> – мікроорганізми, здатні засвоювати або фіксувати вуглекислоту повітря як єдине джерело вуглецю й синтезувати з неї органічні речовини.</a:t>
            </a:r>
            <a:endParaRPr lang="uk-UA" altLang="ru-RU" sz="2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400" b="1" dirty="0" err="1">
                <a:latin typeface="Times New Roman" panose="02020603050405020304" pitchFamily="18" charset="0"/>
              </a:rPr>
              <a:t>Гетеротрофи</a:t>
            </a:r>
            <a:r>
              <a:rPr lang="uk-UA" altLang="ru-RU" sz="2400" dirty="0">
                <a:latin typeface="Times New Roman" panose="02020603050405020304" pitchFamily="18" charset="0"/>
              </a:rPr>
              <a:t> – організми, що використовують для конструктивного обміну вуглець із складних органічних </a:t>
            </a:r>
            <a:r>
              <a:rPr lang="uk-UA" altLang="ru-RU" sz="2400" dirty="0" err="1">
                <a:latin typeface="Times New Roman" panose="02020603050405020304" pitchFamily="18" charset="0"/>
              </a:rPr>
              <a:t>сполук</a:t>
            </a:r>
            <a:r>
              <a:rPr lang="uk-UA" altLang="ru-RU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dirty="0">
                <a:latin typeface="Times New Roman" panose="02020603050405020304" pitchFamily="18" charset="0"/>
              </a:rPr>
              <a:t>Розрізняють наступні </a:t>
            </a:r>
            <a:r>
              <a:rPr lang="uk-UA" altLang="ru-RU" sz="2400" u="sng" dirty="0">
                <a:latin typeface="Times New Roman" panose="02020603050405020304" pitchFamily="18" charset="0"/>
              </a:rPr>
              <a:t>типи </a:t>
            </a:r>
            <a:r>
              <a:rPr lang="uk-UA" altLang="ru-RU" sz="2400" u="sng" dirty="0" err="1">
                <a:latin typeface="Times New Roman" panose="02020603050405020304" pitchFamily="18" charset="0"/>
              </a:rPr>
              <a:t>гетеротрофії</a:t>
            </a:r>
            <a:r>
              <a:rPr lang="uk-UA" altLang="ru-RU" sz="2400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dirty="0">
                <a:latin typeface="Times New Roman" panose="02020603050405020304" pitchFamily="18" charset="0"/>
              </a:rPr>
              <a:t> </a:t>
            </a:r>
            <a:r>
              <a:rPr lang="uk-UA" altLang="ru-RU" sz="2400" b="1" i="1" dirty="0">
                <a:latin typeface="Times New Roman" panose="02020603050405020304" pitchFamily="18" charset="0"/>
              </a:rPr>
              <a:t>паразитизм </a:t>
            </a:r>
            <a:r>
              <a:rPr lang="uk-UA" altLang="ru-RU" sz="2400" b="1" i="1" dirty="0" err="1">
                <a:latin typeface="Times New Roman" panose="02020603050405020304" pitchFamily="18" charset="0"/>
              </a:rPr>
              <a:t>облігатний</a:t>
            </a:r>
            <a:r>
              <a:rPr lang="uk-UA" altLang="ru-RU" sz="2400" b="1" i="1" dirty="0">
                <a:latin typeface="Times New Roman" panose="02020603050405020304" pitchFamily="18" charset="0"/>
              </a:rPr>
              <a:t> внутрішньоклітинний</a:t>
            </a:r>
            <a:r>
              <a:rPr lang="uk-UA" altLang="ru-RU" sz="2400" i="1" dirty="0">
                <a:latin typeface="Times New Roman" panose="02020603050405020304" pitchFamily="18" charset="0"/>
              </a:rPr>
              <a:t> </a:t>
            </a:r>
            <a:r>
              <a:rPr lang="uk-UA" altLang="ru-RU" sz="2000" i="1" dirty="0">
                <a:latin typeface="Times New Roman" panose="02020603050405020304" pitchFamily="18" charset="0"/>
              </a:rPr>
              <a:t>(</a:t>
            </a:r>
            <a:r>
              <a:rPr lang="uk-UA" altLang="ru-RU" sz="2000" i="1" dirty="0"/>
              <a:t>Рикетсії й </a:t>
            </a:r>
            <a:r>
              <a:rPr lang="uk-UA" altLang="ru-RU" sz="2000" i="1" dirty="0" err="1"/>
              <a:t>хламідії</a:t>
            </a:r>
            <a:r>
              <a:rPr lang="uk-UA" altLang="ru-RU" sz="2000" i="1" dirty="0"/>
              <a:t>);</a:t>
            </a:r>
            <a:endParaRPr lang="uk-UA" altLang="ru-RU" sz="2000" i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400" i="1" dirty="0">
                <a:latin typeface="Times New Roman" panose="02020603050405020304" pitchFamily="18" charset="0"/>
              </a:rPr>
              <a:t> </a:t>
            </a:r>
            <a:r>
              <a:rPr lang="uk-UA" altLang="ru-RU" sz="2400" b="1" i="1" dirty="0">
                <a:latin typeface="Times New Roman" panose="02020603050405020304" pitchFamily="18" charset="0"/>
              </a:rPr>
              <a:t>паразитизм факультативний</a:t>
            </a:r>
            <a:r>
              <a:rPr lang="uk-UA" altLang="ru-RU" sz="2400" i="1" dirty="0"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i="1" dirty="0">
                <a:latin typeface="Times New Roman" panose="02020603050405020304" pitchFamily="18" charset="0"/>
              </a:rPr>
              <a:t> </a:t>
            </a:r>
            <a:r>
              <a:rPr lang="uk-UA" altLang="ru-RU" sz="2400" b="1" i="1" dirty="0" err="1">
                <a:latin typeface="Times New Roman" panose="02020603050405020304" pitchFamily="18" charset="0"/>
              </a:rPr>
              <a:t>сапрофітизм</a:t>
            </a:r>
            <a:r>
              <a:rPr lang="uk-UA" altLang="ru-RU" sz="2400" i="1" dirty="0">
                <a:latin typeface="Times New Roman" panose="02020603050405020304" pitchFamily="18" charset="0"/>
              </a:rPr>
              <a:t>: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>
                <a:latin typeface="Times New Roman" panose="02020603050405020304" pitchFamily="18" charset="0"/>
              </a:rPr>
              <a:t>- </a:t>
            </a:r>
            <a:r>
              <a:rPr lang="uk-UA" altLang="ru-RU" sz="2400" i="1" dirty="0">
                <a:latin typeface="Times New Roman" panose="02020603050405020304" pitchFamily="18" charset="0"/>
              </a:rPr>
              <a:t>оліготрофи </a:t>
            </a:r>
            <a:r>
              <a:rPr lang="uk-UA" altLang="ru-RU" sz="2400" dirty="0">
                <a:latin typeface="Times New Roman" panose="02020603050405020304" pitchFamily="18" charset="0"/>
              </a:rPr>
              <a:t>– здатні рости при низьких концентраціях органічної речовини</a:t>
            </a:r>
            <a:r>
              <a:rPr lang="uk-UA" altLang="ru-RU" sz="2400" dirty="0"/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dirty="0"/>
              <a:t>- </a:t>
            </a:r>
            <a:r>
              <a:rPr lang="uk-UA" altLang="ru-RU" sz="2400" i="1" dirty="0" err="1">
                <a:latin typeface="Times New Roman" panose="02020603050405020304" pitchFamily="18" charset="0"/>
              </a:rPr>
              <a:t>копіотрофи</a:t>
            </a:r>
            <a:r>
              <a:rPr lang="uk-UA" altLang="ru-RU" sz="2400" dirty="0">
                <a:latin typeface="Times New Roman" panose="02020603050405020304" pitchFamily="18" charset="0"/>
              </a:rPr>
              <a:t> – віддають перевагу високим концентраціям поживних речовин</a:t>
            </a:r>
            <a:r>
              <a:rPr lang="uk-UA" altLang="ru-RU" sz="2400" dirty="0"/>
              <a:t> </a:t>
            </a:r>
            <a:endParaRPr lang="ru-RU" alt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70BC4E4B-F705-4131-8C3F-37959EF6B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3385" y="1052513"/>
            <a:ext cx="10578904" cy="5073650"/>
          </a:xfrm>
        </p:spPr>
        <p:txBody>
          <a:bodyPr/>
          <a:lstStyle/>
          <a:p>
            <a:pPr eaLnBrk="1" hangingPunct="1"/>
            <a:r>
              <a:rPr lang="uk-UA" altLang="ru-RU" b="1" dirty="0" err="1"/>
              <a:t>Фототрофи</a:t>
            </a:r>
            <a:r>
              <a:rPr lang="uk-UA" altLang="ru-RU" dirty="0"/>
              <a:t> – організми, що використовують енергію сонячного світла, трансформуючи її в хімічну (ціанобактерії, анаеробні, </a:t>
            </a:r>
            <a:r>
              <a:rPr lang="uk-UA" altLang="ru-RU" dirty="0" err="1"/>
              <a:t>фототрофні</a:t>
            </a:r>
            <a:r>
              <a:rPr lang="uk-UA" altLang="ru-RU" dirty="0"/>
              <a:t> сіркобактерії).</a:t>
            </a:r>
            <a:endParaRPr lang="uk-UA" altLang="ru-RU" b="1" dirty="0"/>
          </a:p>
          <a:p>
            <a:pPr eaLnBrk="1" hangingPunct="1"/>
            <a:r>
              <a:rPr lang="uk-UA" altLang="ru-RU" b="1" dirty="0" err="1"/>
              <a:t>Хемотрофи</a:t>
            </a:r>
            <a:r>
              <a:rPr lang="uk-UA" altLang="ru-RU" dirty="0"/>
              <a:t> – використовують енергію, звільнену при реакціях окиснення-відновлення (ОВР).</a:t>
            </a:r>
            <a:endParaRPr lang="ru-RU" alt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E16602-EC64-48E1-8320-0B6BA0386272}"/>
              </a:ext>
            </a:extLst>
          </p:cNvPr>
          <p:cNvSpPr/>
          <p:nvPr/>
        </p:nvSpPr>
        <p:spPr>
          <a:xfrm>
            <a:off x="7532689" y="1873251"/>
            <a:ext cx="2808287" cy="26638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u="sng" dirty="0">
                <a:solidFill>
                  <a:srgbClr val="000000"/>
                </a:solidFill>
                <a:latin typeface="Cambria" panose="02040503050406030204" pitchFamily="18" charset="0"/>
              </a:rPr>
              <a:t>За консистенцією: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рідкі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щільні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напіврідкі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сипкі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E68C48-28A1-416A-B6C8-4B5F607BBF82}"/>
              </a:ext>
            </a:extLst>
          </p:cNvPr>
          <p:cNvSpPr/>
          <p:nvPr/>
        </p:nvSpPr>
        <p:spPr>
          <a:xfrm>
            <a:off x="1985963" y="1803401"/>
            <a:ext cx="2843212" cy="29511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u="sng" dirty="0">
                <a:solidFill>
                  <a:srgbClr val="000000"/>
                </a:solidFill>
                <a:latin typeface="Cambria" panose="02040503050406030204" pitchFamily="18" charset="0"/>
              </a:rPr>
              <a:t>За походженням: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натуральні (природні)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штучні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синтетичні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DFE037-197C-4CCD-8AB4-CAB9A7B92DCB}"/>
              </a:ext>
            </a:extLst>
          </p:cNvPr>
          <p:cNvSpPr/>
          <p:nvPr/>
        </p:nvSpPr>
        <p:spPr>
          <a:xfrm>
            <a:off x="4659312" y="3684589"/>
            <a:ext cx="3097213" cy="29178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u="sng" dirty="0">
                <a:solidFill>
                  <a:srgbClr val="000000"/>
                </a:solidFill>
                <a:latin typeface="Cambria" panose="02040503050406030204" pitchFamily="18" charset="0"/>
              </a:rPr>
              <a:t>За призначенням: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універсальні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елективні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диференційно-діагностичні</a:t>
            </a:r>
            <a:endParaRPr lang="ru-RU" altLang="ru-RU" sz="20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Тройная стрелка влево/вправо/вверх 2">
            <a:extLst>
              <a:ext uri="{FF2B5EF4-FFF2-40B4-BE49-F238E27FC236}">
                <a16:creationId xmlns:a16="http://schemas.microsoft.com/office/drawing/2014/main" id="{549B5940-576B-4277-911F-C009AE6E1F27}"/>
              </a:ext>
            </a:extLst>
          </p:cNvPr>
          <p:cNvSpPr/>
          <p:nvPr/>
        </p:nvSpPr>
        <p:spPr>
          <a:xfrm rot="10800000">
            <a:off x="5016500" y="1484314"/>
            <a:ext cx="2374900" cy="2160587"/>
          </a:xfrm>
          <a:prstGeom prst="leftRigh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A3F49AF3-76B3-4413-9750-9DC64E2B7B81}"/>
              </a:ext>
            </a:extLst>
          </p:cNvPr>
          <p:cNvSpPr/>
          <p:nvPr/>
        </p:nvSpPr>
        <p:spPr>
          <a:xfrm>
            <a:off x="2927350" y="404813"/>
            <a:ext cx="7056438" cy="10795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Поживні середовища</a:t>
            </a:r>
            <a:endParaRPr lang="ru-RU" altLang="ru-RU" sz="32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F150493A-6E77-4869-BBCB-A40C8797E43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88572" y="274639"/>
            <a:ext cx="10081176" cy="993775"/>
          </a:xfrm>
        </p:spPr>
        <p:txBody>
          <a:bodyPr/>
          <a:lstStyle/>
          <a:p>
            <a:pPr eaLnBrk="1" hangingPunct="1"/>
            <a:r>
              <a:rPr lang="ru-RU" altLang="ru-RU" sz="2400" b="1" dirty="0" err="1">
                <a:latin typeface="Times New Roman" panose="02020603050405020304" pitchFamily="18" charset="0"/>
              </a:rPr>
              <a:t>Поживне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середовище</a:t>
            </a:r>
            <a:r>
              <a:rPr lang="ru-RU" altLang="ru-RU" sz="2400" b="1" dirty="0">
                <a:latin typeface="Times New Roman" panose="02020603050405020304" pitchFamily="18" charset="0"/>
              </a:rPr>
              <a:t> –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це</a:t>
            </a:r>
            <a:r>
              <a:rPr lang="ru-RU" altLang="ru-RU" sz="2400" b="1" dirty="0">
                <a:latin typeface="Times New Roman" panose="02020603050405020304" pitchFamily="18" charset="0"/>
              </a:rPr>
              <a:t> субстрат,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який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застосовується</a:t>
            </a:r>
            <a:r>
              <a:rPr lang="ru-RU" altLang="ru-RU" sz="2400" b="1" dirty="0">
                <a:latin typeface="Times New Roman" panose="02020603050405020304" pitchFamily="18" charset="0"/>
              </a:rPr>
              <a:t>  для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культивування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різних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мікроорганізмів</a:t>
            </a:r>
            <a:r>
              <a:rPr lang="ru-RU" altLang="ru-RU" sz="2400" b="1" dirty="0">
                <a:latin typeface="Times New Roman" panose="02020603050405020304" pitchFamily="18" charset="0"/>
              </a:rPr>
              <a:t> у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лабораторних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умовах</a:t>
            </a:r>
            <a:r>
              <a:rPr lang="ru-RU" altLang="ru-RU" sz="2400" b="1" dirty="0"/>
              <a:t> </a:t>
            </a:r>
          </a:p>
        </p:txBody>
      </p:sp>
      <p:pic>
        <p:nvPicPr>
          <p:cNvPr id="16387" name="Объект 7">
            <a:extLst>
              <a:ext uri="{FF2B5EF4-FFF2-40B4-BE49-F238E27FC236}">
                <a16:creationId xmlns:a16="http://schemas.microsoft.com/office/drawing/2014/main" id="{753028D1-E802-4A7B-8305-8AF5A9C37E5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1963" y="1975799"/>
            <a:ext cx="4590371" cy="3553484"/>
          </a:xfr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C823F9-2767-42EC-8197-080671BA8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676" y="2096326"/>
            <a:ext cx="4590372" cy="33124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1D9B4FB7-CC62-4E2D-85D0-7DAA460C5E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64936" y="115889"/>
            <a:ext cx="11106149" cy="1567768"/>
          </a:xfrm>
        </p:spPr>
        <p:txBody>
          <a:bodyPr/>
          <a:lstStyle/>
          <a:p>
            <a:pPr eaLnBrk="1" hangingPunct="1"/>
            <a:r>
              <a:rPr lang="uk-UA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Диференційно-діагностичні середовища.</a:t>
            </a:r>
            <a:br>
              <a:rPr lang="uk-UA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Кров'яний агар і середовище </a:t>
            </a:r>
            <a:r>
              <a:rPr lang="uk-UA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Ендо</a:t>
            </a:r>
            <a:r>
              <a:rPr lang="uk-UA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uk-UA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Агар Мюллера-</a:t>
            </a:r>
            <a:r>
              <a:rPr lang="uk-UA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Хінтона</a:t>
            </a:r>
            <a:r>
              <a:rPr lang="uk-UA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виявлення чутливості мікробів до антибіотиків) 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Объект 3">
            <a:extLst>
              <a:ext uri="{FF2B5EF4-FFF2-40B4-BE49-F238E27FC236}">
                <a16:creationId xmlns:a16="http://schemas.microsoft.com/office/drawing/2014/main" id="{C4B1C1ED-C0F5-4F0F-94AA-A7FD31DC6D0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922" y="1800715"/>
            <a:ext cx="3671888" cy="2960688"/>
          </a:xfrm>
        </p:spPr>
      </p:pic>
      <p:pic>
        <p:nvPicPr>
          <p:cNvPr id="18436" name="Объект 3">
            <a:extLst>
              <a:ext uri="{FF2B5EF4-FFF2-40B4-BE49-F238E27FC236}">
                <a16:creationId xmlns:a16="http://schemas.microsoft.com/office/drawing/2014/main" id="{EA67ED67-9CBA-49A9-9E1E-BD5526B45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54" y="3827689"/>
            <a:ext cx="3887788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966112-921F-40C7-BA3C-E3941BC1F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453" y="2271109"/>
            <a:ext cx="3773751" cy="34628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834</Words>
  <Application>Microsoft Office PowerPoint</Application>
  <PresentationFormat>Широкоэкранный</PresentationFormat>
  <Paragraphs>160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Cambria</vt:lpstr>
      <vt:lpstr>Garamond</vt:lpstr>
      <vt:lpstr>Times New Roman</vt:lpstr>
      <vt:lpstr>TimesNewRomanPS-ItalicMT</vt:lpstr>
      <vt:lpstr>Wingdings</vt:lpstr>
      <vt:lpstr>Тема Office</vt:lpstr>
      <vt:lpstr>Оформление по умолчанию</vt:lpstr>
      <vt:lpstr>Течение</vt:lpstr>
      <vt:lpstr>Трава</vt:lpstr>
      <vt:lpstr>Лабораторна робота № 5</vt:lpstr>
      <vt:lpstr> Оптимальні умови, що необхідні для росту мікроорганізмів: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Поживне середовище – це субстрат, який застосовується  для культивування різних мікроорганізмів у лабораторних умовах </vt:lpstr>
      <vt:lpstr>Диференційно-діагностичні середовища. Кров'яний агар і середовище Ендо.  Агар Мюллера-Хінтона (для виявлення чутливості мікробів до антибіотиків) </vt:lpstr>
      <vt:lpstr>Агар агар</vt:lpstr>
      <vt:lpstr>Презентация PowerPoint</vt:lpstr>
      <vt:lpstr>Основні фази росту бактеріальної популяції </vt:lpstr>
      <vt:lpstr>Презентация PowerPoint</vt:lpstr>
      <vt:lpstr>Презентация PowerPoint</vt:lpstr>
      <vt:lpstr>Презентация PowerPoint</vt:lpstr>
      <vt:lpstr>Лабораторна робота № 5</vt:lpstr>
      <vt:lpstr>Презентация PowerPoint</vt:lpstr>
      <vt:lpstr>Техніка посіву на щільні середовища: метод штриха,  метод посіву уколом, посів «газоном»</vt:lpstr>
      <vt:lpstr>Характер росту мікроорганізмів у рідких і напіврідких середовищах   Ріст (зліва направо) облігатних анаеробів, факультативних анаеробів, облігатних аеробів і мікроаерофілів при засіві уколом у стовбчик напіврідкого агару</vt:lpstr>
      <vt:lpstr>Результати посіву культури Е. соlі  у різні за консистенцією середовища</vt:lpstr>
      <vt:lpstr>Результати посіву культури Sarcina lutea у різні середовища</vt:lpstr>
      <vt:lpstr>Завдання 2. Засвоїти методику виділення чистих культур мікроорганізмів методом розсівання в чашки Петрі.</vt:lpstr>
      <vt:lpstr>Презентация PowerPoint</vt:lpstr>
      <vt:lpstr>Результати виділення чистих культур  Е. соlі   і  Sarcia lutea (культури розділилися                                    культури не розділилися)</vt:lpstr>
      <vt:lpstr>Метод децимальних розведень</vt:lpstr>
      <vt:lpstr> Лабораторна робота № 6 Культуральні властивості мікробів </vt:lpstr>
      <vt:lpstr>Презентация PowerPoint</vt:lpstr>
      <vt:lpstr>Рельеф колоній</vt:lpstr>
      <vt:lpstr>Характер краю колонії</vt:lpstr>
      <vt:lpstr>Результати виділення чистих культур  Sarcina lutea та Escherichia coli  </vt:lpstr>
      <vt:lpstr>Культуральні властивості бактерій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 робота № 5</dc:title>
  <dc:creator>Natalia</dc:creator>
  <cp:lastModifiedBy>Natalia</cp:lastModifiedBy>
  <cp:revision>39</cp:revision>
  <dcterms:created xsi:type="dcterms:W3CDTF">2022-04-03T12:36:33Z</dcterms:created>
  <dcterms:modified xsi:type="dcterms:W3CDTF">2023-03-21T16:41:12Z</dcterms:modified>
</cp:coreProperties>
</file>