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413" r:id="rId3"/>
    <p:sldId id="447" r:id="rId4"/>
    <p:sldId id="353" r:id="rId5"/>
    <p:sldId id="428" r:id="rId6"/>
    <p:sldId id="341" r:id="rId7"/>
    <p:sldId id="431" r:id="rId8"/>
    <p:sldId id="356" r:id="rId9"/>
    <p:sldId id="438" r:id="rId10"/>
    <p:sldId id="430" r:id="rId11"/>
    <p:sldId id="439" r:id="rId12"/>
    <p:sldId id="414" r:id="rId13"/>
    <p:sldId id="433" r:id="rId14"/>
    <p:sldId id="440" r:id="rId15"/>
    <p:sldId id="441" r:id="rId16"/>
    <p:sldId id="434" r:id="rId17"/>
    <p:sldId id="348" r:id="rId18"/>
    <p:sldId id="436" r:id="rId19"/>
    <p:sldId id="442" r:id="rId20"/>
    <p:sldId id="302" r:id="rId21"/>
    <p:sldId id="303" r:id="rId22"/>
    <p:sldId id="304" r:id="rId23"/>
    <p:sldId id="305" r:id="rId24"/>
    <p:sldId id="379" r:id="rId25"/>
    <p:sldId id="329" r:id="rId26"/>
    <p:sldId id="446" r:id="rId27"/>
    <p:sldId id="410" r:id="rId28"/>
    <p:sldId id="443" r:id="rId29"/>
    <p:sldId id="444" r:id="rId30"/>
    <p:sldId id="445" r:id="rId31"/>
    <p:sldId id="359" r:id="rId32"/>
    <p:sldId id="360" r:id="rId33"/>
    <p:sldId id="429" r:id="rId34"/>
    <p:sldId id="383" r:id="rId35"/>
    <p:sldId id="385" r:id="rId36"/>
    <p:sldId id="44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00FF"/>
    <a:srgbClr val="FF99FF"/>
    <a:srgbClr val="CC00CC"/>
    <a:srgbClr val="9999FF"/>
    <a:srgbClr val="004D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72" y="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49089-C3A3-4D3E-B5B6-C3EF5AFD1C2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526E8-131D-4579-91E7-0C9DFD617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922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73B4D0-00E5-4119-84D4-DD95C60DFF03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CD9C58-362C-49D5-953C-5C9A73F9AC4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B72314-6F92-41F6-8BDE-B76F57098EB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03CDB0-CB11-4F3B-8656-201913A1E78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1E57-16DB-4EF3-B1CE-8ABEA9EE1E3F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580-6819-49CD-863E-136E729BA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1E57-16DB-4EF3-B1CE-8ABEA9EE1E3F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580-6819-49CD-863E-136E729BA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1E57-16DB-4EF3-B1CE-8ABEA9EE1E3F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580-6819-49CD-863E-136E729BA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387D2-4701-47CE-92CD-2159C22B34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1E57-16DB-4EF3-B1CE-8ABEA9EE1E3F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580-6819-49CD-863E-136E729BA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1E57-16DB-4EF3-B1CE-8ABEA9EE1E3F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580-6819-49CD-863E-136E729BA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1E57-16DB-4EF3-B1CE-8ABEA9EE1E3F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580-6819-49CD-863E-136E729BA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1E57-16DB-4EF3-B1CE-8ABEA9EE1E3F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580-6819-49CD-863E-136E729BA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1E57-16DB-4EF3-B1CE-8ABEA9EE1E3F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580-6819-49CD-863E-136E729BA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1E57-16DB-4EF3-B1CE-8ABEA9EE1E3F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580-6819-49CD-863E-136E729BA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1E57-16DB-4EF3-B1CE-8ABEA9EE1E3F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580-6819-49CD-863E-136E729BA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1E57-16DB-4EF3-B1CE-8ABEA9EE1E3F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4580-6819-49CD-863E-136E729BA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61E57-16DB-4EF3-B1CE-8ABEA9EE1E3F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84580-6819-49CD-863E-136E729BA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Macintosh%20HD:Applications:Microsoft%20Office%202004:Office:PPT_IB_SupportFiles:Images:37623_Ch21_Fig08.jp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rgbClr val="CC00CC"/>
            </a:solidFill>
          </a:ln>
        </p:spPr>
        <p:txBody>
          <a:bodyPr>
            <a:normAutofit/>
          </a:bodyPr>
          <a:lstStyle/>
          <a:p>
            <a:r>
              <a:rPr lang="ar-EG" sz="6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بسم الله الرحمن الرحيم</a:t>
            </a:r>
            <a:endParaRPr lang="en-US" sz="60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0000FF"/>
                </a:solidFill>
                <a:latin typeface="Cambria" pitchFamily="18" charset="0"/>
              </a:rPr>
              <a:t>Precipitation curve</a:t>
            </a:r>
            <a:endParaRPr lang="en-US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Plots of the amount Ag/</a:t>
            </a:r>
            <a:r>
              <a:rPr lang="en-US" sz="2800" dirty="0" err="1" smtClean="0"/>
              <a:t>Ab</a:t>
            </a:r>
            <a:r>
              <a:rPr lang="en-US" sz="2800" dirty="0" smtClean="0"/>
              <a:t> complexes precipitated when increasing  Ag concentrations are added to constant  concentration of Ab. It reveals  3 zones: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1. </a:t>
            </a:r>
            <a:r>
              <a:rPr lang="en-US" b="1" dirty="0" smtClean="0">
                <a:solidFill>
                  <a:srgbClr val="FF0000"/>
                </a:solidFill>
              </a:rPr>
              <a:t>Zone of antibody excess</a:t>
            </a:r>
            <a:r>
              <a:rPr lang="en-US" b="1" dirty="0" smtClean="0"/>
              <a:t> - </a:t>
            </a:r>
            <a:r>
              <a:rPr lang="en-US" dirty="0" smtClean="0"/>
              <a:t>precipitation is inhibited and antibody not bound to antigen can be detected in the supernatant; 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2. </a:t>
            </a:r>
            <a:r>
              <a:rPr lang="en-US" b="1" dirty="0" smtClean="0">
                <a:solidFill>
                  <a:srgbClr val="FF0000"/>
                </a:solidFill>
              </a:rPr>
              <a:t>Zone equivalence</a:t>
            </a:r>
            <a:r>
              <a:rPr lang="en-US" dirty="0" smtClean="0"/>
              <a:t> - maximal  precipitation  in  which  antibody  and antigen  form  large  insoluble  complexes  and  neither  antibody  nor antigen can be detected in the supernatant; 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3. </a:t>
            </a:r>
            <a:r>
              <a:rPr lang="en-US" b="1" dirty="0" smtClean="0">
                <a:solidFill>
                  <a:srgbClr val="FF0000"/>
                </a:solidFill>
              </a:rPr>
              <a:t>Zone of antigen excess</a:t>
            </a:r>
            <a:r>
              <a:rPr lang="en-US" dirty="0" smtClean="0"/>
              <a:t>  -  precipitation  is  inhibited &amp; Ag. not  bound  to Ab. can be detected in the supernatant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ChangeArrowheads="1"/>
          </p:cNvSpPr>
          <p:nvPr/>
        </p:nvSpPr>
        <p:spPr bwMode="auto">
          <a:xfrm>
            <a:off x="1295400" y="228600"/>
            <a:ext cx="693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4000" b="1" dirty="0" smtClean="0">
                <a:solidFill>
                  <a:srgbClr val="0000FF"/>
                </a:solidFill>
                <a:latin typeface="Cambria" pitchFamily="18" charset="0"/>
              </a:rPr>
              <a:t>Precipitation Curve</a:t>
            </a:r>
            <a:endParaRPr lang="en-US" sz="4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grpSp>
        <p:nvGrpSpPr>
          <p:cNvPr id="2" name="Group 1267"/>
          <p:cNvGrpSpPr>
            <a:grpSpLocks/>
          </p:cNvGrpSpPr>
          <p:nvPr/>
        </p:nvGrpSpPr>
        <p:grpSpPr bwMode="auto">
          <a:xfrm>
            <a:off x="1143000" y="1143000"/>
            <a:ext cx="1752600" cy="1981200"/>
            <a:chOff x="2877" y="1004"/>
            <a:chExt cx="1382" cy="1267"/>
          </a:xfrm>
        </p:grpSpPr>
        <p:sp>
          <p:nvSpPr>
            <p:cNvPr id="22652" name="Rectangle 1264"/>
            <p:cNvSpPr>
              <a:spLocks noChangeArrowheads="1"/>
            </p:cNvSpPr>
            <p:nvPr/>
          </p:nvSpPr>
          <p:spPr bwMode="auto">
            <a:xfrm>
              <a:off x="2877" y="1004"/>
              <a:ext cx="1382" cy="12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EG">
                <a:latin typeface="Cambria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1252"/>
            <p:cNvGrpSpPr>
              <a:grpSpLocks/>
            </p:cNvGrpSpPr>
            <p:nvPr/>
          </p:nvGrpSpPr>
          <p:grpSpPr bwMode="auto">
            <a:xfrm>
              <a:off x="2940" y="1132"/>
              <a:ext cx="1239" cy="999"/>
              <a:chOff x="2811" y="1137"/>
              <a:chExt cx="1239" cy="999"/>
            </a:xfrm>
          </p:grpSpPr>
          <p:grpSp>
            <p:nvGrpSpPr>
              <p:cNvPr id="4" name="Group 1115"/>
              <p:cNvGrpSpPr>
                <a:grpSpLocks noChangeAspect="1"/>
              </p:cNvGrpSpPr>
              <p:nvPr/>
            </p:nvGrpSpPr>
            <p:grpSpPr bwMode="auto">
              <a:xfrm rot="1914631">
                <a:off x="2811" y="1137"/>
                <a:ext cx="702" cy="291"/>
                <a:chOff x="3599" y="2252"/>
                <a:chExt cx="425" cy="176"/>
              </a:xfrm>
            </p:grpSpPr>
            <p:sp>
              <p:nvSpPr>
                <p:cNvPr id="22670" name="AutoShape 1112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851" y="2252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71" name="Line 111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809" y="2296"/>
                  <a:ext cx="0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72" name="AutoShape 1114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3599" y="2255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126"/>
              <p:cNvGrpSpPr>
                <a:grpSpLocks/>
              </p:cNvGrpSpPr>
              <p:nvPr/>
            </p:nvGrpSpPr>
            <p:grpSpPr bwMode="auto">
              <a:xfrm>
                <a:off x="3300" y="1341"/>
                <a:ext cx="248" cy="288"/>
                <a:chOff x="4126" y="2541"/>
                <a:chExt cx="248" cy="288"/>
              </a:xfrm>
            </p:grpSpPr>
            <p:sp>
              <p:nvSpPr>
                <p:cNvPr id="22664" name="Oval 1117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299" y="2541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665" name="Oval 1118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126" y="2550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666" name="Oval 1119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215" y="2754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667" name="Line 1123"/>
                <p:cNvSpPr>
                  <a:spLocks noChangeShapeType="1"/>
                </p:cNvSpPr>
                <p:nvPr/>
              </p:nvSpPr>
              <p:spPr bwMode="auto">
                <a:xfrm rot="2700000">
                  <a:off x="4176" y="264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8" name="Line 1124"/>
                <p:cNvSpPr>
                  <a:spLocks noChangeShapeType="1"/>
                </p:cNvSpPr>
                <p:nvPr/>
              </p:nvSpPr>
              <p:spPr bwMode="auto">
                <a:xfrm rot="-2700000">
                  <a:off x="4242" y="264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9" name="Line 1125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4209" y="2712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127"/>
              <p:cNvGrpSpPr>
                <a:grpSpLocks noChangeAspect="1"/>
              </p:cNvGrpSpPr>
              <p:nvPr/>
            </p:nvGrpSpPr>
            <p:grpSpPr bwMode="auto">
              <a:xfrm rot="-5400000">
                <a:off x="3080" y="1639"/>
                <a:ext cx="702" cy="291"/>
                <a:chOff x="3599" y="2252"/>
                <a:chExt cx="425" cy="176"/>
              </a:xfrm>
            </p:grpSpPr>
            <p:sp>
              <p:nvSpPr>
                <p:cNvPr id="22661" name="AutoShape 112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851" y="2252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2" name="Line 112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809" y="2296"/>
                  <a:ext cx="0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3" name="AutoShape 1130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3599" y="2255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131"/>
              <p:cNvGrpSpPr>
                <a:grpSpLocks noChangeAspect="1"/>
              </p:cNvGrpSpPr>
              <p:nvPr/>
            </p:nvGrpSpPr>
            <p:grpSpPr bwMode="auto">
              <a:xfrm rot="9658335">
                <a:off x="3348" y="1167"/>
                <a:ext cx="702" cy="291"/>
                <a:chOff x="3599" y="2252"/>
                <a:chExt cx="425" cy="176"/>
              </a:xfrm>
            </p:grpSpPr>
            <p:sp>
              <p:nvSpPr>
                <p:cNvPr id="22658" name="AutoShape 1132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851" y="2252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9" name="Line 113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809" y="2296"/>
                  <a:ext cx="0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0" name="AutoShape 1134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3599" y="2255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1268"/>
          <p:cNvGrpSpPr>
            <a:grpSpLocks/>
          </p:cNvGrpSpPr>
          <p:nvPr/>
        </p:nvGrpSpPr>
        <p:grpSpPr bwMode="auto">
          <a:xfrm>
            <a:off x="6477000" y="1143000"/>
            <a:ext cx="1905000" cy="1981200"/>
            <a:chOff x="4259" y="1004"/>
            <a:chExt cx="1382" cy="1267"/>
          </a:xfrm>
        </p:grpSpPr>
        <p:sp>
          <p:nvSpPr>
            <p:cNvPr id="22632" name="Rectangle 1265"/>
            <p:cNvSpPr>
              <a:spLocks noChangeArrowheads="1"/>
            </p:cNvSpPr>
            <p:nvPr/>
          </p:nvSpPr>
          <p:spPr bwMode="auto">
            <a:xfrm>
              <a:off x="4259" y="1004"/>
              <a:ext cx="1382" cy="12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EG">
                <a:latin typeface="Cambria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1180"/>
            <p:cNvGrpSpPr>
              <a:grpSpLocks/>
            </p:cNvGrpSpPr>
            <p:nvPr/>
          </p:nvGrpSpPr>
          <p:grpSpPr bwMode="auto">
            <a:xfrm>
              <a:off x="4528" y="1160"/>
              <a:ext cx="824" cy="399"/>
              <a:chOff x="3072" y="3024"/>
              <a:chExt cx="824" cy="399"/>
            </a:xfrm>
          </p:grpSpPr>
          <p:grpSp>
            <p:nvGrpSpPr>
              <p:cNvPr id="10" name="Group 1135"/>
              <p:cNvGrpSpPr>
                <a:grpSpLocks/>
              </p:cNvGrpSpPr>
              <p:nvPr/>
            </p:nvGrpSpPr>
            <p:grpSpPr bwMode="auto">
              <a:xfrm>
                <a:off x="3648" y="3120"/>
                <a:ext cx="248" cy="288"/>
                <a:chOff x="4126" y="2541"/>
                <a:chExt cx="248" cy="288"/>
              </a:xfrm>
            </p:grpSpPr>
            <p:sp>
              <p:nvSpPr>
                <p:cNvPr id="22646" name="Oval 1136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299" y="2541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647" name="Oval 1137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126" y="2550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648" name="Oval 1138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215" y="2754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649" name="Line 1139"/>
                <p:cNvSpPr>
                  <a:spLocks noChangeShapeType="1"/>
                </p:cNvSpPr>
                <p:nvPr/>
              </p:nvSpPr>
              <p:spPr bwMode="auto">
                <a:xfrm rot="2700000">
                  <a:off x="4176" y="264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0" name="Line 1140"/>
                <p:cNvSpPr>
                  <a:spLocks noChangeShapeType="1"/>
                </p:cNvSpPr>
                <p:nvPr/>
              </p:nvSpPr>
              <p:spPr bwMode="auto">
                <a:xfrm rot="-2700000">
                  <a:off x="4242" y="264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1" name="Line 1141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4209" y="2712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156"/>
              <p:cNvGrpSpPr>
                <a:grpSpLocks/>
              </p:cNvGrpSpPr>
              <p:nvPr/>
            </p:nvGrpSpPr>
            <p:grpSpPr bwMode="auto">
              <a:xfrm>
                <a:off x="3072" y="3135"/>
                <a:ext cx="248" cy="288"/>
                <a:chOff x="4126" y="2541"/>
                <a:chExt cx="248" cy="288"/>
              </a:xfrm>
            </p:grpSpPr>
            <p:sp>
              <p:nvSpPr>
                <p:cNvPr id="22640" name="Oval 1157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299" y="2541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641" name="Oval 1158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126" y="2550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642" name="Oval 1159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215" y="2754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643" name="Line 1160"/>
                <p:cNvSpPr>
                  <a:spLocks noChangeShapeType="1"/>
                </p:cNvSpPr>
                <p:nvPr/>
              </p:nvSpPr>
              <p:spPr bwMode="auto">
                <a:xfrm rot="2700000">
                  <a:off x="4176" y="264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4" name="Line 1161"/>
                <p:cNvSpPr>
                  <a:spLocks noChangeShapeType="1"/>
                </p:cNvSpPr>
                <p:nvPr/>
              </p:nvSpPr>
              <p:spPr bwMode="auto">
                <a:xfrm rot="-2700000">
                  <a:off x="4242" y="264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5" name="Line 1162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4209" y="2712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163"/>
              <p:cNvGrpSpPr>
                <a:grpSpLocks noChangeAspect="1"/>
              </p:cNvGrpSpPr>
              <p:nvPr/>
            </p:nvGrpSpPr>
            <p:grpSpPr bwMode="auto">
              <a:xfrm rot="10800000">
                <a:off x="3138" y="3024"/>
                <a:ext cx="702" cy="291"/>
                <a:chOff x="3599" y="2252"/>
                <a:chExt cx="425" cy="176"/>
              </a:xfrm>
            </p:grpSpPr>
            <p:sp>
              <p:nvSpPr>
                <p:cNvPr id="22637" name="AutoShape 1164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851" y="2252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8" name="Line 1165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809" y="2296"/>
                  <a:ext cx="0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9" name="AutoShape 1166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3599" y="2255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1269"/>
          <p:cNvGrpSpPr>
            <a:grpSpLocks/>
          </p:cNvGrpSpPr>
          <p:nvPr/>
        </p:nvGrpSpPr>
        <p:grpSpPr bwMode="auto">
          <a:xfrm>
            <a:off x="2895600" y="1143000"/>
            <a:ext cx="3625850" cy="1981200"/>
            <a:chOff x="2880" y="2268"/>
            <a:chExt cx="2764" cy="1958"/>
          </a:xfrm>
        </p:grpSpPr>
        <p:sp>
          <p:nvSpPr>
            <p:cNvPr id="22538" name="Rectangle 1263"/>
            <p:cNvSpPr>
              <a:spLocks noChangeArrowheads="1"/>
            </p:cNvSpPr>
            <p:nvPr/>
          </p:nvSpPr>
          <p:spPr bwMode="auto">
            <a:xfrm>
              <a:off x="2880" y="2268"/>
              <a:ext cx="2764" cy="19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EG">
                <a:latin typeface="Cambria" pitchFamily="18" charset="0"/>
                <a:cs typeface="Times New Roman" pitchFamily="18" charset="0"/>
              </a:endParaRPr>
            </a:p>
          </p:txBody>
        </p:sp>
        <p:grpSp>
          <p:nvGrpSpPr>
            <p:cNvPr id="14" name="Group 1254"/>
            <p:cNvGrpSpPr>
              <a:grpSpLocks/>
            </p:cNvGrpSpPr>
            <p:nvPr/>
          </p:nvGrpSpPr>
          <p:grpSpPr bwMode="auto">
            <a:xfrm>
              <a:off x="3283" y="2286"/>
              <a:ext cx="1997" cy="1731"/>
              <a:chOff x="3216" y="2343"/>
              <a:chExt cx="1997" cy="1731"/>
            </a:xfrm>
          </p:grpSpPr>
          <p:grpSp>
            <p:nvGrpSpPr>
              <p:cNvPr id="15" name="Group 1142"/>
              <p:cNvGrpSpPr>
                <a:grpSpLocks/>
              </p:cNvGrpSpPr>
              <p:nvPr/>
            </p:nvGrpSpPr>
            <p:grpSpPr bwMode="auto">
              <a:xfrm rot="2700000">
                <a:off x="4469" y="2428"/>
                <a:ext cx="248" cy="288"/>
                <a:chOff x="4126" y="2541"/>
                <a:chExt cx="248" cy="288"/>
              </a:xfrm>
            </p:grpSpPr>
            <p:sp>
              <p:nvSpPr>
                <p:cNvPr id="22626" name="Oval 1143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299" y="2541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627" name="Oval 1144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126" y="2550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628" name="Oval 1145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215" y="2754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629" name="Line 1146"/>
                <p:cNvSpPr>
                  <a:spLocks noChangeShapeType="1"/>
                </p:cNvSpPr>
                <p:nvPr/>
              </p:nvSpPr>
              <p:spPr bwMode="auto">
                <a:xfrm rot="2700000">
                  <a:off x="4176" y="264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0" name="Line 1147"/>
                <p:cNvSpPr>
                  <a:spLocks noChangeShapeType="1"/>
                </p:cNvSpPr>
                <p:nvPr/>
              </p:nvSpPr>
              <p:spPr bwMode="auto">
                <a:xfrm rot="-2700000">
                  <a:off x="4242" y="264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1" name="Line 1148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4209" y="2712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149"/>
              <p:cNvGrpSpPr>
                <a:grpSpLocks/>
              </p:cNvGrpSpPr>
              <p:nvPr/>
            </p:nvGrpSpPr>
            <p:grpSpPr bwMode="auto">
              <a:xfrm>
                <a:off x="3915" y="2618"/>
                <a:ext cx="248" cy="288"/>
                <a:chOff x="4126" y="2541"/>
                <a:chExt cx="248" cy="288"/>
              </a:xfrm>
            </p:grpSpPr>
            <p:sp>
              <p:nvSpPr>
                <p:cNvPr id="22620" name="Oval 1150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299" y="2541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621" name="Oval 1151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126" y="2550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622" name="Oval 1152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215" y="2754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623" name="Line 1153"/>
                <p:cNvSpPr>
                  <a:spLocks noChangeShapeType="1"/>
                </p:cNvSpPr>
                <p:nvPr/>
              </p:nvSpPr>
              <p:spPr bwMode="auto">
                <a:xfrm rot="2700000">
                  <a:off x="4176" y="264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4" name="Line 1154"/>
                <p:cNvSpPr>
                  <a:spLocks noChangeShapeType="1"/>
                </p:cNvSpPr>
                <p:nvPr/>
              </p:nvSpPr>
              <p:spPr bwMode="auto">
                <a:xfrm rot="-2700000">
                  <a:off x="4242" y="264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5" name="Line 1155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4209" y="2712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167"/>
              <p:cNvGrpSpPr>
                <a:grpSpLocks noChangeAspect="1"/>
              </p:cNvGrpSpPr>
              <p:nvPr/>
            </p:nvGrpSpPr>
            <p:grpSpPr bwMode="auto">
              <a:xfrm rot="5400000">
                <a:off x="3695" y="2923"/>
                <a:ext cx="702" cy="291"/>
                <a:chOff x="3599" y="2252"/>
                <a:chExt cx="425" cy="176"/>
              </a:xfrm>
            </p:grpSpPr>
            <p:sp>
              <p:nvSpPr>
                <p:cNvPr id="22617" name="AutoShape 116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851" y="2252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8" name="Line 116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809" y="2296"/>
                  <a:ext cx="0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9" name="AutoShape 1170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3599" y="2255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171"/>
              <p:cNvGrpSpPr>
                <a:grpSpLocks noChangeAspect="1"/>
              </p:cNvGrpSpPr>
              <p:nvPr/>
            </p:nvGrpSpPr>
            <p:grpSpPr bwMode="auto">
              <a:xfrm rot="10800000">
                <a:off x="3972" y="2510"/>
                <a:ext cx="702" cy="291"/>
                <a:chOff x="3599" y="2252"/>
                <a:chExt cx="425" cy="176"/>
              </a:xfrm>
            </p:grpSpPr>
            <p:sp>
              <p:nvSpPr>
                <p:cNvPr id="22614" name="AutoShape 1172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851" y="2252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5" name="Line 117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809" y="2296"/>
                  <a:ext cx="0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6" name="AutoShape 1174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3599" y="2255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175"/>
              <p:cNvGrpSpPr>
                <a:grpSpLocks noChangeAspect="1"/>
              </p:cNvGrpSpPr>
              <p:nvPr/>
            </p:nvGrpSpPr>
            <p:grpSpPr bwMode="auto">
              <a:xfrm rot="10800000">
                <a:off x="3408" y="2522"/>
                <a:ext cx="702" cy="291"/>
                <a:chOff x="3599" y="2252"/>
                <a:chExt cx="425" cy="176"/>
              </a:xfrm>
            </p:grpSpPr>
            <p:sp>
              <p:nvSpPr>
                <p:cNvPr id="22611" name="AutoShape 1176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851" y="2252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2" name="Line 1177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809" y="2296"/>
                  <a:ext cx="0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3" name="AutoShape 1178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3599" y="2255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182"/>
              <p:cNvGrpSpPr>
                <a:grpSpLocks/>
              </p:cNvGrpSpPr>
              <p:nvPr/>
            </p:nvGrpSpPr>
            <p:grpSpPr bwMode="auto">
              <a:xfrm rot="2700000">
                <a:off x="3309" y="2542"/>
                <a:ext cx="248" cy="288"/>
                <a:chOff x="4126" y="2541"/>
                <a:chExt cx="248" cy="288"/>
              </a:xfrm>
            </p:grpSpPr>
            <p:sp>
              <p:nvSpPr>
                <p:cNvPr id="22605" name="Oval 1183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299" y="2541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606" name="Oval 1184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126" y="2550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607" name="Oval 1185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215" y="2754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608" name="Line 1186"/>
                <p:cNvSpPr>
                  <a:spLocks noChangeShapeType="1"/>
                </p:cNvSpPr>
                <p:nvPr/>
              </p:nvSpPr>
              <p:spPr bwMode="auto">
                <a:xfrm rot="2700000">
                  <a:off x="4176" y="264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9" name="Line 1187"/>
                <p:cNvSpPr>
                  <a:spLocks noChangeShapeType="1"/>
                </p:cNvSpPr>
                <p:nvPr/>
              </p:nvSpPr>
              <p:spPr bwMode="auto">
                <a:xfrm rot="-2700000">
                  <a:off x="4242" y="264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0" name="Line 1188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4209" y="2712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189"/>
              <p:cNvGrpSpPr>
                <a:grpSpLocks/>
              </p:cNvGrpSpPr>
              <p:nvPr/>
            </p:nvGrpSpPr>
            <p:grpSpPr bwMode="auto">
              <a:xfrm rot="-1981476">
                <a:off x="3907" y="3252"/>
                <a:ext cx="248" cy="288"/>
                <a:chOff x="4126" y="2541"/>
                <a:chExt cx="248" cy="288"/>
              </a:xfrm>
            </p:grpSpPr>
            <p:sp>
              <p:nvSpPr>
                <p:cNvPr id="22599" name="Oval 1190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299" y="2541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600" name="Oval 1191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126" y="2550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601" name="Oval 1192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215" y="2754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602" name="Line 1193"/>
                <p:cNvSpPr>
                  <a:spLocks noChangeShapeType="1"/>
                </p:cNvSpPr>
                <p:nvPr/>
              </p:nvSpPr>
              <p:spPr bwMode="auto">
                <a:xfrm rot="2700000">
                  <a:off x="4176" y="264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3" name="Line 1194"/>
                <p:cNvSpPr>
                  <a:spLocks noChangeShapeType="1"/>
                </p:cNvSpPr>
                <p:nvPr/>
              </p:nvSpPr>
              <p:spPr bwMode="auto">
                <a:xfrm rot="-2700000">
                  <a:off x="4242" y="264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4" name="Line 1195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4209" y="2712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1196"/>
              <p:cNvGrpSpPr>
                <a:grpSpLocks/>
              </p:cNvGrpSpPr>
              <p:nvPr/>
            </p:nvGrpSpPr>
            <p:grpSpPr bwMode="auto">
              <a:xfrm rot="21107125" flipV="1">
                <a:off x="3250" y="3105"/>
                <a:ext cx="248" cy="288"/>
                <a:chOff x="4126" y="2541"/>
                <a:chExt cx="248" cy="288"/>
              </a:xfrm>
            </p:grpSpPr>
            <p:sp>
              <p:nvSpPr>
                <p:cNvPr id="22593" name="Oval 1197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299" y="2541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594" name="Oval 1198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126" y="2550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595" name="Oval 1199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215" y="2754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596" name="Line 1200"/>
                <p:cNvSpPr>
                  <a:spLocks noChangeShapeType="1"/>
                </p:cNvSpPr>
                <p:nvPr/>
              </p:nvSpPr>
              <p:spPr bwMode="auto">
                <a:xfrm rot="2700000">
                  <a:off x="4176" y="264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7" name="Line 1201"/>
                <p:cNvSpPr>
                  <a:spLocks noChangeShapeType="1"/>
                </p:cNvSpPr>
                <p:nvPr/>
              </p:nvSpPr>
              <p:spPr bwMode="auto">
                <a:xfrm rot="-2700000">
                  <a:off x="4242" y="264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8" name="Line 1202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4209" y="2712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203"/>
              <p:cNvGrpSpPr>
                <a:grpSpLocks noChangeAspect="1"/>
              </p:cNvGrpSpPr>
              <p:nvPr/>
            </p:nvGrpSpPr>
            <p:grpSpPr bwMode="auto">
              <a:xfrm rot="5400000">
                <a:off x="3011" y="2806"/>
                <a:ext cx="702" cy="291"/>
                <a:chOff x="3599" y="2252"/>
                <a:chExt cx="425" cy="176"/>
              </a:xfrm>
            </p:grpSpPr>
            <p:sp>
              <p:nvSpPr>
                <p:cNvPr id="22590" name="AutoShape 1204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851" y="2252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1" name="Line 1205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809" y="2296"/>
                  <a:ext cx="0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2" name="AutoShape 1206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3599" y="2255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207"/>
              <p:cNvGrpSpPr>
                <a:grpSpLocks noChangeAspect="1"/>
              </p:cNvGrpSpPr>
              <p:nvPr/>
            </p:nvGrpSpPr>
            <p:grpSpPr bwMode="auto">
              <a:xfrm>
                <a:off x="3336" y="3210"/>
                <a:ext cx="702" cy="291"/>
                <a:chOff x="3599" y="2252"/>
                <a:chExt cx="425" cy="176"/>
              </a:xfrm>
            </p:grpSpPr>
            <p:sp>
              <p:nvSpPr>
                <p:cNvPr id="22587" name="AutoShape 120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851" y="2252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8" name="Line 120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809" y="2296"/>
                  <a:ext cx="0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9" name="AutoShape 1210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3599" y="2255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1211"/>
              <p:cNvGrpSpPr>
                <a:grpSpLocks noChangeAspect="1"/>
              </p:cNvGrpSpPr>
              <p:nvPr/>
            </p:nvGrpSpPr>
            <p:grpSpPr bwMode="auto">
              <a:xfrm rot="2700000">
                <a:off x="4517" y="2548"/>
                <a:ext cx="702" cy="291"/>
                <a:chOff x="3599" y="2252"/>
                <a:chExt cx="425" cy="176"/>
              </a:xfrm>
            </p:grpSpPr>
            <p:sp>
              <p:nvSpPr>
                <p:cNvPr id="22584" name="AutoShape 1212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851" y="2252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5" name="Line 121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809" y="2296"/>
                  <a:ext cx="0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6" name="AutoShape 1214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3599" y="2255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1215"/>
              <p:cNvGrpSpPr>
                <a:grpSpLocks/>
              </p:cNvGrpSpPr>
              <p:nvPr/>
            </p:nvGrpSpPr>
            <p:grpSpPr bwMode="auto">
              <a:xfrm rot="127516">
                <a:off x="4965" y="2778"/>
                <a:ext cx="248" cy="288"/>
                <a:chOff x="4126" y="2541"/>
                <a:chExt cx="248" cy="288"/>
              </a:xfrm>
            </p:grpSpPr>
            <p:sp>
              <p:nvSpPr>
                <p:cNvPr id="22578" name="Oval 1216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299" y="2541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579" name="Oval 1217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126" y="2550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580" name="Oval 1218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215" y="2754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581" name="Line 1219"/>
                <p:cNvSpPr>
                  <a:spLocks noChangeShapeType="1"/>
                </p:cNvSpPr>
                <p:nvPr/>
              </p:nvSpPr>
              <p:spPr bwMode="auto">
                <a:xfrm rot="2700000">
                  <a:off x="4176" y="264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2" name="Line 1220"/>
                <p:cNvSpPr>
                  <a:spLocks noChangeShapeType="1"/>
                </p:cNvSpPr>
                <p:nvPr/>
              </p:nvSpPr>
              <p:spPr bwMode="auto">
                <a:xfrm rot="-2700000">
                  <a:off x="4242" y="264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3" name="Line 1221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4209" y="2712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226"/>
              <p:cNvGrpSpPr>
                <a:grpSpLocks noChangeAspect="1"/>
              </p:cNvGrpSpPr>
              <p:nvPr/>
            </p:nvGrpSpPr>
            <p:grpSpPr bwMode="auto">
              <a:xfrm rot="7242613" flipV="1">
                <a:off x="4634" y="3040"/>
                <a:ext cx="702" cy="291"/>
                <a:chOff x="3599" y="2252"/>
                <a:chExt cx="425" cy="176"/>
              </a:xfrm>
            </p:grpSpPr>
            <p:sp>
              <p:nvSpPr>
                <p:cNvPr id="22575" name="AutoShape 1227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851" y="2252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6" name="Line 122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809" y="2296"/>
                  <a:ext cx="0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7" name="AutoShape 1229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3599" y="2255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230"/>
              <p:cNvGrpSpPr>
                <a:grpSpLocks/>
              </p:cNvGrpSpPr>
              <p:nvPr/>
            </p:nvGrpSpPr>
            <p:grpSpPr bwMode="auto">
              <a:xfrm rot="-4874097">
                <a:off x="4319" y="3725"/>
                <a:ext cx="248" cy="288"/>
                <a:chOff x="4126" y="2541"/>
                <a:chExt cx="248" cy="288"/>
              </a:xfrm>
            </p:grpSpPr>
            <p:sp>
              <p:nvSpPr>
                <p:cNvPr id="22569" name="Oval 1231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299" y="2541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570" name="Oval 1232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126" y="2550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571" name="Oval 1233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215" y="2754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572" name="Line 1234"/>
                <p:cNvSpPr>
                  <a:spLocks noChangeShapeType="1"/>
                </p:cNvSpPr>
                <p:nvPr/>
              </p:nvSpPr>
              <p:spPr bwMode="auto">
                <a:xfrm rot="2700000">
                  <a:off x="4176" y="264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3" name="Line 1235"/>
                <p:cNvSpPr>
                  <a:spLocks noChangeShapeType="1"/>
                </p:cNvSpPr>
                <p:nvPr/>
              </p:nvSpPr>
              <p:spPr bwMode="auto">
                <a:xfrm rot="-2700000">
                  <a:off x="4242" y="264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4" name="Line 1236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4209" y="2712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237"/>
              <p:cNvGrpSpPr>
                <a:grpSpLocks/>
              </p:cNvGrpSpPr>
              <p:nvPr/>
            </p:nvGrpSpPr>
            <p:grpSpPr bwMode="auto">
              <a:xfrm rot="568195">
                <a:off x="4656" y="3312"/>
                <a:ext cx="248" cy="288"/>
                <a:chOff x="4126" y="2541"/>
                <a:chExt cx="248" cy="288"/>
              </a:xfrm>
            </p:grpSpPr>
            <p:sp>
              <p:nvSpPr>
                <p:cNvPr id="22563" name="Oval 1238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299" y="2541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564" name="Oval 1239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126" y="2550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565" name="Oval 1240"/>
                <p:cNvSpPr>
                  <a:spLocks noChangeAspect="1" noChangeArrowheads="1"/>
                </p:cNvSpPr>
                <p:nvPr/>
              </p:nvSpPr>
              <p:spPr bwMode="auto">
                <a:xfrm rot="1860859">
                  <a:off x="4215" y="2754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ar-EG">
                    <a:latin typeface="Cambr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566" name="Line 1241"/>
                <p:cNvSpPr>
                  <a:spLocks noChangeShapeType="1"/>
                </p:cNvSpPr>
                <p:nvPr/>
              </p:nvSpPr>
              <p:spPr bwMode="auto">
                <a:xfrm rot="2700000">
                  <a:off x="4176" y="264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7" name="Line 1242"/>
                <p:cNvSpPr>
                  <a:spLocks noChangeShapeType="1"/>
                </p:cNvSpPr>
                <p:nvPr/>
              </p:nvSpPr>
              <p:spPr bwMode="auto">
                <a:xfrm rot="-2700000">
                  <a:off x="4242" y="264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8" name="Line 1243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4209" y="2712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1244"/>
              <p:cNvGrpSpPr>
                <a:grpSpLocks noChangeAspect="1"/>
              </p:cNvGrpSpPr>
              <p:nvPr/>
            </p:nvGrpSpPr>
            <p:grpSpPr bwMode="auto">
              <a:xfrm rot="2946292">
                <a:off x="3869" y="3478"/>
                <a:ext cx="702" cy="291"/>
                <a:chOff x="3599" y="2252"/>
                <a:chExt cx="425" cy="176"/>
              </a:xfrm>
            </p:grpSpPr>
            <p:sp>
              <p:nvSpPr>
                <p:cNvPr id="22560" name="AutoShape 1245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851" y="2252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1" name="Line 124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809" y="2296"/>
                  <a:ext cx="0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2" name="AutoShape 1247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3599" y="2255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1248"/>
              <p:cNvGrpSpPr>
                <a:grpSpLocks noChangeAspect="1"/>
              </p:cNvGrpSpPr>
              <p:nvPr/>
            </p:nvGrpSpPr>
            <p:grpSpPr bwMode="auto">
              <a:xfrm rot="7389091">
                <a:off x="4316" y="3577"/>
                <a:ext cx="702" cy="291"/>
                <a:chOff x="3599" y="2252"/>
                <a:chExt cx="425" cy="176"/>
              </a:xfrm>
            </p:grpSpPr>
            <p:sp>
              <p:nvSpPr>
                <p:cNvPr id="22557" name="AutoShape 1249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851" y="2252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8" name="Line 125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809" y="2296"/>
                  <a:ext cx="0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9" name="AutoShape 1251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3599" y="2255"/>
                  <a:ext cx="173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2534" name="Text Box 1255"/>
          <p:cNvSpPr txBox="1">
            <a:spLocks noChangeArrowheads="1"/>
          </p:cNvSpPr>
          <p:nvPr/>
        </p:nvSpPr>
        <p:spPr bwMode="auto">
          <a:xfrm>
            <a:off x="1295400" y="6015038"/>
            <a:ext cx="198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Cambria" pitchFamily="18" charset="0"/>
              </a:rPr>
              <a:t>Ab excess</a:t>
            </a:r>
          </a:p>
        </p:txBody>
      </p:sp>
      <p:sp>
        <p:nvSpPr>
          <p:cNvPr id="22535" name="Text Box 1256"/>
          <p:cNvSpPr txBox="1">
            <a:spLocks noChangeArrowheads="1"/>
          </p:cNvSpPr>
          <p:nvPr/>
        </p:nvSpPr>
        <p:spPr bwMode="auto">
          <a:xfrm>
            <a:off x="6400800" y="60198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rgbClr val="FF0000"/>
                </a:solidFill>
                <a:latin typeface="Cambria" pitchFamily="18" charset="0"/>
              </a:rPr>
              <a:t>Ag  excess</a:t>
            </a:r>
          </a:p>
        </p:txBody>
      </p:sp>
      <p:sp>
        <p:nvSpPr>
          <p:cNvPr id="22536" name="Text Box 1258"/>
          <p:cNvSpPr txBox="1">
            <a:spLocks noChangeArrowheads="1"/>
          </p:cNvSpPr>
          <p:nvPr/>
        </p:nvSpPr>
        <p:spPr bwMode="auto">
          <a:xfrm>
            <a:off x="3657600" y="5921375"/>
            <a:ext cx="236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 b="1">
                <a:solidFill>
                  <a:srgbClr val="FF0000"/>
                </a:solidFill>
                <a:latin typeface="Cambria" pitchFamily="18" charset="0"/>
              </a:rPr>
              <a:t>Equivalence –</a:t>
            </a:r>
          </a:p>
          <a:p>
            <a:pPr algn="l" rtl="0"/>
            <a:r>
              <a:rPr lang="en-US" sz="2000" b="1">
                <a:solidFill>
                  <a:srgbClr val="FF0000"/>
                </a:solidFill>
                <a:latin typeface="Cambria" pitchFamily="18" charset="0"/>
              </a:rPr>
              <a:t> Lattice formation</a:t>
            </a:r>
          </a:p>
        </p:txBody>
      </p:sp>
      <p:pic>
        <p:nvPicPr>
          <p:cNvPr id="153" name="Picture 2" descr="C:\DOCUME~1\LUKE~1.SMI\LOCALS~1\Temp\scl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409950"/>
            <a:ext cx="6934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FF"/>
                </a:solidFill>
                <a:latin typeface="Cambria" pitchFamily="18" charset="0"/>
              </a:rPr>
              <a:t>Precipitation Curve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7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Immunology/Serology </a:t>
            </a: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>Precipitation </a:t>
            </a:r>
            <a:r>
              <a:rPr lang="en-US" sz="4000" b="1" dirty="0">
                <a:solidFill>
                  <a:srgbClr val="7030A0"/>
                </a:solidFill>
              </a:rPr>
              <a:t>Reactions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5486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I- Precipitation in Solution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Bottom Precipitate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Ring Precipitate (Ring Test)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II- Simple </a:t>
            </a:r>
            <a:r>
              <a:rPr lang="en-US" b="1" dirty="0" err="1" smtClean="0">
                <a:solidFill>
                  <a:srgbClr val="FF0000"/>
                </a:solidFill>
              </a:rPr>
              <a:t>Immunodiffusion</a:t>
            </a:r>
            <a:r>
              <a:rPr lang="en-US" b="1" dirty="0" smtClean="0">
                <a:solidFill>
                  <a:srgbClr val="FF0000"/>
                </a:solidFill>
              </a:rPr>
              <a:t> (ID)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Double ID (</a:t>
            </a:r>
            <a:r>
              <a:rPr lang="en-US" dirty="0" err="1" smtClean="0"/>
              <a:t>Ouchterlony</a:t>
            </a:r>
            <a:r>
              <a:rPr lang="en-US" dirty="0" smtClean="0"/>
              <a:t>)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Single Radial ID </a:t>
            </a:r>
            <a:r>
              <a:rPr lang="en-US" dirty="0"/>
              <a:t>(RID</a:t>
            </a:r>
            <a:r>
              <a:rPr lang="en-US" dirty="0" smtClean="0"/>
              <a:t>) (Mancini)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III- Electro-</a:t>
            </a:r>
            <a:r>
              <a:rPr lang="en-US" b="1" dirty="0" err="1" smtClean="0">
                <a:solidFill>
                  <a:srgbClr val="FF0000"/>
                </a:solidFill>
              </a:rPr>
              <a:t>Immnodiffusion</a:t>
            </a:r>
            <a:endParaRPr lang="en-US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Immunoelectrophoresis</a:t>
            </a:r>
            <a:r>
              <a:rPr lang="en-US" dirty="0"/>
              <a:t> (IEP</a:t>
            </a:r>
            <a:r>
              <a:rPr lang="en-US" dirty="0" smtClean="0"/>
              <a:t>)</a:t>
            </a:r>
          </a:p>
          <a:p>
            <a:pPr marL="514350" lvl="1" indent="-514350">
              <a:buFont typeface="+mj-lt"/>
              <a:buAutoNum type="alphaLcParenR"/>
            </a:pPr>
            <a:r>
              <a:rPr lang="en-IN" sz="3200" dirty="0" err="1" smtClean="0"/>
              <a:t>Immunofixation</a:t>
            </a:r>
            <a:r>
              <a:rPr lang="en-IN" dirty="0" smtClean="0"/>
              <a:t> 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Rocket </a:t>
            </a:r>
            <a:r>
              <a:rPr lang="en-US" dirty="0" err="1"/>
              <a:t>Electroimmunodiffusion</a:t>
            </a:r>
            <a:r>
              <a:rPr lang="en-US" dirty="0"/>
              <a:t> (EID)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Counterimmunoelectrophoresis</a:t>
            </a:r>
            <a:r>
              <a:rPr lang="en-US" dirty="0"/>
              <a:t> (CIEP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IV-Measurement of Precipitation by Light</a:t>
            </a:r>
          </a:p>
          <a:p>
            <a:pPr marL="514350" lvl="1" indent="-514350">
              <a:buFont typeface="+mj-lt"/>
              <a:buAutoNum type="alphaLcParenR"/>
            </a:pPr>
            <a:r>
              <a:rPr lang="en-US" dirty="0" err="1" smtClean="0"/>
              <a:t>Turbidimetry</a:t>
            </a:r>
            <a:r>
              <a:rPr lang="en-US" dirty="0" smtClean="0"/>
              <a:t> </a:t>
            </a:r>
          </a:p>
          <a:p>
            <a:pPr marL="514350" lvl="1" indent="-514350">
              <a:buFont typeface="+mj-lt"/>
              <a:buAutoNum type="alphaLcParenR"/>
            </a:pPr>
            <a:r>
              <a:rPr lang="en-US" dirty="0" err="1" smtClean="0"/>
              <a:t>Nephelometry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0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I- Precipitation in Solution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b="34195"/>
          <a:stretch>
            <a:fillRect/>
          </a:stretch>
        </p:blipFill>
        <p:spPr bwMode="auto">
          <a:xfrm>
            <a:off x="4191000" y="762000"/>
            <a:ext cx="4876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953631"/>
            <a:ext cx="388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solidFill>
                  <a:srgbClr val="800000"/>
                </a:solidFill>
                <a:latin typeface="Arial" pitchFamily="34" charset="0"/>
                <a:ea typeface="Gulim" pitchFamily="34" charset="-127"/>
              </a:rPr>
              <a:t>Precipitation reactions in fluids follow the same roles of </a:t>
            </a:r>
            <a:r>
              <a:rPr lang="en-US" altLang="ko-KR" sz="2800" b="1" dirty="0" smtClean="0">
                <a:solidFill>
                  <a:srgbClr val="0000FF"/>
                </a:solidFill>
                <a:latin typeface="Arial" pitchFamily="34" charset="0"/>
                <a:ea typeface="Gulim" pitchFamily="34" charset="-127"/>
              </a:rPr>
              <a:t>precipitation curve </a:t>
            </a:r>
            <a:r>
              <a:rPr lang="en-US" altLang="ko-KR" sz="2800" b="1" dirty="0" smtClean="0">
                <a:solidFill>
                  <a:srgbClr val="800000"/>
                </a:solidFill>
                <a:latin typeface="Arial" pitchFamily="34" charset="0"/>
                <a:ea typeface="Gulim" pitchFamily="34" charset="-127"/>
              </a:rPr>
              <a:t>zones.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3810000"/>
            <a:ext cx="502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a)Bottom Precipitate</a:t>
            </a:r>
          </a:p>
          <a:p>
            <a:r>
              <a:rPr lang="en-US" sz="2800" dirty="0" smtClean="0"/>
              <a:t>Occurs when </a:t>
            </a:r>
            <a:r>
              <a:rPr lang="en-US" sz="2800" b="1" dirty="0" smtClean="0"/>
              <a:t>Soluble Ag </a:t>
            </a:r>
            <a:r>
              <a:rPr lang="en-US" sz="2800" dirty="0" smtClean="0"/>
              <a:t>interact with  </a:t>
            </a:r>
            <a:r>
              <a:rPr lang="en-US" sz="2800" b="1" dirty="0" smtClean="0"/>
              <a:t>soluble </a:t>
            </a:r>
            <a:r>
              <a:rPr lang="en-US" sz="2800" b="1" dirty="0" err="1" smtClean="0"/>
              <a:t>Ab</a:t>
            </a:r>
            <a:r>
              <a:rPr lang="en-US" sz="2800" b="1" dirty="0" smtClean="0"/>
              <a:t> </a:t>
            </a:r>
            <a:r>
              <a:rPr lang="en-US" sz="2800" dirty="0" smtClean="0"/>
              <a:t>and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form a visible precipitate </a:t>
            </a:r>
            <a:r>
              <a:rPr lang="en-US" sz="2800" b="1" dirty="0" smtClean="0"/>
              <a:t>that give </a:t>
            </a:r>
            <a:r>
              <a:rPr lang="en-US" sz="2800" b="1" dirty="0" smtClean="0">
                <a:solidFill>
                  <a:srgbClr val="0000FF"/>
                </a:solidFill>
              </a:rPr>
              <a:t>bottom </a:t>
            </a:r>
            <a:r>
              <a:rPr lang="en-US" sz="2800" b="1" dirty="0" err="1" smtClean="0">
                <a:solidFill>
                  <a:srgbClr val="0000FF"/>
                </a:solidFill>
              </a:rPr>
              <a:t>ppt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/>
              <a:t>after centrifugation.</a:t>
            </a:r>
          </a:p>
        </p:txBody>
      </p:sp>
      <p:pic>
        <p:nvPicPr>
          <p:cNvPr id="10" name="Picture 5" descr="precip-tubes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1" y="4003020"/>
            <a:ext cx="3505199" cy="285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i="0">
                <a:latin typeface="Arial" pitchFamily="34" charset="0"/>
              </a:rPr>
              <a:t>Figure 18.4</a:t>
            </a:r>
          </a:p>
        </p:txBody>
      </p:sp>
      <p:pic>
        <p:nvPicPr>
          <p:cNvPr id="269317" name="Picture 5"/>
          <p:cNvPicPr>
            <a:picLocks noChangeAspect="1" noChangeArrowheads="1"/>
          </p:cNvPicPr>
          <p:nvPr/>
        </p:nvPicPr>
        <p:blipFill>
          <a:blip r:embed="rId3" cstate="print"/>
          <a:srcRect l="1314" t="1959" r="1985" b="5876"/>
          <a:stretch>
            <a:fillRect/>
          </a:stretch>
        </p:blipFill>
        <p:spPr bwMode="auto">
          <a:xfrm>
            <a:off x="5943600" y="1828800"/>
            <a:ext cx="3124200" cy="25146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1295401"/>
            <a:ext cx="47244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solidFill>
                  <a:srgbClr val="7030A0"/>
                </a:solidFill>
              </a:rPr>
              <a:t>b)Ring Precipitate (Ring Test) (Tube Precipitation test)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Involve soluble antigens with antibodies in tubes (test  or Capillary tubes).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Layer Ag over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Precipitate occurs at the interface of the two reagents, forming a ring.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Simplest test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Qualitative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Can be bone in </a:t>
            </a:r>
            <a:r>
              <a:rPr lang="en-US" sz="2400" dirty="0" err="1" smtClean="0"/>
              <a:t>Agarose</a:t>
            </a:r>
            <a:r>
              <a:rPr lang="en-US" sz="2400" dirty="0" smtClean="0"/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 descr="rin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166616"/>
            <a:ext cx="3200400" cy="26151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4399" y="2667000"/>
            <a:ext cx="114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Test Tube reaction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199" y="4495800"/>
            <a:ext cx="1295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Capillary Tube reaction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I- Precipitation in Solution (cont.)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II- Simple </a:t>
            </a:r>
            <a:r>
              <a:rPr lang="en-US" b="1" dirty="0" err="1" smtClean="0">
                <a:solidFill>
                  <a:srgbClr val="FF0000"/>
                </a:solidFill>
              </a:rPr>
              <a:t>Immunodiffusion</a:t>
            </a:r>
            <a:r>
              <a:rPr lang="en-US" b="1" dirty="0" smtClean="0">
                <a:solidFill>
                  <a:srgbClr val="FF0000"/>
                </a:solidFill>
              </a:rPr>
              <a:t> (ID)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36837"/>
            <a:ext cx="8229600" cy="39163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lphaLcParenR"/>
            </a:pPr>
            <a:r>
              <a:rPr lang="en-US" b="1" dirty="0" smtClean="0">
                <a:solidFill>
                  <a:srgbClr val="7030A0"/>
                </a:solidFill>
              </a:rPr>
              <a:t>Single Radial ID (Mancini Reaction)</a:t>
            </a:r>
          </a:p>
          <a:p>
            <a:pPr marL="971550" lvl="1" indent="-514350">
              <a:buNone/>
            </a:pPr>
            <a:r>
              <a:rPr lang="en-US" dirty="0" err="1" smtClean="0"/>
              <a:t>Ab</a:t>
            </a:r>
            <a:r>
              <a:rPr lang="en-US" dirty="0" smtClean="0"/>
              <a:t> is put into a gel and Ag is put in a well cut into the gel and a precipitin ring formed when Ag diffuses out in all directions.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>
                <a:solidFill>
                  <a:srgbClr val="7030A0"/>
                </a:solidFill>
              </a:rPr>
              <a:t>Double ID (</a:t>
            </a:r>
            <a:r>
              <a:rPr lang="en-US" b="1" dirty="0" err="1" smtClean="0">
                <a:solidFill>
                  <a:srgbClr val="7030A0"/>
                </a:solidFill>
              </a:rPr>
              <a:t>Ouchterlony</a:t>
            </a:r>
            <a:r>
              <a:rPr lang="en-US" b="1" dirty="0" smtClean="0">
                <a:solidFill>
                  <a:srgbClr val="7030A0"/>
                </a:solidFill>
              </a:rPr>
              <a:t> Reaction)</a:t>
            </a:r>
          </a:p>
          <a:p>
            <a:pPr marL="971550" lvl="1" indent="-514350" eaLnBrk="1" hangingPunct="1">
              <a:buNone/>
            </a:pPr>
            <a:r>
              <a:rPr lang="en-US" dirty="0" smtClean="0"/>
              <a:t>Both </a:t>
            </a:r>
            <a:r>
              <a:rPr lang="en-US" dirty="0" err="1" smtClean="0"/>
              <a:t>Ab</a:t>
            </a:r>
            <a:r>
              <a:rPr lang="en-US" dirty="0" smtClean="0"/>
              <a:t> and Ag diffuse from wells into a gel medium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8305800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>
              <a:lnSpc>
                <a:spcPct val="150000"/>
              </a:lnSpc>
              <a:buFontTx/>
              <a:buChar char="•"/>
            </a:pPr>
            <a:r>
              <a:rPr lang="en-US" b="1" dirty="0" err="1" smtClean="0"/>
              <a:t>Immunodiffusion</a:t>
            </a:r>
            <a:r>
              <a:rPr lang="en-US" b="1" dirty="0" smtClean="0"/>
              <a:t> procedures are carried out in an agar gel medium.</a:t>
            </a:r>
          </a:p>
          <a:p>
            <a:pPr marL="114300" lvl="1">
              <a:lnSpc>
                <a:spcPct val="150000"/>
              </a:lnSpc>
              <a:buFontTx/>
              <a:buChar char="•"/>
            </a:pPr>
            <a:r>
              <a:rPr lang="en-US" b="1" dirty="0" smtClean="0"/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The precipitate is easily seen </a:t>
            </a:r>
            <a:r>
              <a:rPr lang="en-US" altLang="ko-KR" b="1" dirty="0" smtClean="0">
                <a:ea typeface="Gulim" pitchFamily="34" charset="-127"/>
              </a:rPr>
              <a:t>in gels                     visible precipitin lines</a:t>
            </a:r>
          </a:p>
          <a:p>
            <a:pPr marL="114300" lvl="1">
              <a:lnSpc>
                <a:spcPct val="150000"/>
              </a:lnSpc>
              <a:buFontTx/>
              <a:buChar char="•"/>
            </a:pPr>
            <a:r>
              <a:rPr lang="en-US" altLang="ko-KR" b="1" dirty="0" smtClean="0">
                <a:ea typeface="Gulim" pitchFamily="34" charset="-127"/>
              </a:rPr>
              <a:t> But no visible  precipitate forms in regions of </a:t>
            </a:r>
            <a:r>
              <a:rPr lang="en-US" altLang="ko-KR" b="1" dirty="0" err="1" smtClean="0">
                <a:ea typeface="Gulim" pitchFamily="34" charset="-127"/>
              </a:rPr>
              <a:t>Ab</a:t>
            </a:r>
            <a:r>
              <a:rPr lang="en-US" altLang="ko-KR" b="1" dirty="0" smtClean="0">
                <a:ea typeface="Gulim" pitchFamily="34" charset="-127"/>
              </a:rPr>
              <a:t> or Ag excess.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24400" y="1752600"/>
            <a:ext cx="914400" cy="1588"/>
          </a:xfrm>
          <a:prstGeom prst="straightConnector1">
            <a:avLst/>
          </a:prstGeom>
          <a:ln w="5715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9"/>
          <p:cNvGrpSpPr>
            <a:grpSpLocks/>
          </p:cNvGrpSpPr>
          <p:nvPr/>
        </p:nvGrpSpPr>
        <p:grpSpPr bwMode="auto">
          <a:xfrm>
            <a:off x="0" y="152401"/>
            <a:ext cx="8534218" cy="6596681"/>
            <a:chOff x="48" y="47"/>
            <a:chExt cx="5534" cy="4179"/>
          </a:xfrm>
        </p:grpSpPr>
        <p:pic>
          <p:nvPicPr>
            <p:cNvPr id="12292" name="Picture 10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47"/>
              <a:ext cx="2817" cy="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031"/>
            <p:cNvGrpSpPr>
              <a:grpSpLocks/>
            </p:cNvGrpSpPr>
            <p:nvPr/>
          </p:nvGrpSpPr>
          <p:grpSpPr bwMode="auto">
            <a:xfrm>
              <a:off x="48" y="3552"/>
              <a:ext cx="5534" cy="674"/>
              <a:chOff x="0" y="3705"/>
              <a:chExt cx="5534" cy="674"/>
            </a:xfrm>
          </p:grpSpPr>
          <p:sp>
            <p:nvSpPr>
              <p:cNvPr id="12299" name="Text Box 1027"/>
              <p:cNvSpPr txBox="1">
                <a:spLocks noChangeArrowheads="1"/>
              </p:cNvSpPr>
              <p:nvPr/>
            </p:nvSpPr>
            <p:spPr bwMode="auto">
              <a:xfrm>
                <a:off x="0" y="3705"/>
                <a:ext cx="1152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altLang="ko-KR" sz="1800" b="1">
                  <a:solidFill>
                    <a:srgbClr val="FF6600"/>
                  </a:solidFill>
                  <a:latin typeface="Arial" pitchFamily="34" charset="0"/>
                  <a:ea typeface="Gulim" pitchFamily="34" charset="-127"/>
                </a:endParaRPr>
              </a:p>
            </p:txBody>
          </p:sp>
          <p:sp>
            <p:nvSpPr>
              <p:cNvPr id="12300" name="Text Box 1028"/>
              <p:cNvSpPr txBox="1">
                <a:spLocks noChangeArrowheads="1"/>
              </p:cNvSpPr>
              <p:nvPr/>
            </p:nvSpPr>
            <p:spPr bwMode="auto">
              <a:xfrm>
                <a:off x="494" y="3820"/>
                <a:ext cx="5040" cy="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altLang="ko-KR" sz="1900" b="1" dirty="0">
                    <a:solidFill>
                      <a:srgbClr val="003366"/>
                    </a:solidFill>
                    <a:latin typeface="Arial" pitchFamily="34" charset="0"/>
                    <a:ea typeface="Gulim" pitchFamily="34" charset="-127"/>
                  </a:rPr>
                  <a:t>Diagrammatic representation of radial &amp; double </a:t>
                </a:r>
                <a:r>
                  <a:rPr lang="en-US" altLang="ko-KR" sz="1900" b="1" dirty="0" err="1">
                    <a:solidFill>
                      <a:srgbClr val="003366"/>
                    </a:solidFill>
                    <a:latin typeface="Arial" pitchFamily="34" charset="0"/>
                    <a:ea typeface="Gulim" pitchFamily="34" charset="-127"/>
                  </a:rPr>
                  <a:t>immunodiffusion</a:t>
                </a:r>
                <a:r>
                  <a:rPr lang="en-US" altLang="ko-KR" sz="1900" b="1" dirty="0">
                    <a:solidFill>
                      <a:srgbClr val="003366"/>
                    </a:solidFill>
                    <a:latin typeface="Arial" pitchFamily="34" charset="0"/>
                    <a:ea typeface="Gulim" pitchFamily="34" charset="-127"/>
                  </a:rPr>
                  <a:t>.</a:t>
                </a:r>
              </a:p>
              <a:p>
                <a:pPr algn="l">
                  <a:lnSpc>
                    <a:spcPct val="90000"/>
                  </a:lnSpc>
                </a:pPr>
                <a:r>
                  <a:rPr lang="en-US" altLang="ko-KR" sz="1900" b="1" dirty="0" smtClean="0">
                    <a:solidFill>
                      <a:srgbClr val="FF0000"/>
                    </a:solidFill>
                    <a:latin typeface="Arial" pitchFamily="34" charset="0"/>
                    <a:ea typeface="Gulim" pitchFamily="34" charset="-127"/>
                  </a:rPr>
                  <a:t> (Precipitation </a:t>
                </a:r>
                <a:r>
                  <a:rPr lang="en-US" altLang="ko-KR" sz="1900" b="1" dirty="0">
                    <a:solidFill>
                      <a:srgbClr val="FF0000"/>
                    </a:solidFill>
                    <a:latin typeface="Arial" pitchFamily="34" charset="0"/>
                    <a:ea typeface="Gulim" pitchFamily="34" charset="-127"/>
                  </a:rPr>
                  <a:t>reactions in gels yield visible precipitin lines;                            no visible precipitate forms in regions of </a:t>
                </a:r>
                <a:r>
                  <a:rPr lang="en-US" altLang="ko-KR" sz="1900" b="1" dirty="0" err="1">
                    <a:solidFill>
                      <a:srgbClr val="FF0000"/>
                    </a:solidFill>
                    <a:latin typeface="Arial" pitchFamily="34" charset="0"/>
                    <a:ea typeface="Gulim" pitchFamily="34" charset="-127"/>
                  </a:rPr>
                  <a:t>Ab</a:t>
                </a:r>
                <a:r>
                  <a:rPr lang="en-US" altLang="ko-KR" sz="1900" b="1" dirty="0">
                    <a:solidFill>
                      <a:srgbClr val="FF0000"/>
                    </a:solidFill>
                    <a:latin typeface="Arial" pitchFamily="34" charset="0"/>
                    <a:ea typeface="Gulim" pitchFamily="34" charset="-127"/>
                  </a:rPr>
                  <a:t> or Ag excess</a:t>
                </a:r>
                <a:r>
                  <a:rPr lang="en-US" altLang="ko-KR" sz="1900" b="1" dirty="0" smtClean="0">
                    <a:solidFill>
                      <a:srgbClr val="FF0000"/>
                    </a:solidFill>
                    <a:latin typeface="Arial" pitchFamily="34" charset="0"/>
                    <a:ea typeface="Gulim" pitchFamily="34" charset="-127"/>
                  </a:rPr>
                  <a:t>.) </a:t>
                </a:r>
                <a:endParaRPr lang="en-US" altLang="ko-KR" sz="1900" b="1" dirty="0">
                  <a:solidFill>
                    <a:srgbClr val="FF0000"/>
                  </a:solidFill>
                  <a:latin typeface="Arial" pitchFamily="34" charset="0"/>
                  <a:ea typeface="Gulim" pitchFamily="34" charset="-127"/>
                </a:endParaRPr>
              </a:p>
            </p:txBody>
          </p:sp>
        </p:grpSp>
        <p:sp>
          <p:nvSpPr>
            <p:cNvPr id="12295" name="Line 1034"/>
            <p:cNvSpPr>
              <a:spLocks noChangeShapeType="1"/>
            </p:cNvSpPr>
            <p:nvPr/>
          </p:nvSpPr>
          <p:spPr bwMode="auto">
            <a:xfrm rot="808920" flipH="1" flipV="1">
              <a:off x="2156" y="1482"/>
              <a:ext cx="367" cy="60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Line 1035"/>
            <p:cNvSpPr>
              <a:spLocks noChangeShapeType="1"/>
            </p:cNvSpPr>
            <p:nvPr/>
          </p:nvSpPr>
          <p:spPr bwMode="auto">
            <a:xfrm rot="17244842" flipH="1" flipV="1">
              <a:off x="1801" y="2003"/>
              <a:ext cx="576" cy="57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Text Box 1036"/>
            <p:cNvSpPr txBox="1">
              <a:spLocks noChangeArrowheads="1"/>
            </p:cNvSpPr>
            <p:nvPr/>
          </p:nvSpPr>
          <p:spPr bwMode="auto">
            <a:xfrm>
              <a:off x="2448" y="1978"/>
              <a:ext cx="1855" cy="25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000" b="1" dirty="0">
                  <a:solidFill>
                    <a:srgbClr val="0000FF"/>
                  </a:solidFill>
                  <a:ea typeface="Gulim" pitchFamily="34" charset="-127"/>
                </a:rPr>
                <a:t>The region of equivalence</a:t>
              </a:r>
            </a:p>
          </p:txBody>
        </p:sp>
      </p:grpSp>
      <p:pic>
        <p:nvPicPr>
          <p:cNvPr id="13" name="Picture 7" descr="immunodiffusion-posit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0" y="342900"/>
            <a:ext cx="2857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810000"/>
            <a:ext cx="39624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035"/>
          <p:cNvSpPr>
            <a:spLocks noChangeShapeType="1"/>
          </p:cNvSpPr>
          <p:nvPr/>
        </p:nvSpPr>
        <p:spPr bwMode="auto">
          <a:xfrm rot="17244842" flipH="1">
            <a:off x="6091259" y="3392662"/>
            <a:ext cx="483614" cy="110833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035"/>
          <p:cNvSpPr>
            <a:spLocks noChangeShapeType="1"/>
          </p:cNvSpPr>
          <p:nvPr/>
        </p:nvSpPr>
        <p:spPr bwMode="auto">
          <a:xfrm rot="17244842">
            <a:off x="5230304" y="1810122"/>
            <a:ext cx="2266392" cy="96453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Rectangle 1030"/>
          <p:cNvSpPr>
            <a:spLocks noChangeArrowheads="1"/>
          </p:cNvSpPr>
          <p:nvPr/>
        </p:nvSpPr>
        <p:spPr bwMode="auto">
          <a:xfrm>
            <a:off x="2819400" y="-76200"/>
            <a:ext cx="4638129" cy="50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latinLnBrk="1">
              <a:lnSpc>
                <a:spcPct val="12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Simple </a:t>
            </a:r>
            <a:r>
              <a:rPr lang="en-US" sz="2400" b="1" dirty="0" err="1" smtClean="0">
                <a:solidFill>
                  <a:srgbClr val="FF0000"/>
                </a:solidFill>
              </a:rPr>
              <a:t>Immunodiffusion</a:t>
            </a:r>
            <a:r>
              <a:rPr kumimoji="1" lang="en-US" altLang="ko-KR" sz="2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 </a:t>
            </a:r>
            <a:r>
              <a:rPr kumimoji="1"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E:\ri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605" y="1295400"/>
            <a:ext cx="446939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28600" y="1219200"/>
            <a:ext cx="4495800" cy="51816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7030A0"/>
                </a:solidFill>
              </a:rPr>
              <a:t>a) Single Radial ID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technique is quantitative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based upon the reaction between an Ag, and a specific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during a diffusion period.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 placed in a well diffuses into an agar containing the Ag (anti-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looking for serum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Ag-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interaction is manifested by a well-defined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ring of precipitation around the Ag well.</a:t>
            </a:r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rgbClr val="0000CC"/>
                </a:solidFill>
              </a:rPr>
              <a:t>Interpretation : </a:t>
            </a:r>
            <a:r>
              <a:rPr lang="en-US" sz="2200" dirty="0" smtClean="0">
                <a:solidFill>
                  <a:srgbClr val="0000CC"/>
                </a:solidFill>
              </a:rPr>
              <a:t>Diameter of ring is proportional to the Antigen concentration.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II- Simple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Immunodiffusion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oucterlo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03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E:\ouc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461463"/>
            <a:ext cx="4227548" cy="339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762000"/>
            <a:ext cx="90678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</a:rPr>
              <a:t>b) Double ID (</a:t>
            </a:r>
            <a:r>
              <a:rPr lang="en-US" sz="2400" b="1" dirty="0" err="1" smtClean="0">
                <a:solidFill>
                  <a:srgbClr val="7030A0"/>
                </a:solidFill>
              </a:rPr>
              <a:t>Ouchterlony</a:t>
            </a:r>
            <a:r>
              <a:rPr lang="en-US" sz="2400" b="1" dirty="0" smtClean="0">
                <a:solidFill>
                  <a:srgbClr val="7030A0"/>
                </a:solidFill>
              </a:rPr>
              <a:t>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Both antigen and antibody can diffuse independently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based upon the simultaneous application of Ag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separate but adjacent wells of an agar plate.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the materials diffuse toward one another, ppt. lines form resulting from the Ag-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interactions (i.e. it is Qualitative).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multiple wells of Ag are positioned around an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well on the same plate, several patterns of reactivity may be observed.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152400"/>
            <a:ext cx="83820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II- Simple </a:t>
            </a:r>
            <a:r>
              <a:rPr lang="en-US" sz="3200" b="1" dirty="0" err="1" smtClean="0">
                <a:solidFill>
                  <a:srgbClr val="FF0000"/>
                </a:solidFill>
              </a:rPr>
              <a:t>Immunodiffusion</a:t>
            </a:r>
            <a:r>
              <a:rPr lang="en-US" sz="3200" b="1" dirty="0" smtClean="0">
                <a:solidFill>
                  <a:srgbClr val="FF0000"/>
                </a:solidFill>
              </a:rPr>
              <a:t> (ID)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2130425"/>
            <a:ext cx="8153400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CC00CC"/>
                </a:solidFill>
                <a:latin typeface="Georgia" pitchFamily="18" charset="0"/>
                <a:cs typeface="Mongolian Baiti" pitchFamily="66" charset="0"/>
              </a:rPr>
              <a:t>Antigen – Antibody reactions presenting with precipitation</a:t>
            </a:r>
            <a:endParaRPr lang="en-IN" sz="4000" b="1" dirty="0" smtClean="0">
              <a:solidFill>
                <a:srgbClr val="CC00CC"/>
              </a:solidFill>
              <a:latin typeface="Georgia" pitchFamily="18" charset="0"/>
              <a:cs typeface="Mongolian Baiti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5477470"/>
            <a:ext cx="2693366" cy="738664"/>
          </a:xfrm>
          <a:prstGeom prst="rect">
            <a:avLst/>
          </a:prstGeom>
          <a:solidFill>
            <a:srgbClr val="FF99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en-US" sz="1400" b="1" dirty="0" smtClean="0">
                <a:latin typeface="Lucida Calligraphy" pitchFamily="66" charset="0"/>
              </a:rPr>
              <a:t>Prof Dr. </a:t>
            </a:r>
            <a:r>
              <a:rPr lang="en-US" sz="1400" b="1" dirty="0" err="1" smtClean="0">
                <a:latin typeface="Lucida Calligraphy" pitchFamily="66" charset="0"/>
              </a:rPr>
              <a:t>Ezzat</a:t>
            </a:r>
            <a:r>
              <a:rPr lang="en-US" sz="1400" b="1" dirty="0" smtClean="0">
                <a:latin typeface="Lucida Calligraphy" pitchFamily="66" charset="0"/>
              </a:rPr>
              <a:t> M. Hassan</a:t>
            </a:r>
          </a:p>
          <a:p>
            <a:r>
              <a:rPr lang="en-US" sz="1400" dirty="0" smtClean="0">
                <a:latin typeface="Book Antiqua" pitchFamily="18" charset="0"/>
              </a:rPr>
              <a:t>Prof of Immunology</a:t>
            </a:r>
          </a:p>
          <a:p>
            <a:r>
              <a:rPr lang="en-US" sz="1400" dirty="0" smtClean="0">
                <a:latin typeface="Book Antiqua" pitchFamily="18" charset="0"/>
              </a:rPr>
              <a:t>Med Res Inst, Alex </a:t>
            </a:r>
            <a:r>
              <a:rPr lang="en-US" sz="1400" dirty="0" err="1" smtClean="0">
                <a:latin typeface="Book Antiqua" pitchFamily="18" charset="0"/>
              </a:rPr>
              <a:t>Univ</a:t>
            </a:r>
            <a:endParaRPr lang="ar-EG" sz="1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Ouchterlony double diffusion (Immunodiffusion) Qualitative test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773488" cy="372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It is based upon the simultaneous application of Ag and </a:t>
            </a:r>
            <a:r>
              <a:rPr lang="en-US" sz="1800" dirty="0" err="1"/>
              <a:t>Ab</a:t>
            </a:r>
            <a:r>
              <a:rPr lang="en-US" sz="1800" dirty="0"/>
              <a:t> in separate but adjacent wells of an agar plate.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As the materials diffuse toward one another, ppt. lines form resulting from the Ag-</a:t>
            </a:r>
            <a:r>
              <a:rPr lang="en-US" sz="1800" dirty="0" err="1"/>
              <a:t>Ab</a:t>
            </a:r>
            <a:r>
              <a:rPr lang="en-US" sz="1800" dirty="0"/>
              <a:t> interactions.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If multiple wells of Ag are positioned around an </a:t>
            </a:r>
            <a:r>
              <a:rPr lang="en-US" sz="1800" dirty="0" err="1"/>
              <a:t>Ab</a:t>
            </a:r>
            <a:r>
              <a:rPr lang="en-US" sz="1800" dirty="0"/>
              <a:t> well on the same plate, several patterns of reactivity may be observed.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2667000"/>
            <a:ext cx="3124200" cy="3124200"/>
          </a:xfrm>
        </p:spPr>
        <p:txBody>
          <a:bodyPr/>
          <a:lstStyle/>
          <a:p>
            <a:endParaRPr lang="en-US" sz="2400"/>
          </a:p>
        </p:txBody>
      </p:sp>
      <p:pic>
        <p:nvPicPr>
          <p:cNvPr id="56328" name="Picture 8" descr="Ouc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3657600" cy="350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Ouchterlony</a:t>
            </a:r>
            <a:r>
              <a:rPr lang="en-US" sz="3200" dirty="0"/>
              <a:t> double </a:t>
            </a:r>
            <a:r>
              <a:rPr lang="en-US" sz="3200" dirty="0" smtClean="0"/>
              <a:t>diffusion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/>
              <a:t>(</a:t>
            </a:r>
            <a:r>
              <a:rPr lang="en-US" sz="3200" dirty="0" err="1"/>
              <a:t>Immunodiffusion</a:t>
            </a:r>
            <a:r>
              <a:rPr lang="en-US" sz="3200" dirty="0"/>
              <a:t>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57400"/>
            <a:ext cx="3773488" cy="3724275"/>
          </a:xfrm>
        </p:spPr>
        <p:txBody>
          <a:bodyPr>
            <a:normAutofit/>
          </a:bodyPr>
          <a:lstStyle/>
          <a:p>
            <a:r>
              <a:rPr lang="en-US" sz="2400" dirty="0"/>
              <a:t>If the Ag A (patient) is the same as the Ag A (control), the reaction with the </a:t>
            </a:r>
            <a:r>
              <a:rPr lang="en-US" sz="2400" dirty="0" err="1"/>
              <a:t>Ab</a:t>
            </a:r>
            <a:r>
              <a:rPr lang="en-US" sz="2400" dirty="0"/>
              <a:t> will be the same and the result is a solid, continuous, smooth line of identity between the Ag wells and the </a:t>
            </a:r>
            <a:r>
              <a:rPr lang="en-US" sz="2400" dirty="0" err="1"/>
              <a:t>Ab</a:t>
            </a:r>
            <a:r>
              <a:rPr lang="en-US" sz="2400" dirty="0"/>
              <a:t> well.</a:t>
            </a:r>
          </a:p>
        </p:txBody>
      </p:sp>
      <p:pic>
        <p:nvPicPr>
          <p:cNvPr id="5" name="Picture 8" descr="Ouch1"/>
          <p:cNvPicPr>
            <a:picLocks noChangeAspect="1" noChangeArrowheads="1"/>
          </p:cNvPicPr>
          <p:nvPr/>
        </p:nvPicPr>
        <p:blipFill>
          <a:blip r:embed="rId3" cstate="print"/>
          <a:srcRect r="47917" b="50000"/>
          <a:stretch>
            <a:fillRect/>
          </a:stretch>
        </p:blipFill>
        <p:spPr bwMode="auto">
          <a:xfrm>
            <a:off x="5257800" y="2057400"/>
            <a:ext cx="3309730" cy="30449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Ouchterlony double diffusion</a:t>
            </a:r>
            <a:br>
              <a:rPr lang="en-US" sz="3200"/>
            </a:br>
            <a:r>
              <a:rPr lang="en-US" sz="3200"/>
              <a:t>(Immunodiffusion)</a:t>
            </a:r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38600" cy="2743200"/>
          </a:xfrm>
        </p:spPr>
        <p:txBody>
          <a:bodyPr>
            <a:normAutofit/>
          </a:bodyPr>
          <a:lstStyle/>
          <a:p>
            <a:r>
              <a:rPr lang="en-US" sz="2400" dirty="0"/>
              <a:t>If Ag A (patient) is different from Ag B (control), and both react with the Abs to A &amp; B, the precipitin lines cross and a double spur is formed; this is a line of nonidentity.</a:t>
            </a:r>
          </a:p>
        </p:txBody>
      </p:sp>
      <p:pic>
        <p:nvPicPr>
          <p:cNvPr id="5" name="Picture 8" descr="Ouch1"/>
          <p:cNvPicPr>
            <a:picLocks noChangeAspect="1" noChangeArrowheads="1"/>
          </p:cNvPicPr>
          <p:nvPr/>
        </p:nvPicPr>
        <p:blipFill>
          <a:blip r:embed="rId3" cstate="print"/>
          <a:srcRect l="47917" b="50000"/>
          <a:stretch>
            <a:fillRect/>
          </a:stretch>
        </p:blipFill>
        <p:spPr bwMode="auto">
          <a:xfrm>
            <a:off x="5181600" y="1905000"/>
            <a:ext cx="3276600" cy="3014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Ouchterlony</a:t>
            </a:r>
            <a:r>
              <a:rPr lang="en-US" sz="3200" dirty="0"/>
              <a:t> double diffusion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 err="1"/>
              <a:t>Immunodiffusion</a:t>
            </a:r>
            <a:r>
              <a:rPr lang="en-US" sz="3200" dirty="0"/>
              <a:t>)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408237"/>
            <a:ext cx="4038600" cy="25447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If Ag A (patient) and Ag A1 (control) share a common element but are not exactly the same (Abs to A), a single spur is formed. This is the line of partial identity.</a:t>
            </a:r>
          </a:p>
        </p:txBody>
      </p:sp>
      <p:pic>
        <p:nvPicPr>
          <p:cNvPr id="5" name="Picture 8" descr="Ouch1"/>
          <p:cNvPicPr>
            <a:picLocks noChangeAspect="1" noChangeArrowheads="1"/>
          </p:cNvPicPr>
          <p:nvPr/>
        </p:nvPicPr>
        <p:blipFill>
          <a:blip r:embed="rId3" cstate="print"/>
          <a:srcRect t="47826"/>
          <a:stretch>
            <a:fillRect/>
          </a:stretch>
        </p:blipFill>
        <p:spPr bwMode="auto">
          <a:xfrm>
            <a:off x="4191000" y="2057400"/>
            <a:ext cx="4953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13716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In </a:t>
            </a:r>
            <a:r>
              <a:rPr lang="en-US" sz="2400" b="1" dirty="0" smtClean="0">
                <a:solidFill>
                  <a:srgbClr val="FF3300"/>
                </a:solidFill>
              </a:rPr>
              <a:t>electro-</a:t>
            </a:r>
            <a:r>
              <a:rPr lang="en-US" sz="2400" b="1" dirty="0" err="1" smtClean="0">
                <a:solidFill>
                  <a:srgbClr val="FF3300"/>
                </a:solidFill>
              </a:rPr>
              <a:t>immunodiffusion</a:t>
            </a:r>
            <a:r>
              <a:rPr lang="en-US" sz="2400" b="1" dirty="0" smtClean="0">
                <a:solidFill>
                  <a:srgbClr val="FF3300"/>
                </a:solidFill>
              </a:rPr>
              <a:t>,</a:t>
            </a:r>
            <a:r>
              <a:rPr lang="en-US" sz="2400" dirty="0" smtClean="0"/>
              <a:t> </a:t>
            </a:r>
            <a:r>
              <a:rPr lang="en-US" sz="2400" b="1" dirty="0" smtClean="0"/>
              <a:t>diffusion is combined with electrophoresis</a:t>
            </a:r>
          </a:p>
          <a:p>
            <a:r>
              <a:rPr lang="en-US" sz="2400" b="1" dirty="0" smtClean="0">
                <a:solidFill>
                  <a:srgbClr val="CC0000"/>
                </a:solidFill>
              </a:rPr>
              <a:t>Electrophoresis</a:t>
            </a:r>
            <a:r>
              <a:rPr lang="en-US" sz="2400" b="1" dirty="0" smtClean="0"/>
              <a:t> </a:t>
            </a:r>
            <a:r>
              <a:rPr lang="en-US" sz="2400" dirty="0" smtClean="0"/>
              <a:t>separates  antigen molecules according to differences in</a:t>
            </a:r>
          </a:p>
          <a:p>
            <a:pPr>
              <a:buNone/>
            </a:pPr>
            <a:r>
              <a:rPr lang="en-US" sz="2400" dirty="0" smtClean="0"/>
              <a:t>      their electrical charges and molecular weight then specific </a:t>
            </a:r>
            <a:r>
              <a:rPr lang="en-US" sz="2400" b="1" dirty="0" smtClean="0"/>
              <a:t>antibodies</a:t>
            </a:r>
          </a:p>
          <a:p>
            <a:pPr>
              <a:buNone/>
            </a:pPr>
            <a:r>
              <a:rPr lang="en-US" sz="2400" b="1" dirty="0" smtClean="0"/>
              <a:t>      diffuse </a:t>
            </a:r>
            <a:r>
              <a:rPr lang="en-US" sz="2400" dirty="0" smtClean="0"/>
              <a:t>and react with separated antigen forming precipitin bands.</a:t>
            </a:r>
          </a:p>
          <a:p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219200" y="152400"/>
            <a:ext cx="5641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III- Electro-</a:t>
            </a:r>
            <a:r>
              <a:rPr lang="en-US" sz="3200" b="1" dirty="0" err="1" smtClean="0">
                <a:solidFill>
                  <a:srgbClr val="FF0000"/>
                </a:solidFill>
              </a:rPr>
              <a:t>Immnodiffusion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4" name="Picture 4" descr="Macintosh HD:Applications:Microsoft Office 2004:Office:PPT_IB_SupportFiles:Images:37623_Ch21_Fig08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04800" y="2590800"/>
            <a:ext cx="8458200" cy="39735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III- Electro-</a:t>
            </a:r>
            <a:r>
              <a:rPr lang="en-US" sz="3600" b="1" dirty="0" err="1" smtClean="0">
                <a:solidFill>
                  <a:srgbClr val="FF0000"/>
                </a:solidFill>
                <a:latin typeface="+mn-lt"/>
              </a:rPr>
              <a:t>Immnodiffusion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Immunoelectrophoresis</a:t>
            </a:r>
            <a:r>
              <a:rPr lang="en-US" dirty="0" smtClean="0"/>
              <a:t> (IEP)</a:t>
            </a:r>
          </a:p>
          <a:p>
            <a:pPr marL="514350" lvl="1" indent="-514350">
              <a:buFont typeface="+mj-lt"/>
              <a:buAutoNum type="alphaLcParenR"/>
            </a:pPr>
            <a:r>
              <a:rPr lang="en-IN" sz="3200" dirty="0" err="1" smtClean="0"/>
              <a:t>Immunofixation</a:t>
            </a:r>
            <a:r>
              <a:rPr lang="en-IN" dirty="0" smtClean="0"/>
              <a:t> 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Rocket </a:t>
            </a:r>
            <a:r>
              <a:rPr lang="en-US" dirty="0" err="1" smtClean="0"/>
              <a:t>Electroimmunodiffusion</a:t>
            </a:r>
            <a:r>
              <a:rPr lang="en-US" dirty="0" smtClean="0"/>
              <a:t> (EID)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Counterimmunoelectrophoresis</a:t>
            </a:r>
            <a:r>
              <a:rPr lang="en-US" dirty="0" smtClean="0"/>
              <a:t> (CIEP)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3200" b="1" dirty="0" smtClean="0">
                <a:solidFill>
                  <a:srgbClr val="7030A0"/>
                </a:solidFill>
              </a:rPr>
              <a:t>a) </a:t>
            </a:r>
            <a:r>
              <a:rPr lang="en-US" sz="3600" b="1" dirty="0" err="1" smtClean="0">
                <a:solidFill>
                  <a:srgbClr val="7030A0"/>
                </a:solidFill>
                <a:latin typeface="+mn-lt"/>
              </a:rPr>
              <a:t>I</a:t>
            </a:r>
            <a:r>
              <a:rPr lang="en-US" sz="3200" b="1" dirty="0" err="1" smtClean="0">
                <a:solidFill>
                  <a:srgbClr val="7030A0"/>
                </a:solidFill>
                <a:latin typeface="+mn-lt"/>
              </a:rPr>
              <a:t>mmunoelectrophoresis</a:t>
            </a:r>
            <a:endParaRPr lang="en-US" sz="3200" b="1" dirty="0" smtClean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7772400" cy="1600200"/>
          </a:xfrm>
        </p:spPr>
        <p:txBody>
          <a:bodyPr/>
          <a:lstStyle/>
          <a:p>
            <a:pPr algn="l" rtl="0" eaLnBrk="1" hangingPunct="1"/>
            <a:r>
              <a:rPr lang="en-US" dirty="0" smtClean="0"/>
              <a:t>Method</a:t>
            </a:r>
          </a:p>
          <a:p>
            <a:pPr lvl="1" algn="l" rtl="0" eaLnBrk="1" hangingPunct="1"/>
            <a:r>
              <a:rPr lang="en-US" dirty="0" err="1" smtClean="0"/>
              <a:t>Ags</a:t>
            </a:r>
            <a:r>
              <a:rPr lang="en-US" dirty="0" smtClean="0"/>
              <a:t> are separated by electrophoresis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6750" y="2503488"/>
            <a:ext cx="3656013" cy="1535112"/>
            <a:chOff x="420" y="1577"/>
            <a:chExt cx="2303" cy="967"/>
          </a:xfrm>
        </p:grpSpPr>
        <p:sp>
          <p:nvSpPr>
            <p:cNvPr id="19480" name="Rectangle 6"/>
            <p:cNvSpPr>
              <a:spLocks noChangeArrowheads="1"/>
            </p:cNvSpPr>
            <p:nvPr/>
          </p:nvSpPr>
          <p:spPr bwMode="auto">
            <a:xfrm>
              <a:off x="420" y="1680"/>
              <a:ext cx="2303" cy="86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9481" name="Oval 7"/>
            <p:cNvSpPr>
              <a:spLocks noChangeAspect="1" noChangeArrowheads="1"/>
            </p:cNvSpPr>
            <p:nvPr/>
          </p:nvSpPr>
          <p:spPr bwMode="auto">
            <a:xfrm>
              <a:off x="775" y="1846"/>
              <a:ext cx="230" cy="23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hangingPunct="0"/>
              <a:r>
                <a:rPr lang="en-US" sz="1600" b="1">
                  <a:latin typeface="Times New Roman" pitchFamily="18" charset="0"/>
                </a:rPr>
                <a:t>Ag</a:t>
              </a:r>
            </a:p>
          </p:txBody>
        </p:sp>
        <p:sp>
          <p:nvSpPr>
            <p:cNvPr id="19482" name="Text Box 8"/>
            <p:cNvSpPr txBox="1">
              <a:spLocks noChangeArrowheads="1"/>
            </p:cNvSpPr>
            <p:nvPr/>
          </p:nvSpPr>
          <p:spPr bwMode="auto">
            <a:xfrm>
              <a:off x="2448" y="1577"/>
              <a:ext cx="2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3200" b="1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9483" name="Text Box 9"/>
            <p:cNvSpPr txBox="1">
              <a:spLocks noChangeArrowheads="1"/>
            </p:cNvSpPr>
            <p:nvPr/>
          </p:nvSpPr>
          <p:spPr bwMode="auto">
            <a:xfrm>
              <a:off x="501" y="1610"/>
              <a:ext cx="26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32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484" name="Oval 10"/>
            <p:cNvSpPr>
              <a:spLocks noChangeAspect="1" noChangeArrowheads="1"/>
            </p:cNvSpPr>
            <p:nvPr/>
          </p:nvSpPr>
          <p:spPr bwMode="auto">
            <a:xfrm>
              <a:off x="1664" y="1847"/>
              <a:ext cx="230" cy="230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9485" name="Oval 11"/>
            <p:cNvSpPr>
              <a:spLocks noChangeAspect="1" noChangeArrowheads="1"/>
            </p:cNvSpPr>
            <p:nvPr/>
          </p:nvSpPr>
          <p:spPr bwMode="auto">
            <a:xfrm>
              <a:off x="2185" y="1843"/>
              <a:ext cx="230" cy="230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9486" name="Oval 12"/>
            <p:cNvSpPr>
              <a:spLocks noChangeAspect="1" noChangeArrowheads="1"/>
            </p:cNvSpPr>
            <p:nvPr/>
          </p:nvSpPr>
          <p:spPr bwMode="auto">
            <a:xfrm>
              <a:off x="1177" y="1850"/>
              <a:ext cx="230" cy="230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en-US" sz="3200">
                <a:latin typeface="Times New Roman" pitchFamily="18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705100" y="4262438"/>
            <a:ext cx="3656013" cy="1371600"/>
            <a:chOff x="1704" y="2685"/>
            <a:chExt cx="2303" cy="864"/>
          </a:xfrm>
        </p:grpSpPr>
        <p:sp>
          <p:nvSpPr>
            <p:cNvPr id="19471" name="Rectangle 14"/>
            <p:cNvSpPr>
              <a:spLocks noChangeArrowheads="1"/>
            </p:cNvSpPr>
            <p:nvPr/>
          </p:nvSpPr>
          <p:spPr bwMode="auto">
            <a:xfrm>
              <a:off x="1704" y="2685"/>
              <a:ext cx="2303" cy="86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9472" name="Oval 15"/>
            <p:cNvSpPr>
              <a:spLocks noChangeAspect="1" noChangeArrowheads="1"/>
            </p:cNvSpPr>
            <p:nvPr/>
          </p:nvSpPr>
          <p:spPr bwMode="auto">
            <a:xfrm>
              <a:off x="2059" y="2851"/>
              <a:ext cx="230" cy="23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hangingPunct="0"/>
              <a:r>
                <a:rPr lang="en-US" sz="1600" b="1">
                  <a:latin typeface="Times New Roman" pitchFamily="18" charset="0"/>
                </a:rPr>
                <a:t>Ag</a:t>
              </a:r>
            </a:p>
          </p:txBody>
        </p:sp>
        <p:sp>
          <p:nvSpPr>
            <p:cNvPr id="19473" name="AutoShape 16"/>
            <p:cNvSpPr>
              <a:spLocks noChangeArrowheads="1"/>
            </p:cNvSpPr>
            <p:nvPr/>
          </p:nvSpPr>
          <p:spPr bwMode="auto">
            <a:xfrm>
              <a:off x="1840" y="3301"/>
              <a:ext cx="2015" cy="144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hangingPunct="0"/>
              <a:r>
                <a:rPr lang="en-US" sz="1600" b="1">
                  <a:latin typeface="Times New Roman" pitchFamily="18" charset="0"/>
                </a:rPr>
                <a:t>Ab</a:t>
              </a:r>
            </a:p>
          </p:txBody>
        </p:sp>
        <p:sp>
          <p:nvSpPr>
            <p:cNvPr id="19474" name="Oval 17"/>
            <p:cNvSpPr>
              <a:spLocks noChangeAspect="1" noChangeArrowheads="1"/>
            </p:cNvSpPr>
            <p:nvPr/>
          </p:nvSpPr>
          <p:spPr bwMode="auto">
            <a:xfrm>
              <a:off x="2924" y="2848"/>
              <a:ext cx="230" cy="230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9475" name="Oval 18"/>
            <p:cNvSpPr>
              <a:spLocks noChangeAspect="1" noChangeArrowheads="1"/>
            </p:cNvSpPr>
            <p:nvPr/>
          </p:nvSpPr>
          <p:spPr bwMode="auto">
            <a:xfrm>
              <a:off x="3419" y="2844"/>
              <a:ext cx="230" cy="230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9476" name="Oval 19"/>
            <p:cNvSpPr>
              <a:spLocks noChangeAspect="1" noChangeArrowheads="1"/>
            </p:cNvSpPr>
            <p:nvPr/>
          </p:nvSpPr>
          <p:spPr bwMode="auto">
            <a:xfrm>
              <a:off x="2466" y="2851"/>
              <a:ext cx="230" cy="230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9477" name="Arc 20"/>
            <p:cNvSpPr>
              <a:spLocks/>
            </p:cNvSpPr>
            <p:nvPr/>
          </p:nvSpPr>
          <p:spPr bwMode="auto">
            <a:xfrm rot="-3584926" flipH="1" flipV="1">
              <a:off x="2352" y="2755"/>
              <a:ext cx="576" cy="528"/>
            </a:xfrm>
            <a:custGeom>
              <a:avLst/>
              <a:gdLst>
                <a:gd name="T0" fmla="*/ 0 w 21600"/>
                <a:gd name="T1" fmla="*/ 0 h 19801"/>
                <a:gd name="T2" fmla="*/ 0 w 21600"/>
                <a:gd name="T3" fmla="*/ 0 h 19801"/>
                <a:gd name="T4" fmla="*/ 0 w 21600"/>
                <a:gd name="T5" fmla="*/ 0 h 1980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801"/>
                <a:gd name="T11" fmla="*/ 21600 w 21600"/>
                <a:gd name="T12" fmla="*/ 19801 h 19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801" fill="none" extrusionOk="0">
                  <a:moveTo>
                    <a:pt x="8630" y="-1"/>
                  </a:moveTo>
                  <a:cubicBezTo>
                    <a:pt x="16506" y="3432"/>
                    <a:pt x="21600" y="11208"/>
                    <a:pt x="21600" y="19801"/>
                  </a:cubicBezTo>
                </a:path>
                <a:path w="21600" h="19801" stroke="0" extrusionOk="0">
                  <a:moveTo>
                    <a:pt x="8630" y="-1"/>
                  </a:moveTo>
                  <a:cubicBezTo>
                    <a:pt x="16506" y="3432"/>
                    <a:pt x="21600" y="11208"/>
                    <a:pt x="21600" y="19801"/>
                  </a:cubicBezTo>
                  <a:lnTo>
                    <a:pt x="0" y="19801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Arc 21"/>
            <p:cNvSpPr>
              <a:spLocks/>
            </p:cNvSpPr>
            <p:nvPr/>
          </p:nvSpPr>
          <p:spPr bwMode="auto">
            <a:xfrm rot="-3584926" flipH="1" flipV="1">
              <a:off x="2812" y="2752"/>
              <a:ext cx="576" cy="528"/>
            </a:xfrm>
            <a:custGeom>
              <a:avLst/>
              <a:gdLst>
                <a:gd name="T0" fmla="*/ 0 w 21600"/>
                <a:gd name="T1" fmla="*/ 0 h 19801"/>
                <a:gd name="T2" fmla="*/ 0 w 21600"/>
                <a:gd name="T3" fmla="*/ 0 h 19801"/>
                <a:gd name="T4" fmla="*/ 0 w 21600"/>
                <a:gd name="T5" fmla="*/ 0 h 1980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801"/>
                <a:gd name="T11" fmla="*/ 21600 w 21600"/>
                <a:gd name="T12" fmla="*/ 19801 h 19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801" fill="none" extrusionOk="0">
                  <a:moveTo>
                    <a:pt x="8630" y="-1"/>
                  </a:moveTo>
                  <a:cubicBezTo>
                    <a:pt x="16506" y="3432"/>
                    <a:pt x="21600" y="11208"/>
                    <a:pt x="21600" y="19801"/>
                  </a:cubicBezTo>
                </a:path>
                <a:path w="21600" h="19801" stroke="0" extrusionOk="0">
                  <a:moveTo>
                    <a:pt x="8630" y="-1"/>
                  </a:moveTo>
                  <a:cubicBezTo>
                    <a:pt x="16506" y="3432"/>
                    <a:pt x="21600" y="11208"/>
                    <a:pt x="21600" y="19801"/>
                  </a:cubicBezTo>
                  <a:lnTo>
                    <a:pt x="0" y="19801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Arc 22"/>
            <p:cNvSpPr>
              <a:spLocks/>
            </p:cNvSpPr>
            <p:nvPr/>
          </p:nvSpPr>
          <p:spPr bwMode="auto">
            <a:xfrm rot="-3584926" flipH="1" flipV="1">
              <a:off x="3281" y="2738"/>
              <a:ext cx="576" cy="528"/>
            </a:xfrm>
            <a:custGeom>
              <a:avLst/>
              <a:gdLst>
                <a:gd name="T0" fmla="*/ 0 w 21600"/>
                <a:gd name="T1" fmla="*/ 0 h 19801"/>
                <a:gd name="T2" fmla="*/ 0 w 21600"/>
                <a:gd name="T3" fmla="*/ 0 h 19801"/>
                <a:gd name="T4" fmla="*/ 0 w 21600"/>
                <a:gd name="T5" fmla="*/ 0 h 1980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801"/>
                <a:gd name="T11" fmla="*/ 21600 w 21600"/>
                <a:gd name="T12" fmla="*/ 19801 h 19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801" fill="none" extrusionOk="0">
                  <a:moveTo>
                    <a:pt x="8630" y="-1"/>
                  </a:moveTo>
                  <a:cubicBezTo>
                    <a:pt x="16506" y="3432"/>
                    <a:pt x="21600" y="11208"/>
                    <a:pt x="21600" y="19801"/>
                  </a:cubicBezTo>
                </a:path>
                <a:path w="21600" h="19801" stroke="0" extrusionOk="0">
                  <a:moveTo>
                    <a:pt x="8630" y="-1"/>
                  </a:moveTo>
                  <a:cubicBezTo>
                    <a:pt x="16506" y="3432"/>
                    <a:pt x="21600" y="11208"/>
                    <a:pt x="21600" y="19801"/>
                  </a:cubicBezTo>
                  <a:lnTo>
                    <a:pt x="0" y="19801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713288" y="2667000"/>
            <a:ext cx="3656012" cy="1371600"/>
            <a:chOff x="2969" y="1680"/>
            <a:chExt cx="2303" cy="864"/>
          </a:xfrm>
        </p:grpSpPr>
        <p:sp>
          <p:nvSpPr>
            <p:cNvPr id="19465" name="Rectangle 24"/>
            <p:cNvSpPr>
              <a:spLocks noChangeArrowheads="1"/>
            </p:cNvSpPr>
            <p:nvPr/>
          </p:nvSpPr>
          <p:spPr bwMode="auto">
            <a:xfrm>
              <a:off x="2969" y="1680"/>
              <a:ext cx="2303" cy="86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9466" name="Oval 25"/>
            <p:cNvSpPr>
              <a:spLocks noChangeAspect="1" noChangeArrowheads="1"/>
            </p:cNvSpPr>
            <p:nvPr/>
          </p:nvSpPr>
          <p:spPr bwMode="auto">
            <a:xfrm>
              <a:off x="3324" y="1846"/>
              <a:ext cx="230" cy="23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hangingPunct="0"/>
              <a:r>
                <a:rPr lang="en-US" sz="1600" b="1">
                  <a:latin typeface="Times New Roman" pitchFamily="18" charset="0"/>
                </a:rPr>
                <a:t>Ag</a:t>
              </a:r>
            </a:p>
          </p:txBody>
        </p:sp>
        <p:sp>
          <p:nvSpPr>
            <p:cNvPr id="19467" name="AutoShape 26"/>
            <p:cNvSpPr>
              <a:spLocks noChangeArrowheads="1"/>
            </p:cNvSpPr>
            <p:nvPr/>
          </p:nvSpPr>
          <p:spPr bwMode="auto">
            <a:xfrm>
              <a:off x="3105" y="2296"/>
              <a:ext cx="2015" cy="144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hangingPunct="0"/>
              <a:r>
                <a:rPr lang="en-US" sz="1600" b="1">
                  <a:latin typeface="Times New Roman" pitchFamily="18" charset="0"/>
                </a:rPr>
                <a:t>Ab</a:t>
              </a:r>
            </a:p>
          </p:txBody>
        </p:sp>
        <p:sp>
          <p:nvSpPr>
            <p:cNvPr id="19468" name="Oval 27"/>
            <p:cNvSpPr>
              <a:spLocks noChangeAspect="1" noChangeArrowheads="1"/>
            </p:cNvSpPr>
            <p:nvPr/>
          </p:nvSpPr>
          <p:spPr bwMode="auto">
            <a:xfrm>
              <a:off x="4213" y="1842"/>
              <a:ext cx="230" cy="230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9469" name="Oval 28"/>
            <p:cNvSpPr>
              <a:spLocks noChangeAspect="1" noChangeArrowheads="1"/>
            </p:cNvSpPr>
            <p:nvPr/>
          </p:nvSpPr>
          <p:spPr bwMode="auto">
            <a:xfrm>
              <a:off x="4708" y="1838"/>
              <a:ext cx="230" cy="230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9470" name="Oval 29"/>
            <p:cNvSpPr>
              <a:spLocks noChangeAspect="1" noChangeArrowheads="1"/>
            </p:cNvSpPr>
            <p:nvPr/>
          </p:nvSpPr>
          <p:spPr bwMode="auto">
            <a:xfrm>
              <a:off x="3755" y="1845"/>
              <a:ext cx="230" cy="230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en-US" sz="3200">
                <a:latin typeface="Times New Roman" pitchFamily="18" charset="0"/>
              </a:endParaRPr>
            </a:p>
          </p:txBody>
        </p:sp>
      </p:grpSp>
      <p:sp>
        <p:nvSpPr>
          <p:cNvPr id="136222" name="Rectangle 30"/>
          <p:cNvSpPr>
            <a:spLocks noChangeArrowheads="1"/>
          </p:cNvSpPr>
          <p:nvPr/>
        </p:nvSpPr>
        <p:spPr bwMode="auto">
          <a:xfrm>
            <a:off x="681038" y="1905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 rtl="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latin typeface="Times New Roman" pitchFamily="18" charset="0"/>
              </a:rPr>
              <a:t>Ab is placed in trough cut in the agar 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52400" y="5766137"/>
            <a:ext cx="88201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Interpretation</a:t>
            </a:r>
            <a:r>
              <a:rPr lang="en-US" sz="3200" dirty="0">
                <a:latin typeface="Times New Roman" pitchFamily="18" charset="0"/>
              </a:rPr>
              <a:t>- 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Precipitin arc</a:t>
            </a:r>
            <a:r>
              <a:rPr lang="en-US" b="1" dirty="0">
                <a:latin typeface="Times New Roman" pitchFamily="18" charset="0"/>
              </a:rPr>
              <a:t> represent individual antigens</a:t>
            </a:r>
          </a:p>
          <a:p>
            <a:pPr algn="l">
              <a:buFontTx/>
              <a:buChar char="•"/>
            </a:pPr>
            <a:r>
              <a:rPr lang="en-US" dirty="0"/>
              <a:t>  </a:t>
            </a:r>
            <a:r>
              <a:rPr lang="en-US" sz="2800" b="1" dirty="0"/>
              <a:t>Qualitative</a:t>
            </a:r>
            <a:r>
              <a:rPr lang="en-US" dirty="0"/>
              <a:t> - </a:t>
            </a:r>
            <a:r>
              <a:rPr lang="en-US" b="1" dirty="0"/>
              <a:t>Relative </a:t>
            </a:r>
            <a:r>
              <a:rPr lang="en-US" b="1" dirty="0" smtClean="0"/>
              <a:t>concentration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  <p:bldP spid="136222" grpId="0" build="p" autoUpdateAnimBg="0"/>
      <p:bldP spid="3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7030A0"/>
                </a:solidFill>
                <a:latin typeface="+mn-lt"/>
              </a:rPr>
              <a:t>a)</a:t>
            </a:r>
            <a:r>
              <a:rPr lang="en-US" sz="4000" b="1" dirty="0" err="1" smtClean="0">
                <a:solidFill>
                  <a:srgbClr val="7030A0"/>
                </a:solidFill>
                <a:latin typeface="+mn-lt"/>
              </a:rPr>
              <a:t>Imunoelectrphoresis</a:t>
            </a:r>
            <a:r>
              <a:rPr lang="en-US" sz="4000" b="1" dirty="0" smtClean="0">
                <a:solidFill>
                  <a:srgbClr val="7030A0"/>
                </a:solidFill>
                <a:latin typeface="+mn-lt"/>
              </a:rPr>
              <a:t> (cont.)</a:t>
            </a:r>
            <a:br>
              <a:rPr lang="en-US" sz="4000" b="1" dirty="0" smtClean="0">
                <a:solidFill>
                  <a:srgbClr val="7030A0"/>
                </a:solidFill>
                <a:latin typeface="+mn-lt"/>
              </a:rPr>
            </a:br>
            <a:endParaRPr lang="en-US" sz="4000" b="1" dirty="0" smtClean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5" name="Picture 5" descr="E:\immunele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838200"/>
            <a:ext cx="5985904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immunoelect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505200"/>
            <a:ext cx="894152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7030A0"/>
                </a:solidFill>
                <a:latin typeface="+mn-lt"/>
                <a:cs typeface="Calibri" pitchFamily="34" charset="0"/>
              </a:rPr>
              <a:t>b) </a:t>
            </a:r>
            <a:r>
              <a:rPr lang="cs-CZ" sz="3600" b="1" dirty="0" smtClean="0">
                <a:solidFill>
                  <a:srgbClr val="7030A0"/>
                </a:solidFill>
                <a:latin typeface="+mn-lt"/>
                <a:cs typeface="Calibri" pitchFamily="34" charset="0"/>
              </a:rPr>
              <a:t>Immunofixation</a:t>
            </a:r>
            <a:endParaRPr lang="en-GB" sz="3600" b="1" dirty="0" smtClean="0">
              <a:solidFill>
                <a:srgbClr val="7030A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395289" y="1196975"/>
            <a:ext cx="7224712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80000"/>
              </a:lnSpc>
              <a:spcBef>
                <a:spcPct val="20000"/>
              </a:spcBef>
              <a:buFontTx/>
              <a:buChar char="•"/>
            </a:pPr>
            <a:r>
              <a:rPr lang="cs-CZ" sz="2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serum electrophoresis </a:t>
            </a: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           </a:t>
            </a:r>
            <a:r>
              <a:rPr lang="cs-CZ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several </a:t>
            </a: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bands</a:t>
            </a:r>
            <a:endParaRPr lang="cs-CZ" sz="2800" b="1" dirty="0">
              <a:solidFill>
                <a:srgbClr val="000099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342900" indent="-342900">
              <a:lnSpc>
                <a:spcPct val="18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Anti-immunoglobulin </a:t>
            </a:r>
            <a:r>
              <a:rPr lang="cs-CZ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antibodies </a:t>
            </a:r>
            <a:r>
              <a:rPr lang="cs-CZ" sz="2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application</a:t>
            </a:r>
          </a:p>
          <a:p>
            <a:pPr marL="342900" indent="-342900">
              <a:lnSpc>
                <a:spcPct val="180000"/>
              </a:lnSpc>
              <a:spcBef>
                <a:spcPct val="20000"/>
              </a:spcBef>
            </a:pPr>
            <a:r>
              <a:rPr lang="cs-CZ" sz="2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 (anti-IgG, -IgA, -IgM, -</a:t>
            </a:r>
            <a:r>
              <a:rPr lang="el-GR" sz="2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κ</a:t>
            </a:r>
            <a:r>
              <a:rPr lang="cs-CZ" sz="2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, -)</a:t>
            </a:r>
          </a:p>
          <a:p>
            <a:pPr marL="342900" indent="-342900">
              <a:lnSpc>
                <a:spcPct val="18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Ag/</a:t>
            </a:r>
            <a:r>
              <a:rPr lang="en-US" sz="2800" b="1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Ab</a:t>
            </a: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cs-CZ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precipitate</a:t>
            </a: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 are</a:t>
            </a:r>
            <a:r>
              <a:rPr lang="cs-CZ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formed </a:t>
            </a:r>
          </a:p>
          <a:p>
            <a:pPr marL="342900" indent="-342900">
              <a:lnSpc>
                <a:spcPct val="18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</a:t>
            </a:r>
            <a:r>
              <a:rPr lang="cs-CZ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taining </a:t>
            </a: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to visualize the precipitation bands</a:t>
            </a:r>
            <a:endParaRPr lang="cs-CZ" sz="2800" b="1" dirty="0">
              <a:solidFill>
                <a:srgbClr val="000099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91000" y="1752600"/>
            <a:ext cx="838200" cy="1588"/>
          </a:xfrm>
          <a:prstGeom prst="straightConnector1">
            <a:avLst/>
          </a:prstGeom>
          <a:ln w="5715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7030A0"/>
                </a:solidFill>
                <a:latin typeface="+mn-lt"/>
                <a:cs typeface="Calibri" pitchFamily="34" charset="0"/>
              </a:rPr>
              <a:t>b) </a:t>
            </a:r>
            <a:r>
              <a:rPr lang="cs-CZ" sz="3600" b="1" dirty="0" smtClean="0">
                <a:solidFill>
                  <a:srgbClr val="7030A0"/>
                </a:solidFill>
                <a:latin typeface="+mn-lt"/>
                <a:cs typeface="Calibri" pitchFamily="34" charset="0"/>
              </a:rPr>
              <a:t>Immunofixation</a:t>
            </a:r>
            <a:r>
              <a:rPr lang="en-US" sz="3600" b="1" dirty="0" smtClean="0">
                <a:solidFill>
                  <a:srgbClr val="7030A0"/>
                </a:solidFill>
                <a:latin typeface="+mn-lt"/>
                <a:cs typeface="Calibri" pitchFamily="34" charset="0"/>
              </a:rPr>
              <a:t> (cont.)</a:t>
            </a:r>
            <a:endParaRPr lang="en-GB" sz="3600" b="1" dirty="0" smtClean="0">
              <a:solidFill>
                <a:srgbClr val="7030A0"/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17650"/>
            <a:ext cx="8353425" cy="450373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29700" name="TextovéPole 3"/>
          <p:cNvSpPr txBox="1">
            <a:spLocks noChangeArrowheads="1"/>
          </p:cNvSpPr>
          <p:nvPr/>
        </p:nvSpPr>
        <p:spPr bwMode="auto">
          <a:xfrm>
            <a:off x="1835150" y="1557338"/>
            <a:ext cx="1296988" cy="3683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Comic Sans MS" pitchFamily="66" charset="0"/>
              </a:rPr>
              <a:t>patient 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867400" y="1557338"/>
            <a:ext cx="1944688" cy="368300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b="1">
                <a:latin typeface="Comic Sans MS" pitchFamily="66" charset="0"/>
              </a:rPr>
              <a:t>healthy control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076825" y="5661025"/>
            <a:ext cx="3311525" cy="369888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b="1">
                <a:latin typeface="Comic Sans MS" pitchFamily="66" charset="0"/>
              </a:rPr>
              <a:t>healthy control: negative</a:t>
            </a:r>
          </a:p>
        </p:txBody>
      </p:sp>
      <p:sp>
        <p:nvSpPr>
          <p:cNvPr id="29703" name="TextovéPole 6"/>
          <p:cNvSpPr txBox="1">
            <a:spLocks noChangeArrowheads="1"/>
          </p:cNvSpPr>
          <p:nvPr/>
        </p:nvSpPr>
        <p:spPr bwMode="auto">
          <a:xfrm>
            <a:off x="395288" y="5661025"/>
            <a:ext cx="4032250" cy="33813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>
                <a:latin typeface="Comic Sans MS" pitchFamily="66" charset="0"/>
              </a:rPr>
              <a:t>patient A: paraprotein in class IgG (</a:t>
            </a:r>
            <a:r>
              <a:rPr lang="cs-CZ" sz="1600" b="1">
                <a:latin typeface="Symbol" pitchFamily="18" charset="2"/>
              </a:rPr>
              <a:t>k</a:t>
            </a:r>
            <a:r>
              <a:rPr lang="cs-CZ" sz="1600" b="1"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Outcomes:</a:t>
            </a:r>
          </a:p>
          <a:p>
            <a:r>
              <a:rPr lang="en-US" dirty="0" smtClean="0"/>
              <a:t>After  this lecture , the student know processes of </a:t>
            </a:r>
            <a:r>
              <a:rPr lang="en-US" dirty="0" err="1" smtClean="0"/>
              <a:t>preciptation</a:t>
            </a:r>
            <a:r>
              <a:rPr lang="en-US" dirty="0" smtClean="0"/>
              <a:t> resulting from antigen –antibody reaction</a:t>
            </a:r>
            <a:endParaRPr lang="ar-EG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600" b="1" i="1" dirty="0" smtClean="0">
                <a:solidFill>
                  <a:srgbClr val="7030A0"/>
                </a:solidFill>
                <a:latin typeface="+mn-lt"/>
                <a:cs typeface="Calibri" pitchFamily="34" charset="0"/>
              </a:rPr>
              <a:t>Usage of immunofixation</a:t>
            </a:r>
            <a:endParaRPr lang="en-GB" sz="3600" b="1" i="1" dirty="0" smtClean="0">
              <a:solidFill>
                <a:srgbClr val="7030A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928100" cy="55451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cs-CZ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Diagnostic f</a:t>
            </a: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or</a:t>
            </a:r>
            <a:r>
              <a:rPr lang="cs-CZ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monoclonal gammapathies (</a:t>
            </a:r>
            <a:r>
              <a:rPr 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multiple myeloma</a:t>
            </a:r>
            <a:r>
              <a:rPr lang="cs-CZ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, macroglobulinemia, </a:t>
            </a: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etc..</a:t>
            </a:r>
            <a:r>
              <a:rPr lang="cs-CZ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endParaRPr lang="cs-CZ" sz="10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Monoclonal immunoglobulin is </a:t>
            </a:r>
            <a:r>
              <a:rPr lang="cs-CZ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synthesized by single clones of myeloma cells</a:t>
            </a:r>
            <a:r>
              <a:rPr lang="en-US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cs-CZ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(neoplastic proliferation of B lymphocytes)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7030A0"/>
                </a:solidFill>
                <a:latin typeface="+mn-lt"/>
              </a:rPr>
              <a:t>c) Rocket </a:t>
            </a:r>
            <a:r>
              <a:rPr lang="en-US" sz="3200" b="1" dirty="0" err="1" smtClean="0">
                <a:solidFill>
                  <a:srgbClr val="7030A0"/>
                </a:solidFill>
                <a:latin typeface="+mn-lt"/>
              </a:rPr>
              <a:t>Electroimmunodiffusion</a:t>
            </a:r>
            <a:endParaRPr lang="en-US"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77724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Antigen is </a:t>
            </a:r>
            <a:r>
              <a:rPr lang="en-US" sz="2400" b="1" dirty="0" err="1" smtClean="0"/>
              <a:t>electrophoresed</a:t>
            </a:r>
            <a:r>
              <a:rPr lang="en-US" sz="2400" b="1" dirty="0" smtClean="0"/>
              <a:t> into gel containing antibody.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precipitin reaction results in a rocket-shaped precipitin formation.</a:t>
            </a:r>
          </a:p>
          <a:p>
            <a:r>
              <a:rPr lang="en-US" sz="2400" b="1" dirty="0" smtClean="0"/>
              <a:t>The distance from the starting well to the front of the rocket shaped arc is related to antigen concentration.</a:t>
            </a:r>
            <a:endParaRPr lang="en-US" sz="2400" dirty="0"/>
          </a:p>
        </p:txBody>
      </p:sp>
      <p:pic>
        <p:nvPicPr>
          <p:cNvPr id="161799" name="Picture 7" descr="rock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505839" y="3333362"/>
            <a:ext cx="3149082" cy="3949959"/>
          </a:xfrm>
          <a:prstGeom prst="rect">
            <a:avLst/>
          </a:prstGeom>
          <a:noFill/>
        </p:spPr>
      </p:pic>
      <p:pic>
        <p:nvPicPr>
          <p:cNvPr id="6" name="Picture 4" descr="rocket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886200"/>
            <a:ext cx="4928886" cy="294986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AutoShap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+mn-lt"/>
              </a:rPr>
              <a:t>d)Counter </a:t>
            </a:r>
            <a:r>
              <a:rPr lang="en-US" sz="3600" b="1" dirty="0" err="1" smtClean="0">
                <a:solidFill>
                  <a:srgbClr val="7030A0"/>
                </a:solidFill>
                <a:latin typeface="+mn-lt"/>
              </a:rPr>
              <a:t>immunoelectrophoresis</a:t>
            </a:r>
            <a:endParaRPr lang="en-US"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143000"/>
            <a:ext cx="4953000" cy="3962399"/>
          </a:xfrm>
        </p:spPr>
        <p:txBody>
          <a:bodyPr>
            <a:normAutofit lnSpcReduction="10000"/>
          </a:bodyPr>
          <a:lstStyle/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Reactions </a:t>
            </a:r>
            <a:r>
              <a:rPr lang="en-US" sz="1800" dirty="0" err="1" smtClean="0"/>
              <a:t>occurr</a:t>
            </a:r>
            <a:r>
              <a:rPr lang="en-US" sz="1800" dirty="0" smtClean="0"/>
              <a:t> </a:t>
            </a:r>
            <a:r>
              <a:rPr lang="en-US" sz="1800" dirty="0"/>
              <a:t>between </a:t>
            </a:r>
            <a:r>
              <a:rPr lang="en-US" sz="1800" dirty="0" smtClean="0"/>
              <a:t>migrating Ag’s </a:t>
            </a:r>
            <a:r>
              <a:rPr lang="en-US" sz="1800" dirty="0"/>
              <a:t>and </a:t>
            </a:r>
            <a:r>
              <a:rPr lang="en-US" sz="1800" dirty="0" err="1" smtClean="0"/>
              <a:t>Ab’s</a:t>
            </a:r>
            <a:r>
              <a:rPr lang="en-US" sz="1800" dirty="0" smtClean="0"/>
              <a:t> </a:t>
            </a:r>
            <a:r>
              <a:rPr lang="en-US" sz="1800" dirty="0"/>
              <a:t>during </a:t>
            </a:r>
            <a:r>
              <a:rPr lang="en-US" sz="1800" dirty="0" smtClean="0"/>
              <a:t>electrophoresis (Ag and </a:t>
            </a:r>
            <a:r>
              <a:rPr lang="en-US" sz="1800" dirty="0" err="1" smtClean="0"/>
              <a:t>Ab</a:t>
            </a:r>
            <a:r>
              <a:rPr lang="en-US" sz="1800" dirty="0" smtClean="0"/>
              <a:t> migrate toward each other by electrophoresis)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Used only when Ag and </a:t>
            </a:r>
            <a:r>
              <a:rPr lang="en-US" dirty="0" err="1" smtClean="0"/>
              <a:t>Ab</a:t>
            </a:r>
            <a:r>
              <a:rPr lang="en-US" dirty="0" smtClean="0"/>
              <a:t> have opposite charges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Pairs of wells are punched in </a:t>
            </a:r>
            <a:r>
              <a:rPr lang="en-US" sz="1800" dirty="0" err="1"/>
              <a:t>agarose</a:t>
            </a:r>
            <a:r>
              <a:rPr lang="en-US" sz="1800" dirty="0"/>
              <a:t> plates in which Ag is placed in one well of each pair and </a:t>
            </a:r>
            <a:r>
              <a:rPr lang="en-US" sz="1800" dirty="0" err="1"/>
              <a:t>Ab</a:t>
            </a:r>
            <a:r>
              <a:rPr lang="en-US" sz="1800" dirty="0"/>
              <a:t> in the other.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Following electrophoresis, precipitin lines will be visible between the wells of a </a:t>
            </a:r>
            <a:r>
              <a:rPr lang="en-US" sz="1800" dirty="0" err="1"/>
              <a:t>pari</a:t>
            </a:r>
            <a:r>
              <a:rPr lang="en-US" sz="1800" dirty="0"/>
              <a:t> of wells of matching specificity</a:t>
            </a:r>
            <a:r>
              <a:rPr lang="en-US" sz="1800" dirty="0" smtClean="0"/>
              <a:t>.</a:t>
            </a:r>
          </a:p>
          <a:p>
            <a:pPr eaLnBrk="0" hangingPunct="0">
              <a:buFontTx/>
              <a:buChar char="•"/>
            </a:pP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</a:rPr>
              <a:t>Qualitative</a:t>
            </a:r>
            <a:endParaRPr lang="en-US" sz="2400" b="1" dirty="0" smtClean="0">
              <a:latin typeface="Times New Roman" pitchFamily="18" charset="0"/>
            </a:endParaRPr>
          </a:p>
          <a:p>
            <a:pPr lvl="1" eaLnBrk="0" hangingPunct="0">
              <a:buFontTx/>
              <a:buChar char="–"/>
            </a:pPr>
            <a:r>
              <a:rPr lang="en-US" sz="2000" dirty="0" smtClean="0">
                <a:solidFill>
                  <a:schemeClr val="tx2"/>
                </a:solidFill>
              </a:rPr>
              <a:t>Its major advantage is its speed.</a:t>
            </a:r>
            <a:endParaRPr lang="en-US" sz="1400" dirty="0"/>
          </a:p>
        </p:txBody>
      </p:sp>
      <p:pic>
        <p:nvPicPr>
          <p:cNvPr id="163847" name="Picture 7" descr="counterim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066801"/>
            <a:ext cx="3810000" cy="4038600"/>
          </a:xfrm>
          <a:prstGeom prst="rect">
            <a:avLst/>
          </a:prstGeom>
          <a:noFill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219200" y="5181600"/>
            <a:ext cx="6399213" cy="1509713"/>
            <a:chOff x="864" y="2210"/>
            <a:chExt cx="4031" cy="95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864" y="2297"/>
              <a:ext cx="4031" cy="86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hangingPunct="0"/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536" y="2444"/>
              <a:ext cx="576" cy="57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hangingPunct="0"/>
              <a:r>
                <a:rPr lang="en-US" sz="3200" b="1">
                  <a:latin typeface="Times New Roman" pitchFamily="18" charset="0"/>
                </a:rPr>
                <a:t>Ag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648" y="2429"/>
              <a:ext cx="576" cy="57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hangingPunct="0"/>
              <a:r>
                <a:rPr lang="en-US" sz="3200" b="1">
                  <a:latin typeface="Times New Roman" pitchFamily="18" charset="0"/>
                </a:rPr>
                <a:t>Ab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946" y="2210"/>
              <a:ext cx="2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3200" b="1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550" y="2237"/>
              <a:ext cx="26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32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880" y="2448"/>
              <a:ext cx="0" cy="52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112" y="2736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3216" y="2729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IV-Measurement of Precipitation by Light</a:t>
            </a:r>
          </a:p>
        </p:txBody>
      </p:sp>
      <p:sp>
        <p:nvSpPr>
          <p:cNvPr id="2252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b="1" u="sng" dirty="0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 P</a:t>
            </a:r>
            <a:r>
              <a:rPr lang="cs-CZ" b="1" u="sng" dirty="0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rinciple</a:t>
            </a:r>
            <a:r>
              <a:rPr lang="cs-CZ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smtClean="0"/>
              <a:t>Antigen-antibody complexes, when formed, will precipitate in a solution resulting in a turbid or cloudy appearance that can be measured by: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00FF"/>
                </a:solidFill>
              </a:rPr>
              <a:t>Turbidimetry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Passing light through a cloudy solution.  (Net decrease in light intensity)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00FF"/>
                </a:solidFill>
              </a:rPr>
              <a:t>Nephelometry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Measuring light scattered at a particular angle after being passed through a solution i.e. indirect measure.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Amount of light scattered correlates to the concentration of the solution</a:t>
            </a:r>
          </a:p>
          <a:p>
            <a:pPr lvl="2"/>
            <a:endParaRPr lang="en-US" dirty="0" smtClean="0"/>
          </a:p>
          <a:p>
            <a:r>
              <a:rPr lang="en-US" b="1" u="sng" dirty="0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cs-CZ" b="1" u="sng" dirty="0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valuation: </a:t>
            </a:r>
            <a:r>
              <a:rPr lang="cs-CZ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Ag concentration is proportional to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the</a:t>
            </a:r>
            <a:endParaRPr lang="cs-CZ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cs-CZ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		 turbidity of complexes („end point“)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6092825"/>
            <a:ext cx="9715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35814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Turbidimetry</a:t>
            </a:r>
            <a:endParaRPr lang="en-GB" sz="4000" b="1" i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9013"/>
            <a:ext cx="4702175" cy="28971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80000"/>
              </a:lnSpc>
            </a:pPr>
            <a:r>
              <a:rPr lang="cs-CZ" sz="24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precipitation in solution</a:t>
            </a:r>
          </a:p>
          <a:p>
            <a:pPr eaLnBrk="1" hangingPunct="1">
              <a:lnSpc>
                <a:spcPct val="180000"/>
              </a:lnSpc>
            </a:pPr>
            <a:r>
              <a:rPr lang="cs-CZ" sz="24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measurement of light extraction</a:t>
            </a:r>
            <a:endParaRPr lang="en-US" sz="2400" b="1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eaLnBrk="1" hangingPunct="1">
              <a:lnSpc>
                <a:spcPct val="180000"/>
              </a:lnSpc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  </a:t>
            </a:r>
            <a:r>
              <a:rPr lang="cs-CZ" sz="24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(precipitate absorption)</a:t>
            </a:r>
          </a:p>
          <a:p>
            <a:pPr eaLnBrk="1" hangingPunct="1">
              <a:lnSpc>
                <a:spcPct val="180000"/>
              </a:lnSpc>
            </a:pPr>
            <a:r>
              <a:rPr lang="cs-CZ" sz="24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standard curve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97622" y="4495800"/>
            <a:ext cx="3969578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038600" y="0"/>
            <a:ext cx="5105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Nephelometry</a:t>
            </a:r>
            <a:endParaRPr kumimoji="0" lang="en-GB" sz="36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876800" y="914400"/>
            <a:ext cx="4267200" cy="3047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Symbol" pitchFamily="18" charset="2"/>
              </a:rPr>
              <a:t>precipitation in solution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Symbol" pitchFamily="18" charset="2"/>
              </a:rPr>
              <a:t>measurement of scattered light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Symbol" pitchFamily="18" charset="2"/>
              </a:rPr>
              <a:t> (</a:t>
            </a:r>
            <a:r>
              <a:rPr lang="en-IN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proportional to number of insoluble complexes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standard curve</a:t>
            </a:r>
          </a:p>
        </p:txBody>
      </p:sp>
      <p:pic>
        <p:nvPicPr>
          <p:cNvPr id="13" name="Picture 4" descr="E:\ne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703188"/>
            <a:ext cx="3657600" cy="315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Usage of turbidimetry </a:t>
            </a:r>
            <a:r>
              <a:rPr lang="en-US" sz="40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0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cs-CZ" sz="40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and nephelometry </a:t>
            </a:r>
            <a:endParaRPr lang="en-GB" sz="4000" b="1" i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44663"/>
            <a:ext cx="8928100" cy="50688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measurement of serum proteins‘ concentration (immunoglobulins, acute-phase proteins, complement components C3, C4, transferrin, albumin,…)</a:t>
            </a:r>
          </a:p>
          <a:p>
            <a:pPr eaLnBrk="1" hangingPunct="1">
              <a:lnSpc>
                <a:spcPct val="150000"/>
              </a:lnSpc>
            </a:pPr>
            <a:r>
              <a:rPr lang="cs-CZ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rapid, </a:t>
            </a:r>
            <a:endParaRPr lang="en-US" sz="28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cs-CZ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fully-automated techniques </a:t>
            </a:r>
            <a:endParaRPr lang="en-US" sz="28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cs-CZ" sz="2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for large quantity of samples</a:t>
            </a:r>
            <a:endParaRPr lang="en-GB" sz="28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:</a:t>
            </a:r>
          </a:p>
          <a:p>
            <a:r>
              <a:rPr lang="en-US" dirty="0" smtClean="0"/>
              <a:t>Ag- </a:t>
            </a:r>
            <a:r>
              <a:rPr lang="en-US" dirty="0" err="1" smtClean="0"/>
              <a:t>Ab</a:t>
            </a:r>
            <a:r>
              <a:rPr lang="en-US" dirty="0" smtClean="0"/>
              <a:t> precipitation reactions</a:t>
            </a:r>
          </a:p>
          <a:p>
            <a:r>
              <a:rPr lang="en-US" dirty="0" smtClean="0"/>
              <a:t>Student name: </a:t>
            </a:r>
            <a:r>
              <a:rPr lang="en-US" dirty="0" err="1" smtClean="0"/>
              <a:t>Esraa</a:t>
            </a:r>
            <a:r>
              <a:rPr lang="en-US" dirty="0" smtClean="0"/>
              <a:t> Mohamed Ahmed</a:t>
            </a:r>
            <a:endParaRPr lang="ar-E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Antigen &amp; Antibody Reactions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Affinity </a:t>
            </a:r>
            <a:r>
              <a:rPr lang="en-US" sz="3600" b="1" dirty="0" smtClean="0"/>
              <a:t>vs. </a:t>
            </a:r>
            <a:r>
              <a:rPr lang="en-US" sz="3600" b="1" dirty="0" smtClean="0">
                <a:solidFill>
                  <a:srgbClr val="CC0000"/>
                </a:solidFill>
              </a:rPr>
              <a:t>Avidity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Affinity</a:t>
            </a:r>
          </a:p>
          <a:p>
            <a:pPr lvl="1" eaLnBrk="1" hangingPunct="1"/>
            <a:r>
              <a:rPr lang="en-US" dirty="0" smtClean="0"/>
              <a:t>Measure of the binding strength between an antigenic determinant (</a:t>
            </a:r>
            <a:r>
              <a:rPr lang="en-US" dirty="0" err="1" smtClean="0"/>
              <a:t>epitope</a:t>
            </a:r>
            <a:r>
              <a:rPr lang="en-US" dirty="0" smtClean="0"/>
              <a:t>)  and an antibody combining site.</a:t>
            </a:r>
          </a:p>
          <a:p>
            <a:pPr lvl="1"/>
            <a:r>
              <a:rPr lang="en-US" dirty="0" smtClean="0"/>
              <a:t>It is the sum of the attractive and repulsive forces operating between the antigenic determinant and the combining site .</a:t>
            </a:r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>
                <a:solidFill>
                  <a:srgbClr val="CC0000"/>
                </a:solidFill>
              </a:rPr>
              <a:t>Avidity</a:t>
            </a:r>
          </a:p>
          <a:p>
            <a:pPr lvl="1" eaLnBrk="1" hangingPunct="1"/>
            <a:r>
              <a:rPr lang="en-US" dirty="0" smtClean="0"/>
              <a:t>The cumulative binding strength of all antibody-</a:t>
            </a:r>
            <a:r>
              <a:rPr lang="en-US" dirty="0" err="1" smtClean="0"/>
              <a:t>epitope</a:t>
            </a:r>
            <a:r>
              <a:rPr lang="en-US" dirty="0" smtClean="0"/>
              <a:t> pairs which results from multivalent antigen and antibody.</a:t>
            </a:r>
            <a:endParaRPr lang="en-US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EG" smtClean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280400" cy="56165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Numerous types of serologic tests </a:t>
            </a:r>
            <a:endParaRPr lang="en-US" altLang="ko-KR" sz="2400" b="1" dirty="0" smtClean="0">
              <a:ea typeface="굴림" pitchFamily="50" charset="-127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altLang="ko-KR" sz="2400" b="1" dirty="0" smtClean="0">
                <a:ea typeface="굴림" pitchFamily="50" charset="-127"/>
              </a:rPr>
              <a:t>differ in their speed and sensitivity.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altLang="ko-KR" sz="2400" b="1" dirty="0" smtClean="0">
                <a:ea typeface="굴림" pitchFamily="50" charset="-127"/>
              </a:rPr>
              <a:t>Some are strictly </a:t>
            </a:r>
            <a:r>
              <a:rPr lang="en-US" altLang="ko-KR" sz="2800" b="1" dirty="0" smtClean="0">
                <a:solidFill>
                  <a:srgbClr val="003366"/>
                </a:solidFill>
                <a:ea typeface="굴림" pitchFamily="50" charset="-127"/>
              </a:rPr>
              <a:t>qualitative</a:t>
            </a:r>
            <a:r>
              <a:rPr lang="en-US" altLang="ko-KR" sz="2400" b="1" dirty="0" smtClean="0">
                <a:ea typeface="굴림" pitchFamily="50" charset="-127"/>
              </a:rPr>
              <a:t>, others are </a:t>
            </a:r>
            <a:r>
              <a:rPr lang="en-US" altLang="ko-KR" sz="2800" b="1" dirty="0" smtClean="0">
                <a:solidFill>
                  <a:srgbClr val="003366"/>
                </a:solidFill>
                <a:ea typeface="굴림" pitchFamily="50" charset="-127"/>
              </a:rPr>
              <a:t>quantitative</a:t>
            </a:r>
            <a:r>
              <a:rPr lang="en-US" altLang="ko-KR" sz="2400" b="1" dirty="0" smtClean="0">
                <a:ea typeface="굴림" pitchFamily="50" charset="-127"/>
              </a:rPr>
              <a:t>.</a:t>
            </a:r>
            <a:r>
              <a:rPr lang="en-US" altLang="ko-KR" sz="2400" dirty="0" smtClean="0">
                <a:ea typeface="굴림" pitchFamily="50" charset="-127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400" b="1" u="sng" dirty="0" smtClean="0"/>
              <a:t>These Tests include:</a:t>
            </a:r>
          </a:p>
          <a:p>
            <a:pPr marL="609600" indent="-609600" eaLnBrk="1" latin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Precipitation</a:t>
            </a:r>
          </a:p>
          <a:p>
            <a:pPr marL="609600" indent="-609600" eaLnBrk="1" latin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Agglutination</a:t>
            </a:r>
          </a:p>
          <a:p>
            <a:pPr marL="609600" indent="-609600" eaLnBrk="1" latin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Neutralization</a:t>
            </a:r>
          </a:p>
          <a:p>
            <a:pPr marL="609600" indent="-609600" eaLnBrk="1" latin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Complement fixation</a:t>
            </a:r>
          </a:p>
          <a:p>
            <a:pPr marL="609600" indent="-609600" eaLnBrk="1" latin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kumimoji="1" lang="en-US" altLang="ko-K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Immunofluorescence</a:t>
            </a:r>
            <a:endParaRPr kumimoji="1" lang="en-US" altLang="ko-K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굴림" pitchFamily="50" charset="-127"/>
            </a:endParaRPr>
          </a:p>
          <a:p>
            <a:pPr marL="609600" indent="-609600" eaLnBrk="1" latin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kumimoji="1" lang="en-US" altLang="ko-K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Radioimmunoassay (RIA)</a:t>
            </a:r>
          </a:p>
          <a:p>
            <a:pPr marL="609600" indent="-609600" eaLnBrk="1" latin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kumimoji="1" lang="en-US" altLang="ko-K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Enzyme-Linked </a:t>
            </a:r>
            <a:r>
              <a:rPr kumimoji="1" lang="en-US" altLang="ko-K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Immuno</a:t>
            </a:r>
            <a:r>
              <a:rPr kumimoji="1" lang="en-US" altLang="ko-K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 sorbent Assay (ELISA)</a:t>
            </a:r>
          </a:p>
          <a:p>
            <a:pPr marL="609600" indent="-609600" eaLnBrk="1" latin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kumimoji="1" lang="en-US" altLang="ko-K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Western Blotting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86800" cy="719137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folHlink"/>
                </a:solidFill>
              </a:rPr>
              <a:t>Immune Serological Testing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4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5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5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45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735138"/>
            <a:ext cx="6324600" cy="44370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One of the easiest of serological tests</a:t>
            </a:r>
          </a:p>
          <a:p>
            <a:pPr eaLnBrk="1" hangingPunct="1"/>
            <a:r>
              <a:rPr lang="en-US" sz="2800" b="1" dirty="0" smtClean="0">
                <a:solidFill>
                  <a:srgbClr val="004D86"/>
                </a:solidFill>
              </a:rPr>
              <a:t>Soluble AG &amp; </a:t>
            </a:r>
            <a:r>
              <a:rPr lang="en-US" sz="2800" b="1" dirty="0" err="1" smtClean="0">
                <a:solidFill>
                  <a:srgbClr val="004D86"/>
                </a:solidFill>
              </a:rPr>
              <a:t>Ab</a:t>
            </a:r>
            <a:r>
              <a:rPr lang="en-US" sz="2800" b="1" dirty="0" smtClean="0">
                <a:solidFill>
                  <a:srgbClr val="004D86"/>
                </a:solidFill>
              </a:rPr>
              <a:t> </a:t>
            </a:r>
            <a:r>
              <a:rPr lang="en-US" sz="2800" b="1" dirty="0" smtClean="0"/>
              <a:t>interact and </a:t>
            </a:r>
            <a:r>
              <a:rPr lang="en-US" sz="2800" dirty="0" smtClean="0">
                <a:solidFill>
                  <a:srgbClr val="003366"/>
                </a:solidFill>
              </a:rPr>
              <a:t>form a </a:t>
            </a:r>
            <a:r>
              <a:rPr lang="en-US" sz="2800" b="1" dirty="0" smtClean="0">
                <a:solidFill>
                  <a:srgbClr val="003366"/>
                </a:solidFill>
              </a:rPr>
              <a:t>lattice</a:t>
            </a:r>
            <a:r>
              <a:rPr lang="en-US" sz="2800" dirty="0" smtClean="0"/>
              <a:t> that develops into a visible precipitate. </a:t>
            </a:r>
          </a:p>
          <a:p>
            <a:pPr eaLnBrk="1" hangingPunct="1"/>
            <a:r>
              <a:rPr lang="en-US" sz="2800" dirty="0" smtClean="0"/>
              <a:t>Occur best when antigen and antibody are present in </a:t>
            </a:r>
            <a:r>
              <a:rPr lang="en-US" sz="2800" b="1" dirty="0" smtClean="0">
                <a:solidFill>
                  <a:srgbClr val="003366"/>
                </a:solidFill>
              </a:rPr>
              <a:t>optimal proportions (</a:t>
            </a:r>
            <a:r>
              <a:rPr lang="en-US" sz="2800" b="1" dirty="0" err="1" smtClean="0">
                <a:solidFill>
                  <a:srgbClr val="003366"/>
                </a:solidFill>
              </a:rPr>
              <a:t>Equivelance</a:t>
            </a:r>
            <a:r>
              <a:rPr lang="en-US" sz="2800" b="1" dirty="0" smtClean="0">
                <a:solidFill>
                  <a:srgbClr val="003366"/>
                </a:solidFill>
              </a:rPr>
              <a:t>)</a:t>
            </a:r>
            <a:r>
              <a:rPr lang="en-US" sz="2800" dirty="0" smtClean="0"/>
              <a:t>. </a:t>
            </a:r>
          </a:p>
          <a:p>
            <a:pPr eaLnBrk="1" hangingPunct="1"/>
            <a:r>
              <a:rPr lang="en-US" sz="2800" b="1" dirty="0" smtClean="0">
                <a:solidFill>
                  <a:srgbClr val="003366"/>
                </a:solidFill>
              </a:rPr>
              <a:t>Antibodies</a:t>
            </a:r>
            <a:r>
              <a:rPr lang="en-US" sz="2800" dirty="0" smtClean="0"/>
              <a:t> that aggregate soluble antigens are called </a:t>
            </a:r>
            <a:r>
              <a:rPr lang="en-US" sz="2800" b="1" dirty="0" smtClean="0">
                <a:solidFill>
                  <a:srgbClr val="003366"/>
                </a:solidFill>
              </a:rPr>
              <a:t>precipitins</a:t>
            </a:r>
            <a:r>
              <a:rPr lang="en-US" sz="2800" dirty="0" smtClean="0"/>
              <a:t>.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6868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Precipitation Serological Tests</a:t>
            </a:r>
          </a:p>
        </p:txBody>
      </p:sp>
      <p:pic>
        <p:nvPicPr>
          <p:cNvPr id="7173" name="Picture 6" descr="prozone postzone"/>
          <p:cNvPicPr>
            <a:picLocks noChangeAspect="1" noChangeArrowheads="1"/>
          </p:cNvPicPr>
          <p:nvPr/>
        </p:nvPicPr>
        <p:blipFill>
          <a:blip r:embed="rId3" cstate="print"/>
          <a:srcRect l="6320" t="41548" r="3923"/>
          <a:stretch>
            <a:fillRect/>
          </a:stretch>
        </p:blipFill>
        <p:spPr bwMode="auto">
          <a:xfrm>
            <a:off x="6381314" y="1958975"/>
            <a:ext cx="276268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6037"/>
            <a:ext cx="777240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Ag / </a:t>
            </a:r>
            <a:r>
              <a:rPr lang="en-US" b="1" dirty="0" err="1" smtClean="0">
                <a:solidFill>
                  <a:srgbClr val="C00000"/>
                </a:solidFill>
              </a:rPr>
              <a:t>Ab</a:t>
            </a:r>
            <a:r>
              <a:rPr lang="en-US" b="1" dirty="0" smtClean="0">
                <a:solidFill>
                  <a:srgbClr val="C00000"/>
                </a:solidFill>
              </a:rPr>
              <a:t> Precipitation reactions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36625"/>
            <a:ext cx="8686800" cy="10445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CC0099"/>
                </a:solidFill>
              </a:rPr>
              <a:t>Polyclonal antibodies</a:t>
            </a:r>
            <a:r>
              <a:rPr lang="en-US" sz="2400" dirty="0" smtClean="0"/>
              <a:t> can form </a:t>
            </a:r>
            <a:r>
              <a:rPr lang="en-US" sz="2400" b="1" dirty="0" smtClean="0">
                <a:solidFill>
                  <a:srgbClr val="CC0099"/>
                </a:solidFill>
              </a:rPr>
              <a:t>lattices</a:t>
            </a:r>
            <a:r>
              <a:rPr lang="en-US" sz="2400" b="1" dirty="0" smtClean="0"/>
              <a:t>, or </a:t>
            </a:r>
            <a:r>
              <a:rPr lang="en-US" sz="2400" b="1" dirty="0" smtClean="0">
                <a:solidFill>
                  <a:srgbClr val="CC0099"/>
                </a:solidFill>
              </a:rPr>
              <a:t>large aggregates</a:t>
            </a:r>
            <a:r>
              <a:rPr lang="en-US" sz="2400" dirty="0" smtClean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However, </a:t>
            </a:r>
            <a:r>
              <a:rPr lang="en-US" sz="2400" b="1" dirty="0" smtClean="0">
                <a:solidFill>
                  <a:srgbClr val="0000FF"/>
                </a:solidFill>
              </a:rPr>
              <a:t>monoclonal antibody</a:t>
            </a:r>
            <a:r>
              <a:rPr lang="en-US" sz="2400" dirty="0" smtClean="0"/>
              <a:t> can link only two molecules of antigen and </a:t>
            </a:r>
            <a:r>
              <a:rPr lang="en-US" sz="2400" b="1" dirty="0" smtClean="0">
                <a:solidFill>
                  <a:srgbClr val="0000FF"/>
                </a:solidFill>
              </a:rPr>
              <a:t>no precipitate</a:t>
            </a:r>
            <a:r>
              <a:rPr lang="en-US" sz="2400" dirty="0" smtClean="0"/>
              <a:t> is formed.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514600"/>
            <a:ext cx="7392175" cy="3733800"/>
            <a:chOff x="158" y="702"/>
            <a:chExt cx="5200" cy="316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6" y="702"/>
              <a:ext cx="4819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58" y="3614"/>
              <a:ext cx="15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endParaRPr lang="en-US" altLang="ko-KR" sz="2000" b="1">
                <a:latin typeface="Arial" pitchFamily="34" charset="0"/>
                <a:ea typeface="Gulim" pitchFamily="34" charset="-127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842" y="3035"/>
              <a:ext cx="132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000" b="1" dirty="0">
                  <a:ea typeface="Gulim" pitchFamily="34" charset="-127"/>
                </a:rPr>
                <a:t>( Lattices or </a:t>
              </a:r>
            </a:p>
            <a:p>
              <a:pPr algn="l"/>
              <a:r>
                <a:rPr lang="en-US" altLang="ko-KR" sz="2000" b="1" dirty="0">
                  <a:ea typeface="Gulim" pitchFamily="34" charset="-127"/>
                </a:rPr>
                <a:t>large aggregates )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033" y="2918"/>
              <a:ext cx="2325" cy="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000" b="1" dirty="0">
                  <a:ea typeface="Gulim" pitchFamily="34" charset="-127"/>
                </a:rPr>
                <a:t>( no precipitate is formed </a:t>
              </a:r>
            </a:p>
            <a:p>
              <a:pPr algn="l"/>
              <a:r>
                <a:rPr lang="en-US" altLang="ko-KR" sz="2000" b="1" dirty="0">
                  <a:ea typeface="Gulim" pitchFamily="34" charset="-127"/>
                </a:rPr>
                <a:t>if an Ag contains only a </a:t>
              </a:r>
            </a:p>
            <a:p>
              <a:pPr algn="l"/>
              <a:r>
                <a:rPr lang="en-US" altLang="ko-KR" sz="2000" b="1" dirty="0">
                  <a:ea typeface="Gulim" pitchFamily="34" charset="-127"/>
                </a:rPr>
                <a:t>single copy of each </a:t>
              </a:r>
              <a:r>
                <a:rPr lang="en-US" altLang="ko-KR" sz="2000" b="1" dirty="0" err="1">
                  <a:ea typeface="Gulim" pitchFamily="34" charset="-127"/>
                </a:rPr>
                <a:t>epitope</a:t>
              </a:r>
              <a:r>
                <a:rPr lang="en-US" altLang="ko-KR" sz="2000" b="1" dirty="0">
                  <a:ea typeface="Gulim" pitchFamily="34" charset="-127"/>
                </a:rPr>
                <a:t> </a:t>
              </a:r>
              <a:r>
                <a:rPr lang="en-US" altLang="ko-KR" sz="2000" b="1" dirty="0" smtClean="0">
                  <a:ea typeface="Gulim" pitchFamily="34" charset="-127"/>
                </a:rPr>
                <a:t>) </a:t>
              </a:r>
              <a:endParaRPr lang="en-US" altLang="ko-KR" sz="2000" b="1" dirty="0">
                <a:ea typeface="Gulim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Ag / </a:t>
            </a:r>
            <a:r>
              <a:rPr lang="en-US" b="1" dirty="0" err="1" smtClean="0">
                <a:solidFill>
                  <a:srgbClr val="C00000"/>
                </a:solidFill>
              </a:rPr>
              <a:t>Ab</a:t>
            </a:r>
            <a:r>
              <a:rPr lang="en-US" b="1" dirty="0" smtClean="0">
                <a:solidFill>
                  <a:srgbClr val="C00000"/>
                </a:solidFill>
              </a:rPr>
              <a:t> precipitation Reactions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63880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3200" dirty="0" smtClean="0"/>
              <a:t>All antigen /antibody bindings are reversible according to </a:t>
            </a:r>
            <a:r>
              <a:rPr lang="en-US" sz="3200" b="1" dirty="0" smtClean="0"/>
              <a:t>Law of Mass Action </a:t>
            </a:r>
          </a:p>
          <a:p>
            <a:pPr lvl="1" eaLnBrk="1" hangingPunct="1"/>
            <a:r>
              <a:rPr lang="en-US" sz="3200" dirty="0" smtClean="0"/>
              <a:t>Free reactants are</a:t>
            </a:r>
            <a:r>
              <a:rPr lang="en-US" sz="3200" b="1" dirty="0" smtClean="0"/>
              <a:t> in equilibrium </a:t>
            </a:r>
            <a:r>
              <a:rPr lang="en-US" sz="3200" dirty="0" smtClean="0"/>
              <a:t>with bound reactants                Equivalent zone</a:t>
            </a:r>
          </a:p>
          <a:p>
            <a:pPr lvl="1"/>
            <a:r>
              <a:rPr lang="en-US" sz="3200" dirty="0" smtClean="0"/>
              <a:t>Excess antibody                 </a:t>
            </a:r>
            <a:r>
              <a:rPr lang="en-US" sz="3200" dirty="0" err="1" smtClean="0"/>
              <a:t>Prozone</a:t>
            </a:r>
            <a:endParaRPr lang="en-US" sz="3200" dirty="0" smtClean="0"/>
          </a:p>
          <a:p>
            <a:pPr lvl="1"/>
            <a:r>
              <a:rPr lang="en-US" sz="3200" dirty="0" smtClean="0"/>
              <a:t>Excess antigen                   </a:t>
            </a:r>
            <a:r>
              <a:rPr lang="en-US" sz="3200" dirty="0" err="1" smtClean="0"/>
              <a:t>Postzone</a:t>
            </a:r>
            <a:endParaRPr lang="en-US" sz="3200" dirty="0" smtClean="0"/>
          </a:p>
          <a:p>
            <a:pPr lvl="1"/>
            <a:r>
              <a:rPr lang="en-US" sz="3200" dirty="0" smtClean="0"/>
              <a:t>These zones are demonstrated in the </a:t>
            </a:r>
            <a:r>
              <a:rPr lang="en-US" sz="3200" b="1" dirty="0" smtClean="0">
                <a:solidFill>
                  <a:srgbClr val="0000FF"/>
                </a:solidFill>
              </a:rPr>
              <a:t>precipitation curve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38600" y="3122612"/>
            <a:ext cx="1219200" cy="1588"/>
          </a:xfrm>
          <a:prstGeom prst="straightConnector1">
            <a:avLst/>
          </a:prstGeom>
          <a:ln w="5715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3733800"/>
            <a:ext cx="1295400" cy="1588"/>
          </a:xfrm>
          <a:prstGeom prst="straightConnector1">
            <a:avLst/>
          </a:prstGeom>
          <a:ln w="5715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62400" y="4267200"/>
            <a:ext cx="1295400" cy="1588"/>
          </a:xfrm>
          <a:prstGeom prst="straightConnector1">
            <a:avLst/>
          </a:prstGeom>
          <a:ln w="5715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852</TotalTime>
  <Words>1621</Words>
  <Application>Microsoft Office PowerPoint</Application>
  <PresentationFormat>Экран (4:3)</PresentationFormat>
  <Paragraphs>245</Paragraphs>
  <Slides>36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بسم الله الرحمن الرحيم</vt:lpstr>
      <vt:lpstr>Antigen – Antibody reactions presenting with precipitation</vt:lpstr>
      <vt:lpstr>Слайд 3</vt:lpstr>
      <vt:lpstr>Antigen &amp; Antibody Reactions</vt:lpstr>
      <vt:lpstr>Слайд 5</vt:lpstr>
      <vt:lpstr>Immune Serological Testing</vt:lpstr>
      <vt:lpstr>Precipitation Serological Tests</vt:lpstr>
      <vt:lpstr>Ag / Ab Precipitation reactions</vt:lpstr>
      <vt:lpstr>Ag / Ab precipitation Reactions</vt:lpstr>
      <vt:lpstr>Precipitation curve</vt:lpstr>
      <vt:lpstr>Слайд 11</vt:lpstr>
      <vt:lpstr>Precipitation Curve</vt:lpstr>
      <vt:lpstr>Immunology/Serology  Precipitation Reactions</vt:lpstr>
      <vt:lpstr>I- Precipitation in Solution</vt:lpstr>
      <vt:lpstr>I- Precipitation in Solution (cont.)</vt:lpstr>
      <vt:lpstr>II- Simple Immunodiffusion (ID)</vt:lpstr>
      <vt:lpstr>Слайд 17</vt:lpstr>
      <vt:lpstr>Слайд 18</vt:lpstr>
      <vt:lpstr>Слайд 19</vt:lpstr>
      <vt:lpstr>Ouchterlony double diffusion (Immunodiffusion) Qualitative test</vt:lpstr>
      <vt:lpstr>Ouchterlony double diffusion  (Immunodiffusion)</vt:lpstr>
      <vt:lpstr>Ouchterlony double diffusion (Immunodiffusion)</vt:lpstr>
      <vt:lpstr>Ouchterlony double diffusion (Immunodiffusion)</vt:lpstr>
      <vt:lpstr>Слайд 24</vt:lpstr>
      <vt:lpstr>III- Electro-Immnodiffusion</vt:lpstr>
      <vt:lpstr>a) Immunoelectrophoresis</vt:lpstr>
      <vt:lpstr>a)Imunoelectrphoresis (cont.) </vt:lpstr>
      <vt:lpstr>b) Immunofixation</vt:lpstr>
      <vt:lpstr>b) Immunofixation (cont.)</vt:lpstr>
      <vt:lpstr>Usage of immunofixation</vt:lpstr>
      <vt:lpstr>c) Rocket Electroimmunodiffusion</vt:lpstr>
      <vt:lpstr>d)Counter immunoelectrophoresis</vt:lpstr>
      <vt:lpstr>IV-Measurement of Precipitation by Light</vt:lpstr>
      <vt:lpstr>Turbidimetry</vt:lpstr>
      <vt:lpstr>Usage of turbidimetry  and nephelometry </vt:lpstr>
      <vt:lpstr>Слайд 36</vt:lpstr>
    </vt:vector>
  </TitlesOfParts>
  <Company>mri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brave12</dc:creator>
  <cp:lastModifiedBy>Запорожский национальный университет</cp:lastModifiedBy>
  <cp:revision>81</cp:revision>
  <dcterms:created xsi:type="dcterms:W3CDTF">2011-11-12T07:22:58Z</dcterms:created>
  <dcterms:modified xsi:type="dcterms:W3CDTF">2014-11-25T10:16:08Z</dcterms:modified>
</cp:coreProperties>
</file>