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2" r:id="rId6"/>
    <p:sldId id="259" r:id="rId7"/>
    <p:sldId id="260" r:id="rId8"/>
    <p:sldId id="261" r:id="rId9"/>
    <p:sldId id="265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797F5-7B01-4573-9250-C4EA9FA10695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7DF17-F2CC-44CF-8102-59DC9112E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7DF17-F2CC-44CF-8102-59DC9112EC5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01.08.2025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14488"/>
            <a:ext cx="7772400" cy="1643074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pPr algn="ctr"/>
            <a:r>
              <a:rPr lang="ru-RU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Вступ</a:t>
            </a:r>
            <a:r>
              <a:rPr lang="ru-RU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до </a:t>
            </a:r>
            <a:r>
              <a:rPr lang="ru-RU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професії</a:t>
            </a:r>
            <a:r>
              <a:rPr lang="ru-RU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бариста</a:t>
            </a:r>
          </a:p>
        </p:txBody>
      </p:sp>
      <p:pic>
        <p:nvPicPr>
          <p:cNvPr id="1028" name="Picture 4" descr="Особенности курсов бариста: есть ли чему поучиться - monaco.te.ua">
            <a:extLst>
              <a:ext uri="{FF2B5EF4-FFF2-40B4-BE49-F238E27FC236}">
                <a16:creationId xmlns:a16="http://schemas.microsoft.com/office/drawing/2014/main" id="{2E9D23CB-57CB-1883-D769-60B69DC0C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952079" cy="36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CBB38-42EE-5C9C-B847-887503C6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про </a:t>
            </a:r>
            <a:r>
              <a:rPr lang="ru-RU" dirty="0" err="1"/>
              <a:t>професію</a:t>
            </a:r>
            <a:r>
              <a:rPr lang="ru-RU" dirty="0"/>
              <a:t> бариста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ABF5F-CF82-42A8-9C7C-082079D13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☕️ Професійний </a:t>
            </a:r>
            <a:r>
              <a:rPr lang="uk-UA" dirty="0" err="1"/>
              <a:t>бариста</a:t>
            </a:r>
            <a:r>
              <a:rPr lang="uk-UA" dirty="0"/>
              <a:t> повинен вміти приготувати 10+ різновидів напоїв</a:t>
            </a:r>
          </a:p>
          <a:p>
            <a:r>
              <a:rPr lang="uk-UA" dirty="0"/>
              <a:t>☕️ У чемпіонаті </a:t>
            </a:r>
            <a:r>
              <a:rPr lang="en-US" dirty="0"/>
              <a:t>WBC </a:t>
            </a:r>
            <a:r>
              <a:rPr lang="uk-UA" dirty="0" err="1"/>
              <a:t>бариста</a:t>
            </a:r>
            <a:r>
              <a:rPr lang="uk-UA" dirty="0"/>
              <a:t> готує 12 напоїв за 15 хвилин</a:t>
            </a:r>
          </a:p>
          <a:p>
            <a:r>
              <a:rPr lang="uk-UA" dirty="0"/>
              <a:t>☕️ Кращі кав’ярні світу проводять </a:t>
            </a:r>
            <a:r>
              <a:rPr lang="uk-UA" dirty="0" err="1"/>
              <a:t>капінги</a:t>
            </a:r>
            <a:r>
              <a:rPr lang="uk-UA" dirty="0"/>
              <a:t> (групові дегустації) щотижня</a:t>
            </a:r>
          </a:p>
          <a:p>
            <a:r>
              <a:rPr lang="uk-UA" dirty="0"/>
              <a:t>☕️ </a:t>
            </a:r>
            <a:r>
              <a:rPr lang="uk-UA" dirty="0" err="1"/>
              <a:t>Латте</a:t>
            </a:r>
            <a:r>
              <a:rPr lang="uk-UA" dirty="0"/>
              <a:t>-арт визнається окремим видом мистецтва — існують міжнародні турніри</a:t>
            </a:r>
          </a:p>
          <a:p>
            <a:r>
              <a:rPr lang="uk-UA" dirty="0"/>
              <a:t>☕️ </a:t>
            </a:r>
            <a:r>
              <a:rPr lang="uk-UA" dirty="0" err="1"/>
              <a:t>Бариста</a:t>
            </a:r>
            <a:r>
              <a:rPr lang="uk-UA" dirty="0"/>
              <a:t> має бути не лише технічним фахівцем, але й «кавовим психологом»</a:t>
            </a:r>
          </a:p>
        </p:txBody>
      </p:sp>
    </p:spTree>
    <p:extLst>
      <p:ext uri="{BB962C8B-B14F-4D97-AF65-F5344CB8AC3E}">
        <p14:creationId xmlns:p14="http://schemas.microsoft.com/office/powerpoint/2010/main" val="313156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69D7A-29DD-A52A-11C5-5D646511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Запитання для самоконтролю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5D7AF-F6A3-3D42-6E8D-914AA0DB6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Що означає термін «</a:t>
            </a:r>
            <a:r>
              <a:rPr lang="uk-UA" dirty="0" err="1"/>
              <a:t>бариста</a:t>
            </a:r>
            <a:r>
              <a:rPr lang="uk-UA" dirty="0"/>
              <a:t>» і як змінювалося його значення?</a:t>
            </a:r>
          </a:p>
          <a:p>
            <a:r>
              <a:rPr lang="uk-UA" dirty="0"/>
              <a:t>Назвіть основні етапи розвитку професії </a:t>
            </a:r>
            <a:r>
              <a:rPr lang="uk-UA" dirty="0" err="1"/>
              <a:t>бариста</a:t>
            </a:r>
            <a:r>
              <a:rPr lang="uk-UA" dirty="0"/>
              <a:t> у світі.</a:t>
            </a:r>
          </a:p>
          <a:p>
            <a:r>
              <a:rPr lang="uk-UA" dirty="0"/>
              <a:t>Які обов’язки виконує </a:t>
            </a:r>
            <a:r>
              <a:rPr lang="uk-UA" dirty="0" err="1"/>
              <a:t>бариста</a:t>
            </a:r>
            <a:r>
              <a:rPr lang="uk-UA" dirty="0"/>
              <a:t> в закладі громадського харчування?</a:t>
            </a:r>
          </a:p>
          <a:p>
            <a:r>
              <a:rPr lang="uk-UA" dirty="0"/>
              <a:t>Які сучасні вимоги ставлять до </a:t>
            </a:r>
            <a:r>
              <a:rPr lang="uk-UA" dirty="0" err="1"/>
              <a:t>бариста</a:t>
            </a:r>
            <a:r>
              <a:rPr lang="uk-UA" dirty="0"/>
              <a:t>?</a:t>
            </a:r>
          </a:p>
          <a:p>
            <a:r>
              <a:rPr lang="uk-UA" dirty="0"/>
              <a:t>Які перспективи відкриває професія </a:t>
            </a:r>
            <a:r>
              <a:rPr lang="uk-UA" dirty="0" err="1"/>
              <a:t>бариста</a:t>
            </a:r>
            <a:r>
              <a:rPr lang="uk-U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227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photos-b.ak.fbcdn.net/hphotos-ak-ash4/c1.0.403.403/p403x403/399527_10150964466594499_10462052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6429420" cy="5025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nuttycoffee.ru/wp-content/uploads/2012/02/barista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14290"/>
            <a:ext cx="5000640" cy="500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www.savemoneyindia.com/wp-content/uploads/2013/01/barista-cold-coffee-225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47713"/>
            <a:ext cx="4500594" cy="552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://metro-akademia.bg/images/courses/barista/flavored-coffee-be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071678"/>
            <a:ext cx="6887528" cy="458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img1.liveinternet.ru/images/attach/c/1/60/3/60003690_1275905134_1243214880_utrenee_kof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324880" cy="428628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Бариста —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спеціаліст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приготування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кави,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працює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професійному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обладнанні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володіє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знаннями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кавову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сировину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техніку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приготування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кавових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напоїв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має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сенсорні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комунікативні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навички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для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ефективного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обслуговування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гостей.</a:t>
            </a:r>
          </a:p>
          <a:p>
            <a:pPr algn="just"/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🔹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Термін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"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barista"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походить з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Італії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, де ним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спочатку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називали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будь-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якого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працівника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бару.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Згодом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слово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набуло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вузького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значення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—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майстер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кави.</a:t>
            </a:r>
          </a:p>
          <a:p>
            <a:pPr algn="just"/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🔹 У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сучасному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уявленні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бариста —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обличчя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кав’ярні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саме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він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відповідає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якість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кавового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напою,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формує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перше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</a:rPr>
              <a:t>враження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про заклад.</a:t>
            </a:r>
            <a:endParaRPr lang="ru-RU" sz="1800" i="1" dirty="0"/>
          </a:p>
        </p:txBody>
      </p:sp>
      <p:pic>
        <p:nvPicPr>
          <p:cNvPr id="7170" name="Picture 2" descr="http://portal.etherway.ru/uploads/images/00/00/22/2011/12/23/1db6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090042"/>
            <a:ext cx="2098522" cy="1392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та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br>
              <a:rPr lang="ru-RU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2C0EEC8-F7ED-86E6-E8EF-A8F28432E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10133"/>
              </p:ext>
            </p:extLst>
          </p:nvPr>
        </p:nvGraphicFramePr>
        <p:xfrm>
          <a:off x="1044774" y="1556792"/>
          <a:ext cx="7487666" cy="5016176"/>
        </p:xfrm>
        <a:graphic>
          <a:graphicData uri="http://schemas.openxmlformats.org/drawingml/2006/table">
            <a:tbl>
              <a:tblPr/>
              <a:tblGrid>
                <a:gridCol w="3743833">
                  <a:extLst>
                    <a:ext uri="{9D8B030D-6E8A-4147-A177-3AD203B41FA5}">
                      <a16:colId xmlns:a16="http://schemas.microsoft.com/office/drawing/2014/main" val="2820984279"/>
                    </a:ext>
                  </a:extLst>
                </a:gridCol>
                <a:gridCol w="3743833">
                  <a:extLst>
                    <a:ext uri="{9D8B030D-6E8A-4147-A177-3AD203B41FA5}">
                      <a16:colId xmlns:a16="http://schemas.microsoft.com/office/drawing/2014/main" val="3558743768"/>
                    </a:ext>
                  </a:extLst>
                </a:gridCol>
              </a:tblGrid>
              <a:tr h="340557">
                <a:tc>
                  <a:txBody>
                    <a:bodyPr/>
                    <a:lstStyle/>
                    <a:p>
                      <a:r>
                        <a:rPr lang="uk-UA" sz="1800"/>
                        <a:t>Рік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Подія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506193"/>
                  </a:ext>
                </a:extLst>
              </a:tr>
              <a:tr h="851394">
                <a:tc>
                  <a:txBody>
                    <a:bodyPr/>
                    <a:lstStyle/>
                    <a:p>
                      <a:r>
                        <a:rPr lang="uk-UA" sz="1800"/>
                        <a:t>850 р.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За легендою, ефіопський пастух Калді відкрив енергетичні властивості кавових ягід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425828"/>
                  </a:ext>
                </a:extLst>
              </a:tr>
              <a:tr h="595976">
                <a:tc>
                  <a:txBody>
                    <a:bodyPr/>
                    <a:lstStyle/>
                    <a:p>
                      <a:r>
                        <a:rPr lang="uk-UA" sz="1800"/>
                        <a:t>15 ст.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Перші кав’ярні у Стамбулі (Османська імперія)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870436"/>
                  </a:ext>
                </a:extLst>
              </a:tr>
              <a:tr h="595976">
                <a:tc>
                  <a:txBody>
                    <a:bodyPr/>
                    <a:lstStyle/>
                    <a:p>
                      <a:r>
                        <a:rPr lang="ru-UA" sz="1800"/>
                        <a:t>1901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Луїджі Беццера запатентував першу еспресо-машину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047834"/>
                  </a:ext>
                </a:extLst>
              </a:tr>
              <a:tr h="595976">
                <a:tc>
                  <a:txBody>
                    <a:bodyPr/>
                    <a:lstStyle/>
                    <a:p>
                      <a:r>
                        <a:rPr lang="ru-UA" sz="1800"/>
                        <a:t>1947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Італієць Ахілле Гаджія створив еспресо-машину з важелем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480813"/>
                  </a:ext>
                </a:extLst>
              </a:tr>
              <a:tr h="595976">
                <a:tc>
                  <a:txBody>
                    <a:bodyPr/>
                    <a:lstStyle/>
                    <a:p>
                      <a:r>
                        <a:rPr lang="ru-UA" sz="1800"/>
                        <a:t>1980–90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Стрімке зростання Starbucks і культури кави у США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168238"/>
                  </a:ext>
                </a:extLst>
              </a:tr>
              <a:tr h="595976">
                <a:tc>
                  <a:txBody>
                    <a:bodyPr/>
                    <a:lstStyle/>
                    <a:p>
                      <a:r>
                        <a:rPr lang="uk-UA" sz="1800"/>
                        <a:t>2000-ні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/>
                        <a:t>Розвиток спешелті-руху (</a:t>
                      </a:r>
                      <a:r>
                        <a:rPr lang="en-US" sz="1800"/>
                        <a:t>Specialty Coffee)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947999"/>
                  </a:ext>
                </a:extLst>
              </a:tr>
              <a:tr h="595976">
                <a:tc>
                  <a:txBody>
                    <a:bodyPr/>
                    <a:lstStyle/>
                    <a:p>
                      <a:r>
                        <a:rPr lang="ru-UA" sz="1800"/>
                        <a:t>2000+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Поява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міжнародних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чемпіонатів</a:t>
                      </a:r>
                      <a:r>
                        <a:rPr lang="ru-RU" sz="1800" dirty="0"/>
                        <a:t> бариста (WBC, </a:t>
                      </a:r>
                      <a:r>
                        <a:rPr lang="ru-RU" sz="1800" dirty="0" err="1"/>
                        <a:t>Brewers</a:t>
                      </a:r>
                      <a:r>
                        <a:rPr lang="ru-RU" sz="1800" dirty="0"/>
                        <a:t> Cup)</a:t>
                      </a:r>
                    </a:p>
                  </a:txBody>
                  <a:tcPr marL="78383" marR="78383" marT="39191" marB="3919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61145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563DE9-E477-4C4D-62F5-AECB6DBEE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0779"/>
            <a:ext cx="8229600" cy="4389120"/>
          </a:xfrm>
        </p:spPr>
        <p:txBody>
          <a:bodyPr/>
          <a:lstStyle/>
          <a:p>
            <a:r>
              <a:rPr lang="ru-RU" dirty="0" err="1"/>
              <a:t>Професія</a:t>
            </a:r>
            <a:r>
              <a:rPr lang="ru-RU" dirty="0"/>
              <a:t> бариста </a:t>
            </a:r>
            <a:r>
              <a:rPr lang="ru-RU" dirty="0" err="1"/>
              <a:t>сформувалася</a:t>
            </a:r>
            <a:r>
              <a:rPr lang="ru-RU" dirty="0"/>
              <a:t> у ХХ </a:t>
            </a:r>
            <a:r>
              <a:rPr lang="ru-RU" dirty="0" err="1"/>
              <a:t>столітті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b="1" dirty="0" err="1"/>
              <a:t>еспресо-культури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. </a:t>
            </a:r>
          </a:p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професія</a:t>
            </a:r>
            <a:r>
              <a:rPr lang="ru-RU" dirty="0"/>
              <a:t> активно </a:t>
            </a:r>
            <a:r>
              <a:rPr lang="ru-RU" dirty="0" err="1"/>
              <a:t>розвивається</a:t>
            </a:r>
            <a:r>
              <a:rPr lang="ru-RU" dirty="0"/>
              <a:t> з початку 2010-х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Україна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</a:t>
            </a:r>
            <a:r>
              <a:rPr lang="ru-RU" dirty="0" err="1"/>
              <a:t>кавову</a:t>
            </a:r>
            <a:r>
              <a:rPr lang="ru-RU" dirty="0"/>
              <a:t> </a:t>
            </a:r>
            <a:r>
              <a:rPr lang="ru-RU" dirty="0" err="1"/>
              <a:t>спільноту</a:t>
            </a:r>
            <a:r>
              <a:rPr lang="ru-RU" dirty="0"/>
              <a:t> (</a:t>
            </a:r>
            <a:r>
              <a:rPr lang="en-US" dirty="0"/>
              <a:t>Ukrainian Coffee Events, Barista League, Kava Fest).</a:t>
            </a:r>
            <a:endParaRPr lang="ru-RU" dirty="0"/>
          </a:p>
          <a:p>
            <a:r>
              <a:rPr lang="uk-UA" dirty="0"/>
              <a:t>Перша офіційна кав’ярня з’явилася у Відні в 1683 році після турецької облоги.</a:t>
            </a:r>
          </a:p>
          <a:p>
            <a:r>
              <a:rPr lang="uk-UA" dirty="0"/>
              <a:t>Чемпіонати </a:t>
            </a:r>
            <a:r>
              <a:rPr lang="uk-UA" dirty="0" err="1"/>
              <a:t>бариста</a:t>
            </a:r>
            <a:r>
              <a:rPr lang="uk-UA" dirty="0"/>
              <a:t> оцінюють не лише якість кави, але й комунікацію, знання, </a:t>
            </a:r>
            <a:r>
              <a:rPr lang="uk-UA" dirty="0" err="1"/>
              <a:t>інноваційність</a:t>
            </a:r>
            <a:r>
              <a:rPr lang="uk-UA" dirty="0"/>
              <a:t>.</a:t>
            </a:r>
          </a:p>
        </p:txBody>
      </p:sp>
      <p:pic>
        <p:nvPicPr>
          <p:cNvPr id="7170" name="Picture 2" descr="http://img0.liveinternet.ru/images/attach/c/7/94/886/94886708_1355248446_8sb.jpg"/>
          <p:cNvPicPr>
            <a:picLocks noChangeAspect="1" noChangeArrowheads="1"/>
          </p:cNvPicPr>
          <p:nvPr/>
        </p:nvPicPr>
        <p:blipFill>
          <a:blip r:embed="rId2" cstate="print"/>
          <a:srcRect r="23749"/>
          <a:stretch>
            <a:fillRect/>
          </a:stretch>
        </p:blipFill>
        <p:spPr bwMode="auto">
          <a:xfrm>
            <a:off x="6876256" y="4890237"/>
            <a:ext cx="1818426" cy="168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41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918714"/>
            <a:ext cx="8143932" cy="27960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✅ </a:t>
            </a:r>
            <a:r>
              <a:rPr lang="ru-RU" dirty="0" err="1"/>
              <a:t>Технічні</a:t>
            </a:r>
            <a:r>
              <a:rPr lang="ru-RU" dirty="0"/>
              <a:t>:</a:t>
            </a:r>
          </a:p>
          <a:p>
            <a:r>
              <a:rPr lang="ru-RU" dirty="0"/>
              <a:t>робота з </a:t>
            </a:r>
            <a:r>
              <a:rPr lang="ru-RU" dirty="0" err="1"/>
              <a:t>кавомашиною</a:t>
            </a:r>
            <a:r>
              <a:rPr lang="ru-RU" dirty="0"/>
              <a:t> (</a:t>
            </a:r>
            <a:r>
              <a:rPr lang="ru-RU" dirty="0" err="1"/>
              <a:t>експлуатація</a:t>
            </a:r>
            <a:r>
              <a:rPr lang="ru-RU" dirty="0"/>
              <a:t>, </a:t>
            </a:r>
            <a:r>
              <a:rPr lang="ru-RU" dirty="0" err="1"/>
              <a:t>очищення</a:t>
            </a:r>
            <a:r>
              <a:rPr lang="ru-RU" dirty="0"/>
              <a:t>, </a:t>
            </a:r>
            <a:r>
              <a:rPr lang="ru-RU" dirty="0" err="1"/>
              <a:t>калібрування</a:t>
            </a:r>
            <a:r>
              <a:rPr lang="ru-RU" dirty="0"/>
              <a:t>);</a:t>
            </a:r>
          </a:p>
          <a:p>
            <a:r>
              <a:rPr lang="ru-RU" dirty="0"/>
              <a:t>контроль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еспресо</a:t>
            </a:r>
            <a:r>
              <a:rPr lang="ru-RU" dirty="0"/>
              <a:t>: помел, температура, </a:t>
            </a:r>
            <a:r>
              <a:rPr lang="ru-RU" dirty="0" err="1"/>
              <a:t>тиск</a:t>
            </a:r>
            <a:r>
              <a:rPr lang="ru-RU" dirty="0"/>
              <a:t>, час </a:t>
            </a:r>
            <a:r>
              <a:rPr lang="ru-RU" dirty="0" err="1"/>
              <a:t>екстракції</a:t>
            </a:r>
            <a:r>
              <a:rPr lang="ru-RU" dirty="0"/>
              <a:t>;</a:t>
            </a:r>
          </a:p>
          <a:p>
            <a:r>
              <a:rPr lang="ru-RU" dirty="0"/>
              <a:t>робота з молоком: </a:t>
            </a:r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стімінгування</a:t>
            </a:r>
            <a:r>
              <a:rPr lang="ru-RU" dirty="0"/>
              <a:t> для латте-арту.</a:t>
            </a:r>
          </a:p>
          <a:p>
            <a:r>
              <a:rPr lang="ru-RU" dirty="0"/>
              <a:t>✅ </a:t>
            </a:r>
            <a:r>
              <a:rPr lang="ru-RU" dirty="0" err="1"/>
              <a:t>Сировинні</a:t>
            </a:r>
            <a:r>
              <a:rPr lang="ru-RU" dirty="0"/>
              <a:t>:</a:t>
            </a:r>
          </a:p>
          <a:p>
            <a:r>
              <a:rPr lang="ru-RU" dirty="0" err="1"/>
              <a:t>відбір</a:t>
            </a:r>
            <a:r>
              <a:rPr lang="ru-RU" dirty="0"/>
              <a:t> зерна (</a:t>
            </a:r>
            <a:r>
              <a:rPr lang="ru-RU" dirty="0" err="1"/>
              <a:t>походження</a:t>
            </a:r>
            <a:r>
              <a:rPr lang="ru-RU" dirty="0"/>
              <a:t>, </a:t>
            </a:r>
            <a:r>
              <a:rPr lang="ru-RU" dirty="0" err="1"/>
              <a:t>обробка</a:t>
            </a:r>
            <a:r>
              <a:rPr lang="ru-RU" dirty="0"/>
              <a:t>, </a:t>
            </a:r>
            <a:r>
              <a:rPr lang="ru-RU" dirty="0" err="1"/>
              <a:t>обсмажування</a:t>
            </a:r>
            <a:r>
              <a:rPr lang="ru-RU" dirty="0"/>
              <a:t>);</a:t>
            </a:r>
          </a:p>
          <a:p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кави та молока;</a:t>
            </a:r>
          </a:p>
          <a:p>
            <a:r>
              <a:rPr lang="ru-RU" dirty="0" err="1"/>
              <a:t>використання</a:t>
            </a:r>
            <a:r>
              <a:rPr lang="ru-RU" dirty="0"/>
              <a:t> води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мінералізації</a:t>
            </a:r>
            <a:r>
              <a:rPr lang="ru-RU" dirty="0"/>
              <a:t>.</a:t>
            </a:r>
          </a:p>
        </p:txBody>
      </p:sp>
      <p:pic>
        <p:nvPicPr>
          <p:cNvPr id="3074" name="Picture 2" descr="Image: Poul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451485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://www.noblerealty.co.uk/images/gallery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86190"/>
            <a:ext cx="3600430" cy="2729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89559-44C3-72D6-13DE-EF0DECEC0EE8}"/>
              </a:ext>
            </a:extLst>
          </p:cNvPr>
          <p:cNvSpPr txBox="1">
            <a:spLocks/>
          </p:cNvSpPr>
          <p:nvPr/>
        </p:nvSpPr>
        <p:spPr>
          <a:xfrm>
            <a:off x="0" y="42203"/>
            <a:ext cx="9144000" cy="128588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rmAutofit fontScale="9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обов’язки</a:t>
            </a:r>
            <a:r>
              <a:rPr lang="ru-RU" dirty="0"/>
              <a:t> бариста</a:t>
            </a:r>
            <a:br>
              <a:rPr lang="ru-RU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img0.liveinternet.ru/images/attach/c/3/77/499/77499952_179357128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286256"/>
            <a:ext cx="3457554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931" y="1000108"/>
            <a:ext cx="8039128" cy="32861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✅ </a:t>
            </a:r>
            <a:r>
              <a:rPr lang="ru-RU" dirty="0" err="1"/>
              <a:t>Сервісні</a:t>
            </a:r>
            <a:r>
              <a:rPr lang="ru-RU" dirty="0"/>
              <a:t>:</a:t>
            </a:r>
          </a:p>
          <a:p>
            <a:pPr algn="just"/>
            <a:r>
              <a:rPr lang="ru-RU" dirty="0" err="1"/>
              <a:t>консультування</a:t>
            </a:r>
            <a:r>
              <a:rPr lang="ru-RU" dirty="0"/>
              <a:t> гостей: смак, </a:t>
            </a:r>
            <a:r>
              <a:rPr lang="ru-RU" dirty="0" err="1"/>
              <a:t>походження</a:t>
            </a:r>
            <a:r>
              <a:rPr lang="ru-RU" dirty="0"/>
              <a:t>, тип напою;</a:t>
            </a:r>
          </a:p>
          <a:p>
            <a:pPr algn="just"/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кавової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емоційна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r>
              <a:rPr lang="ru-RU" dirty="0"/>
              <a:t> у </a:t>
            </a:r>
            <a:r>
              <a:rPr lang="ru-RU" dirty="0" err="1"/>
              <a:t>спілкуванні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✅ </a:t>
            </a:r>
            <a:r>
              <a:rPr lang="ru-RU" dirty="0" err="1"/>
              <a:t>Креативні</a:t>
            </a:r>
            <a:r>
              <a:rPr lang="ru-RU" dirty="0"/>
              <a:t>:</a:t>
            </a:r>
          </a:p>
          <a:p>
            <a:pPr algn="just"/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 (</a:t>
            </a:r>
            <a:r>
              <a:rPr lang="ru-RU" dirty="0" err="1"/>
              <a:t>авторська</a:t>
            </a:r>
            <a:r>
              <a:rPr lang="ru-RU" dirty="0"/>
              <a:t> кава, </a:t>
            </a:r>
            <a:r>
              <a:rPr lang="ru-RU" dirty="0" err="1"/>
              <a:t>сезонні</a:t>
            </a:r>
            <a:r>
              <a:rPr lang="ru-RU" dirty="0"/>
              <a:t> </a:t>
            </a:r>
            <a:r>
              <a:rPr lang="ru-RU" dirty="0" err="1"/>
              <a:t>рецепти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латте-арт (</a:t>
            </a:r>
            <a:r>
              <a:rPr lang="ru-RU" dirty="0" err="1"/>
              <a:t>малювання</a:t>
            </a:r>
            <a:r>
              <a:rPr lang="ru-RU" dirty="0"/>
              <a:t> молоком);</a:t>
            </a:r>
          </a:p>
          <a:p>
            <a:pPr algn="just"/>
            <a:r>
              <a:rPr lang="ru-RU" dirty="0"/>
              <a:t>участь у конкурсах та фестивалях.</a:t>
            </a:r>
          </a:p>
          <a:p>
            <a:pPr algn="just"/>
            <a:r>
              <a:rPr lang="ru-RU" dirty="0"/>
              <a:t>   </a:t>
            </a:r>
          </a:p>
        </p:txBody>
      </p:sp>
      <p:pic>
        <p:nvPicPr>
          <p:cNvPr id="4098" name="Picture 2" descr="http://www.r7000.com/Images/1003673/B1003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3143240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i23.beon.ru/14/6/30614/82/1379782/cappuccino_straciatella.jpeg"/>
          <p:cNvPicPr>
            <a:picLocks noChangeAspect="1" noChangeArrowheads="1"/>
          </p:cNvPicPr>
          <p:nvPr/>
        </p:nvPicPr>
        <p:blipFill>
          <a:blip r:embed="rId5" cstate="print"/>
          <a:srcRect t="7751"/>
          <a:stretch>
            <a:fillRect/>
          </a:stretch>
        </p:blipFill>
        <p:spPr bwMode="auto">
          <a:xfrm>
            <a:off x="6324616" y="4286256"/>
            <a:ext cx="2819384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Навички</a:t>
            </a:r>
            <a:r>
              <a:rPr lang="ru-RU" sz="44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, </a:t>
            </a:r>
            <a:r>
              <a:rPr lang="ru-RU" sz="44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якими</a:t>
            </a:r>
            <a:r>
              <a:rPr lang="ru-RU" sz="44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повинен </a:t>
            </a:r>
            <a:r>
              <a:rPr lang="ru-RU" sz="44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володіти</a:t>
            </a:r>
            <a:r>
              <a:rPr lang="ru-RU" sz="44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ru-RU" sz="44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сучасний</a:t>
            </a:r>
            <a:r>
              <a:rPr lang="ru-RU" sz="44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бариста</a:t>
            </a:r>
            <a:br>
              <a:rPr lang="ru-RU" sz="5000" b="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</a:br>
            <a:endParaRPr lang="ru-RU" sz="5000" dirty="0">
              <a:latin typeface="+mn-lt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71434CE-3F7F-660B-E3ED-8385C6E48CE9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2026761"/>
          <a:ext cx="8229600" cy="42062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37432133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457696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uk-UA"/>
                        <a:t>Група навичок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Приклади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Професійні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знання рецептур, робота з обладнанням, калібрування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974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Сенсорні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розпізнавання смаків, кислотності, текстури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349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Технічні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регулювання млина, помел, чистка обладнання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734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Комунікативні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привітність, здатність продавати, обслуговувати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48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Організаційні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/>
                        <a:t>тайм-менеджмент, черговість, контроль процесів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007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/>
                        <a:t>Креативні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дизайн </a:t>
                      </a:r>
                      <a:r>
                        <a:rPr lang="ru-RU" dirty="0" err="1"/>
                        <a:t>кавової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карти</a:t>
                      </a:r>
                      <a:r>
                        <a:rPr lang="ru-RU" dirty="0"/>
                        <a:t>, латте-арт, </a:t>
                      </a:r>
                      <a:r>
                        <a:rPr lang="ru-RU" dirty="0" err="1"/>
                        <a:t>фудпейрінг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14632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74" y="1196752"/>
            <a:ext cx="7972452" cy="4835418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i="1" dirty="0"/>
              <a:t>Бариста — </a:t>
            </a:r>
            <a:r>
              <a:rPr lang="ru-RU" i="1" dirty="0" err="1"/>
              <a:t>це</a:t>
            </a:r>
            <a:r>
              <a:rPr lang="ru-RU" i="1" dirty="0"/>
              <a:t> не просто </a:t>
            </a:r>
            <a:r>
              <a:rPr lang="ru-RU" i="1" dirty="0" err="1"/>
              <a:t>працівник</a:t>
            </a:r>
            <a:r>
              <a:rPr lang="ru-RU" i="1" dirty="0"/>
              <a:t> на </a:t>
            </a:r>
            <a:r>
              <a:rPr lang="ru-RU" i="1" dirty="0" err="1"/>
              <a:t>барі</a:t>
            </a:r>
            <a:r>
              <a:rPr lang="ru-RU" i="1" dirty="0"/>
              <a:t>. </a:t>
            </a:r>
            <a:r>
              <a:rPr lang="ru-RU" i="1" dirty="0" err="1"/>
              <a:t>Це</a:t>
            </a:r>
            <a:r>
              <a:rPr lang="ru-RU" i="1" dirty="0"/>
              <a:t>:</a:t>
            </a:r>
          </a:p>
          <a:p>
            <a:pPr marL="514350" indent="-514350">
              <a:buNone/>
            </a:pPr>
            <a:r>
              <a:rPr lang="ru-RU" i="1" dirty="0" err="1"/>
              <a:t>Амбасадор</a:t>
            </a:r>
            <a:r>
              <a:rPr lang="ru-RU" i="1" dirty="0"/>
              <a:t> бренду — </a:t>
            </a:r>
            <a:r>
              <a:rPr lang="ru-RU" i="1" dirty="0" err="1"/>
              <a:t>він</a:t>
            </a:r>
            <a:r>
              <a:rPr lang="ru-RU" i="1" dirty="0"/>
              <a:t> </a:t>
            </a:r>
            <a:r>
              <a:rPr lang="ru-RU" i="1" dirty="0" err="1"/>
              <a:t>представляє</a:t>
            </a:r>
            <a:r>
              <a:rPr lang="ru-RU" i="1" dirty="0"/>
              <a:t> заклад через </a:t>
            </a:r>
            <a:r>
              <a:rPr lang="ru-RU" i="1" dirty="0" err="1"/>
              <a:t>кожну</a:t>
            </a:r>
            <a:r>
              <a:rPr lang="ru-RU" i="1" dirty="0"/>
              <a:t> чашку.</a:t>
            </a:r>
          </a:p>
          <a:p>
            <a:pPr marL="514350" indent="-514350">
              <a:buNone/>
            </a:pPr>
            <a:r>
              <a:rPr lang="ru-RU" i="1" dirty="0"/>
              <a:t>Контролер </a:t>
            </a:r>
            <a:r>
              <a:rPr lang="ru-RU" i="1" dirty="0" err="1"/>
              <a:t>якості</a:t>
            </a:r>
            <a:r>
              <a:rPr lang="ru-RU" i="1" dirty="0"/>
              <a:t> — </a:t>
            </a:r>
            <a:r>
              <a:rPr lang="ru-RU" i="1" dirty="0" err="1"/>
              <a:t>відповідає</a:t>
            </a:r>
            <a:r>
              <a:rPr lang="ru-RU" i="1" dirty="0"/>
              <a:t> за смак та </a:t>
            </a:r>
            <a:r>
              <a:rPr lang="ru-RU" i="1" dirty="0" err="1"/>
              <a:t>презентацію</a:t>
            </a:r>
            <a:r>
              <a:rPr lang="ru-RU" i="1" dirty="0"/>
              <a:t>.</a:t>
            </a:r>
          </a:p>
          <a:p>
            <a:pPr marL="514350" indent="-514350">
              <a:buNone/>
            </a:pPr>
            <a:r>
              <a:rPr lang="ru-RU" i="1" dirty="0"/>
              <a:t>Консультант — </a:t>
            </a:r>
            <a:r>
              <a:rPr lang="ru-RU" i="1" dirty="0" err="1"/>
              <a:t>знає</a:t>
            </a:r>
            <a:r>
              <a:rPr lang="ru-RU" i="1" dirty="0"/>
              <a:t> все про </a:t>
            </a:r>
            <a:r>
              <a:rPr lang="ru-RU" i="1" dirty="0" err="1"/>
              <a:t>напої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пропонує</a:t>
            </a:r>
            <a:r>
              <a:rPr lang="ru-RU" i="1" dirty="0"/>
              <a:t>.</a:t>
            </a:r>
          </a:p>
          <a:p>
            <a:pPr marL="514350" indent="-514350">
              <a:buNone/>
            </a:pPr>
            <a:r>
              <a:rPr lang="ru-RU" i="1" dirty="0"/>
              <a:t>Тренер і наставник — </a:t>
            </a:r>
            <a:r>
              <a:rPr lang="ru-RU" i="1" dirty="0" err="1"/>
              <a:t>передає</a:t>
            </a:r>
            <a:r>
              <a:rPr lang="ru-RU" i="1" dirty="0"/>
              <a:t> </a:t>
            </a:r>
            <a:r>
              <a:rPr lang="ru-RU" i="1" dirty="0" err="1"/>
              <a:t>знання</a:t>
            </a:r>
            <a:r>
              <a:rPr lang="ru-RU" i="1" dirty="0"/>
              <a:t> </a:t>
            </a:r>
            <a:r>
              <a:rPr lang="ru-RU" i="1" dirty="0" err="1"/>
              <a:t>новим</a:t>
            </a:r>
            <a:r>
              <a:rPr lang="ru-RU" i="1" dirty="0"/>
              <a:t> </a:t>
            </a:r>
            <a:r>
              <a:rPr lang="ru-RU" i="1" dirty="0" err="1"/>
              <a:t>працівникам</a:t>
            </a:r>
            <a:r>
              <a:rPr lang="ru-RU" i="1" dirty="0"/>
              <a:t>.</a:t>
            </a:r>
          </a:p>
          <a:p>
            <a:pPr marL="514350" indent="-514350">
              <a:buNone/>
            </a:pPr>
            <a:r>
              <a:rPr lang="ru-RU" i="1" dirty="0" err="1"/>
              <a:t>Кавовий</a:t>
            </a:r>
            <a:r>
              <a:rPr lang="ru-RU" i="1" dirty="0"/>
              <a:t> </a:t>
            </a:r>
            <a:r>
              <a:rPr lang="ru-RU" i="1" dirty="0" err="1"/>
              <a:t>сомельє</a:t>
            </a:r>
            <a:r>
              <a:rPr lang="ru-RU" i="1" dirty="0"/>
              <a:t> — </a:t>
            </a:r>
            <a:r>
              <a:rPr lang="ru-RU" i="1" dirty="0" err="1"/>
              <a:t>підбирає</a:t>
            </a:r>
            <a:r>
              <a:rPr lang="ru-RU" i="1" dirty="0"/>
              <a:t> каву </a:t>
            </a:r>
            <a:r>
              <a:rPr lang="ru-RU" i="1" dirty="0" err="1"/>
              <a:t>під</a:t>
            </a:r>
            <a:r>
              <a:rPr lang="ru-RU" i="1" dirty="0"/>
              <a:t> </a:t>
            </a:r>
            <a:r>
              <a:rPr lang="ru-RU" i="1" dirty="0" err="1"/>
              <a:t>індивідуальні</a:t>
            </a:r>
            <a:r>
              <a:rPr lang="ru-RU" i="1" dirty="0"/>
              <a:t> </a:t>
            </a:r>
            <a:r>
              <a:rPr lang="ru-RU" i="1" dirty="0" err="1"/>
              <a:t>смаки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9C1E3-AA64-7111-4565-F0A30057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та 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A178E-6B79-EB38-1069-C5004585B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📌 </a:t>
            </a:r>
            <a:r>
              <a:rPr lang="uk-UA" dirty="0" err="1"/>
              <a:t>Спешелті</a:t>
            </a:r>
            <a:r>
              <a:rPr lang="uk-UA" dirty="0"/>
              <a:t>-кава (</a:t>
            </a:r>
            <a:r>
              <a:rPr lang="en-US" dirty="0"/>
              <a:t>Specialty Coffee) — </a:t>
            </a:r>
            <a:r>
              <a:rPr lang="uk-UA" dirty="0"/>
              <a:t>головний тренд кавового світу. Це кава з оцінкою понад 80 балів за шкалою </a:t>
            </a:r>
            <a:r>
              <a:rPr lang="en-US" dirty="0"/>
              <a:t>SCA, </a:t>
            </a:r>
            <a:r>
              <a:rPr lang="uk-UA" dirty="0"/>
              <a:t>вирощена, оброблена та приготована з увагою до деталей.</a:t>
            </a:r>
          </a:p>
          <a:p>
            <a:r>
              <a:rPr lang="uk-UA" dirty="0"/>
              <a:t>📌 Третя хвиля кави — філософія поваги до походження кави, екології, обробки та взаємодії між фермером і споживачем.</a:t>
            </a:r>
          </a:p>
          <a:p>
            <a:r>
              <a:rPr lang="uk-UA" dirty="0"/>
              <a:t>📌 Цифрові технології — мобільні додатки для налаштування </a:t>
            </a:r>
            <a:r>
              <a:rPr lang="uk-UA" dirty="0" err="1"/>
              <a:t>кавомашин</a:t>
            </a:r>
            <a:r>
              <a:rPr lang="uk-UA" dirty="0"/>
              <a:t>, автоматизація процесів, онлайн-дегустації.</a:t>
            </a:r>
          </a:p>
          <a:p>
            <a:r>
              <a:rPr lang="uk-UA" dirty="0"/>
              <a:t>📌 Гастрономічні поєднання (</a:t>
            </a:r>
            <a:r>
              <a:rPr lang="uk-UA" dirty="0" err="1"/>
              <a:t>фудпейрінг</a:t>
            </a:r>
            <a:r>
              <a:rPr lang="uk-UA" dirty="0"/>
              <a:t>) — поєднання кави з десертами, сирами, фруктами.</a:t>
            </a:r>
          </a:p>
          <a:p>
            <a:r>
              <a:rPr lang="uk-UA" dirty="0"/>
              <a:t>📌 Участь у чемпіонатах — шанс заявити про себе на всеукраїнському чи міжнародному рівні.</a:t>
            </a:r>
          </a:p>
        </p:txBody>
      </p:sp>
    </p:spTree>
    <p:extLst>
      <p:ext uri="{BB962C8B-B14F-4D97-AF65-F5344CB8AC3E}">
        <p14:creationId xmlns:p14="http://schemas.microsoft.com/office/powerpoint/2010/main" val="3402846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672</Words>
  <Application>Microsoft Office PowerPoint</Application>
  <PresentationFormat>Экран (4:3)</PresentationFormat>
  <Paragraphs>83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Wingdings 2</vt:lpstr>
      <vt:lpstr>Поток</vt:lpstr>
      <vt:lpstr>Вступ до професії бариста</vt:lpstr>
      <vt:lpstr>Презентация PowerPoint</vt:lpstr>
      <vt:lpstr> Історія виникнення та розвиток професії </vt:lpstr>
      <vt:lpstr>Презентация PowerPoint</vt:lpstr>
      <vt:lpstr>Презентация PowerPoint</vt:lpstr>
      <vt:lpstr>Презентация PowerPoint</vt:lpstr>
      <vt:lpstr>Навички, якими повинен володіти сучасний бариста </vt:lpstr>
      <vt:lpstr>Презентация PowerPoint</vt:lpstr>
      <vt:lpstr>Сучасні тенденції та перспективи професії</vt:lpstr>
      <vt:lpstr>Цікаві факти про професію бариста</vt:lpstr>
      <vt:lpstr>Запитання для самоконтролю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&lt;&lt;Бариста&gt;&gt;</dc:title>
  <dc:creator>Lenovo</dc:creator>
  <cp:lastModifiedBy>Анна Сидорук</cp:lastModifiedBy>
  <cp:revision>25</cp:revision>
  <dcterms:modified xsi:type="dcterms:W3CDTF">2025-08-01T11:23:12Z</dcterms:modified>
</cp:coreProperties>
</file>