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85" r:id="rId3"/>
  </p:sldMasterIdLst>
  <p:sldIdLst>
    <p:sldId id="274" r:id="rId4"/>
    <p:sldId id="267" r:id="rId5"/>
    <p:sldId id="292" r:id="rId6"/>
    <p:sldId id="276" r:id="rId7"/>
    <p:sldId id="261" r:id="rId8"/>
    <p:sldId id="282" r:id="rId9"/>
    <p:sldId id="284" r:id="rId10"/>
    <p:sldId id="286" r:id="rId11"/>
    <p:sldId id="298" r:id="rId12"/>
    <p:sldId id="257" r:id="rId13"/>
    <p:sldId id="300" r:id="rId14"/>
    <p:sldId id="306" r:id="rId15"/>
    <p:sldId id="299" r:id="rId16"/>
    <p:sldId id="302" r:id="rId17"/>
    <p:sldId id="263" r:id="rId18"/>
    <p:sldId id="289" r:id="rId19"/>
    <p:sldId id="288" r:id="rId20"/>
    <p:sldId id="293" r:id="rId21"/>
    <p:sldId id="297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131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DA9EA8-E669-46C4-96FC-93BC2D98994C}" type="doc">
      <dgm:prSet loTypeId="urn:microsoft.com/office/officeart/2005/8/layout/pyramid2" loCatId="list" qsTypeId="urn:microsoft.com/office/officeart/2005/8/quickstyle/3d3" qsCatId="3D" csTypeId="urn:microsoft.com/office/officeart/2005/8/colors/accent3_4" csCatId="accent3" phldr="1"/>
      <dgm:spPr/>
    </dgm:pt>
    <dgm:pt modelId="{FE3501E3-64D1-47C9-B62E-CA9ABCCD30D5}">
      <dgm:prSet phldrT="[Текст]" custT="1"/>
      <dgm:spPr/>
      <dgm:t>
        <a:bodyPr/>
        <a:lstStyle/>
        <a:p>
          <a:r>
            <a:rPr lang="uk-UA" sz="1800" b="1" dirty="0" smtClean="0">
              <a:solidFill>
                <a:srgbClr val="FF0000"/>
              </a:solidFill>
            </a:rPr>
            <a:t>1.Усвідомлення колективом необхідності змін та впровадження нововведень</a:t>
          </a:r>
          <a:endParaRPr lang="ru-RU" sz="1800" b="1" dirty="0">
            <a:solidFill>
              <a:srgbClr val="FF0000"/>
            </a:solidFill>
          </a:endParaRPr>
        </a:p>
      </dgm:t>
    </dgm:pt>
    <dgm:pt modelId="{A4F10629-2B70-4103-9D4D-F26271BB7C55}" type="parTrans" cxnId="{8C169776-35FA-47E6-9B6A-121969E0371E}">
      <dgm:prSet/>
      <dgm:spPr/>
      <dgm:t>
        <a:bodyPr/>
        <a:lstStyle/>
        <a:p>
          <a:endParaRPr lang="ru-RU"/>
        </a:p>
      </dgm:t>
    </dgm:pt>
    <dgm:pt modelId="{DA390772-4DC0-4090-BF08-42525285882A}" type="sibTrans" cxnId="{8C169776-35FA-47E6-9B6A-121969E0371E}">
      <dgm:prSet/>
      <dgm:spPr/>
      <dgm:t>
        <a:bodyPr/>
        <a:lstStyle/>
        <a:p>
          <a:endParaRPr lang="ru-RU"/>
        </a:p>
      </dgm:t>
    </dgm:pt>
    <dgm:pt modelId="{17D5738D-ACF6-45A7-9BD9-B73B79E61D50}">
      <dgm:prSet phldrT="[Текст]" custT="1"/>
      <dgm:spPr/>
      <dgm:t>
        <a:bodyPr/>
        <a:lstStyle/>
        <a:p>
          <a:r>
            <a:rPr lang="uk-UA" sz="1000" b="1" dirty="0" smtClean="0"/>
            <a:t>         </a:t>
          </a:r>
          <a:r>
            <a:rPr lang="uk-UA" sz="1800" b="1" dirty="0" smtClean="0">
              <a:solidFill>
                <a:srgbClr val="0070C0"/>
              </a:solidFill>
            </a:rPr>
            <a:t>2.Пошук та актуалізація нових ідей</a:t>
          </a:r>
          <a:endParaRPr lang="ru-RU" sz="1800" b="1" dirty="0">
            <a:solidFill>
              <a:srgbClr val="0070C0"/>
            </a:solidFill>
          </a:endParaRPr>
        </a:p>
      </dgm:t>
    </dgm:pt>
    <dgm:pt modelId="{A66C01E8-18D8-4426-B77F-BD654430DE84}" type="parTrans" cxnId="{7C0998AA-DDA7-42B1-AB58-AB2188E51853}">
      <dgm:prSet/>
      <dgm:spPr/>
      <dgm:t>
        <a:bodyPr/>
        <a:lstStyle/>
        <a:p>
          <a:endParaRPr lang="ru-RU"/>
        </a:p>
      </dgm:t>
    </dgm:pt>
    <dgm:pt modelId="{C192C077-45A8-4AC6-99D3-5BEEDE6D7BF2}" type="sibTrans" cxnId="{7C0998AA-DDA7-42B1-AB58-AB2188E51853}">
      <dgm:prSet/>
      <dgm:spPr/>
      <dgm:t>
        <a:bodyPr/>
        <a:lstStyle/>
        <a:p>
          <a:endParaRPr lang="ru-RU"/>
        </a:p>
      </dgm:t>
    </dgm:pt>
    <dgm:pt modelId="{28560726-4C8F-47EB-B62C-96F3F610B121}">
      <dgm:prSet phldrT="[Текст]" custT="1"/>
      <dgm:spPr/>
      <dgm:t>
        <a:bodyPr/>
        <a:lstStyle/>
        <a:p>
          <a:pPr algn="ctr"/>
          <a:r>
            <a:rPr lang="uk-UA" sz="1800" b="1" dirty="0" smtClean="0">
              <a:solidFill>
                <a:srgbClr val="00B050"/>
              </a:solidFill>
            </a:rPr>
            <a:t>3.Здійснення проектування нововведення творчою групою.</a:t>
          </a:r>
          <a:endParaRPr lang="ru-RU" sz="1800" b="1" dirty="0">
            <a:solidFill>
              <a:srgbClr val="00B050"/>
            </a:solidFill>
          </a:endParaRPr>
        </a:p>
      </dgm:t>
    </dgm:pt>
    <dgm:pt modelId="{F99AD320-5429-4362-AB63-D538EF0040DE}" type="parTrans" cxnId="{3D63B105-7E4A-415C-B268-2761FAAA23C5}">
      <dgm:prSet/>
      <dgm:spPr/>
      <dgm:t>
        <a:bodyPr/>
        <a:lstStyle/>
        <a:p>
          <a:endParaRPr lang="ru-RU"/>
        </a:p>
      </dgm:t>
    </dgm:pt>
    <dgm:pt modelId="{A9BBD526-C7D8-4013-B1BA-D28D547B9C5D}" type="sibTrans" cxnId="{3D63B105-7E4A-415C-B268-2761FAAA23C5}">
      <dgm:prSet/>
      <dgm:spPr/>
      <dgm:t>
        <a:bodyPr/>
        <a:lstStyle/>
        <a:p>
          <a:endParaRPr lang="ru-RU"/>
        </a:p>
      </dgm:t>
    </dgm:pt>
    <dgm:pt modelId="{81A663C6-B2CC-47E0-8B90-3577261C3BEA}">
      <dgm:prSet custT="1"/>
      <dgm:spPr/>
      <dgm:t>
        <a:bodyPr/>
        <a:lstStyle/>
        <a:p>
          <a:pPr algn="ctr"/>
          <a:r>
            <a:rPr lang="uk-UA" sz="1600" b="1" dirty="0" smtClean="0">
              <a:solidFill>
                <a:schemeClr val="accent6">
                  <a:lumMod val="75000"/>
                </a:schemeClr>
              </a:solidFill>
            </a:rPr>
            <a:t>4.Управління процесом впровадження нововведення (апробація нової педагогічної ідеї)</a:t>
          </a:r>
          <a:endParaRPr lang="ru-RU" sz="1600" b="1" dirty="0">
            <a:solidFill>
              <a:schemeClr val="accent6">
                <a:lumMod val="75000"/>
              </a:schemeClr>
            </a:solidFill>
          </a:endParaRPr>
        </a:p>
      </dgm:t>
    </dgm:pt>
    <dgm:pt modelId="{7212ED2D-44EC-4594-BAB3-AB78B7DFB866}" type="parTrans" cxnId="{D4B59FA0-6170-4A01-8DCB-75253ABC923E}">
      <dgm:prSet/>
      <dgm:spPr/>
      <dgm:t>
        <a:bodyPr/>
        <a:lstStyle/>
        <a:p>
          <a:endParaRPr lang="ru-RU"/>
        </a:p>
      </dgm:t>
    </dgm:pt>
    <dgm:pt modelId="{B8BE2165-F563-4450-8DEB-C7AE30611629}" type="sibTrans" cxnId="{D4B59FA0-6170-4A01-8DCB-75253ABC923E}">
      <dgm:prSet/>
      <dgm:spPr/>
      <dgm:t>
        <a:bodyPr/>
        <a:lstStyle/>
        <a:p>
          <a:endParaRPr lang="ru-RU"/>
        </a:p>
      </dgm:t>
    </dgm:pt>
    <dgm:pt modelId="{7D245D3B-0D60-45DE-901C-B9D6F742A6E6}">
      <dgm:prSet custT="1"/>
      <dgm:spPr/>
      <dgm:t>
        <a:bodyPr/>
        <a:lstStyle/>
        <a:p>
          <a:r>
            <a:rPr lang="uk-UA" sz="1600" b="1" dirty="0" smtClean="0">
              <a:solidFill>
                <a:srgbClr val="7030A0"/>
              </a:solidFill>
            </a:rPr>
            <a:t>5.Стратегія управління та підготовка </a:t>
          </a:r>
          <a:r>
            <a:rPr lang="uk-UA" sz="1600" b="1" dirty="0" err="1" smtClean="0">
              <a:solidFill>
                <a:srgbClr val="7030A0"/>
              </a:solidFill>
            </a:rPr>
            <a:t>суб</a:t>
          </a:r>
          <a:r>
            <a:rPr lang="en-US" sz="1600" b="1" dirty="0" smtClean="0">
              <a:solidFill>
                <a:srgbClr val="7030A0"/>
              </a:solidFill>
            </a:rPr>
            <a:t>’</a:t>
          </a:r>
          <a:r>
            <a:rPr lang="uk-UA" sz="1600" b="1" dirty="0" err="1" smtClean="0">
              <a:solidFill>
                <a:srgbClr val="7030A0"/>
              </a:solidFill>
            </a:rPr>
            <a:t>єктів</a:t>
          </a:r>
          <a:r>
            <a:rPr lang="uk-UA" sz="1600" b="1" dirty="0" smtClean="0">
              <a:solidFill>
                <a:srgbClr val="7030A0"/>
              </a:solidFill>
            </a:rPr>
            <a:t> інноваційної діяльності до роботи в нових умовах.</a:t>
          </a:r>
          <a:endParaRPr lang="ru-RU" sz="1600" b="1" dirty="0">
            <a:solidFill>
              <a:srgbClr val="7030A0"/>
            </a:solidFill>
          </a:endParaRPr>
        </a:p>
      </dgm:t>
    </dgm:pt>
    <dgm:pt modelId="{54049B48-827B-4A98-90C7-F36C7D9D99FD}" type="parTrans" cxnId="{D6BA9075-9131-433C-9690-9ACFEC20569C}">
      <dgm:prSet/>
      <dgm:spPr/>
      <dgm:t>
        <a:bodyPr/>
        <a:lstStyle/>
        <a:p>
          <a:endParaRPr lang="ru-RU"/>
        </a:p>
      </dgm:t>
    </dgm:pt>
    <dgm:pt modelId="{CFCD44B8-46EE-4C02-A4BE-1FF015F53D51}" type="sibTrans" cxnId="{D6BA9075-9131-433C-9690-9ACFEC20569C}">
      <dgm:prSet/>
      <dgm:spPr/>
      <dgm:t>
        <a:bodyPr/>
        <a:lstStyle/>
        <a:p>
          <a:endParaRPr lang="ru-RU"/>
        </a:p>
      </dgm:t>
    </dgm:pt>
    <dgm:pt modelId="{90398DD6-EFF1-4234-BE53-E92475781D42}">
      <dgm:prSet custT="1"/>
      <dgm:spPr/>
      <dgm:t>
        <a:bodyPr/>
        <a:lstStyle/>
        <a:p>
          <a:r>
            <a:rPr lang="uk-UA" sz="1600" b="1" dirty="0" smtClean="0">
              <a:solidFill>
                <a:srgbClr val="C00000"/>
              </a:solidFill>
            </a:rPr>
            <a:t>7.Оприлюднення результатів інноваційної педагогічної діяльності (на рівні батьків, школярів, громадськості ).</a:t>
          </a:r>
          <a:endParaRPr lang="ru-RU" sz="1600" b="1" dirty="0">
            <a:solidFill>
              <a:srgbClr val="C00000"/>
            </a:solidFill>
          </a:endParaRPr>
        </a:p>
      </dgm:t>
    </dgm:pt>
    <dgm:pt modelId="{9DDA68A9-EB61-4391-947B-05840137B651}" type="sibTrans" cxnId="{474859A8-F795-4098-B4E2-15771BD82A1A}">
      <dgm:prSet/>
      <dgm:spPr/>
      <dgm:t>
        <a:bodyPr/>
        <a:lstStyle/>
        <a:p>
          <a:endParaRPr lang="ru-RU"/>
        </a:p>
      </dgm:t>
    </dgm:pt>
    <dgm:pt modelId="{07FAC3BC-0B24-45C9-B85A-EE6E024DC546}" type="parTrans" cxnId="{474859A8-F795-4098-B4E2-15771BD82A1A}">
      <dgm:prSet/>
      <dgm:spPr/>
      <dgm:t>
        <a:bodyPr/>
        <a:lstStyle/>
        <a:p>
          <a:endParaRPr lang="ru-RU"/>
        </a:p>
      </dgm:t>
    </dgm:pt>
    <dgm:pt modelId="{14C9BCE6-1E22-43AF-9D32-66974E66A16E}">
      <dgm:prSet custT="1"/>
      <dgm:spPr/>
      <dgm:t>
        <a:bodyPr/>
        <a:lstStyle/>
        <a:p>
          <a:r>
            <a:rPr lang="uk-UA" sz="1800" b="1" dirty="0" smtClean="0">
              <a:solidFill>
                <a:srgbClr val="0070C0"/>
              </a:solidFill>
            </a:rPr>
            <a:t>6.Подолання опору та психологічного дискомфорту.</a:t>
          </a:r>
          <a:endParaRPr lang="ru-RU" sz="1800" b="1" dirty="0">
            <a:solidFill>
              <a:srgbClr val="0070C0"/>
            </a:solidFill>
          </a:endParaRPr>
        </a:p>
      </dgm:t>
    </dgm:pt>
    <dgm:pt modelId="{C11A8871-8F27-48C4-9CC8-FA8B9A4DB372}" type="parTrans" cxnId="{60F29E38-B294-49C5-A44D-EE91501030BE}">
      <dgm:prSet/>
      <dgm:spPr/>
      <dgm:t>
        <a:bodyPr/>
        <a:lstStyle/>
        <a:p>
          <a:endParaRPr lang="ru-RU"/>
        </a:p>
      </dgm:t>
    </dgm:pt>
    <dgm:pt modelId="{EB823D20-BA9C-42CC-A83D-BEDCEBB5639C}" type="sibTrans" cxnId="{60F29E38-B294-49C5-A44D-EE91501030BE}">
      <dgm:prSet/>
      <dgm:spPr/>
      <dgm:t>
        <a:bodyPr/>
        <a:lstStyle/>
        <a:p>
          <a:endParaRPr lang="ru-RU"/>
        </a:p>
      </dgm:t>
    </dgm:pt>
    <dgm:pt modelId="{0535B103-2CC0-487A-8D22-05762C9DF7EC}" type="pres">
      <dgm:prSet presAssocID="{E8DA9EA8-E669-46C4-96FC-93BC2D98994C}" presName="compositeShape" presStyleCnt="0">
        <dgm:presLayoutVars>
          <dgm:dir/>
          <dgm:resizeHandles/>
        </dgm:presLayoutVars>
      </dgm:prSet>
      <dgm:spPr/>
    </dgm:pt>
    <dgm:pt modelId="{12581376-191E-409F-B0F8-822CA16B2005}" type="pres">
      <dgm:prSet presAssocID="{E8DA9EA8-E669-46C4-96FC-93BC2D98994C}" presName="pyramid" presStyleLbl="node1" presStyleIdx="0" presStyleCnt="1"/>
      <dgm:spPr/>
    </dgm:pt>
    <dgm:pt modelId="{11F3828E-7D57-4420-9DF1-5F7C1B718069}" type="pres">
      <dgm:prSet presAssocID="{E8DA9EA8-E669-46C4-96FC-93BC2D98994C}" presName="theList" presStyleCnt="0"/>
      <dgm:spPr/>
    </dgm:pt>
    <dgm:pt modelId="{04435AB9-D27E-4691-BB74-DBB171094667}" type="pres">
      <dgm:prSet presAssocID="{FE3501E3-64D1-47C9-B62E-CA9ABCCD30D5}" presName="aNode" presStyleLbl="fgAcc1" presStyleIdx="0" presStyleCnt="7" custScaleX="1485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29925F-8B96-4581-8554-2787D4A88E15}" type="pres">
      <dgm:prSet presAssocID="{FE3501E3-64D1-47C9-B62E-CA9ABCCD30D5}" presName="aSpace" presStyleCnt="0"/>
      <dgm:spPr/>
    </dgm:pt>
    <dgm:pt modelId="{0402726E-FAE9-4677-8506-640AACAEC290}" type="pres">
      <dgm:prSet presAssocID="{17D5738D-ACF6-45A7-9BD9-B73B79E61D50}" presName="aNode" presStyleLbl="fgAcc1" presStyleIdx="1" presStyleCnt="7" custScaleX="1485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3021BF-7FEC-437C-9AB5-F636F2227905}" type="pres">
      <dgm:prSet presAssocID="{17D5738D-ACF6-45A7-9BD9-B73B79E61D50}" presName="aSpace" presStyleCnt="0"/>
      <dgm:spPr/>
    </dgm:pt>
    <dgm:pt modelId="{2BE7073C-166B-495E-82D6-B21AFB675186}" type="pres">
      <dgm:prSet presAssocID="{28560726-4C8F-47EB-B62C-96F3F610B121}" presName="aNode" presStyleLbl="fgAcc1" presStyleIdx="2" presStyleCnt="7" custScaleX="1485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18DA15-72E8-48DE-A620-33C5ABD12151}" type="pres">
      <dgm:prSet presAssocID="{28560726-4C8F-47EB-B62C-96F3F610B121}" presName="aSpace" presStyleCnt="0"/>
      <dgm:spPr/>
    </dgm:pt>
    <dgm:pt modelId="{2E6C8F38-0B28-4F20-90F4-0EE19D932AD7}" type="pres">
      <dgm:prSet presAssocID="{81A663C6-B2CC-47E0-8B90-3577261C3BEA}" presName="aNode" presStyleLbl="fgAcc1" presStyleIdx="3" presStyleCnt="7" custScaleX="1485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D02356-3E80-4CA4-AF71-AD2032B92C5F}" type="pres">
      <dgm:prSet presAssocID="{81A663C6-B2CC-47E0-8B90-3577261C3BEA}" presName="aSpace" presStyleCnt="0"/>
      <dgm:spPr/>
    </dgm:pt>
    <dgm:pt modelId="{5BFC6679-0D6D-4DEB-9EEF-48052504858B}" type="pres">
      <dgm:prSet presAssocID="{7D245D3B-0D60-45DE-901C-B9D6F742A6E6}" presName="aNode" presStyleLbl="fgAcc1" presStyleIdx="4" presStyleCnt="7" custScaleX="1485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CF4DE7-9E6D-41A3-83E5-799C2D983862}" type="pres">
      <dgm:prSet presAssocID="{7D245D3B-0D60-45DE-901C-B9D6F742A6E6}" presName="aSpace" presStyleCnt="0"/>
      <dgm:spPr/>
    </dgm:pt>
    <dgm:pt modelId="{BC839802-48AD-431D-BDDC-ABB46603C605}" type="pres">
      <dgm:prSet presAssocID="{14C9BCE6-1E22-43AF-9D32-66974E66A16E}" presName="aNode" presStyleLbl="fgAcc1" presStyleIdx="5" presStyleCnt="7" custScaleX="1485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11D2C8-9ADE-490D-868B-C2AC042F3847}" type="pres">
      <dgm:prSet presAssocID="{14C9BCE6-1E22-43AF-9D32-66974E66A16E}" presName="aSpace" presStyleCnt="0"/>
      <dgm:spPr/>
    </dgm:pt>
    <dgm:pt modelId="{693BA9A1-C264-43CD-8A03-176AC0613D4E}" type="pres">
      <dgm:prSet presAssocID="{90398DD6-EFF1-4234-BE53-E92475781D42}" presName="aNode" presStyleLbl="fgAcc1" presStyleIdx="6" presStyleCnt="7" custScaleX="1488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7C82BC-A518-4902-9F19-DB4719A256B0}" type="pres">
      <dgm:prSet presAssocID="{90398DD6-EFF1-4234-BE53-E92475781D42}" presName="aSpace" presStyleCnt="0"/>
      <dgm:spPr/>
    </dgm:pt>
  </dgm:ptLst>
  <dgm:cxnLst>
    <dgm:cxn modelId="{6378FB2D-8C98-43C9-89A1-0C59659008CB}" type="presOf" srcId="{17D5738D-ACF6-45A7-9BD9-B73B79E61D50}" destId="{0402726E-FAE9-4677-8506-640AACAEC290}" srcOrd="0" destOrd="0" presId="urn:microsoft.com/office/officeart/2005/8/layout/pyramid2"/>
    <dgm:cxn modelId="{73B3B813-4123-404E-AE47-35B1A2489D63}" type="presOf" srcId="{FE3501E3-64D1-47C9-B62E-CA9ABCCD30D5}" destId="{04435AB9-D27E-4691-BB74-DBB171094667}" srcOrd="0" destOrd="0" presId="urn:microsoft.com/office/officeart/2005/8/layout/pyramid2"/>
    <dgm:cxn modelId="{3CFE1299-F3B2-49C8-96E0-88E20D1AD552}" type="presOf" srcId="{7D245D3B-0D60-45DE-901C-B9D6F742A6E6}" destId="{5BFC6679-0D6D-4DEB-9EEF-48052504858B}" srcOrd="0" destOrd="0" presId="urn:microsoft.com/office/officeart/2005/8/layout/pyramid2"/>
    <dgm:cxn modelId="{474859A8-F795-4098-B4E2-15771BD82A1A}" srcId="{E8DA9EA8-E669-46C4-96FC-93BC2D98994C}" destId="{90398DD6-EFF1-4234-BE53-E92475781D42}" srcOrd="6" destOrd="0" parTransId="{07FAC3BC-0B24-45C9-B85A-EE6E024DC546}" sibTransId="{9DDA68A9-EB61-4391-947B-05840137B651}"/>
    <dgm:cxn modelId="{1D521BE6-0366-4879-88C4-0C5025AD9549}" type="presOf" srcId="{28560726-4C8F-47EB-B62C-96F3F610B121}" destId="{2BE7073C-166B-495E-82D6-B21AFB675186}" srcOrd="0" destOrd="0" presId="urn:microsoft.com/office/officeart/2005/8/layout/pyramid2"/>
    <dgm:cxn modelId="{8C0CB9D5-F393-438E-A5F1-481C4C7EF31F}" type="presOf" srcId="{14C9BCE6-1E22-43AF-9D32-66974E66A16E}" destId="{BC839802-48AD-431D-BDDC-ABB46603C605}" srcOrd="0" destOrd="0" presId="urn:microsoft.com/office/officeart/2005/8/layout/pyramid2"/>
    <dgm:cxn modelId="{0FEE4EA2-8BFD-44A1-93D7-A5C839675937}" type="presOf" srcId="{81A663C6-B2CC-47E0-8B90-3577261C3BEA}" destId="{2E6C8F38-0B28-4F20-90F4-0EE19D932AD7}" srcOrd="0" destOrd="0" presId="urn:microsoft.com/office/officeart/2005/8/layout/pyramid2"/>
    <dgm:cxn modelId="{5E00CF71-4040-45A3-8739-CDDEF25A8001}" type="presOf" srcId="{E8DA9EA8-E669-46C4-96FC-93BC2D98994C}" destId="{0535B103-2CC0-487A-8D22-05762C9DF7EC}" srcOrd="0" destOrd="0" presId="urn:microsoft.com/office/officeart/2005/8/layout/pyramid2"/>
    <dgm:cxn modelId="{D6BA9075-9131-433C-9690-9ACFEC20569C}" srcId="{E8DA9EA8-E669-46C4-96FC-93BC2D98994C}" destId="{7D245D3B-0D60-45DE-901C-B9D6F742A6E6}" srcOrd="4" destOrd="0" parTransId="{54049B48-827B-4A98-90C7-F36C7D9D99FD}" sibTransId="{CFCD44B8-46EE-4C02-A4BE-1FF015F53D51}"/>
    <dgm:cxn modelId="{60F29E38-B294-49C5-A44D-EE91501030BE}" srcId="{E8DA9EA8-E669-46C4-96FC-93BC2D98994C}" destId="{14C9BCE6-1E22-43AF-9D32-66974E66A16E}" srcOrd="5" destOrd="0" parTransId="{C11A8871-8F27-48C4-9CC8-FA8B9A4DB372}" sibTransId="{EB823D20-BA9C-42CC-A83D-BEDCEBB5639C}"/>
    <dgm:cxn modelId="{8AB07BC7-F5F8-42FB-8DC5-9F9F1757B765}" type="presOf" srcId="{90398DD6-EFF1-4234-BE53-E92475781D42}" destId="{693BA9A1-C264-43CD-8A03-176AC0613D4E}" srcOrd="0" destOrd="0" presId="urn:microsoft.com/office/officeart/2005/8/layout/pyramid2"/>
    <dgm:cxn modelId="{7C0998AA-DDA7-42B1-AB58-AB2188E51853}" srcId="{E8DA9EA8-E669-46C4-96FC-93BC2D98994C}" destId="{17D5738D-ACF6-45A7-9BD9-B73B79E61D50}" srcOrd="1" destOrd="0" parTransId="{A66C01E8-18D8-4426-B77F-BD654430DE84}" sibTransId="{C192C077-45A8-4AC6-99D3-5BEEDE6D7BF2}"/>
    <dgm:cxn modelId="{D4B59FA0-6170-4A01-8DCB-75253ABC923E}" srcId="{E8DA9EA8-E669-46C4-96FC-93BC2D98994C}" destId="{81A663C6-B2CC-47E0-8B90-3577261C3BEA}" srcOrd="3" destOrd="0" parTransId="{7212ED2D-44EC-4594-BAB3-AB78B7DFB866}" sibTransId="{B8BE2165-F563-4450-8DEB-C7AE30611629}"/>
    <dgm:cxn modelId="{8C169776-35FA-47E6-9B6A-121969E0371E}" srcId="{E8DA9EA8-E669-46C4-96FC-93BC2D98994C}" destId="{FE3501E3-64D1-47C9-B62E-CA9ABCCD30D5}" srcOrd="0" destOrd="0" parTransId="{A4F10629-2B70-4103-9D4D-F26271BB7C55}" sibTransId="{DA390772-4DC0-4090-BF08-42525285882A}"/>
    <dgm:cxn modelId="{3D63B105-7E4A-415C-B268-2761FAAA23C5}" srcId="{E8DA9EA8-E669-46C4-96FC-93BC2D98994C}" destId="{28560726-4C8F-47EB-B62C-96F3F610B121}" srcOrd="2" destOrd="0" parTransId="{F99AD320-5429-4362-AB63-D538EF0040DE}" sibTransId="{A9BBD526-C7D8-4013-B1BA-D28D547B9C5D}"/>
    <dgm:cxn modelId="{0BCDAC4D-CF8E-4744-8B07-638390FA5FF5}" type="presParOf" srcId="{0535B103-2CC0-487A-8D22-05762C9DF7EC}" destId="{12581376-191E-409F-B0F8-822CA16B2005}" srcOrd="0" destOrd="0" presId="urn:microsoft.com/office/officeart/2005/8/layout/pyramid2"/>
    <dgm:cxn modelId="{E79BD647-32FB-4793-8B88-206BB9D07375}" type="presParOf" srcId="{0535B103-2CC0-487A-8D22-05762C9DF7EC}" destId="{11F3828E-7D57-4420-9DF1-5F7C1B718069}" srcOrd="1" destOrd="0" presId="urn:microsoft.com/office/officeart/2005/8/layout/pyramid2"/>
    <dgm:cxn modelId="{C522A57A-0A6D-4BB6-9BB7-5C8AE1287420}" type="presParOf" srcId="{11F3828E-7D57-4420-9DF1-5F7C1B718069}" destId="{04435AB9-D27E-4691-BB74-DBB171094667}" srcOrd="0" destOrd="0" presId="urn:microsoft.com/office/officeart/2005/8/layout/pyramid2"/>
    <dgm:cxn modelId="{F3CCAD08-0F0B-4547-8D4F-FD1AE2B748DD}" type="presParOf" srcId="{11F3828E-7D57-4420-9DF1-5F7C1B718069}" destId="{7729925F-8B96-4581-8554-2787D4A88E15}" srcOrd="1" destOrd="0" presId="urn:microsoft.com/office/officeart/2005/8/layout/pyramid2"/>
    <dgm:cxn modelId="{54DB42A7-134A-4318-961F-3832266FA61D}" type="presParOf" srcId="{11F3828E-7D57-4420-9DF1-5F7C1B718069}" destId="{0402726E-FAE9-4677-8506-640AACAEC290}" srcOrd="2" destOrd="0" presId="urn:microsoft.com/office/officeart/2005/8/layout/pyramid2"/>
    <dgm:cxn modelId="{C07DC52B-DA1B-4641-9CC1-8F0A93947DB8}" type="presParOf" srcId="{11F3828E-7D57-4420-9DF1-5F7C1B718069}" destId="{EA3021BF-7FEC-437C-9AB5-F636F2227905}" srcOrd="3" destOrd="0" presId="urn:microsoft.com/office/officeart/2005/8/layout/pyramid2"/>
    <dgm:cxn modelId="{28BE9A9D-5075-4985-81FF-ABBF9E40360F}" type="presParOf" srcId="{11F3828E-7D57-4420-9DF1-5F7C1B718069}" destId="{2BE7073C-166B-495E-82D6-B21AFB675186}" srcOrd="4" destOrd="0" presId="urn:microsoft.com/office/officeart/2005/8/layout/pyramid2"/>
    <dgm:cxn modelId="{4E3ABB71-1598-47E0-BC07-5A950B34E3DC}" type="presParOf" srcId="{11F3828E-7D57-4420-9DF1-5F7C1B718069}" destId="{5318DA15-72E8-48DE-A620-33C5ABD12151}" srcOrd="5" destOrd="0" presId="urn:microsoft.com/office/officeart/2005/8/layout/pyramid2"/>
    <dgm:cxn modelId="{07FF5AA9-2C60-4852-AA26-3636BFC0F2E9}" type="presParOf" srcId="{11F3828E-7D57-4420-9DF1-5F7C1B718069}" destId="{2E6C8F38-0B28-4F20-90F4-0EE19D932AD7}" srcOrd="6" destOrd="0" presId="urn:microsoft.com/office/officeart/2005/8/layout/pyramid2"/>
    <dgm:cxn modelId="{0CE8B942-1E53-4FE3-8DA7-0EA1CA56F77C}" type="presParOf" srcId="{11F3828E-7D57-4420-9DF1-5F7C1B718069}" destId="{3BD02356-3E80-4CA4-AF71-AD2032B92C5F}" srcOrd="7" destOrd="0" presId="urn:microsoft.com/office/officeart/2005/8/layout/pyramid2"/>
    <dgm:cxn modelId="{9739B062-8BEC-4761-B6CC-63E9865FFD1B}" type="presParOf" srcId="{11F3828E-7D57-4420-9DF1-5F7C1B718069}" destId="{5BFC6679-0D6D-4DEB-9EEF-48052504858B}" srcOrd="8" destOrd="0" presId="urn:microsoft.com/office/officeart/2005/8/layout/pyramid2"/>
    <dgm:cxn modelId="{1CAA1A2E-CA3C-4CB5-9570-A020D92D9733}" type="presParOf" srcId="{11F3828E-7D57-4420-9DF1-5F7C1B718069}" destId="{90CF4DE7-9E6D-41A3-83E5-799C2D983862}" srcOrd="9" destOrd="0" presId="urn:microsoft.com/office/officeart/2005/8/layout/pyramid2"/>
    <dgm:cxn modelId="{4FC20777-B9C5-4866-A15B-0BFD7337F6D5}" type="presParOf" srcId="{11F3828E-7D57-4420-9DF1-5F7C1B718069}" destId="{BC839802-48AD-431D-BDDC-ABB46603C605}" srcOrd="10" destOrd="0" presId="urn:microsoft.com/office/officeart/2005/8/layout/pyramid2"/>
    <dgm:cxn modelId="{2CDEB7DE-B457-4F77-A5C3-CC589C366FAF}" type="presParOf" srcId="{11F3828E-7D57-4420-9DF1-5F7C1B718069}" destId="{B811D2C8-9ADE-490D-868B-C2AC042F3847}" srcOrd="11" destOrd="0" presId="urn:microsoft.com/office/officeart/2005/8/layout/pyramid2"/>
    <dgm:cxn modelId="{89151396-311E-4A36-999B-29BFAC85FB71}" type="presParOf" srcId="{11F3828E-7D57-4420-9DF1-5F7C1B718069}" destId="{693BA9A1-C264-43CD-8A03-176AC0613D4E}" srcOrd="12" destOrd="0" presId="urn:microsoft.com/office/officeart/2005/8/layout/pyramid2"/>
    <dgm:cxn modelId="{877EAC71-6FBE-4688-8659-38F53FE6BF7D}" type="presParOf" srcId="{11F3828E-7D57-4420-9DF1-5F7C1B718069}" destId="{537C82BC-A518-4902-9F19-DB4719A256B0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581376-191E-409F-B0F8-822CA16B2005}">
      <dsp:nvSpPr>
        <dsp:cNvPr id="0" name=""/>
        <dsp:cNvSpPr/>
      </dsp:nvSpPr>
      <dsp:spPr>
        <a:xfrm>
          <a:off x="1067451" y="0"/>
          <a:ext cx="5246710" cy="5246710"/>
        </a:xfrm>
        <a:prstGeom prst="triangle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4435AB9-D27E-4691-BB74-DBB171094667}">
      <dsp:nvSpPr>
        <dsp:cNvPr id="0" name=""/>
        <dsp:cNvSpPr/>
      </dsp:nvSpPr>
      <dsp:spPr>
        <a:xfrm>
          <a:off x="2862395" y="525183"/>
          <a:ext cx="5067183" cy="532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FF0000"/>
              </a:solidFill>
            </a:rPr>
            <a:t>1.Усвідомлення колективом необхідності змін та впровадження нововведень</a:t>
          </a:r>
          <a:endParaRPr lang="ru-RU" sz="1800" b="1" kern="1200" dirty="0">
            <a:solidFill>
              <a:srgbClr val="FF0000"/>
            </a:solidFill>
          </a:endParaRPr>
        </a:p>
      </dsp:txBody>
      <dsp:txXfrm>
        <a:off x="2888407" y="551195"/>
        <a:ext cx="5015159" cy="480844"/>
      </dsp:txXfrm>
    </dsp:sp>
    <dsp:sp modelId="{0402726E-FAE9-4677-8506-640AACAEC290}">
      <dsp:nvSpPr>
        <dsp:cNvPr id="0" name=""/>
        <dsp:cNvSpPr/>
      </dsp:nvSpPr>
      <dsp:spPr>
        <a:xfrm>
          <a:off x="2862395" y="1124660"/>
          <a:ext cx="5067183" cy="532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b="1" kern="1200" dirty="0" smtClean="0"/>
            <a:t>         </a:t>
          </a:r>
          <a:r>
            <a:rPr lang="uk-UA" sz="1800" b="1" kern="1200" dirty="0" smtClean="0">
              <a:solidFill>
                <a:srgbClr val="0070C0"/>
              </a:solidFill>
            </a:rPr>
            <a:t>2.Пошук та актуалізація нових ідей</a:t>
          </a:r>
          <a:endParaRPr lang="ru-RU" sz="1800" b="1" kern="1200" dirty="0">
            <a:solidFill>
              <a:srgbClr val="0070C0"/>
            </a:solidFill>
          </a:endParaRPr>
        </a:p>
      </dsp:txBody>
      <dsp:txXfrm>
        <a:off x="2888407" y="1150672"/>
        <a:ext cx="5015159" cy="480844"/>
      </dsp:txXfrm>
    </dsp:sp>
    <dsp:sp modelId="{2BE7073C-166B-495E-82D6-B21AFB675186}">
      <dsp:nvSpPr>
        <dsp:cNvPr id="0" name=""/>
        <dsp:cNvSpPr/>
      </dsp:nvSpPr>
      <dsp:spPr>
        <a:xfrm>
          <a:off x="2862395" y="1724138"/>
          <a:ext cx="5067183" cy="532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00B050"/>
              </a:solidFill>
            </a:rPr>
            <a:t>3.Здійснення проектування нововведення творчою групою.</a:t>
          </a:r>
          <a:endParaRPr lang="ru-RU" sz="1800" b="1" kern="1200" dirty="0">
            <a:solidFill>
              <a:srgbClr val="00B050"/>
            </a:solidFill>
          </a:endParaRPr>
        </a:p>
      </dsp:txBody>
      <dsp:txXfrm>
        <a:off x="2888407" y="1750150"/>
        <a:ext cx="5015159" cy="480844"/>
      </dsp:txXfrm>
    </dsp:sp>
    <dsp:sp modelId="{2E6C8F38-0B28-4F20-90F4-0EE19D932AD7}">
      <dsp:nvSpPr>
        <dsp:cNvPr id="0" name=""/>
        <dsp:cNvSpPr/>
      </dsp:nvSpPr>
      <dsp:spPr>
        <a:xfrm>
          <a:off x="2862395" y="2323616"/>
          <a:ext cx="5067183" cy="532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accent6">
                  <a:lumMod val="75000"/>
                </a:schemeClr>
              </a:solidFill>
            </a:rPr>
            <a:t>4.Управління процесом впровадження нововведення (апробація нової педагогічної ідеї)</a:t>
          </a:r>
          <a:endParaRPr lang="ru-RU" sz="1600" b="1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2888407" y="2349628"/>
        <a:ext cx="5015159" cy="480844"/>
      </dsp:txXfrm>
    </dsp:sp>
    <dsp:sp modelId="{5BFC6679-0D6D-4DEB-9EEF-48052504858B}">
      <dsp:nvSpPr>
        <dsp:cNvPr id="0" name=""/>
        <dsp:cNvSpPr/>
      </dsp:nvSpPr>
      <dsp:spPr>
        <a:xfrm>
          <a:off x="2862395" y="2923093"/>
          <a:ext cx="5067183" cy="532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rgbClr val="7030A0"/>
              </a:solidFill>
            </a:rPr>
            <a:t>5.Стратегія управління та підготовка </a:t>
          </a:r>
          <a:r>
            <a:rPr lang="uk-UA" sz="1600" b="1" kern="1200" dirty="0" err="1" smtClean="0">
              <a:solidFill>
                <a:srgbClr val="7030A0"/>
              </a:solidFill>
            </a:rPr>
            <a:t>суб</a:t>
          </a:r>
          <a:r>
            <a:rPr lang="en-US" sz="1600" b="1" kern="1200" dirty="0" smtClean="0">
              <a:solidFill>
                <a:srgbClr val="7030A0"/>
              </a:solidFill>
            </a:rPr>
            <a:t>’</a:t>
          </a:r>
          <a:r>
            <a:rPr lang="uk-UA" sz="1600" b="1" kern="1200" dirty="0" err="1" smtClean="0">
              <a:solidFill>
                <a:srgbClr val="7030A0"/>
              </a:solidFill>
            </a:rPr>
            <a:t>єктів</a:t>
          </a:r>
          <a:r>
            <a:rPr lang="uk-UA" sz="1600" b="1" kern="1200" dirty="0" smtClean="0">
              <a:solidFill>
                <a:srgbClr val="7030A0"/>
              </a:solidFill>
            </a:rPr>
            <a:t> інноваційної діяльності до роботи в нових умовах.</a:t>
          </a:r>
          <a:endParaRPr lang="ru-RU" sz="1600" b="1" kern="1200" dirty="0">
            <a:solidFill>
              <a:srgbClr val="7030A0"/>
            </a:solidFill>
          </a:endParaRPr>
        </a:p>
      </dsp:txBody>
      <dsp:txXfrm>
        <a:off x="2888407" y="2949105"/>
        <a:ext cx="5015159" cy="480844"/>
      </dsp:txXfrm>
    </dsp:sp>
    <dsp:sp modelId="{BC839802-48AD-431D-BDDC-ABB46603C605}">
      <dsp:nvSpPr>
        <dsp:cNvPr id="0" name=""/>
        <dsp:cNvSpPr/>
      </dsp:nvSpPr>
      <dsp:spPr>
        <a:xfrm>
          <a:off x="2862395" y="3522571"/>
          <a:ext cx="5067183" cy="532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0070C0"/>
              </a:solidFill>
            </a:rPr>
            <a:t>6.Подолання опору та психологічного дискомфорту.</a:t>
          </a:r>
          <a:endParaRPr lang="ru-RU" sz="1800" b="1" kern="1200" dirty="0">
            <a:solidFill>
              <a:srgbClr val="0070C0"/>
            </a:solidFill>
          </a:endParaRPr>
        </a:p>
      </dsp:txBody>
      <dsp:txXfrm>
        <a:off x="2888407" y="3548583"/>
        <a:ext cx="5015159" cy="480844"/>
      </dsp:txXfrm>
    </dsp:sp>
    <dsp:sp modelId="{693BA9A1-C264-43CD-8A03-176AC0613D4E}">
      <dsp:nvSpPr>
        <dsp:cNvPr id="0" name=""/>
        <dsp:cNvSpPr/>
      </dsp:nvSpPr>
      <dsp:spPr>
        <a:xfrm>
          <a:off x="2858268" y="4122049"/>
          <a:ext cx="5075436" cy="532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rgbClr val="C00000"/>
              </a:solidFill>
            </a:rPr>
            <a:t>7.Оприлюднення результатів інноваційної педагогічної діяльності (на рівні батьків, школярів, громадськості ).</a:t>
          </a:r>
          <a:endParaRPr lang="ru-RU" sz="1600" b="1" kern="1200" dirty="0">
            <a:solidFill>
              <a:srgbClr val="C00000"/>
            </a:solidFill>
          </a:endParaRPr>
        </a:p>
      </dsp:txBody>
      <dsp:txXfrm>
        <a:off x="2884280" y="4148061"/>
        <a:ext cx="5023412" cy="480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18276-037E-4167-B93F-80EC72F9045E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1673-14AD-4362-A154-B741746707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BCEE2-EA91-4B0F-877B-3B47C92D0FB5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7D0FA-ED66-40F8-8863-D5DB838476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01D85-EA97-4FCD-A062-19FD934925AD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EB3EA-6D64-4125-B771-62854AF1D4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рямоугольник 18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оугольник 11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ая соединительная линия 6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207E3-659E-46B1-AAA1-EBFC3E780AF3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16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8576B012-669C-4D0E-9ED4-7252E87BC4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l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E2CFA-69C1-44BE-98C1-2C75649F0000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B1214-5862-46DC-8F08-D2F5958321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l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оугольник 11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оугольник 12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Овал 9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0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86EDA-3CAF-45B3-B808-49D66ACB577B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1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4669DA82-CDE1-45E3-87FA-E3DDFFD52B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l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6C793-6815-4062-8024-5AB103C6134D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B61B3-0D41-4FB6-A8DD-C706E64138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l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оугольник 10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Прямоугольник 1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6" name="Овал 24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Овал 2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8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B49DA-5E73-4268-B057-02B45B1D3715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19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BDC525CD-6C6F-4150-BADF-181FBEF36C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l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55695-E14B-4362-8269-EDCAFDB147C5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452D4-C613-42D2-9F78-5639AAE0BC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4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рямоугольник 4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оугольник 5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1D55C-F946-4367-A87B-BD6169C68473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9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3F3DD16-D661-436A-9D63-5AE0FF5390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0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20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924A3508-EBE8-4D7B-8482-942D7B6C19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88DE8-EE05-4EE8-877E-0D6FFA0F0343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562D3-799E-465E-AC3B-6736E71E506D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AB93C-5E03-4CA4-80B4-6DB08F4B8A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2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21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0A77A1-CB78-4DBC-8AFD-7D7F1747AD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C9582-DF0D-40CA-A206-099A95C42F32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A3A44-8789-4DE9-8719-7A6AA9FE460E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E7441-27E4-47F9-9D74-F552275459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l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рямоугольник 10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оугольник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Овал 14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63371-4B0D-46C0-A8B4-1C647C0B66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DB110-727C-408A-973C-C092ABE8B632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l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B7E1342A-173B-4607-B8E6-CAA0B2122322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6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67D89423-B03F-4DD1-AE10-E782784CF3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EDDC7E5-DBA0-484F-8BFB-2119E967CCA3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536AAB-8B64-4E06-A496-A63DA6A233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6FB8332B-FFF1-4BE4-BC1B-81125308D8C9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EFC35732-96B1-4730-96FC-FC63A2D558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9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FC47A9A-377E-4C77-B3E4-C1ECCABCD0AA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5388F1F-BB8B-4211-99A1-D31BDA2599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9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10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0232FC5-48C9-46D7-9B3C-5B969E03B872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1604B78-7071-4E8F-9F1F-8ABE341008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6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A21441-D57F-483A-B6B3-51893FA44B51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8CF8AD8-77DF-4A5D-B000-361288A699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A1A85-7A91-444F-8F64-9B4822075932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F75F1-3070-4125-8E32-9F26F31457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F498B-3ED5-459F-BE2A-7BB8C88F2898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8A00E-1F9F-4C96-B1E7-7CE8A56BD2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8BB7D198-662A-4C42-8A8D-F77738721A80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7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B267989E-6D1B-4A2C-BBD9-B62AEDAA20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2DA09519-BE7B-434E-A2E9-5A8921544162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DFB4D769-7806-4E1D-B1E9-F31232D8D7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Дата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B7D1D-3209-434C-A1A0-A1A4F58978C0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942CE-AB93-41DE-A083-BEB258122A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Дата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8E9FC-B7B1-4922-BB94-686F3967F997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22512-34A3-4A5C-A740-479364C1D2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71B4B-7065-495D-A96E-96CD48D7D294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606A9-675D-4C72-AE1B-FA6354EFD9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CE299-0E5D-4AC8-8404-C19E38BF3F89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E9B8A-B9B6-451C-895A-D1FA812A93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A2EFD-3233-487E-A5AA-9D7001F5294B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A2F96-18CD-48BE-80CC-A121C1EC4E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12151-8115-4FDC-B18F-E2F2298705C8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07A64-74DD-46E8-9A68-2595BC1D90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C39BB-F985-4348-91EE-43457CBA76A1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975A0-8A41-4B08-AEEE-033043BBCB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08D2E-46E1-4347-A09D-C6DD513C1B64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0E9B2-E8FC-4486-B9C0-D14861E5D7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9E829F-865E-406D-B741-DCF6F8657269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28BA466-DF9F-45A9-807E-8D67B73BCE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3" r:id="rId2"/>
    <p:sldLayoutId id="2147483782" r:id="rId3"/>
    <p:sldLayoutId id="2147483781" r:id="rId4"/>
    <p:sldLayoutId id="2147483780" r:id="rId5"/>
    <p:sldLayoutId id="2147483779" r:id="rId6"/>
    <p:sldLayoutId id="2147483778" r:id="rId7"/>
    <p:sldLayoutId id="2147483777" r:id="rId8"/>
    <p:sldLayoutId id="2147483776" r:id="rId9"/>
    <p:sldLayoutId id="2147483775" r:id="rId10"/>
    <p:sldLayoutId id="2147483774" r:id="rId11"/>
  </p:sldLayoutIdLst>
  <p:transition spd="slow">
    <p:strips dir="ld"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70A4D182-B78A-404C-9BA5-1CF7E9899DAE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Овал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accent3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599FC3-F119-4F4A-AE04-63823388A9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350" name="Заголовок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4351" name="Текст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</p:sldLayoutIdLst>
  <p:transition spd="slow">
    <p:strips dir="ld"/>
  </p:transition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rgbClr val="CF5716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rgbClr val="CF5716"/>
          </a:solidFill>
          <a:latin typeface="Georg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rgbClr val="CF5716"/>
          </a:solidFill>
          <a:latin typeface="Georg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rgbClr val="CF5716"/>
          </a:solidFill>
          <a:latin typeface="Georg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rgbClr val="CF5716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CF5716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CF5716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CF5716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CF5716"/>
          </a:solidFill>
          <a:latin typeface="Georgia" pitchFamily="18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ct val="20000"/>
        </a:spcBef>
        <a:spcAft>
          <a:spcPct val="0"/>
        </a:spcAft>
        <a:buClr>
          <a:srgbClr val="EB641B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ct val="20000"/>
        </a:spcBef>
        <a:spcAft>
          <a:spcPct val="0"/>
        </a:spcAft>
        <a:buClr>
          <a:srgbClr val="39639D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rgbClr val="474B78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 smtClean="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EBF434CA-30DE-4BCA-AA64-D32F5579D820}" type="datetimeFigureOut">
              <a:rPr lang="ru-RU"/>
              <a:pPr>
                <a:defRPr/>
              </a:pPr>
              <a:t>03.09.2024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tx2">
                    <a:shade val="9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CBE9C81D-56E3-405F-9399-4451B4CDB5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8921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787" r:id="rId7"/>
    <p:sldLayoutId id="2147483829" r:id="rId8"/>
    <p:sldLayoutId id="2147483830" r:id="rId9"/>
    <p:sldLayoutId id="2147483786" r:id="rId10"/>
    <p:sldLayoutId id="2147483785" r:id="rId11"/>
  </p:sldLayoutIdLst>
  <p:transition spd="slow">
    <p:strips dir="ld"/>
  </p:transition>
  <p:txStyles>
    <p:titleStyle>
      <a:lvl1pPr marL="53975" indent="-53975" algn="r" rtl="0" fontAlgn="base">
        <a:spcBef>
          <a:spcPct val="0"/>
        </a:spcBef>
        <a:spcAft>
          <a:spcPct val="0"/>
        </a:spcAft>
        <a:defRPr sz="4600" kern="1200">
          <a:solidFill>
            <a:srgbClr val="003EBB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003EBB"/>
          </a:solidFill>
          <a:latin typeface="Cambria" pitchFamily="18" charset="0"/>
        </a:defRPr>
      </a:lvl2pPr>
      <a:lvl3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003EBB"/>
          </a:solidFill>
          <a:latin typeface="Cambria" pitchFamily="18" charset="0"/>
        </a:defRPr>
      </a:lvl3pPr>
      <a:lvl4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003EBB"/>
          </a:solidFill>
          <a:latin typeface="Cambria" pitchFamily="18" charset="0"/>
        </a:defRPr>
      </a:lvl4pPr>
      <a:lvl5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003EBB"/>
          </a:solidFill>
          <a:latin typeface="Cambria" pitchFamily="18" charset="0"/>
        </a:defRPr>
      </a:lvl5pPr>
      <a:lvl6pPr marL="511175" indent="-53975" algn="r" rtl="0" fontAlgn="base">
        <a:spcBef>
          <a:spcPct val="0"/>
        </a:spcBef>
        <a:spcAft>
          <a:spcPct val="0"/>
        </a:spcAft>
        <a:defRPr sz="4600">
          <a:solidFill>
            <a:srgbClr val="003EBB"/>
          </a:solidFill>
          <a:latin typeface="Cambria" pitchFamily="18" charset="0"/>
        </a:defRPr>
      </a:lvl6pPr>
      <a:lvl7pPr marL="968375" indent="-53975" algn="r" rtl="0" fontAlgn="base">
        <a:spcBef>
          <a:spcPct val="0"/>
        </a:spcBef>
        <a:spcAft>
          <a:spcPct val="0"/>
        </a:spcAft>
        <a:defRPr sz="4600">
          <a:solidFill>
            <a:srgbClr val="003EBB"/>
          </a:solidFill>
          <a:latin typeface="Cambria" pitchFamily="18" charset="0"/>
        </a:defRPr>
      </a:lvl7pPr>
      <a:lvl8pPr marL="1425575" indent="-53975" algn="r" rtl="0" fontAlgn="base">
        <a:spcBef>
          <a:spcPct val="0"/>
        </a:spcBef>
        <a:spcAft>
          <a:spcPct val="0"/>
        </a:spcAft>
        <a:defRPr sz="4600">
          <a:solidFill>
            <a:srgbClr val="003EBB"/>
          </a:solidFill>
          <a:latin typeface="Cambria" pitchFamily="18" charset="0"/>
        </a:defRPr>
      </a:lvl8pPr>
      <a:lvl9pPr marL="1882775" indent="-53975" algn="r" rtl="0" fontAlgn="base">
        <a:spcBef>
          <a:spcPct val="0"/>
        </a:spcBef>
        <a:spcAft>
          <a:spcPct val="0"/>
        </a:spcAft>
        <a:defRPr sz="4600">
          <a:solidFill>
            <a:srgbClr val="003EBB"/>
          </a:solidFill>
          <a:latin typeface="Cambria" pitchFamily="18" charset="0"/>
        </a:defRPr>
      </a:lvl9pPr>
      <a:extLst/>
    </p:titleStyle>
    <p:bodyStyle>
      <a:lvl1pPr marL="292100" indent="-292100" algn="l" rtl="0" fontAlgn="base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fontAlgn="base">
        <a:spcBef>
          <a:spcPts val="400"/>
        </a:spcBef>
        <a:spcAft>
          <a:spcPct val="0"/>
        </a:spcAft>
        <a:buClr>
          <a:srgbClr val="9BBB59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fontAlgn="base">
        <a:spcBef>
          <a:spcPts val="400"/>
        </a:spcBef>
        <a:spcAft>
          <a:spcPct val="0"/>
        </a:spcAft>
        <a:buClr>
          <a:srgbClr val="9BBB59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fontAlgn="base">
        <a:spcBef>
          <a:spcPts val="400"/>
        </a:spcBef>
        <a:spcAft>
          <a:spcPct val="0"/>
        </a:spcAft>
        <a:buClr>
          <a:srgbClr val="9BBB59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214818"/>
            <a:ext cx="8643998" cy="156966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dirty="0">
                <a:latin typeface="Book Antiqua" pitchFamily="18" charset="0"/>
              </a:rPr>
              <a:t>Інновація  -  це осмислене привнесення  нових  елементів,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dirty="0">
                <a:latin typeface="Book Antiqua" pitchFamily="18" charset="0"/>
              </a:rPr>
              <a:t> що допомагає змінювати  саму освітню  ситуацію.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dirty="0">
                <a:latin typeface="Book Antiqua" pitchFamily="18" charset="0"/>
              </a:rPr>
              <a:t/>
            </a:r>
            <a:br>
              <a:rPr lang="uk-UA" sz="2400" dirty="0">
                <a:latin typeface="Book Antiqua" pitchFamily="18" charset="0"/>
              </a:rPr>
            </a:br>
            <a:r>
              <a:rPr lang="uk-UA" sz="2400" dirty="0">
                <a:latin typeface="Book Antiqua" pitchFamily="18" charset="0"/>
              </a:rPr>
              <a:t>                                                       </a:t>
            </a:r>
            <a:endParaRPr lang="ru-RU" sz="2400" b="1" cap="all" dirty="0">
              <a:ln/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1472" y="571480"/>
            <a:ext cx="7500990" cy="337113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Інноваційні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методи</a:t>
            </a:r>
            <a:endParaRPr lang="ru-RU" sz="4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викладання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вищій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школі</a:t>
            </a:r>
            <a:endParaRPr lang="ru-RU" sz="4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8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378" name="Group 1"/>
          <p:cNvGrpSpPr>
            <a:grpSpLocks/>
          </p:cNvGrpSpPr>
          <p:nvPr/>
        </p:nvGrpSpPr>
        <p:grpSpPr bwMode="auto">
          <a:xfrm>
            <a:off x="142875" y="642938"/>
            <a:ext cx="8858250" cy="5999162"/>
            <a:chOff x="891" y="4017"/>
            <a:chExt cx="6516" cy="2795"/>
          </a:xfrm>
        </p:grpSpPr>
        <p:sp>
          <p:nvSpPr>
            <p:cNvPr id="2050" name="Oval 2"/>
            <p:cNvSpPr>
              <a:spLocks noChangeArrowheads="1"/>
            </p:cNvSpPr>
            <p:nvPr/>
          </p:nvSpPr>
          <p:spPr bwMode="auto">
            <a:xfrm>
              <a:off x="2573" y="4017"/>
              <a:ext cx="3100" cy="1641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>
                <a:spcAft>
                  <a:spcPts val="1000"/>
                </a:spcAft>
                <a:defRPr/>
              </a:pPr>
              <a:endParaRPr lang="uk-UA" sz="24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</a:endParaRPr>
            </a:p>
            <a:p>
              <a:pPr algn="ctr">
                <a:spcAft>
                  <a:spcPts val="1000"/>
                </a:spcAft>
                <a:defRPr/>
              </a:pPr>
              <a:endParaRPr lang="uk-UA" sz="24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</a:endParaRPr>
            </a:p>
            <a:p>
              <a:pPr algn="ctr">
                <a:spcAft>
                  <a:spcPts val="1000"/>
                </a:spcAft>
                <a:defRPr/>
              </a:pPr>
              <a:r>
                <a:rPr lang="uk-UA" sz="2400" b="1" i="1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Book Antiqua" pitchFamily="18" charset="0"/>
                </a:rPr>
                <a:t>КЛАСИФІКАЦІЯ ІННОВАЦІЙ</a:t>
              </a:r>
              <a:endParaRPr lang="ru-RU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</a:endParaRPr>
            </a:p>
          </p:txBody>
        </p:sp>
        <p:sp>
          <p:nvSpPr>
            <p:cNvPr id="2051" name="AutoShape 3"/>
            <p:cNvSpPr>
              <a:spLocks noChangeArrowheads="1"/>
            </p:cNvSpPr>
            <p:nvPr/>
          </p:nvSpPr>
          <p:spPr bwMode="auto">
            <a:xfrm>
              <a:off x="891" y="4263"/>
              <a:ext cx="2116" cy="1327"/>
            </a:xfrm>
            <a:prstGeom prst="rightArrowCallout">
              <a:avLst>
                <a:gd name="adj1" fmla="val 25000"/>
                <a:gd name="adj2" fmla="val 25000"/>
                <a:gd name="adj3" fmla="val 34722"/>
                <a:gd name="adj4" fmla="val 66667"/>
              </a:avLst>
            </a:prstGeom>
            <a:ln>
              <a:headEnd/>
              <a:tailEnd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spcBef>
                  <a:spcPts val="1000"/>
                </a:spcBef>
                <a:spcAft>
                  <a:spcPts val="1000"/>
                </a:spcAft>
                <a:defRPr/>
              </a:pPr>
              <a:endParaRPr lang="ru-RU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2052" name="AutoShape 4"/>
            <p:cNvSpPr>
              <a:spLocks noChangeArrowheads="1"/>
            </p:cNvSpPr>
            <p:nvPr/>
          </p:nvSpPr>
          <p:spPr bwMode="auto">
            <a:xfrm>
              <a:off x="5107" y="4256"/>
              <a:ext cx="2300" cy="1299"/>
            </a:xfrm>
            <a:prstGeom prst="leftArrowCallout">
              <a:avLst>
                <a:gd name="adj1" fmla="val 25000"/>
                <a:gd name="adj2" fmla="val 25000"/>
                <a:gd name="adj3" fmla="val 39931"/>
                <a:gd name="adj4" fmla="val 6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 algn="r">
                <a:spcBef>
                  <a:spcPts val="1000"/>
                </a:spcBef>
                <a:spcAft>
                  <a:spcPts val="1000"/>
                </a:spcAft>
                <a:defRPr/>
              </a:pPr>
              <a:endParaRPr lang="ru-RU" sz="2000" dirty="0">
                <a:solidFill>
                  <a:schemeClr val="tx1"/>
                </a:solidFill>
                <a:latin typeface="Arial" pitchFamily="34" charset="0"/>
              </a:endParaRPr>
            </a:p>
          </p:txBody>
        </p:sp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>
              <a:off x="2707" y="5480"/>
              <a:ext cx="2700" cy="1332"/>
            </a:xfrm>
            <a:prstGeom prst="upArrowCallout">
              <a:avLst>
                <a:gd name="adj1" fmla="val 62040"/>
                <a:gd name="adj2" fmla="val 62040"/>
                <a:gd name="adj3" fmla="val 16667"/>
                <a:gd name="adj4" fmla="val 66667"/>
              </a:avLst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spcBef>
                  <a:spcPts val="1200"/>
                </a:spcBef>
                <a:spcAft>
                  <a:spcPts val="1000"/>
                </a:spcAft>
                <a:defRPr/>
              </a:pPr>
              <a:endParaRPr lang="ru-RU" sz="2400" dirty="0">
                <a:solidFill>
                  <a:schemeClr val="tx1"/>
                </a:solidFill>
                <a:latin typeface="Arial" pitchFamily="34" charset="0"/>
              </a:endParaRPr>
            </a:p>
          </p:txBody>
        </p:sp>
      </p:grpSp>
      <p:sp>
        <p:nvSpPr>
          <p:cNvPr id="101379" name="Прямоугольник 8"/>
          <p:cNvSpPr>
            <a:spLocks noChangeArrowheads="1"/>
          </p:cNvSpPr>
          <p:nvPr/>
        </p:nvSpPr>
        <p:spPr bwMode="auto">
          <a:xfrm>
            <a:off x="285750" y="1500188"/>
            <a:ext cx="2071688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000" b="1" i="1">
                <a:solidFill>
                  <a:srgbClr val="C00000"/>
                </a:solidFill>
                <a:latin typeface="Calibri" pitchFamily="34" charset="0"/>
              </a:rPr>
              <a:t>1.Психолого-педагогічні інновації</a:t>
            </a:r>
            <a:r>
              <a:rPr lang="uk-UA" sz="2000" b="1">
                <a:solidFill>
                  <a:srgbClr val="C00000"/>
                </a:solidFill>
                <a:latin typeface="Calibri" pitchFamily="34" charset="0"/>
              </a:rPr>
              <a:t> : </a:t>
            </a:r>
            <a:r>
              <a:rPr lang="uk-UA">
                <a:latin typeface="Calibri" pitchFamily="34" charset="0"/>
              </a:rPr>
              <a:t>нововведення у навчальному, виховному та управлінському процесах.</a:t>
            </a:r>
          </a:p>
        </p:txBody>
      </p:sp>
      <p:sp>
        <p:nvSpPr>
          <p:cNvPr id="101380" name="Прямоугольник 9"/>
          <p:cNvSpPr>
            <a:spLocks noChangeArrowheads="1"/>
          </p:cNvSpPr>
          <p:nvPr/>
        </p:nvSpPr>
        <p:spPr bwMode="auto">
          <a:xfrm>
            <a:off x="7000875" y="1571625"/>
            <a:ext cx="1928813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uk-UA" sz="2000" b="1">
                <a:solidFill>
                  <a:srgbClr val="C00000"/>
                </a:solidFill>
                <a:latin typeface="Calibri" pitchFamily="34" charset="0"/>
              </a:rPr>
              <a:t>2.</a:t>
            </a:r>
            <a:r>
              <a:rPr lang="uk-UA" sz="2000" b="1" i="1">
                <a:solidFill>
                  <a:srgbClr val="C00000"/>
                </a:solidFill>
                <a:latin typeface="Calibri" pitchFamily="34" charset="0"/>
              </a:rPr>
              <a:t>Науково-виробничі</a:t>
            </a:r>
            <a:r>
              <a:rPr lang="uk-UA" sz="2000" b="1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uk-UA">
                <a:latin typeface="Calibri" pitchFamily="34" charset="0"/>
              </a:rPr>
              <a:t>комп</a:t>
            </a:r>
            <a:r>
              <a:rPr lang="en-US">
                <a:latin typeface="Calibri" pitchFamily="34" charset="0"/>
              </a:rPr>
              <a:t>’</a:t>
            </a:r>
            <a:r>
              <a:rPr lang="uk-UA">
                <a:latin typeface="Calibri" pitchFamily="34" charset="0"/>
              </a:rPr>
              <a:t>ютеризація, телекомунікація, матеріально – технічне оснащення.</a:t>
            </a:r>
          </a:p>
        </p:txBody>
      </p:sp>
      <p:sp>
        <p:nvSpPr>
          <p:cNvPr id="101381" name="Прямоугольник 10"/>
          <p:cNvSpPr>
            <a:spLocks noChangeArrowheads="1"/>
          </p:cNvSpPr>
          <p:nvPr/>
        </p:nvSpPr>
        <p:spPr bwMode="auto">
          <a:xfrm>
            <a:off x="2714625" y="4929188"/>
            <a:ext cx="34290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2000" b="1">
                <a:solidFill>
                  <a:srgbClr val="C00000"/>
                </a:solidFill>
                <a:latin typeface="Calibri" pitchFamily="34" charset="0"/>
              </a:rPr>
              <a:t>3.</a:t>
            </a:r>
            <a:r>
              <a:rPr lang="uk-UA" sz="2000" b="1" i="1">
                <a:solidFill>
                  <a:srgbClr val="C00000"/>
                </a:solidFill>
                <a:latin typeface="Calibri" pitchFamily="34" charset="0"/>
              </a:rPr>
              <a:t>Соціально-економічні</a:t>
            </a:r>
            <a:r>
              <a:rPr lang="uk-UA" sz="2000" b="1">
                <a:solidFill>
                  <a:srgbClr val="C00000"/>
                </a:solidFill>
                <a:latin typeface="Calibri" pitchFamily="34" charset="0"/>
              </a:rPr>
              <a:t>:</a:t>
            </a:r>
            <a:r>
              <a:rPr lang="uk-UA">
                <a:latin typeface="Calibri" pitchFamily="34" charset="0"/>
              </a:rPr>
              <a:t> сучасні технології розвитку особистості; правове забезпечення  освіти; нововведення в економіку освіти.</a:t>
            </a:r>
            <a:endParaRPr lang="ru-RU">
              <a:latin typeface="Calibri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357188"/>
            <a:ext cx="8534400" cy="107156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4000" b="1" i="1" dirty="0" smtClean="0"/>
              <a:t/>
            </a:r>
            <a:br>
              <a:rPr lang="uk-UA" sz="4000" b="1" i="1" dirty="0" smtClean="0"/>
            </a:br>
            <a:r>
              <a:rPr lang="uk-UA" sz="4000" b="1" i="1" dirty="0" smtClean="0"/>
              <a:t/>
            </a:r>
            <a:br>
              <a:rPr lang="uk-UA" sz="4000" b="1" i="1" dirty="0" smtClean="0"/>
            </a:br>
            <a:r>
              <a:rPr lang="uk-UA" sz="4000" b="1" i="1" dirty="0" smtClean="0"/>
              <a:t/>
            </a:r>
            <a:br>
              <a:rPr lang="uk-UA" sz="4000" b="1" i="1" dirty="0" smtClean="0"/>
            </a:br>
            <a:r>
              <a:rPr lang="uk-UA" sz="4000" b="1" i="1" dirty="0" smtClean="0"/>
              <a:t/>
            </a:r>
            <a:br>
              <a:rPr lang="uk-UA" sz="4000" b="1" i="1" dirty="0" smtClean="0"/>
            </a:br>
            <a:r>
              <a:rPr lang="uk-UA" sz="4000" b="1" i="1" dirty="0" smtClean="0"/>
              <a:t>УМОВИ</a:t>
            </a:r>
            <a:br>
              <a:rPr lang="uk-UA" sz="4000" b="1" i="1" dirty="0" smtClean="0"/>
            </a:br>
            <a:r>
              <a:rPr lang="uk-UA" sz="4000" b="1" i="1" dirty="0" smtClean="0"/>
              <a:t>впровадження       інновацій:</a:t>
            </a:r>
            <a:endParaRPr lang="ru-RU" sz="4000" b="1" i="1" dirty="0" smtClean="0"/>
          </a:p>
        </p:txBody>
      </p:sp>
      <p:sp>
        <p:nvSpPr>
          <p:cNvPr id="10649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uk-UA" sz="2800" i="1" smtClean="0"/>
              <a:t>соціально-педагогічні</a:t>
            </a:r>
            <a:r>
              <a:rPr lang="uk-UA" sz="2800" smtClean="0"/>
              <a:t> (розвиток творчого потенціалу учасників навчально-виховного процесу);</a:t>
            </a:r>
          </a:p>
          <a:p>
            <a:r>
              <a:rPr lang="uk-UA" sz="2800" i="1" smtClean="0"/>
              <a:t>організаційно-педагогічні</a:t>
            </a:r>
            <a:r>
              <a:rPr lang="uk-UA" sz="2800" smtClean="0"/>
              <a:t> (фінансування інноваційної діяльності закладу);</a:t>
            </a:r>
          </a:p>
          <a:p>
            <a:r>
              <a:rPr lang="uk-UA" sz="2800" i="1" smtClean="0"/>
              <a:t>психолого-педагогічні</a:t>
            </a:r>
            <a:r>
              <a:rPr lang="uk-UA" sz="2800" smtClean="0"/>
              <a:t> (інформаційно-методичне забезпечення працівників; готовність працівників закладу  працювати в інноваційному режимі).</a:t>
            </a:r>
          </a:p>
          <a:p>
            <a:endParaRPr lang="ru-RU" sz="2800" smtClean="0"/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2" name="Rectangle 4"/>
          <p:cNvSpPr>
            <a:spLocks noChangeArrowheads="1"/>
          </p:cNvSpPr>
          <p:nvPr/>
        </p:nvSpPr>
        <p:spPr bwMode="auto">
          <a:xfrm>
            <a:off x="1524000" y="190500"/>
            <a:ext cx="7010400" cy="111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20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Дидактичні принципи</a:t>
            </a:r>
            <a:endParaRPr lang="ru-RU" sz="3200">
              <a:solidFill>
                <a:srgbClr val="0066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483333" name="Rectangle 5"/>
          <p:cNvSpPr>
            <a:spLocks noChangeArrowheads="1"/>
          </p:cNvSpPr>
          <p:nvPr/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uk-UA" sz="1100">
                <a:solidFill>
                  <a:srgbClr val="00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.</a:t>
            </a:r>
          </a:p>
        </p:txBody>
      </p:sp>
      <p:sp>
        <p:nvSpPr>
          <p:cNvPr id="483334" name="AutoShape 6"/>
          <p:cNvSpPr>
            <a:spLocks noChangeArrowheads="1"/>
          </p:cNvSpPr>
          <p:nvPr/>
        </p:nvSpPr>
        <p:spPr bwMode="auto">
          <a:xfrm>
            <a:off x="685800" y="304800"/>
            <a:ext cx="8077200" cy="1295400"/>
          </a:xfrm>
          <a:prstGeom prst="horizontalScroll">
            <a:avLst>
              <a:gd name="adj" fmla="val 12500"/>
            </a:avLst>
          </a:prstGeom>
          <a:solidFill>
            <a:srgbClr val="C4BBA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uk-UA" sz="2800" b="1" dirty="0">
                <a:latin typeface="+mn-lt"/>
              </a:rPr>
              <a:t>     </a:t>
            </a:r>
            <a:r>
              <a:rPr lang="uk-U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Алгоритм упровадження інновацій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</p:txBody>
      </p:sp>
      <p:sp>
        <p:nvSpPr>
          <p:cNvPr id="108549" name="AutoShape 7"/>
          <p:cNvSpPr>
            <a:spLocks noChangeArrowheads="1"/>
          </p:cNvSpPr>
          <p:nvPr/>
        </p:nvSpPr>
        <p:spPr bwMode="auto">
          <a:xfrm>
            <a:off x="0" y="152400"/>
            <a:ext cx="1828800" cy="1524000"/>
          </a:xfrm>
          <a:prstGeom prst="verticalScroll">
            <a:avLst>
              <a:gd name="adj" fmla="val 12500"/>
            </a:avLst>
          </a:prstGeom>
          <a:solidFill>
            <a:srgbClr val="C4BBA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marL="342900" indent="-342900" algn="ctr">
              <a:buFont typeface="Wingdings" pitchFamily="2" charset="2"/>
              <a:buNone/>
            </a:pPr>
            <a:r>
              <a:rPr lang="uk-UA" b="1">
                <a:solidFill>
                  <a:srgbClr val="FFFF00"/>
                </a:solidFill>
                <a:latin typeface="Book Antiqua" pitchFamily="18" charset="0"/>
              </a:rPr>
              <a:t>Інноваційна</a:t>
            </a:r>
          </a:p>
          <a:p>
            <a:pPr marL="342900" indent="-342900" algn="ctr">
              <a:buFont typeface="Wingdings" pitchFamily="2" charset="2"/>
              <a:buNone/>
            </a:pPr>
            <a:r>
              <a:rPr lang="uk-UA" b="1">
                <a:solidFill>
                  <a:srgbClr val="FFFF00"/>
                </a:solidFill>
                <a:latin typeface="Book Antiqua" pitchFamily="18" charset="0"/>
              </a:rPr>
              <a:t>діяльність</a:t>
            </a:r>
            <a:endParaRPr lang="ru-RU" b="1">
              <a:solidFill>
                <a:srgbClr val="FFFF00"/>
              </a:solidFill>
              <a:latin typeface="Book Antiqua" pitchFamily="18" charset="0"/>
            </a:endParaRPr>
          </a:p>
        </p:txBody>
      </p:sp>
      <p:sp>
        <p:nvSpPr>
          <p:cNvPr id="483336" name="AutoShape 8"/>
          <p:cNvSpPr>
            <a:spLocks noChangeArrowheads="1"/>
          </p:cNvSpPr>
          <p:nvPr/>
        </p:nvSpPr>
        <p:spPr bwMode="auto">
          <a:xfrm>
            <a:off x="571472" y="2143116"/>
            <a:ext cx="8001056" cy="4038600"/>
          </a:xfrm>
          <a:prstGeom prst="round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marL="342900" indent="-3429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uk-UA" sz="2000" dirty="0">
                <a:solidFill>
                  <a:srgbClr val="4D4D4D"/>
                </a:solidFill>
              </a:rPr>
              <a:t>	</a:t>
            </a:r>
          </a:p>
          <a:p>
            <a:pPr marL="342900" indent="-3429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Blip>
                <a:blip r:embed="rId3"/>
              </a:buBlip>
              <a:defRPr/>
            </a:pPr>
            <a:r>
              <a:rPr lang="uk-UA" sz="2000" b="1" dirty="0">
                <a:solidFill>
                  <a:srgbClr val="002060"/>
                </a:solidFill>
              </a:rPr>
              <a:t>Вивчення завдань, передбачених нормативними  документами;</a:t>
            </a:r>
          </a:p>
          <a:p>
            <a:pPr marL="342900" indent="-3429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Blip>
                <a:blip r:embed="rId3"/>
              </a:buBlip>
              <a:defRPr/>
            </a:pPr>
            <a:r>
              <a:rPr lang="uk-UA" sz="2000" b="1" dirty="0">
                <a:solidFill>
                  <a:srgbClr val="002060"/>
                </a:solidFill>
              </a:rPr>
              <a:t>Аналіз практики і зіставлення отриманих у його процесі даних</a:t>
            </a:r>
          </a:p>
          <a:p>
            <a:pPr marL="342900" indent="-3429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solidFill>
                  <a:srgbClr val="002060"/>
                </a:solidFill>
              </a:rPr>
              <a:t>           із соціальними вимогами;</a:t>
            </a:r>
          </a:p>
          <a:p>
            <a:pPr marL="342900" indent="-3429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Blip>
                <a:blip r:embed="rId3"/>
              </a:buBlip>
              <a:defRPr/>
            </a:pPr>
            <a:r>
              <a:rPr lang="uk-UA" sz="2000" b="1" dirty="0">
                <a:solidFill>
                  <a:srgbClr val="002060"/>
                </a:solidFill>
              </a:rPr>
              <a:t>Моделювання еталонних результатів, яких очікують  результаті</a:t>
            </a:r>
          </a:p>
          <a:p>
            <a:pPr marL="342900" indent="-3429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solidFill>
                  <a:srgbClr val="002060"/>
                </a:solidFill>
              </a:rPr>
              <a:t>           перетворення педагогічної практики;</a:t>
            </a:r>
          </a:p>
          <a:p>
            <a:pPr marL="342900" indent="-3429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Blip>
                <a:blip r:embed="rId3"/>
              </a:buBlip>
              <a:defRPr/>
            </a:pPr>
            <a:r>
              <a:rPr lang="uk-UA" sz="2000" b="1" dirty="0">
                <a:solidFill>
                  <a:srgbClr val="002060"/>
                </a:solidFill>
              </a:rPr>
              <a:t>Пошук ідей, рекомендацій, що можуть бути впроваджені;</a:t>
            </a:r>
          </a:p>
          <a:p>
            <a:pPr marL="342900" indent="-3429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Blip>
                <a:blip r:embed="rId3"/>
              </a:buBlip>
              <a:defRPr/>
            </a:pPr>
            <a:r>
              <a:rPr lang="uk-UA" sz="2000" b="1" dirty="0">
                <a:solidFill>
                  <a:srgbClr val="002060"/>
                </a:solidFill>
              </a:rPr>
              <a:t>Розроблення комплексної програми, яка охоплює  </a:t>
            </a:r>
            <a:r>
              <a:rPr lang="uk-UA" sz="2000" b="1" dirty="0" err="1">
                <a:solidFill>
                  <a:srgbClr val="002060"/>
                </a:solidFill>
              </a:rPr>
              <a:t>закономір-</a:t>
            </a:r>
            <a:endParaRPr lang="uk-UA" sz="2000" b="1" dirty="0">
              <a:solidFill>
                <a:srgbClr val="002060"/>
              </a:solidFill>
            </a:endParaRPr>
          </a:p>
          <a:p>
            <a:pPr marL="342900" indent="-3429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solidFill>
                  <a:srgbClr val="002060"/>
                </a:solidFill>
              </a:rPr>
              <a:t>           </a:t>
            </a:r>
            <a:r>
              <a:rPr lang="uk-UA" sz="2000" b="1" dirty="0" err="1">
                <a:solidFill>
                  <a:srgbClr val="002060"/>
                </a:solidFill>
              </a:rPr>
              <a:t>ності</a:t>
            </a:r>
            <a:r>
              <a:rPr lang="uk-UA" sz="2000" b="1" dirty="0">
                <a:solidFill>
                  <a:srgbClr val="002060"/>
                </a:solidFill>
              </a:rPr>
              <a:t>  впровадження нового;</a:t>
            </a:r>
          </a:p>
          <a:p>
            <a:pPr marL="342900" indent="-3429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Blip>
                <a:blip r:embed="rId3"/>
              </a:buBlip>
              <a:defRPr/>
            </a:pPr>
            <a:r>
              <a:rPr lang="uk-UA" sz="2000" b="1" dirty="0">
                <a:solidFill>
                  <a:srgbClr val="002060"/>
                </a:solidFill>
              </a:rPr>
              <a:t>Відбір  дидактичних, матеріальних, інформаційних ,</a:t>
            </a:r>
          </a:p>
          <a:p>
            <a:pPr marL="342900" indent="-3429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solidFill>
                  <a:srgbClr val="002060"/>
                </a:solidFill>
              </a:rPr>
              <a:t>          організаторських засобів тощо;</a:t>
            </a:r>
          </a:p>
          <a:p>
            <a:pPr marL="342900" indent="-34290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Blip>
                <a:blip r:embed="rId3"/>
              </a:buBlip>
              <a:defRPr/>
            </a:pPr>
            <a:r>
              <a:rPr lang="uk-UA" sz="2000" b="1" dirty="0">
                <a:solidFill>
                  <a:srgbClr val="002060"/>
                </a:solidFill>
              </a:rPr>
              <a:t>Встановлення </a:t>
            </a:r>
            <a:r>
              <a:rPr lang="uk-UA" sz="2000" b="1" dirty="0" err="1">
                <a:solidFill>
                  <a:srgbClr val="002060"/>
                </a:solidFill>
              </a:rPr>
              <a:t>зв</a:t>
            </a:r>
            <a:r>
              <a:rPr lang="en-US" sz="2000" b="1" dirty="0">
                <a:solidFill>
                  <a:srgbClr val="002060"/>
                </a:solidFill>
              </a:rPr>
              <a:t>’</a:t>
            </a:r>
            <a:r>
              <a:rPr lang="uk-UA" sz="2000" b="1" dirty="0" err="1">
                <a:solidFill>
                  <a:srgbClr val="002060"/>
                </a:solidFill>
              </a:rPr>
              <a:t>язку</a:t>
            </a:r>
            <a:r>
              <a:rPr lang="uk-UA" sz="2000" b="1" dirty="0">
                <a:solidFill>
                  <a:srgbClr val="002060"/>
                </a:solidFill>
              </a:rPr>
              <a:t>  з авторами рекомендацій  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0"/>
            <a:ext cx="8786874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000" b="1" i="1" dirty="0">
                <a:ln/>
                <a:solidFill>
                  <a:schemeClr val="accent3"/>
                </a:solidFill>
                <a:latin typeface="+mn-lt"/>
              </a:rPr>
              <a:t>ЕТАПИ   впровадження нововведень :</a:t>
            </a:r>
            <a:endParaRPr lang="ru-RU" sz="4000" b="1" dirty="0">
              <a:ln/>
              <a:solidFill>
                <a:schemeClr val="accent3"/>
              </a:solidFill>
              <a:latin typeface="+mn-lt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0" y="785794"/>
          <a:ext cx="9001156" cy="5246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29642" cy="1143000"/>
          </a:xfrm>
        </p:spPr>
        <p:txBody>
          <a:bodyPr rtlCol="0"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4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КРИТЕРІЇ</a:t>
            </a:r>
            <a:br>
              <a:rPr lang="uk-UA" sz="4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uk-UA" sz="4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оцінювання інноваційного потенціалу педагогічного  колективу:</a:t>
            </a:r>
            <a:endParaRPr lang="ru-RU" sz="4000" b="1" i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57313" y="2000250"/>
            <a:ext cx="7615237" cy="2900363"/>
          </a:xfrm>
        </p:spPr>
        <p:txBody>
          <a:bodyPr rtlCol="0">
            <a:normAutofit lnSpcReduction="10000"/>
          </a:bodyPr>
          <a:lstStyle/>
          <a:p>
            <a:pPr fontAlgn="auto">
              <a:spcBef>
                <a:spcPts val="600"/>
              </a:spcBef>
              <a:spcAft>
                <a:spcPts val="0"/>
              </a:spcAft>
              <a:buFontTx/>
              <a:buNone/>
              <a:defRPr/>
            </a:pPr>
            <a:r>
              <a:rPr lang="uk-UA" sz="2800" dirty="0" smtClean="0">
                <a:latin typeface="Book Antiqua" pitchFamily="18" charset="0"/>
              </a:rPr>
              <a:t>1.Сприйнятливість до нового.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buFontTx/>
              <a:buNone/>
              <a:defRPr/>
            </a:pPr>
            <a:r>
              <a:rPr lang="uk-UA" sz="2800" dirty="0" smtClean="0">
                <a:latin typeface="Book Antiqua" pitchFamily="18" charset="0"/>
              </a:rPr>
              <a:t>2.Підготовленість до освоєння нововведень.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buFontTx/>
              <a:buNone/>
              <a:defRPr/>
            </a:pPr>
            <a:r>
              <a:rPr lang="uk-UA" sz="2800" dirty="0" smtClean="0">
                <a:latin typeface="Book Antiqua" pitchFamily="18" charset="0"/>
              </a:rPr>
              <a:t>3.Ступінь новаторства педагогів і колективу навчального закладу.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buFontTx/>
              <a:buNone/>
              <a:defRPr/>
            </a:pPr>
            <a:r>
              <a:rPr lang="uk-UA" sz="2800" dirty="0" smtClean="0">
                <a:latin typeface="Book Antiqua" pitchFamily="18" charset="0"/>
              </a:rPr>
              <a:t>4.Інноваційний менеджмент навчального 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buFontTx/>
              <a:buNone/>
              <a:defRPr/>
            </a:pPr>
            <a:r>
              <a:rPr lang="uk-UA" sz="2800" dirty="0" smtClean="0">
                <a:latin typeface="Book Antiqua" pitchFamily="18" charset="0"/>
              </a:rPr>
              <a:t>                         закладу.</a:t>
            </a:r>
            <a:endParaRPr lang="ru-RU" sz="2800" dirty="0" smtClean="0">
              <a:latin typeface="Book Antiqua" pitchFamily="18" charset="0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80" name="Rectangle 4"/>
          <p:cNvSpPr>
            <a:spLocks noChangeArrowheads="1"/>
          </p:cNvSpPr>
          <p:nvPr/>
        </p:nvSpPr>
        <p:spPr bwMode="auto">
          <a:xfrm>
            <a:off x="457200" y="122238"/>
            <a:ext cx="75438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uk-UA" sz="13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.</a:t>
            </a:r>
            <a:endParaRPr lang="ru-RU" sz="1300" b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485381" name="Rectangle 5"/>
          <p:cNvSpPr>
            <a:spLocks noChangeArrowheads="1"/>
          </p:cNvSpPr>
          <p:nvPr/>
        </p:nvSpPr>
        <p:spPr bwMode="auto">
          <a:xfrm>
            <a:off x="457200" y="1739900"/>
            <a:ext cx="8229600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Wingdings" charset="2"/>
              <a:buNone/>
              <a:defRPr/>
            </a:pPr>
            <a:r>
              <a:rPr lang="uk-UA" sz="11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.</a:t>
            </a:r>
            <a:endParaRPr lang="ru-RU" sz="110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485382" name="AutoShape 6"/>
          <p:cNvSpPr>
            <a:spLocks noChangeArrowheads="1"/>
          </p:cNvSpPr>
          <p:nvPr/>
        </p:nvSpPr>
        <p:spPr bwMode="auto">
          <a:xfrm>
            <a:off x="500034" y="2071678"/>
            <a:ext cx="2921028" cy="4237047"/>
          </a:xfrm>
          <a:prstGeom prst="flowChartInternalStorag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uk-U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Класифікація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uk-U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педагогічних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uk-U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нововведень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uk-UA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</a:t>
            </a:r>
            <a:r>
              <a:rPr lang="uk-UA" b="1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за І.М.</a:t>
            </a:r>
            <a:r>
              <a:rPr lang="en-US" b="1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uk-UA" b="1" i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Дичківською</a:t>
            </a:r>
            <a:r>
              <a:rPr lang="uk-U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endParaRPr lang="uk-UA" sz="2000" b="1" dirty="0">
              <a:solidFill>
                <a:srgbClr val="993300"/>
              </a:solidFill>
            </a:endParaRP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endParaRPr lang="uk-UA" sz="2000" b="1" dirty="0">
              <a:solidFill>
                <a:srgbClr val="993300"/>
              </a:solidFill>
            </a:endParaRP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endParaRPr lang="ru-RU" dirty="0">
              <a:solidFill>
                <a:srgbClr val="993300"/>
              </a:solidFill>
            </a:endParaRPr>
          </a:p>
        </p:txBody>
      </p:sp>
      <p:sp>
        <p:nvSpPr>
          <p:cNvPr id="485383" name="AutoShape 7"/>
          <p:cNvSpPr>
            <a:spLocks noChangeArrowheads="1"/>
          </p:cNvSpPr>
          <p:nvPr/>
        </p:nvSpPr>
        <p:spPr bwMode="auto">
          <a:xfrm>
            <a:off x="3571868" y="1785926"/>
            <a:ext cx="5111750" cy="719138"/>
          </a:xfrm>
          <a:prstGeom prst="flowChartManualInpu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uk-UA" b="1" dirty="0"/>
              <a:t>У змісті освіти (оновлення змісту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uk-UA" b="1" dirty="0"/>
              <a:t>навчальних  програм, підручників, посібників)</a:t>
            </a:r>
            <a:endParaRPr lang="ru-RU" b="1" dirty="0"/>
          </a:p>
        </p:txBody>
      </p:sp>
      <p:sp>
        <p:nvSpPr>
          <p:cNvPr id="485384" name="AutoShape 8"/>
          <p:cNvSpPr>
            <a:spLocks noChangeArrowheads="1"/>
          </p:cNvSpPr>
          <p:nvPr/>
        </p:nvSpPr>
        <p:spPr bwMode="auto">
          <a:xfrm>
            <a:off x="3571868" y="2714620"/>
            <a:ext cx="5111750" cy="720725"/>
          </a:xfrm>
          <a:prstGeom prst="flowChartManualInpu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uk-UA" b="1" dirty="0"/>
              <a:t>У технології навчання та виховання (оновлення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uk-UA" b="1" dirty="0"/>
              <a:t> методик навчання та виховання)</a:t>
            </a:r>
            <a:endParaRPr lang="ru-RU" b="1" dirty="0"/>
          </a:p>
        </p:txBody>
      </p:sp>
      <p:sp>
        <p:nvSpPr>
          <p:cNvPr id="485385" name="AutoShape 9"/>
          <p:cNvSpPr>
            <a:spLocks noChangeArrowheads="1"/>
          </p:cNvSpPr>
          <p:nvPr/>
        </p:nvSpPr>
        <p:spPr bwMode="auto">
          <a:xfrm>
            <a:off x="3571868" y="3500438"/>
            <a:ext cx="5111750" cy="1071570"/>
          </a:xfrm>
          <a:prstGeom prst="flowChartManualInpu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endParaRPr lang="uk-UA" b="1" dirty="0"/>
          </a:p>
          <a:p>
            <a:pPr algn="ctr" fontAlgn="auto">
              <a:spcAft>
                <a:spcPts val="0"/>
              </a:spcAft>
              <a:defRPr/>
            </a:pPr>
            <a:r>
              <a:rPr lang="uk-UA" b="1" dirty="0"/>
              <a:t>В організації педагогічного процесу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uk-UA" b="1" dirty="0"/>
              <a:t>(оновлення форм і засобів здійснення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uk-UA" b="1" dirty="0"/>
              <a:t> навчально-виховного процесу</a:t>
            </a:r>
          </a:p>
          <a:p>
            <a:pPr algn="ctr" fontAlgn="auto"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485386" name="AutoShape 10"/>
          <p:cNvSpPr>
            <a:spLocks noChangeArrowheads="1"/>
          </p:cNvSpPr>
          <p:nvPr/>
        </p:nvSpPr>
        <p:spPr bwMode="auto">
          <a:xfrm>
            <a:off x="3500430" y="4643446"/>
            <a:ext cx="5111750" cy="755650"/>
          </a:xfrm>
          <a:prstGeom prst="flowChartManualInpu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uk-UA" sz="2000" b="1"/>
              <a:t>В управлінні освітою (оновлення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uk-UA" sz="2000" b="1"/>
              <a:t>структури навчального закладу)</a:t>
            </a:r>
            <a:endParaRPr lang="ru-RU" sz="2000" b="1"/>
          </a:p>
        </p:txBody>
      </p:sp>
      <p:sp>
        <p:nvSpPr>
          <p:cNvPr id="485387" name="AutoShape 11"/>
          <p:cNvSpPr>
            <a:spLocks noChangeArrowheads="1"/>
          </p:cNvSpPr>
          <p:nvPr/>
        </p:nvSpPr>
        <p:spPr bwMode="auto">
          <a:xfrm>
            <a:off x="3500430" y="5572140"/>
            <a:ext cx="5111750" cy="792162"/>
          </a:xfrm>
          <a:prstGeom prst="flowChartManualInpu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uk-UA" sz="2000" b="1"/>
              <a:t>В освітній екології (будівництво,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uk-UA" sz="2000" b="1"/>
              <a:t>інтер</a:t>
            </a:r>
            <a:r>
              <a:rPr lang="en-US" sz="2000" b="1"/>
              <a:t>’</a:t>
            </a:r>
            <a:r>
              <a:rPr lang="uk-UA" sz="2000" b="1"/>
              <a:t>єр приміщень)</a:t>
            </a:r>
            <a:endParaRPr lang="ru-RU" sz="2000" b="1"/>
          </a:p>
        </p:txBody>
      </p:sp>
      <p:sp>
        <p:nvSpPr>
          <p:cNvPr id="485388" name="Rectangle 12"/>
          <p:cNvSpPr>
            <a:spLocks noChangeArrowheads="1"/>
          </p:cNvSpPr>
          <p:nvPr/>
        </p:nvSpPr>
        <p:spPr bwMode="auto">
          <a:xfrm>
            <a:off x="1500166" y="500042"/>
            <a:ext cx="7086600" cy="9144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endParaRPr lang="uk-UA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uk-UA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Інноваційна діяльність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85389" name="Oval 13"/>
          <p:cNvSpPr>
            <a:spLocks noChangeArrowheads="1"/>
          </p:cNvSpPr>
          <p:nvPr/>
        </p:nvSpPr>
        <p:spPr bwMode="auto">
          <a:xfrm>
            <a:off x="714348" y="357166"/>
            <a:ext cx="1371600" cy="12192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endParaRPr lang="ru-RU" b="1"/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1357313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4000" b="1" dirty="0" smtClean="0">
                <a:solidFill>
                  <a:schemeClr val="bg1"/>
                </a:solidFill>
                <a:latin typeface="Book Antiqua" pitchFamily="18" charset="0"/>
              </a:rPr>
              <a:t>Інновації  реалізуються через педагогічні технології</a:t>
            </a:r>
            <a:endParaRPr lang="ru-RU" sz="4000" b="1" dirty="0" smtClean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2428875"/>
            <a:ext cx="8786812" cy="3043238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uk-UA" sz="3600" b="1" smtClean="0">
                <a:solidFill>
                  <a:srgbClr val="C00000"/>
                </a:solidFill>
                <a:latin typeface="Book Antiqua" pitchFamily="18" charset="0"/>
              </a:rPr>
              <a:t>Інноваційна педагогічна  технологія </a:t>
            </a:r>
            <a:r>
              <a:rPr lang="uk-UA" sz="3600" b="1" smtClean="0">
                <a:solidFill>
                  <a:srgbClr val="002060"/>
                </a:solidFill>
                <a:latin typeface="Book Antiqua" pitchFamily="18" charset="0"/>
              </a:rPr>
              <a:t>-</a:t>
            </a:r>
          </a:p>
          <a:p>
            <a:pPr algn="ctr">
              <a:buFont typeface="Wingdings" pitchFamily="2" charset="2"/>
              <a:buNone/>
            </a:pPr>
            <a:r>
              <a:rPr lang="uk-UA" sz="3600" b="1" smtClean="0">
                <a:solidFill>
                  <a:srgbClr val="002060"/>
                </a:solidFill>
                <a:latin typeface="Book Antiqua" pitchFamily="18" charset="0"/>
              </a:rPr>
              <a:t>це сукупність форм,  методів,  прийомів і засобів  навчання, виховання  та управління, об'єднаних однією  метою</a:t>
            </a:r>
            <a:endParaRPr lang="ru-RU" sz="3600" b="1" smtClean="0">
              <a:solidFill>
                <a:srgbClr val="00206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42910" y="336550"/>
            <a:ext cx="8001056" cy="13843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Інновації  у  формах, </a:t>
            </a:r>
            <a:br>
              <a:rPr lang="uk-U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</a:br>
            <a:r>
              <a:rPr lang="uk-U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методах   і  технологіях </a:t>
            </a:r>
            <a:br>
              <a:rPr lang="uk-U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</a:br>
            <a:r>
              <a:rPr lang="uk-U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навчання  та   виховання</a:t>
            </a:r>
            <a:endParaRPr lang="ru-RU" sz="2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 Antiqua" pitchFamily="18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857500" y="1928813"/>
            <a:ext cx="5715000" cy="4148137"/>
          </a:xfrm>
        </p:spPr>
        <p:txBody>
          <a:bodyPr rtlCol="0">
            <a:normAutofit fontScale="92500" lnSpcReduction="10000"/>
          </a:bodyPr>
          <a:lstStyle/>
          <a:p>
            <a:pPr marL="609600" indent="-609600" fontAlgn="auto">
              <a:spcAft>
                <a:spcPts val="0"/>
              </a:spcAft>
              <a:buSzPct val="86000"/>
              <a:buFont typeface="Arial" pitchFamily="34" charset="0"/>
              <a:buBlip>
                <a:blip r:embed="rId3"/>
              </a:buBlip>
              <a:defRPr/>
            </a:pPr>
            <a: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  <a:t>Дистанційна  форма навчання;</a:t>
            </a:r>
          </a:p>
          <a:p>
            <a:pPr marL="609600" indent="-609600" fontAlgn="auto">
              <a:spcAft>
                <a:spcPts val="0"/>
              </a:spcAft>
              <a:buSzPct val="86000"/>
              <a:buFont typeface="Arial" pitchFamily="34" charset="0"/>
              <a:buBlip>
                <a:blip r:embed="rId3"/>
              </a:buBlip>
              <a:defRPr/>
            </a:pPr>
            <a: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  <a:t>Інтерактивні  методи навчання;</a:t>
            </a:r>
          </a:p>
          <a:p>
            <a:pPr marL="609600" indent="-609600" fontAlgn="auto">
              <a:spcAft>
                <a:spcPts val="0"/>
              </a:spcAft>
              <a:buSzPct val="86000"/>
              <a:buFont typeface="Arial" pitchFamily="34" charset="0"/>
              <a:buBlip>
                <a:blip r:embed="rId3"/>
              </a:buBlip>
              <a:defRPr/>
            </a:pPr>
            <a: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  <a:t>Діалогові, діагностичні  методи  навчання;</a:t>
            </a:r>
          </a:p>
          <a:p>
            <a:pPr marL="609600" indent="-609600" fontAlgn="auto">
              <a:spcAft>
                <a:spcPts val="0"/>
              </a:spcAft>
              <a:buSzPct val="86000"/>
              <a:buFont typeface="Arial" pitchFamily="34" charset="0"/>
              <a:buBlip>
                <a:blip r:embed="rId3"/>
              </a:buBlip>
              <a:defRPr/>
            </a:pPr>
            <a: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  <a:t>Альтернативні  навчальні  технології:</a:t>
            </a:r>
          </a:p>
          <a:p>
            <a:pPr marL="609600" indent="-609600" fontAlgn="auto">
              <a:spcAft>
                <a:spcPts val="0"/>
              </a:spcAft>
              <a:buSzPct val="86000"/>
              <a:buFont typeface="Arial" pitchFamily="34" charset="0"/>
              <a:buNone/>
              <a:defRPr/>
            </a:pPr>
            <a: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  <a:t>	    </a:t>
            </a:r>
            <a:r>
              <a:rPr lang="uk-UA" sz="2000" b="1" dirty="0" smtClean="0">
                <a:solidFill>
                  <a:srgbClr val="7030A0"/>
                </a:solidFill>
                <a:latin typeface="Book Antiqua" pitchFamily="18" charset="0"/>
              </a:rPr>
              <a:t>1.</a:t>
            </a:r>
            <a: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  <a:t> Розвивальна  технологія;</a:t>
            </a:r>
          </a:p>
          <a:p>
            <a:pPr marL="609600" indent="-609600" fontAlgn="auto">
              <a:spcAft>
                <a:spcPts val="0"/>
              </a:spcAft>
              <a:buSzPct val="86000"/>
              <a:buFont typeface="Arial" pitchFamily="34" charset="0"/>
              <a:buNone/>
              <a:defRPr/>
            </a:pPr>
            <a: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  <a:t>	    </a:t>
            </a:r>
            <a:r>
              <a:rPr lang="uk-UA" sz="2100" b="1" dirty="0" smtClean="0">
                <a:solidFill>
                  <a:srgbClr val="7030A0"/>
                </a:solidFill>
                <a:latin typeface="Book Antiqua" pitchFamily="18" charset="0"/>
              </a:rPr>
              <a:t>2.</a:t>
            </a:r>
            <a: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  <a:t> Модульна  технологія;</a:t>
            </a:r>
          </a:p>
          <a:p>
            <a:pPr marL="609600" indent="-609600" fontAlgn="auto">
              <a:spcAft>
                <a:spcPts val="0"/>
              </a:spcAft>
              <a:buSzPct val="86000"/>
              <a:buFont typeface="Arial" pitchFamily="34" charset="0"/>
              <a:buNone/>
              <a:defRPr/>
            </a:pPr>
            <a: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  <a:t>	    </a:t>
            </a:r>
            <a:r>
              <a:rPr lang="uk-UA" sz="2100" b="1" dirty="0" smtClean="0">
                <a:solidFill>
                  <a:srgbClr val="7030A0"/>
                </a:solidFill>
                <a:latin typeface="Book Antiqua" pitchFamily="18" charset="0"/>
              </a:rPr>
              <a:t>3.</a:t>
            </a:r>
            <a: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  <a:t> Диференційована технологія;</a:t>
            </a:r>
          </a:p>
          <a:p>
            <a:pPr marL="609600" indent="-609600" fontAlgn="auto">
              <a:spcAft>
                <a:spcPts val="0"/>
              </a:spcAft>
              <a:buSzPct val="86000"/>
              <a:buFont typeface="Arial" pitchFamily="34" charset="0"/>
              <a:buNone/>
              <a:defRPr/>
            </a:pPr>
            <a: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  <a:t>              </a:t>
            </a:r>
            <a:r>
              <a:rPr lang="uk-UA" sz="2100" b="1" dirty="0" smtClean="0">
                <a:solidFill>
                  <a:srgbClr val="7030A0"/>
                </a:solidFill>
                <a:latin typeface="Book Antiqua" pitchFamily="18" charset="0"/>
              </a:rPr>
              <a:t>4.</a:t>
            </a:r>
            <a: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  <a:t> Ігрова;</a:t>
            </a:r>
          </a:p>
          <a:p>
            <a:pPr marL="609600" indent="-609600" fontAlgn="auto">
              <a:spcAft>
                <a:spcPts val="0"/>
              </a:spcAft>
              <a:buSzPct val="86000"/>
              <a:buFont typeface="Arial" pitchFamily="34" charset="0"/>
              <a:buNone/>
              <a:defRPr/>
            </a:pPr>
            <a: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  <a:t>              </a:t>
            </a:r>
            <a:r>
              <a:rPr lang="uk-UA" sz="2100" b="1" dirty="0" smtClean="0">
                <a:solidFill>
                  <a:srgbClr val="7030A0"/>
                </a:solidFill>
                <a:latin typeface="Book Antiqua" pitchFamily="18" charset="0"/>
              </a:rPr>
              <a:t>5. </a:t>
            </a:r>
            <a: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  <a:t>Алгоритмізована;</a:t>
            </a:r>
          </a:p>
          <a:p>
            <a:pPr marL="609600" indent="-609600" fontAlgn="auto">
              <a:spcAft>
                <a:spcPts val="0"/>
              </a:spcAft>
              <a:buSzPct val="86000"/>
              <a:buFont typeface="Arial" pitchFamily="34" charset="0"/>
              <a:buNone/>
              <a:defRPr/>
            </a:pPr>
            <a: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  <a:t>              </a:t>
            </a:r>
            <a:r>
              <a:rPr lang="uk-UA" sz="2100" b="1" dirty="0" smtClean="0">
                <a:solidFill>
                  <a:srgbClr val="7030A0"/>
                </a:solidFill>
                <a:latin typeface="Book Antiqua" pitchFamily="18" charset="0"/>
              </a:rPr>
              <a:t>6.</a:t>
            </a:r>
            <a: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  <a:t> Проектна;</a:t>
            </a:r>
          </a:p>
          <a:p>
            <a:pPr marL="609600" indent="-609600" fontAlgn="auto">
              <a:spcAft>
                <a:spcPts val="0"/>
              </a:spcAft>
              <a:buSzPct val="86000"/>
              <a:buFont typeface="Arial" pitchFamily="34" charset="0"/>
              <a:buNone/>
              <a:defRPr/>
            </a:pPr>
            <a: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  <a:t>              </a:t>
            </a:r>
            <a:r>
              <a:rPr lang="uk-UA" sz="2100" b="1" dirty="0" smtClean="0">
                <a:solidFill>
                  <a:srgbClr val="7030A0"/>
                </a:solidFill>
                <a:latin typeface="Book Antiqua" pitchFamily="18" charset="0"/>
              </a:rPr>
              <a:t>7.</a:t>
            </a:r>
            <a: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  <a:t> Рейтингова;</a:t>
            </a:r>
          </a:p>
          <a:p>
            <a:pPr marL="609600" indent="-609600" fontAlgn="auto">
              <a:spcAft>
                <a:spcPts val="0"/>
              </a:spcAft>
              <a:buSzPct val="86000"/>
              <a:buFont typeface="Arial" pitchFamily="34" charset="0"/>
              <a:buNone/>
              <a:defRPr/>
            </a:pPr>
            <a:r>
              <a:rPr lang="uk-UA" sz="2100" b="1" dirty="0" smtClean="0">
                <a:solidFill>
                  <a:srgbClr val="7030A0"/>
                </a:solidFill>
                <a:latin typeface="Book Antiqua" pitchFamily="18" charset="0"/>
              </a:rPr>
              <a:t>              8.</a:t>
            </a:r>
            <a: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uk-UA" sz="2000" b="1" dirty="0" err="1" smtClean="0">
                <a:solidFill>
                  <a:srgbClr val="002060"/>
                </a:solidFill>
                <a:latin typeface="Book Antiqua" pitchFamily="18" charset="0"/>
              </a:rPr>
              <a:t>Особистісно-зоорієнтована</a:t>
            </a:r>
            <a: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  <a:t>       </a:t>
            </a:r>
            <a:endParaRPr lang="ru-RU" sz="2000" b="1" dirty="0" smtClean="0">
              <a:solidFill>
                <a:srgbClr val="00206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98" decel="1000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98" decel="100000" fill="hold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98" decel="100000" fill="hold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98" decel="100000" fill="hold"/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1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1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98" decel="100000" fill="hold"/>
                                        <p:tgtEl>
                                          <p:spTgt spid="31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 Antiqua" pitchFamily="18" charset="0"/>
              </a:rPr>
              <a:t>Висновки:</a:t>
            </a:r>
            <a:endParaRPr lang="ru-RU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08" y="714357"/>
            <a:ext cx="7000892" cy="6143644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uk-U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Інновації є об'єктивним і необхідним процесом  еволюції освіти</a:t>
            </a:r>
          </a:p>
          <a:p>
            <a:pPr algn="just">
              <a:lnSpc>
                <a:spcPct val="80000"/>
              </a:lnSpc>
            </a:pPr>
            <a:r>
              <a:rPr lang="uk-U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Інновація – це процес упровадження якогось нововведення в педагогічну практику</a:t>
            </a:r>
          </a:p>
          <a:p>
            <a:pPr algn="just">
              <a:lnSpc>
                <a:spcPct val="80000"/>
              </a:lnSpc>
            </a:pPr>
            <a:r>
              <a:rPr lang="uk-U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Класифікувати інновації  можна  по-різному: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uk-U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            у змісті навчання  і виховання;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uk-U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            у формах, методах  і технологіях навчання  і виховання;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uk-U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            у змісті, формах,  методах  управління  освітою</a:t>
            </a:r>
          </a:p>
          <a:p>
            <a:pPr algn="just">
              <a:lnSpc>
                <a:spcPct val="80000"/>
              </a:lnSpc>
            </a:pPr>
            <a:r>
              <a:rPr lang="uk-U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За  мірою  новизни  інновації  бувають: радикальні, базові, модифікаційні, комбінаторні</a:t>
            </a:r>
          </a:p>
          <a:p>
            <a:pPr algn="just">
              <a:lnSpc>
                <a:spcPct val="80000"/>
              </a:lnSpc>
            </a:pPr>
            <a:r>
              <a:rPr lang="uk-U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          Інновації  реалізуються  через спеціальні  педагогічні </a:t>
            </a:r>
          </a:p>
          <a:p>
            <a:pPr algn="just">
              <a:lnSpc>
                <a:spcPct val="80000"/>
              </a:lnSpc>
              <a:buFont typeface="Arial" charset="0"/>
              <a:buNone/>
            </a:pPr>
            <a:r>
              <a:rPr lang="uk-U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                        технології.</a:t>
            </a:r>
          </a:p>
          <a:p>
            <a:pPr algn="just">
              <a:lnSpc>
                <a:spcPct val="80000"/>
              </a:lnSpc>
            </a:pPr>
            <a:r>
              <a:rPr lang="uk-U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               Жодна інноваційна  технологія не є  універсальною</a:t>
            </a:r>
          </a:p>
          <a:p>
            <a:pPr algn="just">
              <a:lnSpc>
                <a:spcPct val="80000"/>
              </a:lnSpc>
            </a:pPr>
            <a:r>
              <a:rPr lang="uk-U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          Запровадження  будь-яких  інновацій потребує  змін –  матеріально-технічних, психологічних</a:t>
            </a:r>
          </a:p>
          <a:p>
            <a:pPr algn="just">
              <a:lnSpc>
                <a:spcPct val="80000"/>
              </a:lnSpc>
            </a:pPr>
            <a:r>
              <a:rPr lang="uk-U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Новітні  технології потребують програмного і методичного  забезпечення, знання  методики запровадження інновацій</a:t>
            </a:r>
          </a:p>
          <a:p>
            <a:pPr>
              <a:lnSpc>
                <a:spcPct val="80000"/>
              </a:lnSpc>
            </a:pPr>
            <a:endParaRPr lang="ru-RU" sz="2000" b="1" dirty="0" smtClean="0">
              <a:latin typeface="Book Antiqua" pitchFamily="18" charset="0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14612" y="1357298"/>
            <a:ext cx="61436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600" b="1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Успіхів   у запровадженні </a:t>
            </a:r>
            <a:r>
              <a:rPr lang="uk-UA" sz="3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ook Antiqua" pitchFamily="18" charset="0"/>
              </a:rPr>
              <a:t>інновацій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5" y="1500188"/>
            <a:ext cx="6572250" cy="466851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lvl="0">
              <a:buFont typeface="Wingdings" pitchFamily="2" charset="2"/>
              <a:buChar char="Ø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розглянути інноваційні методи викладання у вищий школі;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познайомити з новітніми публікаціями з проблеми інновацій;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створити атмосферу творчого пошуку в педагогічній діяльності;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сприяти обміну педагогічним досвідом з питань застосування інноваційних методів навчання.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428604"/>
            <a:ext cx="4929222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800" b="1" dirty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Мета  семінару: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11430"/>
              <a:solidFill>
                <a:schemeClr val="accent6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285750"/>
            <a:ext cx="7572375" cy="155416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3200" dirty="0" smtClean="0">
                <a:solidFill>
                  <a:srgbClr val="FF0000"/>
                </a:solidFill>
                <a:latin typeface="Book Antiqua" pitchFamily="18" charset="0"/>
              </a:rPr>
              <a:t>Закон України «Про освіту»</a:t>
            </a:r>
            <a:r>
              <a:rPr lang="uk-UA" sz="3200" dirty="0" smtClean="0">
                <a:solidFill>
                  <a:srgbClr val="FF0066"/>
                </a:solidFill>
              </a:rPr>
              <a:t/>
            </a:r>
            <a:br>
              <a:rPr lang="uk-UA" sz="3200" dirty="0" smtClean="0">
                <a:solidFill>
                  <a:srgbClr val="FF0066"/>
                </a:solidFill>
              </a:rPr>
            </a:br>
            <a: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  <a:t>ст. 35. Загальна  середня  освіта</a:t>
            </a:r>
            <a:b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</a:br>
            <a:r>
              <a:rPr lang="uk-UA" sz="2000" b="1" dirty="0" smtClean="0">
                <a:solidFill>
                  <a:srgbClr val="002060"/>
                </a:solidFill>
                <a:latin typeface="Book Antiqua" pitchFamily="18" charset="0"/>
              </a:rPr>
              <a:t>ст.36. Середні навчальні заклади</a:t>
            </a:r>
            <a:endParaRPr lang="ru-RU" sz="2000" b="1" dirty="0" smtClean="0">
              <a:solidFill>
                <a:srgbClr val="002060"/>
              </a:solidFill>
              <a:latin typeface="Book Antiqua" pitchFamily="18" charset="0"/>
            </a:endParaRP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2000250"/>
            <a:ext cx="7786687" cy="357187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85000" lnSpcReduction="20000"/>
          </a:bodyPr>
          <a:lstStyle/>
          <a:p>
            <a:pPr algn="ctr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  <a:t>Закон України </a:t>
            </a:r>
          </a:p>
          <a:p>
            <a:pPr algn="ctr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  <a:t>«Про інноваційну діяльність»,</a:t>
            </a:r>
          </a:p>
          <a:p>
            <a:pPr algn="ctr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  <a:t>     «Про загальну середню  освіту»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uk-UA" sz="2400" b="1" dirty="0" smtClean="0">
                <a:latin typeface="Book Antiqua" pitchFamily="18" charset="0"/>
              </a:rPr>
              <a:t>             </a:t>
            </a:r>
            <a:r>
              <a:rPr lang="uk-UA" sz="2400" b="1" dirty="0" smtClean="0">
                <a:solidFill>
                  <a:srgbClr val="002060"/>
                </a:solidFill>
                <a:latin typeface="Book Antiqua" pitchFamily="18" charset="0"/>
              </a:rPr>
              <a:t>Розділ 2. Стаття 8              Розділ 3. Стаття  15</a:t>
            </a:r>
            <a:endParaRPr lang="ru-RU" sz="2400" b="1" dirty="0" smtClean="0">
              <a:solidFill>
                <a:srgbClr val="002060"/>
              </a:solidFill>
              <a:latin typeface="Book Antiqua" pitchFamily="18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uk-UA" sz="2800" b="1" dirty="0" smtClean="0">
                <a:solidFill>
                  <a:srgbClr val="C00000"/>
                </a:solidFill>
                <a:latin typeface="Book Antiqua" pitchFamily="18" charset="0"/>
              </a:rPr>
              <a:t>Наказ МО № 522 від 7 листопада 2000 р.</a:t>
            </a:r>
          </a:p>
          <a:p>
            <a:pPr algn="ctr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uk-UA" sz="2800" b="1" dirty="0" smtClean="0">
                <a:solidFill>
                  <a:srgbClr val="002060"/>
                </a:solidFill>
                <a:latin typeface="Book Antiqua" pitchFamily="18" charset="0"/>
              </a:rPr>
              <a:t>«Положення  про порядок  здійснення інноваційної  освітньої  діяльності»</a:t>
            </a:r>
            <a:r>
              <a:rPr lang="uk-UA" sz="2800" b="1" dirty="0" smtClean="0">
                <a:solidFill>
                  <a:srgbClr val="C00000"/>
                </a:solidFill>
                <a:latin typeface="Book Antiqua" pitchFamily="18" charset="0"/>
              </a:rPr>
              <a:t>,</a:t>
            </a:r>
          </a:p>
          <a:p>
            <a:pPr algn="ctr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uk-UA" sz="2800" b="1" dirty="0" smtClean="0">
                <a:solidFill>
                  <a:srgbClr val="FF0000"/>
                </a:solidFill>
                <a:latin typeface="Book Antiqua" pitchFamily="18" charset="0"/>
              </a:rPr>
              <a:t>Концепція розвитку національної інноваційної системи(схвалено розпорядженням Кабінету Міністрів України від 17.06.2009 №680-р</a:t>
            </a:r>
            <a:endParaRPr lang="ru-RU" sz="2800" b="1" dirty="0" smtClean="0">
              <a:solidFill>
                <a:srgbClr val="FF000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7563" y="642938"/>
            <a:ext cx="4786312" cy="51085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b="1" dirty="0" err="1">
                <a:solidFill>
                  <a:schemeClr val="accent1">
                    <a:lumMod val="75000"/>
                  </a:schemeClr>
                </a:solidFill>
                <a:latin typeface="Book Antiqua" pitchFamily="18" charset="0"/>
              </a:rPr>
              <a:t>“Скажіть</a:t>
            </a:r>
            <a:r>
              <a:rPr lang="uk-UA" sz="2800" b="1" dirty="0">
                <a:solidFill>
                  <a:schemeClr val="accent1">
                    <a:lumMod val="75000"/>
                  </a:schemeClr>
                </a:solidFill>
                <a:latin typeface="Book Antiqua" pitchFamily="18" charset="0"/>
              </a:rPr>
              <a:t>  мені  і я  забуду.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b="1" dirty="0">
                <a:solidFill>
                  <a:schemeClr val="accent1"/>
                </a:solidFill>
                <a:latin typeface="Book Antiqua" pitchFamily="18" charset="0"/>
              </a:rPr>
              <a:t>       </a:t>
            </a:r>
            <a:r>
              <a:rPr lang="uk-UA" sz="2800" b="1" dirty="0">
                <a:solidFill>
                  <a:srgbClr val="7030A0"/>
                </a:solidFill>
                <a:latin typeface="Book Antiqua" pitchFamily="18" charset="0"/>
              </a:rPr>
              <a:t>Покажіть  мені і я  запам'ятаю.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b="1" dirty="0">
                <a:latin typeface="Book Antiqua" pitchFamily="18" charset="0"/>
              </a:rPr>
              <a:t>    </a:t>
            </a:r>
            <a:r>
              <a:rPr lang="uk-UA" sz="2800" b="1" dirty="0">
                <a:solidFill>
                  <a:schemeClr val="hlink"/>
                </a:solidFill>
                <a:latin typeface="Book Antiqua" pitchFamily="18" charset="0"/>
              </a:rPr>
              <a:t>Дайте можливість  обговорити і я зрозумію.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b="1" dirty="0">
                <a:solidFill>
                  <a:srgbClr val="C00000"/>
                </a:solidFill>
                <a:latin typeface="Book Antiqua" pitchFamily="18" charset="0"/>
              </a:rPr>
              <a:t>Дайте  можливість  навчити  іншого  і я  досягну  </a:t>
            </a:r>
            <a:r>
              <a:rPr lang="uk-UA" sz="2800" b="1" dirty="0" err="1">
                <a:solidFill>
                  <a:srgbClr val="C00000"/>
                </a:solidFill>
                <a:latin typeface="Book Antiqua" pitchFamily="18" charset="0"/>
              </a:rPr>
              <a:t>досконалості”</a:t>
            </a:r>
            <a:r>
              <a:rPr lang="uk-UA" sz="2800" b="1" dirty="0">
                <a:solidFill>
                  <a:srgbClr val="C00000"/>
                </a:solidFill>
                <a:latin typeface="Book Antiqua" pitchFamily="18" charset="0"/>
              </a:rPr>
              <a:t>.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b="1" dirty="0">
                <a:latin typeface="Book Antiqua" pitchFamily="18" charset="0"/>
              </a:rPr>
              <a:t>                                              </a:t>
            </a:r>
            <a:r>
              <a:rPr lang="uk-UA" sz="2800" b="1" dirty="0">
                <a:solidFill>
                  <a:schemeClr val="accent1">
                    <a:lumMod val="75000"/>
                  </a:schemeClr>
                </a:solidFill>
                <a:latin typeface="Book Antiqua" pitchFamily="18" charset="0"/>
              </a:rPr>
              <a:t>Конфуцій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Book Antiqua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6" name="Rectangle 4"/>
          <p:cNvSpPr>
            <a:spLocks noChangeArrowheads="1"/>
          </p:cNvSpPr>
          <p:nvPr/>
        </p:nvSpPr>
        <p:spPr bwMode="auto">
          <a:xfrm>
            <a:off x="457200" y="122238"/>
            <a:ext cx="75438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uk-UA" sz="13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.</a:t>
            </a:r>
            <a:endParaRPr lang="ru-RU" sz="1300" b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468998" name="AutoShape 6"/>
          <p:cNvSpPr>
            <a:spLocks noChangeArrowheads="1"/>
          </p:cNvSpPr>
          <p:nvPr/>
        </p:nvSpPr>
        <p:spPr bwMode="auto">
          <a:xfrm>
            <a:off x="357158" y="1857364"/>
            <a:ext cx="3168650" cy="4392612"/>
          </a:xfrm>
          <a:prstGeom prst="flowChartInternalStorag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uk-U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Причини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uk-U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реформування 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uk-U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освітньої </a:t>
            </a:r>
          </a:p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uk-U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галузі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68999" name="AutoShape 7"/>
          <p:cNvSpPr>
            <a:spLocks noChangeArrowheads="1"/>
          </p:cNvSpPr>
          <p:nvPr/>
        </p:nvSpPr>
        <p:spPr bwMode="auto">
          <a:xfrm>
            <a:off x="3786182" y="2143116"/>
            <a:ext cx="5111750" cy="719138"/>
          </a:xfrm>
          <a:prstGeom prst="flowChartManualInpu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uk-UA" sz="1400" b="1" dirty="0"/>
              <a:t>Між системою освіти і новими умовами  життя виник розрив</a:t>
            </a:r>
            <a:endParaRPr lang="ru-RU" sz="1400" b="1" dirty="0"/>
          </a:p>
          <a:p>
            <a:pPr algn="ctr" fontAlgn="auto">
              <a:spcAft>
                <a:spcPts val="0"/>
              </a:spcAft>
              <a:defRPr/>
            </a:pPr>
            <a:endParaRPr lang="ru-RU" sz="1400" dirty="0"/>
          </a:p>
        </p:txBody>
      </p:sp>
      <p:sp>
        <p:nvSpPr>
          <p:cNvPr id="469000" name="AutoShape 8"/>
          <p:cNvSpPr>
            <a:spLocks noChangeArrowheads="1"/>
          </p:cNvSpPr>
          <p:nvPr/>
        </p:nvSpPr>
        <p:spPr bwMode="auto">
          <a:xfrm>
            <a:off x="3714744" y="3143248"/>
            <a:ext cx="5111750" cy="720725"/>
          </a:xfrm>
          <a:prstGeom prst="flowChartManualInpu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endParaRPr lang="uk-UA" sz="14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uk-UA" sz="1400" b="1" dirty="0"/>
              <a:t>Традиційна </a:t>
            </a:r>
            <a:r>
              <a:rPr lang="uk-UA" sz="1400" b="1" dirty="0" smtClean="0"/>
              <a:t>освіта, </a:t>
            </a:r>
            <a:r>
              <a:rPr lang="uk-UA" sz="1400" b="1" dirty="0"/>
              <a:t>орієнтована на знання, уміння і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uk-UA" sz="1400" b="1" dirty="0"/>
              <a:t>навички, не встигає за темпами їх нарощування</a:t>
            </a:r>
            <a:r>
              <a:rPr lang="uk-UA" b="1" dirty="0"/>
              <a:t> </a:t>
            </a:r>
            <a:endParaRPr lang="ru-RU" b="1" dirty="0"/>
          </a:p>
          <a:p>
            <a:pPr algn="ctr" fontAlgn="auto">
              <a:spcAft>
                <a:spcPts val="0"/>
              </a:spcAft>
              <a:defRPr/>
            </a:pPr>
            <a:endParaRPr lang="ru-RU" sz="1400" dirty="0"/>
          </a:p>
        </p:txBody>
      </p:sp>
      <p:sp>
        <p:nvSpPr>
          <p:cNvPr id="469002" name="AutoShape 10"/>
          <p:cNvSpPr>
            <a:spLocks noChangeArrowheads="1"/>
          </p:cNvSpPr>
          <p:nvPr/>
        </p:nvSpPr>
        <p:spPr bwMode="auto">
          <a:xfrm>
            <a:off x="3714744" y="4214818"/>
            <a:ext cx="5111750" cy="755650"/>
          </a:xfrm>
          <a:prstGeom prst="flowChartManualInpu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uk-UA" sz="1400" b="1" dirty="0"/>
              <a:t>Традиційна система освіти породила невміння і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uk-UA" sz="1400" b="1" dirty="0"/>
              <a:t>небажання дітей вчитися, самостійно здобувати знання</a:t>
            </a:r>
            <a:endParaRPr lang="ru-RU" sz="1400" b="1" dirty="0"/>
          </a:p>
        </p:txBody>
      </p:sp>
      <p:sp>
        <p:nvSpPr>
          <p:cNvPr id="469004" name="Rectangle 12"/>
          <p:cNvSpPr>
            <a:spLocks noChangeArrowheads="1"/>
          </p:cNvSpPr>
          <p:nvPr/>
        </p:nvSpPr>
        <p:spPr bwMode="auto">
          <a:xfrm>
            <a:off x="1428728" y="642918"/>
            <a:ext cx="7086600" cy="9144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uk-UA" sz="3200" b="1">
                <a:solidFill>
                  <a:srgbClr val="8F8C00"/>
                </a:solidFill>
              </a:rPr>
              <a:t>           </a:t>
            </a:r>
            <a:endParaRPr lang="ru-RU"/>
          </a:p>
        </p:txBody>
      </p:sp>
      <p:sp>
        <p:nvSpPr>
          <p:cNvPr id="469005" name="Oval 13"/>
          <p:cNvSpPr>
            <a:spLocks noChangeArrowheads="1"/>
          </p:cNvSpPr>
          <p:nvPr/>
        </p:nvSpPr>
        <p:spPr bwMode="auto">
          <a:xfrm>
            <a:off x="428596" y="500042"/>
            <a:ext cx="1371600" cy="12192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charset="2"/>
              <a:buNone/>
              <a:defRPr/>
            </a:pPr>
            <a:r>
              <a:rPr lang="uk-UA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         </a:t>
            </a:r>
            <a:r>
              <a:rPr lang="uk-UA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Інноваційність</a:t>
            </a:r>
            <a:r>
              <a:rPr lang="uk-UA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як ознака сучасності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-71462"/>
            <a:ext cx="8229600" cy="1143000"/>
          </a:xfrm>
        </p:spPr>
        <p:txBody>
          <a:bodyPr rtlCol="0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Поняття  інновація:</a:t>
            </a:r>
            <a:endParaRPr lang="ru-RU" sz="4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000125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sz="2800" b="1" smtClean="0">
                <a:solidFill>
                  <a:srgbClr val="002060"/>
                </a:solidFill>
                <a:latin typeface="Book Antiqua" pitchFamily="18" charset="0"/>
              </a:rPr>
              <a:t>Інновація – це  процес упровадження  якогось нововведення в  практику</a:t>
            </a:r>
          </a:p>
          <a:p>
            <a:pPr>
              <a:lnSpc>
                <a:spcPct val="90000"/>
              </a:lnSpc>
              <a:spcBef>
                <a:spcPts val="300"/>
              </a:spcBef>
              <a:buFont typeface="Arial" charset="0"/>
              <a:buNone/>
            </a:pPr>
            <a:endParaRPr lang="uk-UA" sz="2800" b="1" smtClean="0">
              <a:solidFill>
                <a:srgbClr val="002060"/>
              </a:solidFill>
              <a:latin typeface="Book Antiqua" pitchFamily="18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uk-UA" sz="2800" b="1" smtClean="0">
                <a:solidFill>
                  <a:srgbClr val="002060"/>
                </a:solidFill>
                <a:latin typeface="Book Antiqua" pitchFamily="18" charset="0"/>
              </a:rPr>
              <a:t>Інновація – це цілеспрямована  зміна , що  вносить у  визначену  соціальну  одиницю – організацію,  поселення, суспільство, групу  - нові, відносно  стабільні  елементи.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2800" b="1" smtClean="0">
                <a:solidFill>
                  <a:srgbClr val="002060"/>
                </a:solidFill>
                <a:latin typeface="Book Antiqua" pitchFamily="18" charset="0"/>
              </a:rPr>
              <a:t>                                                             О.  Пригожий</a:t>
            </a:r>
            <a:endParaRPr lang="ru-RU" sz="2800" b="1" smtClean="0">
              <a:solidFill>
                <a:srgbClr val="00206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>
                <a:solidFill>
                  <a:srgbClr val="FF0000"/>
                </a:solidFill>
              </a:rPr>
              <a:t>Якість освіти </a:t>
            </a:r>
            <a:endParaRPr lang="ru-RU" b="1" dirty="0" smtClean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85938"/>
            <a:ext cx="671514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sz="2800" dirty="0" smtClean="0"/>
              <a:t>рівень знань і умінь, розумового,</a:t>
            </a:r>
          </a:p>
          <a:p>
            <a:pPr>
              <a:lnSpc>
                <a:spcPct val="90000"/>
              </a:lnSpc>
              <a:buNone/>
            </a:pPr>
            <a:r>
              <a:rPr lang="uk-UA" sz="2800" dirty="0" smtClean="0"/>
              <a:t>морального і фізичного розвитку тих, хто</a:t>
            </a:r>
          </a:p>
          <a:p>
            <a:pPr>
              <a:lnSpc>
                <a:spcPct val="90000"/>
              </a:lnSpc>
              <a:buNone/>
            </a:pPr>
            <a:r>
              <a:rPr lang="uk-UA" sz="2800" dirty="0" smtClean="0"/>
              <a:t>навчається;</a:t>
            </a:r>
          </a:p>
          <a:p>
            <a:pPr>
              <a:lnSpc>
                <a:spcPct val="90000"/>
              </a:lnSpc>
            </a:pPr>
            <a:r>
              <a:rPr lang="uk-UA" sz="2800" dirty="0" smtClean="0"/>
              <a:t> рівень забезпечення навчальної</a:t>
            </a:r>
          </a:p>
          <a:p>
            <a:pPr>
              <a:lnSpc>
                <a:spcPct val="90000"/>
              </a:lnSpc>
              <a:buNone/>
            </a:pPr>
            <a:r>
              <a:rPr lang="uk-UA" sz="2800" dirty="0" smtClean="0"/>
              <a:t>діяльності і надання освітніх послуг</a:t>
            </a:r>
          </a:p>
          <a:p>
            <a:pPr>
              <a:lnSpc>
                <a:spcPct val="90000"/>
              </a:lnSpc>
              <a:buNone/>
            </a:pPr>
            <a:r>
              <a:rPr lang="uk-UA" sz="2800" dirty="0" smtClean="0"/>
              <a:t>учасникам освітнього процесу </a:t>
            </a:r>
            <a:r>
              <a:rPr lang="uk-UA" sz="2800" dirty="0" err="1" smtClean="0"/>
              <a:t>навчально-</a:t>
            </a:r>
            <a:endParaRPr lang="uk-UA" sz="2800" dirty="0" smtClean="0"/>
          </a:p>
          <a:p>
            <a:pPr>
              <a:lnSpc>
                <a:spcPct val="90000"/>
              </a:lnSpc>
              <a:buNone/>
            </a:pPr>
            <a:r>
              <a:rPr lang="uk-UA" sz="2800" dirty="0" smtClean="0"/>
              <a:t>виховним закладом.</a:t>
            </a:r>
            <a:endParaRPr lang="ru-RU" sz="2800" b="1" dirty="0" smtClean="0">
              <a:latin typeface="Book Antiqua" pitchFamily="18" charset="0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4000" smtClean="0">
                <a:solidFill>
                  <a:srgbClr val="CF5716"/>
                </a:solidFill>
              </a:rPr>
              <a:t>Освітні  інновації  поділяються  на:</a:t>
            </a:r>
            <a:endParaRPr lang="ru-RU" sz="4000" smtClean="0">
              <a:solidFill>
                <a:srgbClr val="CF5716"/>
              </a:solidFill>
            </a:endParaRPr>
          </a:p>
        </p:txBody>
      </p:sp>
      <p:sp>
        <p:nvSpPr>
          <p:cNvPr id="9523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750" y="1916113"/>
            <a:ext cx="8158163" cy="4619625"/>
          </a:xfrm>
        </p:spPr>
        <p:txBody>
          <a:bodyPr/>
          <a:lstStyle/>
          <a:p>
            <a:pPr>
              <a:buFont typeface="Wingdings 2" pitchFamily="18" charset="2"/>
              <a:buBlip>
                <a:blip r:embed="rId2"/>
              </a:buBlip>
            </a:pPr>
            <a:r>
              <a:rPr lang="uk-UA" smtClean="0"/>
              <a:t>Психолого-педагогічні (нововведення в навчальний, виховний та управлінський  процеси)</a:t>
            </a:r>
          </a:p>
          <a:p>
            <a:pPr>
              <a:buFont typeface="Wingdings 2" pitchFamily="18" charset="2"/>
              <a:buBlip>
                <a:blip r:embed="rId2"/>
              </a:buBlip>
            </a:pPr>
            <a:endParaRPr lang="uk-UA" sz="1000" smtClean="0"/>
          </a:p>
          <a:p>
            <a:pPr>
              <a:buFont typeface="Wingdings 2" pitchFamily="18" charset="2"/>
              <a:buBlip>
                <a:blip r:embed="rId2"/>
              </a:buBlip>
            </a:pPr>
            <a:r>
              <a:rPr lang="uk-UA" smtClean="0"/>
              <a:t>Науково-виробничі (комп'ютерні  та  мультимедійні технології, сучасне  матеріально-технічне обладнання)</a:t>
            </a:r>
          </a:p>
          <a:p>
            <a:pPr>
              <a:buFont typeface="Wingdings 2" pitchFamily="18" charset="2"/>
              <a:buBlip>
                <a:blip r:embed="rId2"/>
              </a:buBlip>
            </a:pPr>
            <a:endParaRPr lang="uk-UA" sz="1000" smtClean="0"/>
          </a:p>
          <a:p>
            <a:pPr>
              <a:buFont typeface="Wingdings 2" pitchFamily="18" charset="2"/>
              <a:buBlip>
                <a:blip r:embed="rId2"/>
              </a:buBlip>
            </a:pPr>
            <a:r>
              <a:rPr lang="uk-UA" smtClean="0"/>
              <a:t>Соціально-економічні ( юридичні, правові, економічні  нововведення)</a:t>
            </a:r>
            <a:endParaRPr lang="ru-RU" smtClean="0"/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rmAutofit fontScale="90000"/>
          </a:bodyPr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uk-UA" sz="4000" b="1" i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ПРИНЦИПИ ІННОВАЦІЙНОЇ</a:t>
            </a:r>
            <a:br>
              <a:rPr lang="uk-UA" sz="4000" b="1" i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uk-UA" sz="4000" b="1" i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ДІЯЛЬНОСТІ  ВИКЛАДАЧА:</a:t>
            </a:r>
            <a:endParaRPr lang="ru-RU" sz="4000" b="1" i="1" dirty="0" smtClean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962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uk-UA" sz="2800" b="1" i="1" dirty="0" smtClean="0">
                <a:solidFill>
                  <a:srgbClr val="7030A0"/>
                </a:solidFill>
              </a:rPr>
              <a:t>1.Принцип інтеграції освіти</a:t>
            </a:r>
            <a:r>
              <a:rPr lang="uk-UA" sz="2800" b="1" dirty="0" smtClean="0">
                <a:solidFill>
                  <a:srgbClr val="7030A0"/>
                </a:solidFill>
              </a:rPr>
              <a:t>: </a:t>
            </a:r>
            <a:r>
              <a:rPr lang="uk-UA" sz="2800" dirty="0" smtClean="0"/>
              <a:t>увага до кожного як особистості , громадянина з високими інтелектуальними, моральними, фізичними якостями.</a:t>
            </a:r>
          </a:p>
          <a:p>
            <a:pPr>
              <a:buFontTx/>
              <a:buNone/>
            </a:pPr>
            <a:r>
              <a:rPr lang="uk-UA" sz="2800" b="1" i="1" dirty="0" smtClean="0">
                <a:solidFill>
                  <a:srgbClr val="7030A0"/>
                </a:solidFill>
              </a:rPr>
              <a:t>2.Принцип диференціації та індивідуалізації освіти:</a:t>
            </a:r>
            <a:r>
              <a:rPr lang="uk-UA" sz="2800" i="1" dirty="0" smtClean="0"/>
              <a:t>  </a:t>
            </a:r>
            <a:r>
              <a:rPr lang="uk-UA" sz="2800" dirty="0" smtClean="0"/>
              <a:t>максимальний розвиток кожної особи.</a:t>
            </a:r>
          </a:p>
          <a:p>
            <a:pPr>
              <a:buFontTx/>
              <a:buNone/>
            </a:pPr>
            <a:r>
              <a:rPr lang="uk-UA" sz="2800" b="1" i="1" dirty="0" smtClean="0">
                <a:solidFill>
                  <a:srgbClr val="7030A0"/>
                </a:solidFill>
              </a:rPr>
              <a:t>3.Принцип демократизації освіти: </a:t>
            </a:r>
            <a:r>
              <a:rPr lang="uk-UA" sz="2800" dirty="0" smtClean="0"/>
              <a:t>залучення громадськості до управління.</a:t>
            </a:r>
            <a:endParaRPr lang="ru-RU" sz="2800" i="1" dirty="0" smtClean="0"/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ициальн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Литей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1276</TotalTime>
  <Words>765</Words>
  <Application>Microsoft Office PowerPoint</Application>
  <PresentationFormat>Экран (4:3)</PresentationFormat>
  <Paragraphs>151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19</vt:i4>
      </vt:variant>
    </vt:vector>
  </HeadingPairs>
  <TitlesOfParts>
    <vt:vector size="32" baseType="lpstr">
      <vt:lpstr>Arial</vt:lpstr>
      <vt:lpstr>Arial Black</vt:lpstr>
      <vt:lpstr>Book Antiqua</vt:lpstr>
      <vt:lpstr>Calibri</vt:lpstr>
      <vt:lpstr>Cambria</vt:lpstr>
      <vt:lpstr>Georgia</vt:lpstr>
      <vt:lpstr>Rockwell</vt:lpstr>
      <vt:lpstr>Times New Roman</vt:lpstr>
      <vt:lpstr>Wingdings</vt:lpstr>
      <vt:lpstr>Wingdings 2</vt:lpstr>
      <vt:lpstr>Тема Office</vt:lpstr>
      <vt:lpstr>Официальная</vt:lpstr>
      <vt:lpstr>Литейная</vt:lpstr>
      <vt:lpstr>Презентация PowerPoint</vt:lpstr>
      <vt:lpstr>Презентация PowerPoint</vt:lpstr>
      <vt:lpstr>Закон України «Про освіту» ст. 35. Загальна  середня  освіта ст.36. Середні навчальні заклади</vt:lpstr>
      <vt:lpstr>Презентация PowerPoint</vt:lpstr>
      <vt:lpstr>Презентация PowerPoint</vt:lpstr>
      <vt:lpstr>Поняття  інновація:</vt:lpstr>
      <vt:lpstr>Якість освіти </vt:lpstr>
      <vt:lpstr>Освітні  інновації  поділяються  на:</vt:lpstr>
      <vt:lpstr>ПРИНЦИПИ ІННОВАЦІЙНОЇ ДІЯЛЬНОСТІ  ВИКЛАДАЧА:</vt:lpstr>
      <vt:lpstr>Презентация PowerPoint</vt:lpstr>
      <vt:lpstr>    УМОВИ впровадження       інновацій:</vt:lpstr>
      <vt:lpstr>Презентация PowerPoint</vt:lpstr>
      <vt:lpstr>Презентация PowerPoint</vt:lpstr>
      <vt:lpstr>КРИТЕРІЇ оцінювання інноваційного потенціалу педагогічного  колективу:</vt:lpstr>
      <vt:lpstr>Презентация PowerPoint</vt:lpstr>
      <vt:lpstr>Інновації  реалізуються через педагогічні технології</vt:lpstr>
      <vt:lpstr>Інновації  у  формах,  методах   і  технологіях  навчання  та   виховання</vt:lpstr>
      <vt:lpstr>Висновки:</vt:lpstr>
      <vt:lpstr>Презентация PowerPoint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anybody</dc:creator>
  <cp:lastModifiedBy>USER</cp:lastModifiedBy>
  <cp:revision>114</cp:revision>
  <dcterms:created xsi:type="dcterms:W3CDTF">2013-01-07T19:01:51Z</dcterms:created>
  <dcterms:modified xsi:type="dcterms:W3CDTF">2024-09-03T13:50:50Z</dcterms:modified>
</cp:coreProperties>
</file>