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8"/>
  </p:notesMasterIdLst>
  <p:sldIdLst>
    <p:sldId id="257" r:id="rId2"/>
    <p:sldId id="283" r:id="rId3"/>
    <p:sldId id="260" r:id="rId4"/>
    <p:sldId id="268" r:id="rId5"/>
    <p:sldId id="269" r:id="rId6"/>
    <p:sldId id="270" r:id="rId7"/>
    <p:sldId id="262" r:id="rId8"/>
    <p:sldId id="261" r:id="rId9"/>
    <p:sldId id="263" r:id="rId10"/>
    <p:sldId id="266" r:id="rId11"/>
    <p:sldId id="265" r:id="rId12"/>
    <p:sldId id="264" r:id="rId13"/>
    <p:sldId id="271" r:id="rId14"/>
    <p:sldId id="285" r:id="rId15"/>
    <p:sldId id="272" r:id="rId16"/>
    <p:sldId id="275" r:id="rId17"/>
    <p:sldId id="284" r:id="rId18"/>
    <p:sldId id="273" r:id="rId19"/>
    <p:sldId id="274" r:id="rId20"/>
    <p:sldId id="277" r:id="rId21"/>
    <p:sldId id="278" r:id="rId22"/>
    <p:sldId id="279" r:id="rId23"/>
    <p:sldId id="280" r:id="rId24"/>
    <p:sldId id="281" r:id="rId25"/>
    <p:sldId id="282" r:id="rId26"/>
    <p:sldId id="259"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806" y="-8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77A7DE-CEA0-4385-916C-80DE00DCAB83}" type="datetimeFigureOut">
              <a:rPr lang="uk-UA" smtClean="0"/>
              <a:pPr/>
              <a:t>11.11.2025</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24F126-0D57-4E9F-988B-D46AD2337F7C}" type="slidenum">
              <a:rPr lang="uk-UA" smtClean="0"/>
              <a:pPr/>
              <a:t>‹#›</a:t>
            </a:fld>
            <a:endParaRPr lang="uk-UA"/>
          </a:p>
        </p:txBody>
      </p:sp>
    </p:spTree>
    <p:extLst>
      <p:ext uri="{BB962C8B-B14F-4D97-AF65-F5344CB8AC3E}">
        <p14:creationId xmlns:p14="http://schemas.microsoft.com/office/powerpoint/2010/main" val="442803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CBD6F89F-59C5-4D01-99F9-E60D60E0B564}" type="datetime1">
              <a:rPr lang="uk-UA" smtClean="0"/>
              <a:pPr/>
              <a:t>11.11.2025</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r>
              <a:rPr lang="ru-RU" smtClean="0"/>
              <a:t>М. Савчин     Практика ЄСПЛ</a:t>
            </a:r>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53A30BB-F458-4156-A164-2A21EA58BFF0}" type="datetime1">
              <a:rPr lang="uk-UA" smtClean="0"/>
              <a:pPr/>
              <a:t>11.11.2025</a:t>
            </a:fld>
            <a:endParaRPr lang="ru-RU"/>
          </a:p>
        </p:txBody>
      </p:sp>
      <p:sp>
        <p:nvSpPr>
          <p:cNvPr id="5" name="Нижний колонтитул 4"/>
          <p:cNvSpPr>
            <a:spLocks noGrp="1"/>
          </p:cNvSpPr>
          <p:nvPr>
            <p:ph type="ftr" sz="quarter" idx="11"/>
          </p:nvPr>
        </p:nvSpPr>
        <p:spPr/>
        <p:txBody>
          <a:bodyPr/>
          <a:lstStyle>
            <a:extLst/>
          </a:lstStyle>
          <a:p>
            <a:r>
              <a:rPr lang="ru-RU" smtClean="0"/>
              <a:t>М. Савчин     Практика ЄСПЛ</a:t>
            </a:r>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BEDB773-BF14-4325-8FFB-6A2275D323CA}" type="datetime1">
              <a:rPr lang="uk-UA" smtClean="0"/>
              <a:pPr/>
              <a:t>11.11.2025</a:t>
            </a:fld>
            <a:endParaRPr lang="ru-RU"/>
          </a:p>
        </p:txBody>
      </p:sp>
      <p:sp>
        <p:nvSpPr>
          <p:cNvPr id="5" name="Нижний колонтитул 4"/>
          <p:cNvSpPr>
            <a:spLocks noGrp="1"/>
          </p:cNvSpPr>
          <p:nvPr>
            <p:ph type="ftr" sz="quarter" idx="11"/>
          </p:nvPr>
        </p:nvSpPr>
        <p:spPr/>
        <p:txBody>
          <a:bodyPr/>
          <a:lstStyle>
            <a:extLst/>
          </a:lstStyle>
          <a:p>
            <a:r>
              <a:rPr lang="ru-RU" smtClean="0"/>
              <a:t>М. Савчин     Практика ЄСПЛ</a:t>
            </a:r>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54A8E36-5A27-4284-9A01-B249F52793C0}" type="datetime1">
              <a:rPr lang="uk-UA" smtClean="0"/>
              <a:pPr/>
              <a:t>11.11.2025</a:t>
            </a:fld>
            <a:endParaRPr lang="ru-RU"/>
          </a:p>
        </p:txBody>
      </p:sp>
      <p:sp>
        <p:nvSpPr>
          <p:cNvPr id="5" name="Нижний колонтитул 4"/>
          <p:cNvSpPr>
            <a:spLocks noGrp="1"/>
          </p:cNvSpPr>
          <p:nvPr>
            <p:ph type="ftr" sz="quarter" idx="11"/>
          </p:nvPr>
        </p:nvSpPr>
        <p:spPr/>
        <p:txBody>
          <a:bodyPr/>
          <a:lstStyle>
            <a:extLst/>
          </a:lstStyle>
          <a:p>
            <a:r>
              <a:rPr lang="ru-RU" smtClean="0"/>
              <a:t>М. Савчин     Практика ЄСПЛ</a:t>
            </a:r>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982373F5-B1DB-4472-804D-405BD7540C55}" type="datetime1">
              <a:rPr lang="uk-UA" smtClean="0"/>
              <a:pPr/>
              <a:t>11.11.2025</a:t>
            </a:fld>
            <a:endParaRPr lang="ru-RU"/>
          </a:p>
        </p:txBody>
      </p:sp>
      <p:sp>
        <p:nvSpPr>
          <p:cNvPr id="5" name="Нижний колонтитул 4"/>
          <p:cNvSpPr>
            <a:spLocks noGrp="1"/>
          </p:cNvSpPr>
          <p:nvPr>
            <p:ph type="ftr" sz="quarter" idx="11"/>
          </p:nvPr>
        </p:nvSpPr>
        <p:spPr/>
        <p:txBody>
          <a:bodyPr/>
          <a:lstStyle>
            <a:extLst/>
          </a:lstStyle>
          <a:p>
            <a:r>
              <a:rPr lang="ru-RU" smtClean="0"/>
              <a:t>М. Савчин     Практика ЄСПЛ</a:t>
            </a:r>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83C4541-131C-4689-A250-C78DE374912F}" type="datetime1">
              <a:rPr lang="uk-UA" smtClean="0"/>
              <a:pPr/>
              <a:t>11.11.2025</a:t>
            </a:fld>
            <a:endParaRPr lang="ru-RU"/>
          </a:p>
        </p:txBody>
      </p:sp>
      <p:sp>
        <p:nvSpPr>
          <p:cNvPr id="6" name="Нижний колонтитул 5"/>
          <p:cNvSpPr>
            <a:spLocks noGrp="1"/>
          </p:cNvSpPr>
          <p:nvPr>
            <p:ph type="ftr" sz="quarter" idx="11"/>
          </p:nvPr>
        </p:nvSpPr>
        <p:spPr/>
        <p:txBody>
          <a:bodyPr/>
          <a:lstStyle>
            <a:extLst/>
          </a:lstStyle>
          <a:p>
            <a:r>
              <a:rPr lang="ru-RU" smtClean="0"/>
              <a:t>М. Савчин     Практика ЄСПЛ</a:t>
            </a:r>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CA5B74D4-9373-4DCE-AD18-3D5B92457C20}" type="datetime1">
              <a:rPr lang="uk-UA" smtClean="0"/>
              <a:pPr/>
              <a:t>11.11.2025</a:t>
            </a:fld>
            <a:endParaRPr lang="ru-RU"/>
          </a:p>
        </p:txBody>
      </p:sp>
      <p:sp>
        <p:nvSpPr>
          <p:cNvPr id="8" name="Нижний колонтитул 7"/>
          <p:cNvSpPr>
            <a:spLocks noGrp="1"/>
          </p:cNvSpPr>
          <p:nvPr>
            <p:ph type="ftr" sz="quarter" idx="11"/>
          </p:nvPr>
        </p:nvSpPr>
        <p:spPr/>
        <p:txBody>
          <a:bodyPr/>
          <a:lstStyle>
            <a:extLst/>
          </a:lstStyle>
          <a:p>
            <a:r>
              <a:rPr lang="ru-RU" smtClean="0"/>
              <a:t>М. Савчин     Практика ЄСПЛ</a:t>
            </a:r>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CEA0F065-4A33-4FB2-8311-D99D3858F4B4}" type="datetime1">
              <a:rPr lang="uk-UA" smtClean="0"/>
              <a:pPr/>
              <a:t>11.11.2025</a:t>
            </a:fld>
            <a:endParaRPr lang="ru-RU"/>
          </a:p>
        </p:txBody>
      </p:sp>
      <p:sp>
        <p:nvSpPr>
          <p:cNvPr id="4" name="Нижний колонтитул 3"/>
          <p:cNvSpPr>
            <a:spLocks noGrp="1"/>
          </p:cNvSpPr>
          <p:nvPr>
            <p:ph type="ftr" sz="quarter" idx="11"/>
          </p:nvPr>
        </p:nvSpPr>
        <p:spPr/>
        <p:txBody>
          <a:bodyPr/>
          <a:lstStyle>
            <a:extLst/>
          </a:lstStyle>
          <a:p>
            <a:r>
              <a:rPr lang="ru-RU" smtClean="0"/>
              <a:t>М. Савчин     Практика ЄСПЛ</a:t>
            </a:r>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80FA8768-7CA5-4DAD-A82B-F465942E67F0}" type="datetime1">
              <a:rPr lang="uk-UA" smtClean="0"/>
              <a:pPr/>
              <a:t>11.11.2025</a:t>
            </a:fld>
            <a:endParaRPr lang="ru-RU"/>
          </a:p>
        </p:txBody>
      </p:sp>
      <p:sp>
        <p:nvSpPr>
          <p:cNvPr id="3" name="Нижний колонтитул 2"/>
          <p:cNvSpPr>
            <a:spLocks noGrp="1"/>
          </p:cNvSpPr>
          <p:nvPr>
            <p:ph type="ftr" sz="quarter" idx="11"/>
          </p:nvPr>
        </p:nvSpPr>
        <p:spPr/>
        <p:txBody>
          <a:bodyPr/>
          <a:lstStyle>
            <a:extLst/>
          </a:lstStyle>
          <a:p>
            <a:r>
              <a:rPr lang="ru-RU" smtClean="0"/>
              <a:t>М. Савчин     Практика ЄСПЛ</a:t>
            </a:r>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1323E333-0E2B-48D4-9FE8-A030D122C056}" type="datetime1">
              <a:rPr lang="uk-UA" smtClean="0"/>
              <a:pPr/>
              <a:t>11.11.2025</a:t>
            </a:fld>
            <a:endParaRPr lang="ru-RU"/>
          </a:p>
        </p:txBody>
      </p:sp>
      <p:sp>
        <p:nvSpPr>
          <p:cNvPr id="6" name="Нижний колонтитул 5"/>
          <p:cNvSpPr>
            <a:spLocks noGrp="1"/>
          </p:cNvSpPr>
          <p:nvPr>
            <p:ph type="ftr" sz="quarter" idx="11"/>
          </p:nvPr>
        </p:nvSpPr>
        <p:spPr/>
        <p:txBody>
          <a:bodyPr/>
          <a:lstStyle>
            <a:extLst/>
          </a:lstStyle>
          <a:p>
            <a:r>
              <a:rPr lang="ru-RU" smtClean="0"/>
              <a:t>М. Савчин     Практика ЄСПЛ</a:t>
            </a:r>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8441A788-524D-4048-A54B-EDA10E16D6FC}" type="datetime1">
              <a:rPr lang="uk-UA" smtClean="0"/>
              <a:pPr/>
              <a:t>11.11.2025</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ru-RU" smtClean="0"/>
              <a:t>М. Савчин     Практика ЄСПЛ</a:t>
            </a:r>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DDBE1C9-2905-417E-B6AF-F0624AAD733A}" type="datetime1">
              <a:rPr lang="uk-UA" smtClean="0"/>
              <a:pPr/>
              <a:t>11.11.2025</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ru-RU" smtClean="0"/>
              <a:t>М. Савчин     Практика ЄСПЛ</a:t>
            </a:r>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uk.wikipedia.org/w/index.php?title=%D0%94%D0%B5%D0%B2%D1%96%D0%B4_%D0%9C%D0%B0%D0%BA%D1%81%D0%B2%D0%B5%D0%BB%D0%BB_%D0%A4%D0%B0%D0%B9%D1%84_(1-%D0%B9_%D0%B3%D1%80%D0%B0%D1%84_%D0%9A%D1%96%D0%BB%D0%BC%D1%83%D1%96%D1%80)&amp;action=edit&amp;redlink=1" TargetMode="External"/><Relationship Id="rId3" Type="http://schemas.openxmlformats.org/officeDocument/2006/relationships/hyperlink" Target="https://uk.wikipedia.org/wiki/%D0%A4%D1%80%D0%B0%D0%BD%D1%81%D1%83%D0%B0_%D0%9C%D1%96%D1%82%D1%82%D0%B5%D1%80%D0%B0%D0%BD" TargetMode="External"/><Relationship Id="rId7" Type="http://schemas.openxmlformats.org/officeDocument/2006/relationships/hyperlink" Target="https://uk.wikipedia.org/wiki/%D0%A0%D0%B0%D0%B4%D0%B0_%D0%84%D0%B2%D1%80%D0%BE%D0%BF%D0%B8" TargetMode="External"/><Relationship Id="rId2" Type="http://schemas.openxmlformats.org/officeDocument/2006/relationships/hyperlink" Target="https://uk.wikipedia.org/wiki/%D0%92%D1%96%D0%BD%D1%81%D1%82%D0%BE%D0%BD_%D0%A7%D0%B5%D1%80%D1%87%D0%B8%D0%BB%D0%BB%D1%8C" TargetMode="External"/><Relationship Id="rId1" Type="http://schemas.openxmlformats.org/officeDocument/2006/relationships/slideLayout" Target="../slideLayouts/slideLayout2.xml"/><Relationship Id="rId6" Type="http://schemas.openxmlformats.org/officeDocument/2006/relationships/hyperlink" Target="https://uk.wikipedia.org/wiki/%D0%93%D0%B0%D0%B0%D0%B3%D0%B0" TargetMode="External"/><Relationship Id="rId5" Type="http://schemas.openxmlformats.org/officeDocument/2006/relationships/hyperlink" Target="https://uk.wikipedia.org/wiki/%D0%84%D0%B2%D1%80%D0%BE%D0%BF%D0%B5%D0%B9%D1%81%D1%8C%D0%BA%D0%B8%D0%B9_%D0%BA%D0%BE%D0%BD%D0%B3%D1%80%D0%B5%D1%81" TargetMode="External"/><Relationship Id="rId10" Type="http://schemas.openxmlformats.org/officeDocument/2006/relationships/hyperlink" Target="https://uk.wikipedia.org/wiki/%D0%9D%D1%8E%D1%80%D0%BD%D0%B1%D0%B5%D1%80%D0%B7%D1%8C%D0%BA%D0%B8%D0%B9_%D0%BF%D1%80%D0%BE%D1%86%D0%B5%D1%81" TargetMode="External"/><Relationship Id="rId4" Type="http://schemas.openxmlformats.org/officeDocument/2006/relationships/hyperlink" Target="https://uk.wikipedia.org/wiki/%D0%9A%D0%BE%D0%BD%D1%80%D0%B0%D0%B4_%D0%90%D0%B4%D0%B5%D0%BD%D0%B0%D1%83%D0%B5%D1%80" TargetMode="External"/><Relationship Id="rId9" Type="http://schemas.openxmlformats.org/officeDocument/2006/relationships/hyperlink" Target="https://uk.wikipedia.org/w/index.php?title=%D0%9C%D1%96%D0%B6%D0%BD%D0%B0%D1%80%D0%BE%D0%B4%D0%BD%D0%B8%D0%B9_%D1%94%D0%B2%D1%80%D0%BE%D0%BF%D0%B5%D0%B9%D1%81%D1%8C%D0%BA%D0%B8%D0%B9_%D1%80%D1%83%D1%85&amp;action=edit&amp;redlink=1"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uk.wikipedia.org/wiki/%D0%97%D0%B0%D0%B3%D0%B0%D0%BB%D1%8C%D0%BD%D0%B0_%D0%B4%D0%B5%D0%BA%D0%BB%D0%B0%D1%80%D0%B0%D1%86%D1%96%D1%8F_%D0%BF%D1%80%D0%B0%D0%B2_%D0%BB%D1%8E%D0%B4%D0%B8%D0%BD%D0%B8" TargetMode="External"/><Relationship Id="rId2" Type="http://schemas.openxmlformats.org/officeDocument/2006/relationships/hyperlink" Target="https://uk.wikipedia.org/w/index.php?title=%D0%9F'%D1%94%D1%80-%D0%90%D0%BD%D1%80%D1%96_%D0%A2%D0%B5%D0%B9%D1%82%D0%B6%D0%B5%D0%BD&amp;action=edit&amp;redlink=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uk.wikipedia.org/wiki/%D0%A0%D0%B0%D0%B4%D0%B0_%D0%84%D0%B2%D1%80%D0%BE%D0%BF%D0%B8" TargetMode="External"/><Relationship Id="rId7" Type="http://schemas.openxmlformats.org/officeDocument/2006/relationships/hyperlink" Target="https://uk.wikipedia.org/wiki/%D0%A8%D0%B0%D0%B1%D0%B0%D0%BD%D0%B0_%D0%9C%D0%B0%D1%85%D0%BC%D1%83%D0%B4" TargetMode="External"/><Relationship Id="rId2" Type="http://schemas.openxmlformats.org/officeDocument/2006/relationships/hyperlink" Target="https://uk.wikipedia.org/wiki/%D0%84%D0%B2%D1%80%D0%BE%D0%BF%D0%B5%D0%B9%D1%81%D1%8C%D0%BA%D0%B8%D0%B9_%D1%81%D1%83%D0%B4_%D0%B7_%D0%BF%D1%80%D0%B0%D0%B2_%D0%BB%D1%8E%D0%B4%D0%B8%D0%BD%D0%B8" TargetMode="External"/><Relationship Id="rId1" Type="http://schemas.openxmlformats.org/officeDocument/2006/relationships/slideLayout" Target="../slideLayouts/slideLayout2.xml"/><Relationship Id="rId6" Type="http://schemas.openxmlformats.org/officeDocument/2006/relationships/hyperlink" Target="https://uk.wikipedia.org/wiki/%D0%9A%D0%BE%D0%BD%D1%81%D0%B5%D1%80%D0%B2%D0%B0%D1%82%D0%B8%D0%B2%D0%BD%D0%B0_%D0%BF%D0%B0%D1%80%D1%82%D1%96%D1%8F_(%D0%92%D0%B5%D0%BB%D0%B8%D0%BA%D0%B0_%D0%91%D1%80%D0%B8%D1%82%D0%B0%D0%BD%D1%96%D1%8F)" TargetMode="External"/><Relationship Id="rId5" Type="http://schemas.openxmlformats.org/officeDocument/2006/relationships/hyperlink" Target="https://uk.wikipedia.org/wiki/%D0%A0%D1%96%D1%88%D1%96_%D0%A1%D1%83%D0%BD%D0%B0%D0%BA" TargetMode="External"/><Relationship Id="rId4" Type="http://schemas.openxmlformats.org/officeDocument/2006/relationships/hyperlink" Target="https://uk.wikipedia.org/wiki/%D0%84%D0%B2%D1%80%D0%BE%D0%BF%D0%B5%D0%B9%D1%81%D1%8C%D0%BA%D0%B0_%D0%BA%D0%BE%D0%BC%D1%96%D1%81%D1%96%D1%8F_%D0%B7_%D0%BF%D1%80%D0%B0%D0%B2_%D0%BB%D1%8E%D0%B4%D0%B8%D0%BD%D0%B8"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uk.wikipedia.org/wiki/%D0%9C%D1%96%D0%BD%D1%96%D1%81%D1%82%D0%B5%D1%80%D1%81%D1%82%D0%B2%D0%BE_%D0%B7%D0%B0%D0%BA%D0%BE%D1%80%D0%B4%D0%BE%D0%BD%D0%BD%D0%B8%D1%85_%D1%81%D0%BF%D1%80%D0%B0%D0%B2_%D0%A3%D0%BA%D1%80%D0%B0%D1%97%D0%BD%D0%B8" TargetMode="External"/><Relationship Id="rId2" Type="http://schemas.openxmlformats.org/officeDocument/2006/relationships/hyperlink" Target="https://uk.wikipedia.org/wiki/%D0%A1%D1%83%D0%B4_%D0%84%D0%B2%D1%80%D0%BE%D0%BF%D0%B5%D0%B9%D1%81%D1%8C%D0%BA%D0%BE%D0%B3%D0%BE_%D0%A1%D0%BE%D1%8E%D0%B7%D1%83"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uk.wikipedia.org/wiki/%D0%A1%D1%83%D0%B1%D1%81%D0%B8%D0%B4%D1%96%D0%B0%D1%80%D0%BD%D1%96%D1%81%D1%82%D1%8C"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s://uk.wikipedia.org/wiki/%D0%A1%D0%B0%D0%BD%D0%BA%D1%86%D1%96%D1%8F" TargetMode="External"/><Relationship Id="rId3" Type="http://schemas.openxmlformats.org/officeDocument/2006/relationships/hyperlink" Target="https://uk.wikipedia.org/wiki/%D0%97%D0%B0%D0%BA%D0%BE%D0%BD%D0%BE%D0%B4%D0%B0%D0%B2%D1%81%D1%82%D0%B2%D0%BE" TargetMode="External"/><Relationship Id="rId7" Type="http://schemas.openxmlformats.org/officeDocument/2006/relationships/hyperlink" Target="https://uk.wikipedia.org/wiki/%D0%92%D0%B8%D1%81%D0%BD%D0%BE%D0%B2%D0%BE%D0%BA" TargetMode="External"/><Relationship Id="rId2" Type="http://schemas.openxmlformats.org/officeDocument/2006/relationships/hyperlink" Target="https://uk.wikipedia.org/wiki/%D0%A3%D0%BA%D1%80%D0%B0%D1%97%D0%BD%D0%B0" TargetMode="External"/><Relationship Id="rId1" Type="http://schemas.openxmlformats.org/officeDocument/2006/relationships/slideLayout" Target="../slideLayouts/slideLayout2.xml"/><Relationship Id="rId6" Type="http://schemas.openxmlformats.org/officeDocument/2006/relationships/hyperlink" Target="https://uk.wikipedia.org/wiki/%D0%A7%D0%BB%D0%B5%D0%BD%D1%81%D1%82%D0%B2%D0%BE_%D0%A3%D0%BA%D1%80%D0%B0%D1%97%D0%BD%D0%B8_%D0%B2_%D0%BC%D1%96%D0%B6%D0%BD%D0%B0%D1%80%D0%BE%D0%B4%D0%BD%D0%B8%D1%85_%D0%BE%D1%80%D0%B3%D0%B0%D0%BD%D1%96%D0%B7%D0%B0%D1%86%D1%96%D1%8F%D1%85" TargetMode="External"/><Relationship Id="rId5" Type="http://schemas.openxmlformats.org/officeDocument/2006/relationships/hyperlink" Target="https://uk.wikipedia.org/wiki/%D0%9F%D0%B0%D1%80%D0%BB%D0%B0%D0%BC%D0%B5%D0%BD%D1%82%D1%81%D1%8C%D0%BA%D0%B0_%D0%B0%D1%81%D0%B0%D0%BC%D0%B1%D0%BB%D0%B5%D1%8F_%D0%A0%D0%B0%D0%B4%D0%B8_%D0%84%D0%B2%D1%80%D0%BE%D0%BF%D0%B8" TargetMode="External"/><Relationship Id="rId4" Type="http://schemas.openxmlformats.org/officeDocument/2006/relationships/hyperlink" Target="https://uk.wikipedia.org/wiki/%D0%A3%D0%BF%D0%BE%D0%B2%D0%BD%D0%BE%D0%B2%D0%B0%D0%B6%D0%B5%D0%BD%D0%B8%D0%B9_%D0%92%D0%B5%D1%80%D1%85%D0%BE%D0%B2%D0%BD%D0%BE%D1%97_%D0%A0%D0%B0%D0%B4%D0%B8_%D0%A3%D0%BA%D1%80%D0%B0%D1%97%D0%BD%D0%B8_%D0%B7_%D0%BF%D1%80%D0%B0%D0%B2_%D0%BB%D1%8E%D0%B4%D0%B8%D0%BD%D0%B8"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https://uk.wikipedia.org/wiki/%D0%A1%D0%BF%D0%BE%D1%80%D1%82" TargetMode="External"/><Relationship Id="rId3" Type="http://schemas.openxmlformats.org/officeDocument/2006/relationships/hyperlink" Target="https://uk.wikipedia.org/wiki/%D0%9A%D0%BE%D0%B4%D0%B5%D0%BA%D1%81" TargetMode="External"/><Relationship Id="rId7" Type="http://schemas.openxmlformats.org/officeDocument/2006/relationships/hyperlink" Target="https://uk.wikipedia.org/wiki/%D0%9A%D1%83%D0%BB%D1%8C%D1%82%D1%83%D1%80%D0%B0" TargetMode="External"/><Relationship Id="rId2" Type="http://schemas.openxmlformats.org/officeDocument/2006/relationships/hyperlink" Target="https://uk.wikipedia.org/wiki/%D0%A3%D0%B3%D0%BE%D0%B4%D0%B0" TargetMode="External"/><Relationship Id="rId1" Type="http://schemas.openxmlformats.org/officeDocument/2006/relationships/slideLayout" Target="../slideLayouts/slideLayout2.xml"/><Relationship Id="rId6" Type="http://schemas.openxmlformats.org/officeDocument/2006/relationships/hyperlink" Target="https://uk.wikipedia.org/wiki/%D0%9E%D1%81%D0%B2%D1%96%D1%82%D0%B0" TargetMode="External"/><Relationship Id="rId11" Type="http://schemas.openxmlformats.org/officeDocument/2006/relationships/hyperlink" Target="https://uk.wikipedia.org/wiki/%D0%91%D1%96%D0%BE%D0%B5%D1%82%D0%B8%D0%BA%D0%B0" TargetMode="External"/><Relationship Id="rId5" Type="http://schemas.openxmlformats.org/officeDocument/2006/relationships/hyperlink" Target="https://uk.wikipedia.org/wiki/%D0%9E%D1%85%D0%BE%D1%80%D0%BE%D0%BD%D0%B0_%D0%B7%D0%B4%D0%BE%D1%80%D0%BE%D0%B2'%D1%8F" TargetMode="External"/><Relationship Id="rId10" Type="http://schemas.openxmlformats.org/officeDocument/2006/relationships/hyperlink" Target="https://uk.wikipedia.org/wiki/%D0%97%D0%B0%D1%85%D0%B8%D1%81%D1%82_%D1%96%D0%BD%D1%84%D0%BE%D1%80%D0%BC%D0%B0%D1%86%D1%96%D1%97" TargetMode="External"/><Relationship Id="rId4" Type="http://schemas.openxmlformats.org/officeDocument/2006/relationships/hyperlink" Target="https://uk.wikipedia.org/wiki/%D0%A5%D0%B0%D1%80%D1%82%D1%96%D1%8F_%D0%BE%D1%81%D0%BD%D0%BE%D0%B2%D0%BD%D0%B8%D1%85_%D0%BF%D1%80%D0%B0%D0%B2" TargetMode="External"/><Relationship Id="rId9" Type="http://schemas.openxmlformats.org/officeDocument/2006/relationships/hyperlink" Target="https://uk.wikipedia.org/wiki/%D0%9A%D1%80%D0%B8%D0%BC%D1%96%D0%BD%D0%B0%D0%BB%D1%8C%D0%BD%D0%B5_%D0%BF%D1%80%D0%B0%D0%B2%D0%B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uk.wikipedia.org/wiki/%D0%A0%D0%B0%D0%B1%D1%81%D1%82%D0%B2%D0%BE" TargetMode="External"/><Relationship Id="rId13" Type="http://schemas.openxmlformats.org/officeDocument/2006/relationships/hyperlink" Target="https://uk.wikipedia.org/wiki/%D0%A1%D1%82%D0%B0%D1%82%D1%82%D1%8F_6_%D0%84%D0%B2%D1%80%D0%BE%D0%BF%D0%B5%D0%B9%D1%81%D1%8C%D0%BA%D0%BE%D1%97_%D0%BA%D0%BE%D0%BD%D0%B2%D0%B5%D0%BD%D1%86%D1%96%D1%97_%D0%B7_%D0%BF%D1%80%D0%B0%D0%B2_%D0%BB%D1%8E%D0%B4%D0%B8%D0%BD%D0%B8" TargetMode="External"/><Relationship Id="rId18" Type="http://schemas.openxmlformats.org/officeDocument/2006/relationships/hyperlink" Target="https://uk.wikipedia.org/wiki/%D0%9F%D1%80%D0%B0%D0%B2%D0%BE_%D0%BD%D0%B0_%D0%BF%D0%BE%D0%B2%D0%B0%D0%B3%D1%83_%D0%B4%D0%BE_%D0%BF%D1%80%D0%B8%D0%B2%D0%B0%D1%82%D0%BD%D0%BE%D0%B3%D0%BE_%D1%96_%D1%81%D1%96%D0%BC%D0%B5%D0%B9%D0%BD%D0%BE%D0%B3%D0%BE_%D0%B6%D0%B8%D1%82%D1%82%D1%8F" TargetMode="External"/><Relationship Id="rId26" Type="http://schemas.openxmlformats.org/officeDocument/2006/relationships/hyperlink" Target="https://uk.wikipedia.org/wiki/%D0%A1%D0%B2%D0%BE%D0%B1%D0%BE%D0%B4%D0%B0_%D0%B7%D1%96%D0%B1%D1%80%D0%B0%D0%BD%D1%8C" TargetMode="External"/><Relationship Id="rId3" Type="http://schemas.openxmlformats.org/officeDocument/2006/relationships/hyperlink" Target="https://uk.wikipedia.org/wiki/%D0%A1%D1%82%D0%B0%D1%82%D1%82%D1%8F_2_%D0%84%D0%B2%D1%80%D0%BE%D0%BF%D0%B5%D0%B9%D1%81%D1%8C%D0%BA%D0%BE%D1%97_%D0%BA%D0%BE%D0%BD%D0%B2%D0%B5%D0%BD%D1%86%D1%96%D1%97_%D0%B7_%D0%BF%D1%80%D0%B0%D0%B2_%D0%BB%D1%8E%D0%B4%D0%B8%D0%BD%D0%B8" TargetMode="External"/><Relationship Id="rId21" Type="http://schemas.openxmlformats.org/officeDocument/2006/relationships/hyperlink" Target="https://uk.wikipedia.org/wiki/%D0%A1%D0%B2%D0%BE%D0%B1%D0%BE%D0%B4%D0%B0_%D1%81%D0%BE%D0%B2%D1%96%D1%81%D1%82%D1%96" TargetMode="External"/><Relationship Id="rId34" Type="http://schemas.openxmlformats.org/officeDocument/2006/relationships/hyperlink" Target="https://uk.wikipedia.org/wiki/%D0%A1%D1%82%D0%B0%D1%82%D1%82%D1%8F_17_%D0%84%D0%B2%D1%80%D0%BE%D0%BF%D0%B5%D0%B9%D1%81%D1%8C%D0%BA%D0%BE%D1%97_%D0%BA%D0%BE%D0%BD%D0%B2%D0%B5%D0%BD%D1%86%D1%96%D1%97_%D0%B7_%D0%BF%D1%80%D0%B0%D0%B2_%D0%BB%D1%8E%D0%B4%D0%B8%D0%BD%D0%B8" TargetMode="External"/><Relationship Id="rId7" Type="http://schemas.openxmlformats.org/officeDocument/2006/relationships/hyperlink" Target="https://uk.wikipedia.org/wiki/%D0%A1%D1%82%D0%B0%D1%82%D1%82%D1%8F_4_%D0%84%D0%B2%D1%80%D0%BE%D0%BF%D0%B5%D0%B9%D1%81%D1%8C%D0%BA%D0%BE%D1%97_%D0%BA%D0%BE%D0%BD%D0%B2%D0%B5%D0%BD%D1%86%D1%96%D1%97_%D0%B7_%D0%BF%D1%80%D0%B0%D0%B2_%D0%BB%D1%8E%D0%B4%D0%B8%D0%BD%D0%B8" TargetMode="External"/><Relationship Id="rId12" Type="http://schemas.openxmlformats.org/officeDocument/2006/relationships/hyperlink" Target="https://uk.wikipedia.org/wiki/%D0%9E%D1%81%D0%BE%D0%B1%D0%B8%D1%81%D1%82%D0%B0_%D0%B1%D0%B5%D0%B7%D0%BF%D0%B5%D0%BA%D0%B0" TargetMode="External"/><Relationship Id="rId17" Type="http://schemas.openxmlformats.org/officeDocument/2006/relationships/hyperlink" Target="https://uk.wikipedia.org/wiki/%D0%A1%D1%82%D0%B0%D1%82%D1%82%D1%8F_8_%D0%84%D0%B2%D1%80%D0%BE%D0%BF%D0%B5%D0%B9%D1%81%D1%8C%D0%BA%D0%BE%D1%97_%D0%BA%D0%BE%D0%BD%D0%B2%D0%B5%D0%BD%D1%86%D1%96%D1%97_%D0%B7_%D0%BF%D1%80%D0%B0%D0%B2_%D0%BB%D1%8E%D0%B4%D0%B8%D0%BD%D0%B8" TargetMode="External"/><Relationship Id="rId25" Type="http://schemas.openxmlformats.org/officeDocument/2006/relationships/hyperlink" Target="https://uk.wikipedia.org/wiki/%D0%A1%D1%82%D0%B0%D1%82%D1%82%D1%8F_11_%D0%84%D0%B2%D1%80%D0%BE%D0%BF%D0%B5%D0%B9%D1%81%D1%8C%D0%BA%D0%BE%D1%97_%D0%BA%D0%BE%D0%BD%D0%B2%D0%B5%D0%BD%D1%86%D1%96%D1%97_%D0%B7_%D0%BF%D1%80%D0%B0%D0%B2_%D0%BB%D1%8E%D0%B4%D0%B8%D0%BD%D0%B8" TargetMode="External"/><Relationship Id="rId33" Type="http://schemas.openxmlformats.org/officeDocument/2006/relationships/hyperlink" Target="https://uk.wikipedia.org/wiki/%D0%A1%D1%82%D0%B0%D1%82%D1%82%D1%8F_16_%D0%84%D0%B2%D1%80%D0%BE%D0%BF%D0%B5%D0%B9%D1%81%D1%8C%D0%BA%D0%BE%D1%97_%D0%BA%D0%BE%D0%BD%D0%B2%D0%B5%D0%BD%D1%86%D1%96%D1%97_%D0%B7_%D0%BF%D1%80%D0%B0%D0%B2_%D0%BB%D1%8E%D0%B4%D0%B8%D0%BD%D0%B8" TargetMode="External"/><Relationship Id="rId2" Type="http://schemas.openxmlformats.org/officeDocument/2006/relationships/hyperlink" Target="https://uk.wikipedia.org/wiki/%D0%A1%D1%82%D0%B0%D1%82%D1%82%D1%8F_1_%D0%84%D0%B2%D1%80%D0%BE%D0%BF%D0%B5%D0%B9%D1%81%D1%8C%D0%BA%D0%BE%D1%97_%D0%BA%D0%BE%D0%BD%D0%B2%D0%B5%D0%BD%D1%86%D1%96%D1%97_%D0%B7_%D0%BF%D1%80%D0%B0%D0%B2_%D0%BB%D1%8E%D0%B4%D0%B8%D0%BD%D0%B8" TargetMode="External"/><Relationship Id="rId16" Type="http://schemas.openxmlformats.org/officeDocument/2006/relationships/hyperlink" Target="https://uk.wikipedia.org/w/index.php?title=%D0%9F%D1%80%D0%B8%D0%BD%D1%86%D0%B8%D0%BF_%D0%B7%D0%B0%D0%BA%D0%BE%D0%BD%D0%BD%D0%BE%D1%81%D1%82%D1%96_%D0%B2_%D0%BA%D1%80%D0%B8%D0%BC%D1%96%D0%BD%D0%B0%D0%BB%D1%8C%D0%BD%D0%BE%D0%BC%D1%83_%D0%BF%D1%80%D0%B0%D0%B2%D1%96&amp;action=edit&amp;redlink=1" TargetMode="External"/><Relationship Id="rId20" Type="http://schemas.openxmlformats.org/officeDocument/2006/relationships/hyperlink" Target="https://uk.wikipedia.org/wiki/%D0%A1%D0%B2%D0%BE%D0%B1%D0%BE%D0%B4%D0%B0_%D0%B4%D1%83%D0%BC%D0%BA%D0%B8" TargetMode="External"/><Relationship Id="rId29" Type="http://schemas.openxmlformats.org/officeDocument/2006/relationships/hyperlink" Target="https://uk.wikipedia.org/wiki/%D0%9F%D1%80%D0%B0%D0%B2%D0%BE_%D0%BD%D0%B0_%D0%B5%D1%84%D0%B5%D0%BA%D1%82%D0%B8%D0%B2%D0%BD%D0%B8%D0%B9_%D0%B7%D0%B0%D1%81%D1%96%D0%B1_%D0%BF%D1%80%D0%B0%D0%B2%D0%BE%D0%B2%D0%BE%D0%B3%D0%BE_%D0%B7%D0%B0%D1%85%D0%B8%D1%81%D1%82%D1%83" TargetMode="External"/><Relationship Id="rId1" Type="http://schemas.openxmlformats.org/officeDocument/2006/relationships/slideLayout" Target="../slideLayouts/slideLayout2.xml"/><Relationship Id="rId6" Type="http://schemas.openxmlformats.org/officeDocument/2006/relationships/hyperlink" Target="https://uk.wikipedia.org/wiki/%D0%A2%D0%BE%D1%80%D1%82%D1%83%D1%80%D0%B8" TargetMode="External"/><Relationship Id="rId11" Type="http://schemas.openxmlformats.org/officeDocument/2006/relationships/hyperlink" Target="https://uk.wikipedia.org/wiki/Habeas_corpus" TargetMode="External"/><Relationship Id="rId24" Type="http://schemas.openxmlformats.org/officeDocument/2006/relationships/hyperlink" Target="https://uk.wikipedia.org/wiki/%D0%A1%D0%B2%D0%BE%D0%B1%D0%BE%D0%B4%D0%B0_%D1%81%D0%BB%D0%BE%D0%B2%D0%B0" TargetMode="External"/><Relationship Id="rId32" Type="http://schemas.openxmlformats.org/officeDocument/2006/relationships/hyperlink" Target="https://uk.wikipedia.org/wiki/%D0%A1%D1%82%D0%B0%D1%82%D1%82%D1%8F_15_%D0%84%D0%B2%D1%80%D0%BE%D0%BF%D0%B5%D0%B9%D1%81%D1%8C%D0%BA%D0%BE%D1%97_%D0%BA%D0%BE%D0%BD%D0%B2%D0%B5%D0%BD%D1%86%D1%96%D1%97_%D0%B7_%D0%BF%D1%80%D0%B0%D0%B2_%D0%BB%D1%8E%D0%B4%D0%B8%D0%BD%D0%B8" TargetMode="External"/><Relationship Id="rId5" Type="http://schemas.openxmlformats.org/officeDocument/2006/relationships/hyperlink" Target="https://uk.wikipedia.org/wiki/%D0%A1%D1%82%D0%B0%D1%82%D1%82%D1%8F_3_%D0%84%D0%B2%D1%80%D0%BE%D0%BF%D0%B5%D0%B9%D1%81%D1%8C%D0%BA%D0%BE%D1%97_%D0%BA%D0%BE%D0%BD%D0%B2%D0%B5%D0%BD%D1%86%D1%96%D1%97_%D0%B7_%D0%BF%D1%80%D0%B0%D0%B2_%D0%BB%D1%8E%D0%B4%D0%B8%D0%BD%D0%B8" TargetMode="External"/><Relationship Id="rId15" Type="http://schemas.openxmlformats.org/officeDocument/2006/relationships/hyperlink" Target="https://uk.wikipedia.org/wiki/%D0%A1%D1%82%D0%B0%D1%82%D1%82%D1%8F_7_%D0%84%D0%B2%D1%80%D0%BE%D0%BF%D0%B5%D0%B9%D1%81%D1%8C%D0%BA%D0%BE%D1%97_%D0%BA%D0%BE%D0%BD%D0%B2%D0%B5%D0%BD%D1%86%D1%96%D1%97_%D0%B7_%D0%BF%D1%80%D0%B0%D0%B2_%D0%BB%D1%8E%D0%B4%D0%B8%D0%BD%D0%B8" TargetMode="External"/><Relationship Id="rId23" Type="http://schemas.openxmlformats.org/officeDocument/2006/relationships/hyperlink" Target="https://uk.wikipedia.org/wiki/%D0%A1%D1%82%D0%B0%D1%82%D1%82%D1%8F_10_%D0%84%D0%B2%D1%80%D0%BE%D0%BF%D0%B5%D0%B9%D1%81%D1%8C%D0%BA%D0%BE%D1%97_%D0%BA%D0%BE%D0%BD%D0%B2%D0%B5%D0%BD%D1%86%D1%96%D1%97_%D0%B7_%D0%BF%D1%80%D0%B0%D0%B2_%D0%BB%D1%8E%D0%B4%D0%B8%D0%BD%D0%B8" TargetMode="External"/><Relationship Id="rId28" Type="http://schemas.openxmlformats.org/officeDocument/2006/relationships/hyperlink" Target="https://uk.wikipedia.org/wiki/%D0%A1%D1%82%D0%B0%D1%82%D1%82%D1%8F_13_%D0%84%D0%B2%D1%80%D0%BE%D0%BF%D0%B5%D0%B9%D1%81%D1%8C%D0%BA%D0%BE%D1%97_%D0%BA%D0%BE%D0%BD%D0%B2%D0%B5%D0%BD%D1%86%D1%96%D1%97_%D0%B7_%D0%BF%D1%80%D0%B0%D0%B2_%D0%BB%D1%8E%D0%B4%D0%B8%D0%BD%D0%B8" TargetMode="External"/><Relationship Id="rId36" Type="http://schemas.openxmlformats.org/officeDocument/2006/relationships/hyperlink" Target="https://uk.wikipedia.org/wiki/%D0%A1%D1%82%D0%B0%D1%82%D1%82%D1%8F_18_%D0%84%D0%B2%D1%80%D0%BE%D0%BF%D0%B5%D0%B9%D1%81%D1%8C%D0%BA%D0%BE%D1%97_%D0%BA%D0%BE%D0%BD%D0%B2%D0%B5%D0%BD%D1%86%D1%96%D1%97_%D0%B7_%D0%BF%D1%80%D0%B0%D0%B2_%D0%BB%D1%8E%D0%B4%D0%B8%D0%BD%D0%B8" TargetMode="External"/><Relationship Id="rId10" Type="http://schemas.openxmlformats.org/officeDocument/2006/relationships/hyperlink" Target="https://uk.wikipedia.org/wiki/%D0%A1%D1%82%D0%B0%D1%82%D1%82%D1%8F_5_%D0%84%D0%B2%D1%80%D0%BE%D0%BF%D0%B5%D0%B9%D1%81%D1%8C%D0%BA%D0%BE%D1%97_%D0%BA%D0%BE%D0%BD%D0%B2%D0%B5%D0%BD%D1%86%D1%96%D1%97_%D0%B7_%D0%BF%D1%80%D0%B0%D0%B2_%D0%BB%D1%8E%D0%B4%D0%B8%D0%BD%D0%B8" TargetMode="External"/><Relationship Id="rId19" Type="http://schemas.openxmlformats.org/officeDocument/2006/relationships/hyperlink" Target="https://uk.wikipedia.org/wiki/%D0%A1%D1%82%D0%B0%D1%82%D1%82%D1%8F_9_%D0%84%D0%B2%D1%80%D0%BE%D0%BF%D0%B5%D0%B9%D1%81%D1%8C%D0%BA%D0%BE%D1%97_%D0%BA%D0%BE%D0%BD%D0%B2%D0%B5%D0%BD%D1%86%D1%96%D1%97_%D0%B7_%D0%BF%D1%80%D0%B0%D0%B2_%D0%BB%D1%8E%D0%B4%D0%B8%D0%BD%D0%B8" TargetMode="External"/><Relationship Id="rId31" Type="http://schemas.openxmlformats.org/officeDocument/2006/relationships/hyperlink" Target="https://uk.wikipedia.org/wiki/%D0%94%D0%B8%D1%81%D0%BA%D1%80%D0%B8%D0%BC%D1%96%D0%BD%D0%B0%D1%86%D1%96%D1%8F" TargetMode="External"/><Relationship Id="rId4" Type="http://schemas.openxmlformats.org/officeDocument/2006/relationships/hyperlink" Target="https://uk.wikipedia.org/wiki/%D0%9F%D1%80%D0%B0%D0%B2%D0%BE_%D0%BD%D0%B0_%D0%B6%D0%B8%D1%82%D1%82%D1%8F" TargetMode="External"/><Relationship Id="rId9" Type="http://schemas.openxmlformats.org/officeDocument/2006/relationships/hyperlink" Target="https://uk.wikipedia.org/wiki/%D0%9F%D1%80%D0%B8%D0%BC%D1%83%D1%81%D0%BE%D0%B2%D0%B0_%D0%BF%D1%80%D0%B0%D1%86%D1%8F" TargetMode="External"/><Relationship Id="rId14" Type="http://schemas.openxmlformats.org/officeDocument/2006/relationships/hyperlink" Target="https://uk.wikipedia.org/wiki/%D0%9F%D1%80%D0%B0%D0%B2%D0%BE_%D0%BD%D0%B0_%D1%81%D0%BF%D1%80%D0%B0%D0%B2%D0%B5%D0%B4%D0%BB%D0%B8%D0%B2%D0%B8%D0%B9_%D1%81%D1%83%D0%B4" TargetMode="External"/><Relationship Id="rId22" Type="http://schemas.openxmlformats.org/officeDocument/2006/relationships/hyperlink" Target="https://uk.wikipedia.org/wiki/%D0%A1%D0%B2%D0%BE%D0%B1%D0%BE%D0%B4%D0%B0_%D0%B2%D1%96%D1%80%D0%BE%D1%81%D0%BF%D0%BE%D0%B2%D1%96%D0%B4%D0%B0%D0%BD%D0%BD%D1%8F" TargetMode="External"/><Relationship Id="rId27" Type="http://schemas.openxmlformats.org/officeDocument/2006/relationships/hyperlink" Target="https://uk.wikipedia.org/wiki/%D0%A1%D1%82%D0%B0%D1%82%D1%82%D1%8F_12_%D0%84%D0%B2%D1%80%D0%BE%D0%BF%D0%B5%D0%B9%D1%81%D1%8C%D0%BA%D0%BE%D1%97_%D0%BA%D0%BE%D0%BD%D0%B2%D0%B5%D0%BD%D1%86%D1%96%D1%97_%D0%B7_%D0%BF%D1%80%D0%B0%D0%B2_%D0%BB%D1%8E%D0%B4%D0%B8%D0%BD%D0%B8" TargetMode="External"/><Relationship Id="rId30" Type="http://schemas.openxmlformats.org/officeDocument/2006/relationships/hyperlink" Target="https://uk.wikipedia.org/wiki/%D0%A1%D1%82%D0%B0%D1%82%D1%82%D1%8F_14_%D0%84%D0%B2%D1%80%D0%BE%D0%BF%D0%B5%D0%B9%D1%81%D1%8C%D0%BA%D0%BE%D1%97_%D0%BA%D0%BE%D0%BD%D0%B2%D0%B5%D0%BD%D1%86%D1%96%D1%97_%D0%B7_%D0%BF%D1%80%D0%B0%D0%B2_%D0%BB%D1%8E%D0%B4%D0%B8%D0%BD%D0%B8" TargetMode="External"/><Relationship Id="rId35" Type="http://schemas.openxmlformats.org/officeDocument/2006/relationships/hyperlink" Target="https://uk.wikipedia.org/w/index.php?title=%D0%97%D0%BB%D0%BE%D0%B2%D0%B6%D0%B8%D0%B2%D0%B0%D0%BD%D0%BD%D1%8F_%D0%BF%D1%80%D0%B0%D0%B2%D0%B0%D0%BC%D0%B8&amp;action=edit&amp;redlink=1"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uk.wikipedia.org/wiki/%D0%9A%D0%BE%D0%BD%D0%B2%D0%B5%D0%BD%D1%86%D1%96%D1%8F_%D0%BF%D1%80%D0%BE_%D0%B7%D0%B0%D1%85%D0%B8%D1%81%D1%82_%D0%BF%D1%80%D0%B0%D0%B2_%D0%BB%D1%8E%D0%B4%D0%B8%D0%BD%D0%B8_%D1%96_%D0%BE%D1%81%D0%BD%D0%BE%D0%B2%D0%BE%D0%BF%D0%BE%D0%BB%D0%BE%D0%B6%D0%BD%D0%B8%D1%85_%D1%81%D0%B2%D0%BE%D0%B1%D0%BE%D0%B4#cite_note-29"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https://uk.wikipedia.org/w/index.php?title=%D0%9F%D1%80%D0%B0%D0%B2%D0%BE_%D0%BD%D0%B0_%D0%B5%D1%84%D0%B5%D0%BA%D1%82%D0%B8%D0%B2%D0%BD%D0%B8%D0%B9_%D0%B7%D0%B0%D1%81%D1%96%D0%B1_%D1%8E%D1%80%D0%B8%D0%B4%D0%B8%D1%87%D0%BD%D0%BE%D0%B3%D0%BE_%D0%B7%D0%B0%D1%85%D0%B8%D1%81%D1%82%D1%83&amp;action=edit&amp;redlink=1" TargetMode="External"/><Relationship Id="rId3" Type="http://schemas.openxmlformats.org/officeDocument/2006/relationships/hyperlink" Target="https://uk.wikipedia.org/wiki/%D0%9F%D1%80%D0%B0%D0%B2%D0%BE_%D0%BD%D0%B0_%D0%B6%D0%B8%D1%82%D1%82%D1%8F" TargetMode="External"/><Relationship Id="rId7" Type="http://schemas.openxmlformats.org/officeDocument/2006/relationships/hyperlink" Target="https://uk.wikipedia.org/w/index.php?title=%D0%9F%D1%80%D0%B0%D0%B2%D0%BE_%D0%BD%D0%B0_%D1%88%D0%BB%D1%8E%D0%B1&amp;action=edit&amp;redlink=1" TargetMode="External"/><Relationship Id="rId2" Type="http://schemas.openxmlformats.org/officeDocument/2006/relationships/hyperlink" Target="https://uk.wikipedia.org/wiki/%D0%93%D1%80%D0%BE%D0%BC%D0%B0%D0%B4%D1%8F%D0%BD%D1%81%D1%8C%D0%BA%D1%96_%D0%BF%D1%80%D0%B0%D0%B2%D0%B0" TargetMode="External"/><Relationship Id="rId1" Type="http://schemas.openxmlformats.org/officeDocument/2006/relationships/slideLayout" Target="../slideLayouts/slideLayout2.xml"/><Relationship Id="rId6" Type="http://schemas.openxmlformats.org/officeDocument/2006/relationships/hyperlink" Target="https://uk.wikipedia.org/wiki/%D0%9F%D1%80%D0%B0%D0%B2%D0%BE_%D0%BD%D0%B0_%D0%BF%D0%BE%D0%B2%D0%B0%D0%B3%D1%83_%D0%B4%D0%BE_%D0%BF%D1%80%D0%B8%D0%B2%D0%B0%D1%82%D0%BD%D0%BE%D0%B3%D0%BE_%D1%82%D0%B0_%D1%81%D1%96%D0%BC%D0%B5%D0%B9%D0%BD%D0%BE%D0%B3%D0%BE_%D0%B6%D0%B8%D1%82%D1%82%D1%8F" TargetMode="External"/><Relationship Id="rId5" Type="http://schemas.openxmlformats.org/officeDocument/2006/relationships/hyperlink" Target="https://uk.wikipedia.org/wiki/%D0%9F%D1%80%D0%B0%D0%B2%D0%BE_%D0%BD%D0%B0_%D1%81%D0%BF%D1%80%D0%B0%D0%B2%D0%B5%D0%B4%D0%BB%D0%B8%D0%B2%D0%B8%D0%B9_%D1%81%D1%83%D0%B4" TargetMode="External"/><Relationship Id="rId4" Type="http://schemas.openxmlformats.org/officeDocument/2006/relationships/hyperlink" Target="https://uk.wikipedia.org/w/index.php?title=%D0%9F%D1%80%D0%B0%D0%B2%D0%BE_%D0%BD%D0%B0_%D1%81%D0%B2%D0%BE%D0%B1%D0%BE%D0%B4%D1%83_%D1%96_%D0%BE%D1%81%D0%BE%D0%B1%D0%B8%D1%81%D1%82%D1%83_%D0%BD%D0%B5%D0%B4%D0%BE%D1%82%D0%BE%D1%80%D0%BA%D0%B0%D0%BD%D1%96%D1%81%D1%82%D1%8C&amp;action=edit&amp;redlink=1" TargetMode="External"/><Relationship Id="rId9" Type="http://schemas.openxmlformats.org/officeDocument/2006/relationships/hyperlink" Target="https://uk.wikipedia.org/w/index.php?title=%D0%9F%D1%80%D0%B0%D0%B2%D0%BE_%D0%BD%D0%B0_%D1%81%D0%B2%D0%BE%D0%B1%D0%BE%D0%B4%D1%83_%D0%B4%D1%83%D0%BC%D0%BA%D0%B8,_%D1%81%D0%BE%D0%B2%D1%96%D1%81%D1%82%D1%96_%D1%80%D0%B5%D0%BB%D1%96%D0%B3%D1%96%D1%97&amp;action=edit&amp;redlink=1"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uk.wikipedia.org/wiki/%D0%A1%D0%BC%D0%B5%D1%80%D1%82%D0%BD%D0%B0_%D0%BA%D0%B0%D1%80%D0%B0" TargetMode="External"/><Relationship Id="rId2" Type="http://schemas.openxmlformats.org/officeDocument/2006/relationships/hyperlink" Target="https://uk.wikipedia.org/wiki/%D0%9A%D0%B0%D1%82%D1%83%D0%B2%D0%B0%D0%BD%D0%BD%D1%8F" TargetMode="External"/><Relationship Id="rId1" Type="http://schemas.openxmlformats.org/officeDocument/2006/relationships/slideLayout" Target="../slideLayouts/slideLayout2.xml"/><Relationship Id="rId6" Type="http://schemas.openxmlformats.org/officeDocument/2006/relationships/hyperlink" Target="https://uk.wikipedia.org/wiki/%D0%9F%D0%BE%D0%BA%D0%B0%D1%80%D0%B0%D0%BD%D0%BD%D1%8F" TargetMode="External"/><Relationship Id="rId5" Type="http://schemas.openxmlformats.org/officeDocument/2006/relationships/hyperlink" Target="https://uk.wikipedia.org/wiki/%D0%94%D0%B8%D1%81%D0%BA%D1%80%D0%B8%D0%BC%D1%96%D0%BD%D0%B0%D1%86%D1%96%D1%8F" TargetMode="External"/><Relationship Id="rId4" Type="http://schemas.openxmlformats.org/officeDocument/2006/relationships/hyperlink" Target="https://uk.wikipedia.org/wiki/%D0%A0%D0%B0%D0%B1%D1%81%D1%82%D0%B2%D0%BE" TargetMode="External"/></Relationships>
</file>

<file path=ppt/slides/_rels/slide26.xml.rels><?xml version="1.0" encoding="UTF-8" standalone="yes"?>
<Relationships xmlns="http://schemas.openxmlformats.org/package/2006/relationships"><Relationship Id="rId8" Type="http://schemas.openxmlformats.org/officeDocument/2006/relationships/hyperlink" Target="http://ccu.gov.ua/uk/index" TargetMode="External"/><Relationship Id="rId13" Type="http://schemas.openxmlformats.org/officeDocument/2006/relationships/hyperlink" Target="http://www.freedomhouse.org/?page=1" TargetMode="External"/><Relationship Id="rId3" Type="http://schemas.openxmlformats.org/officeDocument/2006/relationships/hyperlink" Target="http://www.venice.coe.int/webforms/events/" TargetMode="External"/><Relationship Id="rId7" Type="http://schemas.openxmlformats.org/officeDocument/2006/relationships/hyperlink" Target="http://www.ombudsman.gov.ua/" TargetMode="External"/><Relationship Id="rId12" Type="http://schemas.openxmlformats.org/officeDocument/2006/relationships/hyperlink" Target="http://kaplvested.info/" TargetMode="External"/><Relationship Id="rId2" Type="http://schemas.openxmlformats.org/officeDocument/2006/relationships/hyperlink" Target="http://www.echr.coe.int/Pages/home.aspx?p=home&amp;c" TargetMode="External"/><Relationship Id="rId1" Type="http://schemas.openxmlformats.org/officeDocument/2006/relationships/slideLayout" Target="../slideLayouts/slideLayout2.xml"/><Relationship Id="rId6" Type="http://schemas.openxmlformats.org/officeDocument/2006/relationships/hyperlink" Target="http://minjust.gov.ua/9329" TargetMode="External"/><Relationship Id="rId11" Type="http://schemas.openxmlformats.org/officeDocument/2006/relationships/hyperlink" Target="http://helsinki.org.ua/index.php" TargetMode="External"/><Relationship Id="rId5" Type="http://schemas.openxmlformats.org/officeDocument/2006/relationships/hyperlink" Target="http://www.kmu.gov.ua/control/" TargetMode="External"/><Relationship Id="rId10" Type="http://schemas.openxmlformats.org/officeDocument/2006/relationships/hyperlink" Target="http://khpg.org.ua/" TargetMode="External"/><Relationship Id="rId4" Type="http://schemas.openxmlformats.org/officeDocument/2006/relationships/hyperlink" Target="http://rada.gov.ua/" TargetMode="External"/><Relationship Id="rId9" Type="http://schemas.openxmlformats.org/officeDocument/2006/relationships/hyperlink" Target="http://www.scourt.gov.ua/" TargetMode="External"/><Relationship Id="rId14" Type="http://schemas.openxmlformats.org/officeDocument/2006/relationships/hyperlink" Target="http://www.amnesty.org.u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uk.wikipedia.org/wiki/%D0%9F%D1%80%D0%B0%D0%B2%D0%B0_%D0%BB%D1%8E%D0%B4%D0%B8%D0%BD%D0%B8" TargetMode="External"/><Relationship Id="rId7" Type="http://schemas.openxmlformats.org/officeDocument/2006/relationships/hyperlink" Target="https://uk.wikipedia.org/w/index.php?title=%D0%94%D0%B5%D1%80%D0%B6%D0%B0%D0%B2%D0%B8-%D1%87%D0%BB%D0%B5%D0%BD%D0%B8_%D0%A0%D0%B0%D0%B4%D0%B8_%D0%84%D0%B2%D1%80%D0%BE%D0%BF%D0%B8&amp;action=edit&amp;redlink=1" TargetMode="External"/><Relationship Id="rId2" Type="http://schemas.openxmlformats.org/officeDocument/2006/relationships/hyperlink" Target="https://uk.wikipedia.org/w/index.php?title=%D0%9D%D0%B0%D0%B4%D0%BD%D0%B0%D1%86%D1%96%D0%BE%D0%BD%D0%B0%D0%BB%D1%8C%D0%BD%D0%B5_%D0%BF%D1%80%D0%B0%D0%B2%D0%BE&amp;action=edit&amp;redlink=1" TargetMode="External"/><Relationship Id="rId1" Type="http://schemas.openxmlformats.org/officeDocument/2006/relationships/slideLayout" Target="../slideLayouts/slideLayout2.xml"/><Relationship Id="rId6" Type="http://schemas.openxmlformats.org/officeDocument/2006/relationships/hyperlink" Target="https://uk.wikipedia.org/wiki/%D0%A0%D0%B0%D0%B4%D0%B0_%D0%84%D0%B2%D1%80%D0%BE%D0%BF%D0%B8" TargetMode="External"/><Relationship Id="rId5" Type="http://schemas.openxmlformats.org/officeDocument/2006/relationships/hyperlink" Target="https://uk.wikipedia.org/wiki/%D0%84%D0%B2%D1%80%D0%BE%D0%BF%D0%B0" TargetMode="External"/><Relationship Id="rId4" Type="http://schemas.openxmlformats.org/officeDocument/2006/relationships/hyperlink" Target="https://uk.wikipedia.org/wiki/%D0%9F%D0%BE%D0%BB%D1%96%D1%82%D0%B8%D1%87%D0%BD%D0%B0_%D1%81%D0%B2%D0%BE%D0%B1%D0%BE%D0%B4%D0%B0"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uk.wikipedia.org/wiki/%D0%A1%D1%82%D1%80%D0%B0%D1%81%D0%B1%D1%83%D1%80%D0%B3" TargetMode="External"/><Relationship Id="rId3" Type="http://schemas.openxmlformats.org/officeDocument/2006/relationships/hyperlink" Target="https://uk.wikipedia.org/wiki/%D0%93%D0%B5%D0%BD%D0%B5%D1%80%D0%B0%D0%BB%D1%8C%D0%BD%D0%B0_%D0%90%D1%81%D0%B0%D0%BC%D0%B1%D0%BB%D0%B5%D1%8F_%D0%9E%D0%9E%D0%9D" TargetMode="External"/><Relationship Id="rId7" Type="http://schemas.openxmlformats.org/officeDocument/2006/relationships/hyperlink" Target="https://uk.wikipedia.org/wiki/%D0%9A%D0%BE%D0%BC%D1%96%D1%82%D0%B5%D1%82_%D0%BC%D1%96%D0%BD%D1%96%D1%81%D1%82%D1%80%D1%96%D0%B2_%D0%A0%D0%B0%D0%B4%D0%B8_%D0%84%D0%B2%D1%80%D0%BE%D0%BF%D0%B8" TargetMode="External"/><Relationship Id="rId2" Type="http://schemas.openxmlformats.org/officeDocument/2006/relationships/hyperlink" Target="https://uk.wikipedia.org/wiki/%D0%97%D0%B0%D0%B3%D0%B0%D0%BB%D1%8C%D0%BD%D0%B0_%D0%B4%D0%B5%D0%BA%D0%BB%D0%B0%D1%80%D0%B0%D1%86%D1%96%D1%8F_%D0%BF%D1%80%D0%B0%D0%B2_%D0%BB%D1%8E%D0%B4%D0%B8%D0%BD%D0%B8" TargetMode="External"/><Relationship Id="rId1" Type="http://schemas.openxmlformats.org/officeDocument/2006/relationships/slideLayout" Target="../slideLayouts/slideLayout2.xml"/><Relationship Id="rId6" Type="http://schemas.openxmlformats.org/officeDocument/2006/relationships/hyperlink" Target="https://uk.wikipedia.org/wiki/%D0%A1%D1%83%D0%B4%D0%BE%D0%B2%D0%B5_%D1%80%D1%96%D1%88%D0%B5%D0%BD%D0%BD%D1%8F" TargetMode="External"/><Relationship Id="rId5" Type="http://schemas.openxmlformats.org/officeDocument/2006/relationships/hyperlink" Target="https://uk.wikipedia.org/wiki/%D0%84%D0%B2%D1%80%D0%BE%D0%BF%D0%B5%D0%B9%D1%81%D1%8C%D0%BA%D0%B8%D0%B9_%D1%81%D1%83%D0%B4_%D0%B7_%D0%BF%D1%80%D0%B0%D0%B2_%D0%BB%D1%8E%D0%B4%D0%B8%D0%BD%D0%B8" TargetMode="External"/><Relationship Id="rId4" Type="http://schemas.openxmlformats.org/officeDocument/2006/relationships/hyperlink" Target="https://uk.wikipedia.org/wiki/%D0%9C%D1%96%D0%B6%D0%BD%D0%B0%D1%80%D0%BE%D0%B4%D0%BD%D1%96_%D1%81%D1%83%D0%B4%D0%BE%D0%B2%D1%96_%D0%BE%D1%80%D0%B3%D0%B0%D0%BD%D0%B8"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uk.wikipedia.org/w/index.php?title=%D0%A1%D0%B2%D0%BE%D0%B1%D0%BE%D0%B4%D0%B0_%D1%80%D0%BE%D0%B7%D1%81%D1%83%D0%B4%D1%83&amp;action=edit&amp;redlink=1" TargetMode="External"/><Relationship Id="rId7" Type="http://schemas.openxmlformats.org/officeDocument/2006/relationships/hyperlink" Target="https://uk.wikipedia.org/wiki/Non_bis_in_idem" TargetMode="External"/><Relationship Id="rId2" Type="http://schemas.openxmlformats.org/officeDocument/2006/relationships/hyperlink" Target="https://uk.wikipedia.org/w/index.php?title=%D0%94%D0%BE%D0%BA%D1%82%D1%80%D0%B8%D0%BD%D0%B0_%D0%B6%D0%B8%D0%B2%D0%BE%D0%B3%D0%BE_%D1%96%D0%BD%D1%81%D1%82%D1%80%D1%83%D0%BC%D0%B5%D0%BD%D1%82%D1%83&amp;action=edit&amp;redlink=1" TargetMode="External"/><Relationship Id="rId1" Type="http://schemas.openxmlformats.org/officeDocument/2006/relationships/slideLayout" Target="../slideLayouts/slideLayout2.xml"/><Relationship Id="rId6" Type="http://schemas.openxmlformats.org/officeDocument/2006/relationships/hyperlink" Target="https://uk.wikipedia.org/wiki/%D0%90%D0%BF%D0%B5%D0%BB%D1%8F%D1%86%D1%96%D1%8F" TargetMode="External"/><Relationship Id="rId5" Type="http://schemas.openxmlformats.org/officeDocument/2006/relationships/hyperlink" Target="https://uk.wikipedia.org/wiki/%D0%A1%D0%BC%D0%B5%D1%80%D1%82%D0%BD%D0%B0_%D0%BA%D0%B0%D1%80%D0%B0" TargetMode="External"/><Relationship Id="rId4" Type="http://schemas.openxmlformats.org/officeDocument/2006/relationships/hyperlink" Target="https://uk.wikipedia.org/wiki/%D0%9C%D1%96%D0%B6%D0%BD%D0%B0%D1%80%D0%BE%D0%B4%D0%BD%D0%B8%D0%B9_%D0%B4%D0%BE%D0%B3%D0%BE%D0%B2%D1%96%D1%8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4954562"/>
          </a:xfrm>
        </p:spPr>
        <p:txBody>
          <a:bodyPr>
            <a:normAutofit/>
          </a:bodyPr>
          <a:lstStyle/>
          <a:p>
            <a:r>
              <a:rPr lang="uk-UA" dirty="0" smtClean="0">
                <a:solidFill>
                  <a:srgbClr val="002060"/>
                </a:solidFill>
              </a:rPr>
              <a:t>Лекція 1. Конвенція про захист прав та </a:t>
            </a:r>
            <a:r>
              <a:rPr lang="uk-UA" dirty="0" err="1" smtClean="0">
                <a:solidFill>
                  <a:srgbClr val="002060"/>
                </a:solidFill>
              </a:rPr>
              <a:t>основположних</a:t>
            </a:r>
            <a:r>
              <a:rPr lang="uk-UA" dirty="0" smtClean="0">
                <a:solidFill>
                  <a:srgbClr val="002060"/>
                </a:solidFill>
              </a:rPr>
              <a:t> свобод: загальна характеристика.</a:t>
            </a:r>
            <a:endParaRPr lang="uk-UA" dirty="0">
              <a:solidFill>
                <a:srgbClr val="002060"/>
              </a:solidFill>
            </a:endParaRPr>
          </a:p>
        </p:txBody>
      </p:sp>
      <p:sp>
        <p:nvSpPr>
          <p:cNvPr id="5" name="Номер слайда 4"/>
          <p:cNvSpPr>
            <a:spLocks noGrp="1"/>
          </p:cNvSpPr>
          <p:nvPr>
            <p:ph type="sldNum" sz="quarter" idx="12"/>
          </p:nvPr>
        </p:nvSpPr>
        <p:spPr/>
        <p:txBody>
          <a:bodyPr/>
          <a:lstStyle/>
          <a:p>
            <a:fld id="{725C68B6-61C2-468F-89AB-4B9F7531AA68}" type="slidenum">
              <a:rPr lang="ru-RU" smtClean="0"/>
              <a:pPr/>
              <a:t>1</a:t>
            </a:fld>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uk-UA" dirty="0" smtClean="0"/>
          </a:p>
          <a:p>
            <a:r>
              <a:rPr lang="uk-UA" dirty="0" smtClean="0"/>
              <a:t>Конкуренція положень статті 9 Конституції України та статей 26, 27 у взаємозв’язку зі статтею 46 Віденської конвенції про право міжнародних договорів. </a:t>
            </a:r>
          </a:p>
          <a:p>
            <a:endParaRPr lang="uk-UA" dirty="0" smtClean="0"/>
          </a:p>
          <a:p>
            <a:r>
              <a:rPr lang="uk-UA" dirty="0" smtClean="0"/>
              <a:t>Закон України «Про виконання рішень та застосування практики ЄСПЛ»: значення статті 17.</a:t>
            </a:r>
          </a:p>
          <a:p>
            <a:endParaRPr lang="uk-UA" dirty="0"/>
          </a:p>
        </p:txBody>
      </p:sp>
      <p:sp>
        <p:nvSpPr>
          <p:cNvPr id="3" name="Заголовок 2"/>
          <p:cNvSpPr>
            <a:spLocks noGrp="1"/>
          </p:cNvSpPr>
          <p:nvPr>
            <p:ph type="title"/>
          </p:nvPr>
        </p:nvSpPr>
        <p:spPr/>
        <p:txBody>
          <a:bodyPr>
            <a:normAutofit/>
          </a:bodyPr>
          <a:lstStyle/>
          <a:p>
            <a:r>
              <a:rPr lang="uk-UA" sz="2800" dirty="0" smtClean="0"/>
              <a:t>ЄКПЛ та поточне законодавство України</a:t>
            </a:r>
            <a:endParaRPr lang="uk-UA" sz="2800"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10</a:t>
            </a:fld>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Номер слайда 5"/>
          <p:cNvSpPr>
            <a:spLocks noGrp="1"/>
          </p:cNvSpPr>
          <p:nvPr>
            <p:ph type="sldNum" sz="quarter" idx="12"/>
          </p:nvPr>
        </p:nvSpPr>
        <p:spPr>
          <a:noFill/>
        </p:spPr>
        <p:txBody>
          <a:bodyPr/>
          <a:lstStyle/>
          <a:p>
            <a:fld id="{D9FF1546-963B-4844-AAEE-22B9000A582C}" type="slidenum">
              <a:rPr lang="ru-RU"/>
              <a:pPr/>
              <a:t>11</a:t>
            </a:fld>
            <a:endParaRPr lang="ru-RU"/>
          </a:p>
        </p:txBody>
      </p:sp>
      <p:sp>
        <p:nvSpPr>
          <p:cNvPr id="11269" name="Rectangle 2"/>
          <p:cNvSpPr>
            <a:spLocks noGrp="1" noChangeArrowheads="1"/>
          </p:cNvSpPr>
          <p:nvPr>
            <p:ph type="title"/>
          </p:nvPr>
        </p:nvSpPr>
        <p:spPr/>
        <p:txBody>
          <a:bodyPr>
            <a:normAutofit fontScale="90000"/>
          </a:bodyPr>
          <a:lstStyle/>
          <a:p>
            <a:pPr eaLnBrk="1" hangingPunct="1"/>
            <a:r>
              <a:rPr lang="uk-UA" sz="2400" b="1" dirty="0" smtClean="0"/>
              <a:t>Стаття 9 Конституції України та статті 27, 29, 65 Віденської конвенції про право міжнародних договорів</a:t>
            </a:r>
            <a:endParaRPr lang="ru-RU" sz="2400" b="1" dirty="0" smtClean="0"/>
          </a:p>
        </p:txBody>
      </p:sp>
      <p:sp>
        <p:nvSpPr>
          <p:cNvPr id="11270" name="Rectangle 3"/>
          <p:cNvSpPr>
            <a:spLocks noGrp="1" noChangeArrowheads="1"/>
          </p:cNvSpPr>
          <p:nvPr>
            <p:ph type="body" idx="1"/>
          </p:nvPr>
        </p:nvSpPr>
        <p:spPr/>
        <p:txBody>
          <a:bodyPr>
            <a:normAutofit fontScale="92500" lnSpcReduction="10000"/>
          </a:bodyPr>
          <a:lstStyle/>
          <a:p>
            <a:pPr eaLnBrk="1" hangingPunct="1">
              <a:lnSpc>
                <a:spcPct val="80000"/>
              </a:lnSpc>
              <a:buFont typeface="Wingdings" pitchFamily="2" charset="2"/>
              <a:buNone/>
            </a:pPr>
            <a:endParaRPr lang="uk-UA" sz="1300" b="1" dirty="0" smtClean="0">
              <a:solidFill>
                <a:srgbClr val="CC0099"/>
              </a:solidFill>
            </a:endParaRPr>
          </a:p>
          <a:p>
            <a:pPr eaLnBrk="1" hangingPunct="1">
              <a:lnSpc>
                <a:spcPct val="80000"/>
              </a:lnSpc>
              <a:buFont typeface="Wingdings" pitchFamily="2" charset="2"/>
              <a:buNone/>
            </a:pPr>
            <a:r>
              <a:rPr lang="uk-UA" sz="1800" b="1" dirty="0" smtClean="0">
                <a:solidFill>
                  <a:srgbClr val="CC0099"/>
                </a:solidFill>
              </a:rPr>
              <a:t>Положення Віденської конвенції…</a:t>
            </a:r>
          </a:p>
          <a:p>
            <a:pPr eaLnBrk="1" hangingPunct="1">
              <a:lnSpc>
                <a:spcPct val="80000"/>
              </a:lnSpc>
              <a:buFont typeface="Wingdings" pitchFamily="2" charset="2"/>
              <a:buNone/>
            </a:pPr>
            <a:r>
              <a:rPr lang="uk-UA" sz="1800" b="1" dirty="0" smtClean="0"/>
              <a:t>Стаття 26. </a:t>
            </a:r>
            <a:r>
              <a:rPr lang="uk-UA" sz="1800" b="1" dirty="0" err="1" smtClean="0"/>
              <a:t>Pacta</a:t>
            </a:r>
            <a:r>
              <a:rPr lang="uk-UA" sz="1800" b="1" dirty="0" smtClean="0"/>
              <a:t> </a:t>
            </a:r>
            <a:r>
              <a:rPr lang="uk-UA" sz="1800" b="1" dirty="0" err="1" smtClean="0"/>
              <a:t>sunt</a:t>
            </a:r>
            <a:r>
              <a:rPr lang="uk-UA" sz="1800" b="1" dirty="0" smtClean="0"/>
              <a:t> </a:t>
            </a:r>
            <a:r>
              <a:rPr lang="uk-UA" sz="1800" b="1" dirty="0" err="1" smtClean="0"/>
              <a:t>servanda</a:t>
            </a:r>
            <a:r>
              <a:rPr lang="uk-UA" sz="1800" dirty="0" smtClean="0"/>
              <a:t> </a:t>
            </a:r>
          </a:p>
          <a:p>
            <a:pPr eaLnBrk="1" hangingPunct="1">
              <a:lnSpc>
                <a:spcPct val="80000"/>
              </a:lnSpc>
              <a:buFont typeface="Wingdings" pitchFamily="2" charset="2"/>
              <a:buNone/>
            </a:pPr>
            <a:r>
              <a:rPr lang="uk-UA" sz="1800" dirty="0" smtClean="0"/>
              <a:t>Кожен чинний договір є </a:t>
            </a:r>
            <a:r>
              <a:rPr lang="uk-UA" sz="1800" dirty="0" smtClean="0">
                <a:solidFill>
                  <a:srgbClr val="00CC00"/>
                </a:solidFill>
              </a:rPr>
              <a:t>обов'язковим</a:t>
            </a:r>
            <a:r>
              <a:rPr lang="uk-UA" sz="1800" dirty="0" smtClean="0"/>
              <a:t> для його учасників і </a:t>
            </a:r>
            <a:r>
              <a:rPr lang="uk-UA" sz="1800" dirty="0" smtClean="0">
                <a:solidFill>
                  <a:srgbClr val="00CC00"/>
                </a:solidFill>
              </a:rPr>
              <a:t>повинен ними добросовісно виконуватись</a:t>
            </a:r>
            <a:r>
              <a:rPr lang="uk-UA" sz="1800" dirty="0" smtClean="0"/>
              <a:t>. </a:t>
            </a:r>
          </a:p>
          <a:p>
            <a:pPr eaLnBrk="1" hangingPunct="1">
              <a:lnSpc>
                <a:spcPct val="80000"/>
              </a:lnSpc>
            </a:pPr>
            <a:endParaRPr lang="uk-UA" sz="1800" dirty="0" smtClean="0"/>
          </a:p>
          <a:p>
            <a:pPr eaLnBrk="1" hangingPunct="1">
              <a:lnSpc>
                <a:spcPct val="80000"/>
              </a:lnSpc>
              <a:buFont typeface="Wingdings" pitchFamily="2" charset="2"/>
              <a:buNone/>
            </a:pPr>
            <a:r>
              <a:rPr lang="uk-UA" sz="1800" b="1" dirty="0" smtClean="0"/>
              <a:t>Стаття 27. Внутрішнє право і додержання договорів</a:t>
            </a:r>
            <a:r>
              <a:rPr lang="uk-UA" sz="1800" dirty="0" smtClean="0"/>
              <a:t> </a:t>
            </a:r>
          </a:p>
          <a:p>
            <a:pPr eaLnBrk="1" hangingPunct="1">
              <a:lnSpc>
                <a:spcPct val="80000"/>
              </a:lnSpc>
              <a:buFont typeface="Wingdings" pitchFamily="2" charset="2"/>
              <a:buNone/>
            </a:pPr>
            <a:r>
              <a:rPr lang="uk-UA" sz="1800" dirty="0" smtClean="0"/>
              <a:t>Учасник не може </a:t>
            </a:r>
            <a:r>
              <a:rPr lang="uk-UA" sz="1800" dirty="0" smtClean="0">
                <a:solidFill>
                  <a:schemeClr val="accent2"/>
                </a:solidFill>
              </a:rPr>
              <a:t>посилатись на положення свого внутрішнього права як на виправдання для невиконання ним договору</a:t>
            </a:r>
            <a:r>
              <a:rPr lang="uk-UA" sz="1800" dirty="0" smtClean="0"/>
              <a:t>. Це правило діє без шкоди для статті 46. </a:t>
            </a:r>
          </a:p>
          <a:p>
            <a:pPr eaLnBrk="1" hangingPunct="1">
              <a:lnSpc>
                <a:spcPct val="80000"/>
              </a:lnSpc>
            </a:pPr>
            <a:endParaRPr lang="uk-UA" sz="1800" dirty="0" smtClean="0"/>
          </a:p>
          <a:p>
            <a:pPr eaLnBrk="1" hangingPunct="1">
              <a:lnSpc>
                <a:spcPct val="80000"/>
              </a:lnSpc>
              <a:buFont typeface="Wingdings" pitchFamily="2" charset="2"/>
              <a:buNone/>
            </a:pPr>
            <a:r>
              <a:rPr lang="uk-UA" sz="1800" b="1" dirty="0" smtClean="0"/>
              <a:t>Стаття 46. Положення внутрішнього права, які стосуються компетенції укладати договори </a:t>
            </a:r>
          </a:p>
          <a:p>
            <a:pPr eaLnBrk="1" hangingPunct="1">
              <a:lnSpc>
                <a:spcPct val="80000"/>
              </a:lnSpc>
              <a:buFont typeface="Wingdings" pitchFamily="2" charset="2"/>
              <a:buNone/>
            </a:pPr>
            <a:r>
              <a:rPr lang="uk-UA" sz="1800" dirty="0" smtClean="0"/>
              <a:t>1. Держава </a:t>
            </a:r>
            <a:r>
              <a:rPr lang="uk-UA" sz="1800" dirty="0" smtClean="0">
                <a:solidFill>
                  <a:schemeClr val="accent2"/>
                </a:solidFill>
              </a:rPr>
              <a:t>не має права посилатись</a:t>
            </a:r>
            <a:r>
              <a:rPr lang="uk-UA" sz="1800" dirty="0" smtClean="0"/>
              <a:t> на ту обставину, що її згода на обов'язковість для неї договору була виражена </a:t>
            </a:r>
            <a:r>
              <a:rPr lang="uk-UA" sz="1800" dirty="0" smtClean="0">
                <a:solidFill>
                  <a:schemeClr val="accent2"/>
                </a:solidFill>
              </a:rPr>
              <a:t>на порушення того чи іншого положення її внутрішнього права, яке стосується компетенції укладати договори</a:t>
            </a:r>
            <a:r>
              <a:rPr lang="uk-UA" sz="1800" dirty="0" smtClean="0"/>
              <a:t>, як </a:t>
            </a:r>
            <a:r>
              <a:rPr lang="uk-UA" sz="1800" dirty="0" smtClean="0">
                <a:solidFill>
                  <a:schemeClr val="accent2"/>
                </a:solidFill>
              </a:rPr>
              <a:t>на </a:t>
            </a:r>
            <a:r>
              <a:rPr lang="uk-UA" sz="1800" u="sng" dirty="0" smtClean="0">
                <a:solidFill>
                  <a:srgbClr val="CC0099"/>
                </a:solidFill>
              </a:rPr>
              <a:t>підставу недійсності</a:t>
            </a:r>
            <a:r>
              <a:rPr lang="uk-UA" sz="1800" dirty="0" smtClean="0">
                <a:solidFill>
                  <a:schemeClr val="accent2"/>
                </a:solidFill>
              </a:rPr>
              <a:t> її згоди</a:t>
            </a:r>
            <a:r>
              <a:rPr lang="uk-UA" sz="1800" dirty="0" smtClean="0"/>
              <a:t>, якщо тільки це порушення не було явним і не стосувалося норми її внутрішнього права особливо важливого значення. </a:t>
            </a:r>
          </a:p>
          <a:p>
            <a:pPr eaLnBrk="1" hangingPunct="1">
              <a:lnSpc>
                <a:spcPct val="80000"/>
              </a:lnSpc>
              <a:buFont typeface="Wingdings" pitchFamily="2" charset="2"/>
              <a:buNone/>
            </a:pPr>
            <a:r>
              <a:rPr lang="uk-UA" sz="1800" dirty="0" smtClean="0"/>
              <a:t>2. Порушення </a:t>
            </a:r>
            <a:r>
              <a:rPr lang="uk-UA" sz="1800" dirty="0" smtClean="0">
                <a:solidFill>
                  <a:srgbClr val="00CC00"/>
                </a:solidFill>
              </a:rPr>
              <a:t>є явним, якщо воно буде об'єктивно очевидним для будь-якої держави</a:t>
            </a:r>
            <a:r>
              <a:rPr lang="uk-UA" sz="1800" dirty="0" smtClean="0"/>
              <a:t>, що діє в цьому питанні</a:t>
            </a:r>
            <a:r>
              <a:rPr lang="uk-UA" sz="1800" dirty="0" smtClean="0">
                <a:solidFill>
                  <a:srgbClr val="00CC00"/>
                </a:solidFill>
              </a:rPr>
              <a:t> добросовісно</a:t>
            </a:r>
            <a:r>
              <a:rPr lang="uk-UA" sz="1800" dirty="0" smtClean="0"/>
              <a:t> і відповідно до </a:t>
            </a:r>
            <a:r>
              <a:rPr lang="uk-UA" sz="1800" dirty="0" smtClean="0">
                <a:solidFill>
                  <a:srgbClr val="00CC00"/>
                </a:solidFill>
              </a:rPr>
              <a:t>звичайної практики</a:t>
            </a:r>
            <a:r>
              <a:rPr lang="uk-UA" sz="1800" dirty="0" smtClean="0"/>
              <a:t>. </a:t>
            </a:r>
          </a:p>
          <a:p>
            <a:pPr eaLnBrk="1" hangingPunct="1">
              <a:lnSpc>
                <a:spcPct val="80000"/>
              </a:lnSpc>
              <a:buFont typeface="Wingdings" pitchFamily="2" charset="2"/>
              <a:buNone/>
            </a:pPr>
            <a:endParaRPr lang="uk-UA" sz="1300" dirty="0" smtClean="0"/>
          </a:p>
          <a:p>
            <a:pPr eaLnBrk="1" hangingPunct="1">
              <a:lnSpc>
                <a:spcPct val="80000"/>
              </a:lnSpc>
            </a:pPr>
            <a:endParaRPr lang="uk-UA" sz="13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pPr eaLnBrk="1" hangingPunct="1"/>
            <a:r>
              <a:rPr lang="uk-UA" sz="2400" b="1" i="1" dirty="0" smtClean="0"/>
              <a:t>Нормативне закріплення в Конституції дії норм (ст. 9) та загальновизнаних принципів і норм міжнародного права (ст. 18)</a:t>
            </a:r>
            <a:endParaRPr lang="ru-RU" sz="2400" b="1" i="1" dirty="0" smtClean="0"/>
          </a:p>
        </p:txBody>
      </p:sp>
      <p:sp>
        <p:nvSpPr>
          <p:cNvPr id="30723" name="Rectangle 3"/>
          <p:cNvSpPr>
            <a:spLocks noGrp="1" noChangeArrowheads="1"/>
          </p:cNvSpPr>
          <p:nvPr>
            <p:ph type="body" idx="1"/>
          </p:nvPr>
        </p:nvSpPr>
        <p:spPr/>
        <p:txBody>
          <a:bodyPr/>
          <a:lstStyle/>
          <a:p>
            <a:pPr eaLnBrk="1" hangingPunct="1">
              <a:lnSpc>
                <a:spcPct val="90000"/>
              </a:lnSpc>
              <a:buFont typeface="Wingdings" pitchFamily="2" charset="2"/>
              <a:buNone/>
            </a:pPr>
            <a:endParaRPr lang="uk-UA" sz="2000" dirty="0" smtClean="0"/>
          </a:p>
          <a:p>
            <a:pPr eaLnBrk="1" hangingPunct="1">
              <a:lnSpc>
                <a:spcPct val="90000"/>
              </a:lnSpc>
              <a:buFont typeface="Wingdings" pitchFamily="2" charset="2"/>
              <a:buNone/>
            </a:pPr>
            <a:r>
              <a:rPr lang="uk-UA" sz="2000" dirty="0" smtClean="0"/>
              <a:t>Застосування положень міжнародних договорів України та загальновизнаних принципів міжнародного права у адміністративній та судовій практиці:</a:t>
            </a:r>
          </a:p>
          <a:p>
            <a:pPr lvl="1" eaLnBrk="1" hangingPunct="1">
              <a:lnSpc>
                <a:spcPct val="90000"/>
              </a:lnSpc>
              <a:buFont typeface="Wingdings" pitchFamily="2" charset="2"/>
              <a:buNone/>
            </a:pPr>
            <a:r>
              <a:rPr lang="uk-UA" sz="1600" dirty="0" smtClean="0"/>
              <a:t>	</a:t>
            </a:r>
          </a:p>
          <a:p>
            <a:pPr lvl="1" eaLnBrk="1" hangingPunct="1">
              <a:lnSpc>
                <a:spcPct val="90000"/>
              </a:lnSpc>
              <a:buFont typeface="Wingdings" pitchFamily="2" charset="2"/>
              <a:buNone/>
            </a:pPr>
            <a:r>
              <a:rPr lang="uk-UA" sz="1600" dirty="0" smtClean="0"/>
              <a:t>А. міжнародне право і принцип верховенства права </a:t>
            </a:r>
          </a:p>
          <a:p>
            <a:pPr lvl="1" eaLnBrk="1" hangingPunct="1">
              <a:lnSpc>
                <a:spcPct val="90000"/>
              </a:lnSpc>
              <a:buFont typeface="Wingdings" pitchFamily="2" charset="2"/>
              <a:buNone/>
            </a:pPr>
            <a:r>
              <a:rPr lang="uk-UA" sz="1600" dirty="0" smtClean="0"/>
              <a:t>	</a:t>
            </a:r>
          </a:p>
          <a:p>
            <a:pPr lvl="1" eaLnBrk="1" hangingPunct="1">
              <a:lnSpc>
                <a:spcPct val="90000"/>
              </a:lnSpc>
              <a:buFont typeface="Wingdings" pitchFamily="2" charset="2"/>
              <a:buNone/>
            </a:pPr>
            <a:r>
              <a:rPr lang="uk-UA" sz="1600" dirty="0" smtClean="0"/>
              <a:t>Б. міжнародне право і загальнолюдські цінності;</a:t>
            </a:r>
          </a:p>
          <a:p>
            <a:pPr lvl="1" eaLnBrk="1" hangingPunct="1">
              <a:lnSpc>
                <a:spcPct val="90000"/>
              </a:lnSpc>
              <a:buFont typeface="Wingdings" pitchFamily="2" charset="2"/>
              <a:buNone/>
            </a:pPr>
            <a:r>
              <a:rPr lang="uk-UA" sz="1600" dirty="0" smtClean="0"/>
              <a:t>	</a:t>
            </a:r>
          </a:p>
          <a:p>
            <a:pPr lvl="1" eaLnBrk="1" hangingPunct="1">
              <a:lnSpc>
                <a:spcPct val="90000"/>
              </a:lnSpc>
              <a:buFont typeface="Wingdings" pitchFamily="2" charset="2"/>
              <a:buNone/>
            </a:pPr>
            <a:r>
              <a:rPr lang="uk-UA" sz="1600" dirty="0" smtClean="0"/>
              <a:t>В. перевага норм і загальновизнаних принципів міжнародного права перед нормами національного законодавства;</a:t>
            </a:r>
          </a:p>
          <a:p>
            <a:pPr lvl="1" eaLnBrk="1" hangingPunct="1">
              <a:lnSpc>
                <a:spcPct val="90000"/>
              </a:lnSpc>
              <a:buFont typeface="Wingdings" pitchFamily="2" charset="2"/>
              <a:buNone/>
            </a:pPr>
            <a:r>
              <a:rPr lang="uk-UA" sz="1600" dirty="0" smtClean="0"/>
              <a:t>	</a:t>
            </a:r>
          </a:p>
          <a:p>
            <a:pPr lvl="1" eaLnBrk="1" hangingPunct="1">
              <a:lnSpc>
                <a:spcPct val="90000"/>
              </a:lnSpc>
              <a:buFont typeface="Wingdings" pitchFamily="2" charset="2"/>
              <a:buNone/>
            </a:pPr>
            <a:r>
              <a:rPr lang="uk-UA" sz="1600" dirty="0" smtClean="0"/>
              <a:t>Г. неприпустимість застосування норм міжнародного права, що знижують ступінь гарантій конституційних прав і свобод людини і громадянина.</a:t>
            </a:r>
            <a:endParaRPr lang="ru-RU" sz="1600" dirty="0" smtClean="0"/>
          </a:p>
        </p:txBody>
      </p:sp>
      <p:sp>
        <p:nvSpPr>
          <p:cNvPr id="5" name="Номер слайда 4"/>
          <p:cNvSpPr>
            <a:spLocks noGrp="1"/>
          </p:cNvSpPr>
          <p:nvPr>
            <p:ph type="sldNum" sz="quarter" idx="12"/>
          </p:nvPr>
        </p:nvSpPr>
        <p:spPr/>
        <p:txBody>
          <a:bodyPr/>
          <a:lstStyle/>
          <a:p>
            <a:fld id="{725C68B6-61C2-468F-89AB-4B9F7531AA68}" type="slidenum">
              <a:rPr lang="ru-RU" smtClean="0"/>
              <a:pPr/>
              <a:t>12</a:t>
            </a:fld>
            <a:endParaRPr lang="ru-RU"/>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22"/>
                                        </p:tgtEl>
                                        <p:attrNameLst>
                                          <p:attrName>style.visibility</p:attrName>
                                        </p:attrNameLst>
                                      </p:cBhvr>
                                      <p:to>
                                        <p:strVal val="visible"/>
                                      </p:to>
                                    </p:set>
                                    <p:anim calcmode="lin" valueType="num">
                                      <p:cBhvr>
                                        <p:cTn id="7" dur="1000" fill="hold"/>
                                        <p:tgtEl>
                                          <p:spTgt spid="30722"/>
                                        </p:tgtEl>
                                        <p:attrNameLst>
                                          <p:attrName>ppt_x</p:attrName>
                                        </p:attrNameLst>
                                      </p:cBhvr>
                                      <p:tavLst>
                                        <p:tav tm="0">
                                          <p:val>
                                            <p:strVal val="#ppt_x-.2"/>
                                          </p:val>
                                        </p:tav>
                                        <p:tav tm="100000">
                                          <p:val>
                                            <p:strVal val="#ppt_x"/>
                                          </p:val>
                                        </p:tav>
                                      </p:tavLst>
                                    </p:anim>
                                    <p:anim calcmode="lin" valueType="num">
                                      <p:cBhvr>
                                        <p:cTn id="8" dur="1000" fill="hold"/>
                                        <p:tgtEl>
                                          <p:spTgt spid="307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2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0723">
                                            <p:txEl>
                                              <p:pRg st="1" end="1"/>
                                            </p:txEl>
                                          </p:spTgt>
                                        </p:tgtEl>
                                        <p:attrNameLst>
                                          <p:attrName>style.visibility</p:attrName>
                                        </p:attrNameLst>
                                      </p:cBhvr>
                                      <p:to>
                                        <p:strVal val="visible"/>
                                      </p:to>
                                    </p:set>
                                    <p:animEffect transition="in" filter="fade">
                                      <p:cBhvr>
                                        <p:cTn id="14" dur="500"/>
                                        <p:tgtEl>
                                          <p:spTgt spid="30723">
                                            <p:txEl>
                                              <p:pRg st="1" end="1"/>
                                            </p:txEl>
                                          </p:spTgt>
                                        </p:tgtEl>
                                      </p:cBhvr>
                                    </p:animEffect>
                                    <p:anim calcmode="lin" valueType="num">
                                      <p:cBhvr>
                                        <p:cTn id="15" dur="500" fill="hold"/>
                                        <p:tgtEl>
                                          <p:spTgt spid="30723">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30723">
                                            <p:txEl>
                                              <p:pRg st="1" end="1"/>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30723">
                                            <p:txEl>
                                              <p:pRg st="2" end="2"/>
                                            </p:txEl>
                                          </p:spTgt>
                                        </p:tgtEl>
                                        <p:attrNameLst>
                                          <p:attrName>style.visibility</p:attrName>
                                        </p:attrNameLst>
                                      </p:cBhvr>
                                      <p:to>
                                        <p:strVal val="visible"/>
                                      </p:to>
                                    </p:set>
                                    <p:animEffect transition="in" filter="fade">
                                      <p:cBhvr>
                                        <p:cTn id="19" dur="500"/>
                                        <p:tgtEl>
                                          <p:spTgt spid="30723">
                                            <p:txEl>
                                              <p:pRg st="2" end="2"/>
                                            </p:txEl>
                                          </p:spTgt>
                                        </p:tgtEl>
                                      </p:cBhvr>
                                    </p:animEffect>
                                    <p:anim calcmode="lin" valueType="num">
                                      <p:cBhvr>
                                        <p:cTn id="20" dur="5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30723">
                                            <p:txEl>
                                              <p:pRg st="2" end="2"/>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30723">
                                            <p:txEl>
                                              <p:pRg st="3" end="3"/>
                                            </p:txEl>
                                          </p:spTgt>
                                        </p:tgtEl>
                                        <p:attrNameLst>
                                          <p:attrName>style.visibility</p:attrName>
                                        </p:attrNameLst>
                                      </p:cBhvr>
                                      <p:to>
                                        <p:strVal val="visible"/>
                                      </p:to>
                                    </p:set>
                                    <p:animEffect transition="in" filter="fade">
                                      <p:cBhvr>
                                        <p:cTn id="24" dur="500"/>
                                        <p:tgtEl>
                                          <p:spTgt spid="30723">
                                            <p:txEl>
                                              <p:pRg st="3" end="3"/>
                                            </p:txEl>
                                          </p:spTgt>
                                        </p:tgtEl>
                                      </p:cBhvr>
                                    </p:animEffect>
                                    <p:anim calcmode="lin" valueType="num">
                                      <p:cBhvr>
                                        <p:cTn id="25" dur="500" fill="hold"/>
                                        <p:tgtEl>
                                          <p:spTgt spid="30723">
                                            <p:txEl>
                                              <p:pRg st="3" end="3"/>
                                            </p:txEl>
                                          </p:spTgt>
                                        </p:tgtEl>
                                        <p:attrNameLst>
                                          <p:attrName>ppt_x</p:attrName>
                                        </p:attrNameLst>
                                      </p:cBhvr>
                                      <p:tavLst>
                                        <p:tav tm="0">
                                          <p:val>
                                            <p:strVal val="#ppt_x"/>
                                          </p:val>
                                        </p:tav>
                                        <p:tav tm="100000">
                                          <p:val>
                                            <p:strVal val="#ppt_x"/>
                                          </p:val>
                                        </p:tav>
                                      </p:tavLst>
                                    </p:anim>
                                    <p:anim calcmode="lin" valueType="num">
                                      <p:cBhvr>
                                        <p:cTn id="26" dur="500" fill="hold"/>
                                        <p:tgtEl>
                                          <p:spTgt spid="30723">
                                            <p:txEl>
                                              <p:pRg st="3" end="3"/>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30723">
                                            <p:txEl>
                                              <p:pRg st="4" end="4"/>
                                            </p:txEl>
                                          </p:spTgt>
                                        </p:tgtEl>
                                        <p:attrNameLst>
                                          <p:attrName>style.visibility</p:attrName>
                                        </p:attrNameLst>
                                      </p:cBhvr>
                                      <p:to>
                                        <p:strVal val="visible"/>
                                      </p:to>
                                    </p:set>
                                    <p:animEffect transition="in" filter="fade">
                                      <p:cBhvr>
                                        <p:cTn id="29" dur="500"/>
                                        <p:tgtEl>
                                          <p:spTgt spid="30723">
                                            <p:txEl>
                                              <p:pRg st="4" end="4"/>
                                            </p:txEl>
                                          </p:spTgt>
                                        </p:tgtEl>
                                      </p:cBhvr>
                                    </p:animEffect>
                                    <p:anim calcmode="lin" valueType="num">
                                      <p:cBhvr>
                                        <p:cTn id="30" dur="5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p:cTn id="31" dur="500" fill="hold"/>
                                        <p:tgtEl>
                                          <p:spTgt spid="30723">
                                            <p:txEl>
                                              <p:pRg st="4" end="4"/>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30723">
                                            <p:txEl>
                                              <p:pRg st="5" end="5"/>
                                            </p:txEl>
                                          </p:spTgt>
                                        </p:tgtEl>
                                        <p:attrNameLst>
                                          <p:attrName>style.visibility</p:attrName>
                                        </p:attrNameLst>
                                      </p:cBhvr>
                                      <p:to>
                                        <p:strVal val="visible"/>
                                      </p:to>
                                    </p:set>
                                    <p:animEffect transition="in" filter="fade">
                                      <p:cBhvr>
                                        <p:cTn id="34" dur="500"/>
                                        <p:tgtEl>
                                          <p:spTgt spid="30723">
                                            <p:txEl>
                                              <p:pRg st="5" end="5"/>
                                            </p:txEl>
                                          </p:spTgt>
                                        </p:tgtEl>
                                      </p:cBhvr>
                                    </p:animEffect>
                                    <p:anim calcmode="lin" valueType="num">
                                      <p:cBhvr>
                                        <p:cTn id="35" dur="500" fill="hold"/>
                                        <p:tgtEl>
                                          <p:spTgt spid="30723">
                                            <p:txEl>
                                              <p:pRg st="5" end="5"/>
                                            </p:txEl>
                                          </p:spTgt>
                                        </p:tgtEl>
                                        <p:attrNameLst>
                                          <p:attrName>ppt_x</p:attrName>
                                        </p:attrNameLst>
                                      </p:cBhvr>
                                      <p:tavLst>
                                        <p:tav tm="0">
                                          <p:val>
                                            <p:strVal val="#ppt_x"/>
                                          </p:val>
                                        </p:tav>
                                        <p:tav tm="100000">
                                          <p:val>
                                            <p:strVal val="#ppt_x"/>
                                          </p:val>
                                        </p:tav>
                                      </p:tavLst>
                                    </p:anim>
                                    <p:anim calcmode="lin" valueType="num">
                                      <p:cBhvr>
                                        <p:cTn id="36" dur="500" fill="hold"/>
                                        <p:tgtEl>
                                          <p:spTgt spid="30723">
                                            <p:txEl>
                                              <p:pRg st="5" end="5"/>
                                            </p:txEl>
                                          </p:spTgt>
                                        </p:tgtEl>
                                        <p:attrNameLst>
                                          <p:attrName>ppt_y</p:attrName>
                                        </p:attrNameLst>
                                      </p:cBhvr>
                                      <p:tavLst>
                                        <p:tav tm="0">
                                          <p:val>
                                            <p:strVal val="#ppt_y+.05"/>
                                          </p:val>
                                        </p:tav>
                                        <p:tav tm="100000">
                                          <p:val>
                                            <p:strVal val="#ppt_y"/>
                                          </p:val>
                                        </p:tav>
                                      </p:tavLst>
                                    </p:anim>
                                  </p:childTnLst>
                                </p:cTn>
                              </p:par>
                              <p:par>
                                <p:cTn id="37" presetID="44" presetClass="entr" presetSubtype="0" fill="hold" grpId="0" nodeType="withEffect">
                                  <p:stCondLst>
                                    <p:cond delay="0"/>
                                  </p:stCondLst>
                                  <p:childTnLst>
                                    <p:set>
                                      <p:cBhvr>
                                        <p:cTn id="38" dur="1" fill="hold">
                                          <p:stCondLst>
                                            <p:cond delay="0"/>
                                          </p:stCondLst>
                                        </p:cTn>
                                        <p:tgtEl>
                                          <p:spTgt spid="30723">
                                            <p:txEl>
                                              <p:pRg st="6" end="6"/>
                                            </p:txEl>
                                          </p:spTgt>
                                        </p:tgtEl>
                                        <p:attrNameLst>
                                          <p:attrName>style.visibility</p:attrName>
                                        </p:attrNameLst>
                                      </p:cBhvr>
                                      <p:to>
                                        <p:strVal val="visible"/>
                                      </p:to>
                                    </p:set>
                                    <p:animEffect transition="in" filter="fade">
                                      <p:cBhvr>
                                        <p:cTn id="39" dur="500"/>
                                        <p:tgtEl>
                                          <p:spTgt spid="30723">
                                            <p:txEl>
                                              <p:pRg st="6" end="6"/>
                                            </p:txEl>
                                          </p:spTgt>
                                        </p:tgtEl>
                                      </p:cBhvr>
                                    </p:animEffect>
                                    <p:anim calcmode="lin" valueType="num">
                                      <p:cBhvr>
                                        <p:cTn id="40" dur="500" fill="hold"/>
                                        <p:tgtEl>
                                          <p:spTgt spid="30723">
                                            <p:txEl>
                                              <p:pRg st="6" end="6"/>
                                            </p:txEl>
                                          </p:spTgt>
                                        </p:tgtEl>
                                        <p:attrNameLst>
                                          <p:attrName>ppt_x</p:attrName>
                                        </p:attrNameLst>
                                      </p:cBhvr>
                                      <p:tavLst>
                                        <p:tav tm="0">
                                          <p:val>
                                            <p:strVal val="#ppt_x"/>
                                          </p:val>
                                        </p:tav>
                                        <p:tav tm="100000">
                                          <p:val>
                                            <p:strVal val="#ppt_x"/>
                                          </p:val>
                                        </p:tav>
                                      </p:tavLst>
                                    </p:anim>
                                    <p:anim calcmode="lin" valueType="num">
                                      <p:cBhvr>
                                        <p:cTn id="41" dur="500" fill="hold"/>
                                        <p:tgtEl>
                                          <p:spTgt spid="30723">
                                            <p:txEl>
                                              <p:pRg st="6" end="6"/>
                                            </p:txEl>
                                          </p:spTgt>
                                        </p:tgtEl>
                                        <p:attrNameLst>
                                          <p:attrName>ppt_y</p:attrName>
                                        </p:attrNameLst>
                                      </p:cBhvr>
                                      <p:tavLst>
                                        <p:tav tm="0">
                                          <p:val>
                                            <p:strVal val="#ppt_y+.05"/>
                                          </p:val>
                                        </p:tav>
                                        <p:tav tm="100000">
                                          <p:val>
                                            <p:strVal val="#ppt_y"/>
                                          </p:val>
                                        </p:tav>
                                      </p:tavLst>
                                    </p:anim>
                                  </p:childTnLst>
                                </p:cTn>
                              </p:par>
                              <p:par>
                                <p:cTn id="42" presetID="44" presetClass="entr" presetSubtype="0" fill="hold" grpId="0" nodeType="withEffect">
                                  <p:stCondLst>
                                    <p:cond delay="0"/>
                                  </p:stCondLst>
                                  <p:childTnLst>
                                    <p:set>
                                      <p:cBhvr>
                                        <p:cTn id="43" dur="1" fill="hold">
                                          <p:stCondLst>
                                            <p:cond delay="0"/>
                                          </p:stCondLst>
                                        </p:cTn>
                                        <p:tgtEl>
                                          <p:spTgt spid="30723">
                                            <p:txEl>
                                              <p:pRg st="7" end="7"/>
                                            </p:txEl>
                                          </p:spTgt>
                                        </p:tgtEl>
                                        <p:attrNameLst>
                                          <p:attrName>style.visibility</p:attrName>
                                        </p:attrNameLst>
                                      </p:cBhvr>
                                      <p:to>
                                        <p:strVal val="visible"/>
                                      </p:to>
                                    </p:set>
                                    <p:animEffect transition="in" filter="fade">
                                      <p:cBhvr>
                                        <p:cTn id="44" dur="500"/>
                                        <p:tgtEl>
                                          <p:spTgt spid="30723">
                                            <p:txEl>
                                              <p:pRg st="7" end="7"/>
                                            </p:txEl>
                                          </p:spTgt>
                                        </p:tgtEl>
                                      </p:cBhvr>
                                    </p:animEffect>
                                    <p:anim calcmode="lin" valueType="num">
                                      <p:cBhvr>
                                        <p:cTn id="45" dur="500" fill="hold"/>
                                        <p:tgtEl>
                                          <p:spTgt spid="30723">
                                            <p:txEl>
                                              <p:pRg st="7" end="7"/>
                                            </p:txEl>
                                          </p:spTgt>
                                        </p:tgtEl>
                                        <p:attrNameLst>
                                          <p:attrName>ppt_x</p:attrName>
                                        </p:attrNameLst>
                                      </p:cBhvr>
                                      <p:tavLst>
                                        <p:tav tm="0">
                                          <p:val>
                                            <p:strVal val="#ppt_x"/>
                                          </p:val>
                                        </p:tav>
                                        <p:tav tm="100000">
                                          <p:val>
                                            <p:strVal val="#ppt_x"/>
                                          </p:val>
                                        </p:tav>
                                      </p:tavLst>
                                    </p:anim>
                                    <p:anim calcmode="lin" valueType="num">
                                      <p:cBhvr>
                                        <p:cTn id="46" dur="500" fill="hold"/>
                                        <p:tgtEl>
                                          <p:spTgt spid="30723">
                                            <p:txEl>
                                              <p:pRg st="7" end="7"/>
                                            </p:txEl>
                                          </p:spTgt>
                                        </p:tgtEl>
                                        <p:attrNameLst>
                                          <p:attrName>ppt_y</p:attrName>
                                        </p:attrNameLst>
                                      </p:cBhvr>
                                      <p:tavLst>
                                        <p:tav tm="0">
                                          <p:val>
                                            <p:strVal val="#ppt_y+.05"/>
                                          </p:val>
                                        </p:tav>
                                        <p:tav tm="100000">
                                          <p:val>
                                            <p:strVal val="#ppt_y"/>
                                          </p:val>
                                        </p:tav>
                                      </p:tavLst>
                                    </p:anim>
                                  </p:childTnLst>
                                </p:cTn>
                              </p:par>
                              <p:par>
                                <p:cTn id="47" presetID="44" presetClass="entr" presetSubtype="0" fill="hold" grpId="0" nodeType="withEffect">
                                  <p:stCondLst>
                                    <p:cond delay="0"/>
                                  </p:stCondLst>
                                  <p:childTnLst>
                                    <p:set>
                                      <p:cBhvr>
                                        <p:cTn id="48" dur="1" fill="hold">
                                          <p:stCondLst>
                                            <p:cond delay="0"/>
                                          </p:stCondLst>
                                        </p:cTn>
                                        <p:tgtEl>
                                          <p:spTgt spid="30723">
                                            <p:txEl>
                                              <p:pRg st="8" end="8"/>
                                            </p:txEl>
                                          </p:spTgt>
                                        </p:tgtEl>
                                        <p:attrNameLst>
                                          <p:attrName>style.visibility</p:attrName>
                                        </p:attrNameLst>
                                      </p:cBhvr>
                                      <p:to>
                                        <p:strVal val="visible"/>
                                      </p:to>
                                    </p:set>
                                    <p:animEffect transition="in" filter="fade">
                                      <p:cBhvr>
                                        <p:cTn id="49" dur="500"/>
                                        <p:tgtEl>
                                          <p:spTgt spid="30723">
                                            <p:txEl>
                                              <p:pRg st="8" end="8"/>
                                            </p:txEl>
                                          </p:spTgt>
                                        </p:tgtEl>
                                      </p:cBhvr>
                                    </p:animEffect>
                                    <p:anim calcmode="lin" valueType="num">
                                      <p:cBhvr>
                                        <p:cTn id="50" dur="500" fill="hold"/>
                                        <p:tgtEl>
                                          <p:spTgt spid="30723">
                                            <p:txEl>
                                              <p:pRg st="8" end="8"/>
                                            </p:txEl>
                                          </p:spTgt>
                                        </p:tgtEl>
                                        <p:attrNameLst>
                                          <p:attrName>ppt_x</p:attrName>
                                        </p:attrNameLst>
                                      </p:cBhvr>
                                      <p:tavLst>
                                        <p:tav tm="0">
                                          <p:val>
                                            <p:strVal val="#ppt_x"/>
                                          </p:val>
                                        </p:tav>
                                        <p:tav tm="100000">
                                          <p:val>
                                            <p:strVal val="#ppt_x"/>
                                          </p:val>
                                        </p:tav>
                                      </p:tavLst>
                                    </p:anim>
                                    <p:anim calcmode="lin" valueType="num">
                                      <p:cBhvr>
                                        <p:cTn id="51" dur="500" fill="hold"/>
                                        <p:tgtEl>
                                          <p:spTgt spid="30723">
                                            <p:txEl>
                                              <p:pRg st="8" end="8"/>
                                            </p:txEl>
                                          </p:spTgt>
                                        </p:tgtEl>
                                        <p:attrNameLst>
                                          <p:attrName>ppt_y</p:attrName>
                                        </p:attrNameLst>
                                      </p:cBhvr>
                                      <p:tavLst>
                                        <p:tav tm="0">
                                          <p:val>
                                            <p:strVal val="#ppt_y+.05"/>
                                          </p:val>
                                        </p:tav>
                                        <p:tav tm="100000">
                                          <p:val>
                                            <p:strVal val="#ppt_y"/>
                                          </p:val>
                                        </p:tav>
                                      </p:tavLst>
                                    </p:anim>
                                  </p:childTnLst>
                                </p:cTn>
                              </p:par>
                              <p:par>
                                <p:cTn id="52" presetID="44" presetClass="entr" presetSubtype="0" fill="hold" grpId="0" nodeType="withEffect">
                                  <p:stCondLst>
                                    <p:cond delay="0"/>
                                  </p:stCondLst>
                                  <p:childTnLst>
                                    <p:set>
                                      <p:cBhvr>
                                        <p:cTn id="53" dur="1" fill="hold">
                                          <p:stCondLst>
                                            <p:cond delay="0"/>
                                          </p:stCondLst>
                                        </p:cTn>
                                        <p:tgtEl>
                                          <p:spTgt spid="30723">
                                            <p:txEl>
                                              <p:pRg st="9" end="9"/>
                                            </p:txEl>
                                          </p:spTgt>
                                        </p:tgtEl>
                                        <p:attrNameLst>
                                          <p:attrName>style.visibility</p:attrName>
                                        </p:attrNameLst>
                                      </p:cBhvr>
                                      <p:to>
                                        <p:strVal val="visible"/>
                                      </p:to>
                                    </p:set>
                                    <p:animEffect transition="in" filter="fade">
                                      <p:cBhvr>
                                        <p:cTn id="54" dur="500"/>
                                        <p:tgtEl>
                                          <p:spTgt spid="30723">
                                            <p:txEl>
                                              <p:pRg st="9" end="9"/>
                                            </p:txEl>
                                          </p:spTgt>
                                        </p:tgtEl>
                                      </p:cBhvr>
                                    </p:animEffect>
                                    <p:anim calcmode="lin" valueType="num">
                                      <p:cBhvr>
                                        <p:cTn id="55" dur="500" fill="hold"/>
                                        <p:tgtEl>
                                          <p:spTgt spid="30723">
                                            <p:txEl>
                                              <p:pRg st="9" end="9"/>
                                            </p:txEl>
                                          </p:spTgt>
                                        </p:tgtEl>
                                        <p:attrNameLst>
                                          <p:attrName>ppt_x</p:attrName>
                                        </p:attrNameLst>
                                      </p:cBhvr>
                                      <p:tavLst>
                                        <p:tav tm="0">
                                          <p:val>
                                            <p:strVal val="#ppt_x"/>
                                          </p:val>
                                        </p:tav>
                                        <p:tav tm="100000">
                                          <p:val>
                                            <p:strVal val="#ppt_x"/>
                                          </p:val>
                                        </p:tav>
                                      </p:tavLst>
                                    </p:anim>
                                    <p:anim calcmode="lin" valueType="num">
                                      <p:cBhvr>
                                        <p:cTn id="56" dur="500" fill="hold"/>
                                        <p:tgtEl>
                                          <p:spTgt spid="30723">
                                            <p:txEl>
                                              <p:pRg st="9" end="9"/>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2" y="836712"/>
            <a:ext cx="8784976" cy="6021288"/>
          </a:xfrm>
        </p:spPr>
        <p:txBody>
          <a:bodyPr>
            <a:noAutofit/>
          </a:bodyPr>
          <a:lstStyle/>
          <a:p>
            <a:r>
              <a:rPr lang="uk-UA" sz="1600" dirty="0"/>
              <a:t>З 7 по 10 травня 1948 року політики, включаючи</a:t>
            </a:r>
            <a:r>
              <a:rPr lang="ru-RU" sz="1600" dirty="0"/>
              <a:t> </a:t>
            </a:r>
            <a:r>
              <a:rPr lang="uk-UA" sz="1600" dirty="0" err="1">
                <a:hlinkClick r:id="rId2" tooltip="Вінстон Черчилль"/>
              </a:rPr>
              <a:t>Вінстона</a:t>
            </a:r>
            <a:r>
              <a:rPr lang="uk-UA" sz="1600" dirty="0">
                <a:hlinkClick r:id="rId2" tooltip="Вінстон Черчилль"/>
              </a:rPr>
              <a:t> Черчилля</a:t>
            </a:r>
            <a:r>
              <a:rPr lang="uk-UA" sz="1600" dirty="0"/>
              <a:t>,</a:t>
            </a:r>
            <a:r>
              <a:rPr lang="ru-RU" sz="1600" dirty="0"/>
              <a:t> </a:t>
            </a:r>
            <a:r>
              <a:rPr lang="uk-UA" sz="1600" dirty="0">
                <a:hlinkClick r:id="rId3" tooltip="Франсуа Міттеран"/>
              </a:rPr>
              <a:t>Франсуа </a:t>
            </a:r>
            <a:r>
              <a:rPr lang="uk-UA" sz="1600" dirty="0" err="1">
                <a:hlinkClick r:id="rId3" tooltip="Франсуа Міттеран"/>
              </a:rPr>
              <a:t>Міттерана</a:t>
            </a:r>
            <a:r>
              <a:rPr lang="ru-RU" sz="1600" dirty="0"/>
              <a:t> </a:t>
            </a:r>
            <a:r>
              <a:rPr lang="uk-UA" sz="1600" dirty="0"/>
              <a:t>та</a:t>
            </a:r>
            <a:r>
              <a:rPr lang="ru-RU" sz="1600" dirty="0"/>
              <a:t> </a:t>
            </a:r>
            <a:r>
              <a:rPr lang="uk-UA" sz="1600" dirty="0">
                <a:hlinkClick r:id="rId4" tooltip="Конрад Аденауер"/>
              </a:rPr>
              <a:t>Конрада Аденауера</a:t>
            </a:r>
            <a:r>
              <a:rPr lang="uk-UA" sz="1600" dirty="0"/>
              <a:t>, а також представники громадянського суспільства, науковці, бізнес-лідери, профспілкові діячі та релігійні лідери, скликали</a:t>
            </a:r>
            <a:r>
              <a:rPr lang="ru-RU" sz="1600" dirty="0"/>
              <a:t> </a:t>
            </a:r>
            <a:r>
              <a:rPr lang="uk-UA" sz="1600" dirty="0">
                <a:hlinkClick r:id="rId5" tooltip="Європейський конгрес"/>
              </a:rPr>
              <a:t>Конгрес Європи</a:t>
            </a:r>
            <a:r>
              <a:rPr lang="ru-RU" sz="1600" dirty="0"/>
              <a:t> </a:t>
            </a:r>
            <a:r>
              <a:rPr lang="uk-UA" sz="1600" dirty="0"/>
              <a:t>в</a:t>
            </a:r>
            <a:r>
              <a:rPr lang="ru-RU" sz="1600" dirty="0"/>
              <a:t> </a:t>
            </a:r>
            <a:r>
              <a:rPr lang="uk-UA" sz="1600" dirty="0">
                <a:hlinkClick r:id="rId6" tooltip="Гаага"/>
              </a:rPr>
              <a:t>Гаазі</a:t>
            </a:r>
            <a:r>
              <a:rPr lang="uk-UA" sz="1600" dirty="0"/>
              <a:t>. </a:t>
            </a:r>
            <a:r>
              <a:rPr lang="ru-RU" sz="1600" dirty="0" err="1"/>
              <a:t>Після</a:t>
            </a:r>
            <a:r>
              <a:rPr lang="ru-RU" sz="1600" dirty="0"/>
              <a:t> </a:t>
            </a:r>
            <a:r>
              <a:rPr lang="ru-RU" sz="1600" dirty="0" err="1"/>
              <a:t>завершення</a:t>
            </a:r>
            <a:r>
              <a:rPr lang="ru-RU" sz="1600" dirty="0"/>
              <a:t> </a:t>
            </a:r>
            <a:r>
              <a:rPr lang="ru-RU" sz="1600" dirty="0" err="1"/>
              <a:t>Конгресу</a:t>
            </a:r>
            <a:r>
              <a:rPr lang="ru-RU" sz="1600" dirty="0"/>
              <a:t> </a:t>
            </a:r>
            <a:r>
              <a:rPr lang="ru-RU" sz="1600" dirty="0" err="1"/>
              <a:t>було</a:t>
            </a:r>
            <a:r>
              <a:rPr lang="ru-RU" sz="1600" dirty="0"/>
              <a:t> </a:t>
            </a:r>
            <a:r>
              <a:rPr lang="ru-RU" sz="1600" dirty="0" err="1"/>
              <a:t>опубліковано</a:t>
            </a:r>
            <a:r>
              <a:rPr lang="ru-RU" sz="1600" dirty="0"/>
              <a:t> </a:t>
            </a:r>
            <a:r>
              <a:rPr lang="ru-RU" sz="1600" dirty="0" err="1"/>
              <a:t>декларацію</a:t>
            </a:r>
            <a:r>
              <a:rPr lang="ru-RU" sz="1600" dirty="0"/>
              <a:t> та </a:t>
            </a:r>
            <a:r>
              <a:rPr lang="ru-RU" sz="1600" dirty="0" err="1"/>
              <a:t>наступне</a:t>
            </a:r>
            <a:r>
              <a:rPr lang="ru-RU" sz="1600" dirty="0"/>
              <a:t> </a:t>
            </a:r>
            <a:r>
              <a:rPr lang="ru-RU" sz="1600" dirty="0" err="1"/>
              <a:t>зобов'язання</a:t>
            </a:r>
            <a:r>
              <a:rPr lang="ru-RU" sz="1600" dirty="0"/>
              <a:t> </a:t>
            </a:r>
            <a:r>
              <a:rPr lang="ru-RU" sz="1600" dirty="0" err="1"/>
              <a:t>створити</a:t>
            </a:r>
            <a:r>
              <a:rPr lang="ru-RU" sz="1600" dirty="0"/>
              <a:t> </a:t>
            </a:r>
            <a:r>
              <a:rPr lang="ru-RU" sz="1600" dirty="0" err="1"/>
              <a:t>конвенцію</a:t>
            </a:r>
            <a:r>
              <a:rPr lang="ru-RU" sz="1600" dirty="0"/>
              <a:t>. Друга та </a:t>
            </a:r>
            <a:r>
              <a:rPr lang="ru-RU" sz="1600" dirty="0" err="1"/>
              <a:t>третя</a:t>
            </a:r>
            <a:r>
              <a:rPr lang="ru-RU" sz="1600" dirty="0"/>
              <a:t> </a:t>
            </a:r>
            <a:r>
              <a:rPr lang="ru-RU" sz="1600" dirty="0" err="1"/>
              <a:t>статті</a:t>
            </a:r>
            <a:r>
              <a:rPr lang="ru-RU" sz="1600" dirty="0"/>
              <a:t> </a:t>
            </a:r>
            <a:r>
              <a:rPr lang="ru-RU" sz="1600" dirty="0" err="1"/>
              <a:t>зобов'язання</a:t>
            </a:r>
            <a:r>
              <a:rPr lang="ru-RU" sz="1600" dirty="0"/>
              <a:t> </a:t>
            </a:r>
            <a:r>
              <a:rPr lang="ru-RU" sz="1600" dirty="0" err="1"/>
              <a:t>зазначають</a:t>
            </a:r>
            <a:r>
              <a:rPr lang="ru-RU" sz="1600" dirty="0"/>
              <a:t>: «Ми </a:t>
            </a:r>
            <a:r>
              <a:rPr lang="ru-RU" sz="1600" dirty="0" err="1"/>
              <a:t>прагнемо</a:t>
            </a:r>
            <a:r>
              <a:rPr lang="ru-RU" sz="1600" dirty="0"/>
              <a:t> </a:t>
            </a:r>
            <a:r>
              <a:rPr lang="ru-RU" sz="1600" dirty="0" err="1"/>
              <a:t>Хартії</a:t>
            </a:r>
            <a:r>
              <a:rPr lang="ru-RU" sz="1600" dirty="0"/>
              <a:t> прав </a:t>
            </a:r>
            <a:r>
              <a:rPr lang="ru-RU" sz="1600" dirty="0" err="1"/>
              <a:t>людини</a:t>
            </a:r>
            <a:r>
              <a:rPr lang="ru-RU" sz="1600" dirty="0"/>
              <a:t>, яка </a:t>
            </a:r>
            <a:r>
              <a:rPr lang="ru-RU" sz="1600" dirty="0" err="1"/>
              <a:t>гарантує</a:t>
            </a:r>
            <a:r>
              <a:rPr lang="ru-RU" sz="1600" dirty="0"/>
              <a:t> свободу думки, </a:t>
            </a:r>
            <a:r>
              <a:rPr lang="ru-RU" sz="1600" dirty="0" err="1"/>
              <a:t>зібрань</a:t>
            </a:r>
            <a:r>
              <a:rPr lang="ru-RU" sz="1600" dirty="0"/>
              <a:t> та </a:t>
            </a:r>
            <a:r>
              <a:rPr lang="ru-RU" sz="1600" dirty="0" err="1"/>
              <a:t>вираження</a:t>
            </a:r>
            <a:r>
              <a:rPr lang="ru-RU" sz="1600" dirty="0"/>
              <a:t> </a:t>
            </a:r>
            <a:r>
              <a:rPr lang="ru-RU" sz="1600" dirty="0" err="1"/>
              <a:t>поглядів</a:t>
            </a:r>
            <a:r>
              <a:rPr lang="ru-RU" sz="1600" dirty="0"/>
              <a:t>, а </a:t>
            </a:r>
            <a:r>
              <a:rPr lang="ru-RU" sz="1600" dirty="0" err="1"/>
              <a:t>також</a:t>
            </a:r>
            <a:r>
              <a:rPr lang="ru-RU" sz="1600" dirty="0"/>
              <a:t> право </a:t>
            </a:r>
            <a:r>
              <a:rPr lang="ru-RU" sz="1600" dirty="0" err="1"/>
              <a:t>формувати</a:t>
            </a:r>
            <a:r>
              <a:rPr lang="ru-RU" sz="1600" dirty="0"/>
              <a:t> </a:t>
            </a:r>
            <a:r>
              <a:rPr lang="ru-RU" sz="1600" dirty="0" err="1"/>
              <a:t>політичну</a:t>
            </a:r>
            <a:r>
              <a:rPr lang="ru-RU" sz="1600" dirty="0"/>
              <a:t> </a:t>
            </a:r>
            <a:r>
              <a:rPr lang="ru-RU" sz="1600" dirty="0" err="1"/>
              <a:t>опозицію</a:t>
            </a:r>
            <a:r>
              <a:rPr lang="ru-RU" sz="1600" dirty="0"/>
              <a:t>. Ми </a:t>
            </a:r>
            <a:r>
              <a:rPr lang="ru-RU" sz="1600" dirty="0" err="1"/>
              <a:t>прагнемо</a:t>
            </a:r>
            <a:r>
              <a:rPr lang="ru-RU" sz="1600" dirty="0"/>
              <a:t> Суду з </a:t>
            </a:r>
            <a:r>
              <a:rPr lang="ru-RU" sz="1600" dirty="0" err="1"/>
              <a:t>адекватними</a:t>
            </a:r>
            <a:r>
              <a:rPr lang="ru-RU" sz="1600" dirty="0"/>
              <a:t> </a:t>
            </a:r>
            <a:r>
              <a:rPr lang="ru-RU" sz="1600" dirty="0" err="1"/>
              <a:t>санкціями</a:t>
            </a:r>
            <a:r>
              <a:rPr lang="ru-RU" sz="1600" dirty="0"/>
              <a:t> за </a:t>
            </a:r>
            <a:r>
              <a:rPr lang="ru-RU" sz="1600" dirty="0" err="1"/>
              <a:t>виконання</a:t>
            </a:r>
            <a:r>
              <a:rPr lang="ru-RU" sz="1600" dirty="0"/>
              <a:t> </a:t>
            </a:r>
            <a:r>
              <a:rPr lang="ru-RU" sz="1600" dirty="0" err="1"/>
              <a:t>цієї</a:t>
            </a:r>
            <a:r>
              <a:rPr lang="ru-RU" sz="1600" dirty="0"/>
              <a:t> </a:t>
            </a:r>
            <a:r>
              <a:rPr lang="ru-RU" sz="1600" dirty="0" err="1"/>
              <a:t>Хартії</a:t>
            </a:r>
            <a:r>
              <a:rPr lang="ru-RU" sz="1600" dirty="0"/>
              <a:t>». </a:t>
            </a:r>
          </a:p>
          <a:p>
            <a:r>
              <a:rPr lang="ru-RU" sz="1600" dirty="0" err="1"/>
              <a:t>Конвенцію</a:t>
            </a:r>
            <a:r>
              <a:rPr lang="ru-RU" sz="1600" dirty="0"/>
              <a:t> </a:t>
            </a:r>
            <a:r>
              <a:rPr lang="ru-RU" sz="1600" dirty="0" err="1"/>
              <a:t>було</a:t>
            </a:r>
            <a:r>
              <a:rPr lang="ru-RU" sz="1600" dirty="0"/>
              <a:t> </a:t>
            </a:r>
            <a:r>
              <a:rPr lang="ru-RU" sz="1600" dirty="0" err="1"/>
              <a:t>розроблено</a:t>
            </a:r>
            <a:r>
              <a:rPr lang="ru-RU" sz="1600" dirty="0"/>
              <a:t> як </a:t>
            </a:r>
            <a:r>
              <a:rPr lang="ru-RU" sz="1600" dirty="0" err="1"/>
              <a:t>одне</a:t>
            </a:r>
            <a:r>
              <a:rPr lang="ru-RU" sz="1600" dirty="0"/>
              <a:t> з перших і </a:t>
            </a:r>
            <a:r>
              <a:rPr lang="ru-RU" sz="1600" dirty="0" err="1"/>
              <a:t>найважливіших</a:t>
            </a:r>
            <a:r>
              <a:rPr lang="ru-RU" sz="1600" dirty="0"/>
              <a:t> </a:t>
            </a:r>
            <a:r>
              <a:rPr lang="ru-RU" sz="1600" dirty="0" err="1"/>
              <a:t>завдань</a:t>
            </a:r>
            <a:r>
              <a:rPr lang="ru-RU" sz="1600" dirty="0"/>
              <a:t> </a:t>
            </a:r>
            <a:r>
              <a:rPr lang="ru-RU" sz="1600" dirty="0" err="1"/>
              <a:t>новоствореної</a:t>
            </a:r>
            <a:r>
              <a:rPr lang="ru-RU" sz="1600" dirty="0"/>
              <a:t> </a:t>
            </a:r>
            <a:r>
              <a:rPr lang="ru-RU" sz="1600" dirty="0">
                <a:hlinkClick r:id="rId7" tooltip="Рада Європи"/>
              </a:rPr>
              <a:t>Ради </a:t>
            </a:r>
            <a:r>
              <a:rPr lang="ru-RU" sz="1600" dirty="0" err="1">
                <a:hlinkClick r:id="rId7" tooltip="Рада Європи"/>
              </a:rPr>
              <a:t>Європи</a:t>
            </a:r>
            <a:r>
              <a:rPr lang="ru-RU" sz="1600" dirty="0"/>
              <a:t>. </a:t>
            </a:r>
            <a:r>
              <a:rPr lang="ru-RU" sz="1600" dirty="0" err="1"/>
              <a:t>Понад</a:t>
            </a:r>
            <a:r>
              <a:rPr lang="ru-RU" sz="1600" dirty="0"/>
              <a:t> 100 </a:t>
            </a:r>
            <a:r>
              <a:rPr lang="ru-RU" sz="1600" dirty="0" err="1"/>
              <a:t>парламентарів</a:t>
            </a:r>
            <a:r>
              <a:rPr lang="ru-RU" sz="1600" dirty="0"/>
              <a:t> з </a:t>
            </a:r>
            <a:r>
              <a:rPr lang="ru-RU" sz="1600" dirty="0" err="1"/>
              <a:t>дванадцяти</a:t>
            </a:r>
            <a:r>
              <a:rPr lang="ru-RU" sz="1600" dirty="0"/>
              <a:t> </a:t>
            </a:r>
            <a:r>
              <a:rPr lang="ru-RU" sz="1600" dirty="0" err="1"/>
              <a:t>тодішніх</a:t>
            </a:r>
            <a:r>
              <a:rPr lang="ru-RU" sz="1600" dirty="0"/>
              <a:t> держав-</a:t>
            </a:r>
            <a:r>
              <a:rPr lang="ru-RU" sz="1600" dirty="0" err="1"/>
              <a:t>членів</a:t>
            </a:r>
            <a:r>
              <a:rPr lang="ru-RU" sz="1600" dirty="0"/>
              <a:t> Ради </a:t>
            </a:r>
            <a:r>
              <a:rPr lang="ru-RU" sz="1600" dirty="0" err="1"/>
              <a:t>зібралися</a:t>
            </a:r>
            <a:r>
              <a:rPr lang="ru-RU" sz="1600" dirty="0"/>
              <a:t> у </a:t>
            </a:r>
            <a:r>
              <a:rPr lang="ru-RU" sz="1600" dirty="0" err="1"/>
              <a:t>Страсбурзі</a:t>
            </a:r>
            <a:r>
              <a:rPr lang="ru-RU" sz="1600" dirty="0"/>
              <a:t> </a:t>
            </a:r>
            <a:r>
              <a:rPr lang="ru-RU" sz="1600" dirty="0" err="1"/>
              <a:t>влітку</a:t>
            </a:r>
            <a:r>
              <a:rPr lang="ru-RU" sz="1600" dirty="0"/>
              <a:t> 1949 року на перше в </a:t>
            </a:r>
            <a:r>
              <a:rPr lang="ru-RU" sz="1600" dirty="0" err="1"/>
              <a:t>історії</a:t>
            </a:r>
            <a:r>
              <a:rPr lang="ru-RU" sz="1600" dirty="0"/>
              <a:t> </a:t>
            </a:r>
            <a:r>
              <a:rPr lang="ru-RU" sz="1600" dirty="0" err="1"/>
              <a:t>засідання</a:t>
            </a:r>
            <a:r>
              <a:rPr lang="ru-RU" sz="1600" dirty="0"/>
              <a:t> </a:t>
            </a:r>
            <a:r>
              <a:rPr lang="ru-RU" sz="1600" dirty="0" err="1"/>
              <a:t>Консультативної</a:t>
            </a:r>
            <a:r>
              <a:rPr lang="ru-RU" sz="1600" dirty="0"/>
              <a:t> </a:t>
            </a:r>
            <a:r>
              <a:rPr lang="ru-RU" sz="1600" dirty="0" err="1"/>
              <a:t>асамблеї</a:t>
            </a:r>
            <a:r>
              <a:rPr lang="ru-RU" sz="1600" dirty="0"/>
              <a:t> Ради, </a:t>
            </a:r>
            <a:r>
              <a:rPr lang="ru-RU" sz="1600" dirty="0" err="1"/>
              <a:t>щоб</a:t>
            </a:r>
            <a:r>
              <a:rPr lang="ru-RU" sz="1600" dirty="0"/>
              <a:t> </a:t>
            </a:r>
            <a:r>
              <a:rPr lang="ru-RU" sz="1600" dirty="0" err="1"/>
              <a:t>розробити</a:t>
            </a:r>
            <a:r>
              <a:rPr lang="ru-RU" sz="1600" dirty="0"/>
              <a:t> «</a:t>
            </a:r>
            <a:r>
              <a:rPr lang="ru-RU" sz="1600" dirty="0" err="1"/>
              <a:t>хартію</a:t>
            </a:r>
            <a:r>
              <a:rPr lang="ru-RU" sz="1600" dirty="0"/>
              <a:t> прав </a:t>
            </a:r>
            <a:r>
              <a:rPr lang="ru-RU" sz="1600" dirty="0" err="1"/>
              <a:t>людини</a:t>
            </a:r>
            <a:r>
              <a:rPr lang="ru-RU" sz="1600" dirty="0"/>
              <a:t>», </a:t>
            </a:r>
            <a:r>
              <a:rPr lang="ru-RU" sz="1600" dirty="0" err="1"/>
              <a:t>проголошену</a:t>
            </a:r>
            <a:r>
              <a:rPr lang="ru-RU" sz="1600" dirty="0"/>
              <a:t> в </a:t>
            </a:r>
            <a:r>
              <a:rPr lang="ru-RU" sz="1600" dirty="0" err="1"/>
              <a:t>Гаазі</a:t>
            </a:r>
            <a:r>
              <a:rPr lang="ru-RU" sz="1600" dirty="0"/>
              <a:t>, та </a:t>
            </a:r>
            <a:r>
              <a:rPr lang="ru-RU" sz="1600" dirty="0" err="1"/>
              <a:t>створити</a:t>
            </a:r>
            <a:r>
              <a:rPr lang="ru-RU" sz="1600" dirty="0"/>
              <a:t> суд для </a:t>
            </a:r>
            <a:r>
              <a:rPr lang="ru-RU" sz="1600" dirty="0" err="1"/>
              <a:t>її</a:t>
            </a:r>
            <a:r>
              <a:rPr lang="ru-RU" sz="1600" dirty="0"/>
              <a:t> </a:t>
            </a:r>
            <a:r>
              <a:rPr lang="ru-RU" sz="1600" dirty="0" err="1"/>
              <a:t>забезпечення</a:t>
            </a:r>
            <a:r>
              <a:rPr lang="ru-RU" sz="1600" dirty="0"/>
              <a:t> </a:t>
            </a:r>
            <a:r>
              <a:rPr lang="ru-RU" sz="1600" dirty="0" err="1"/>
              <a:t>виконання</a:t>
            </a:r>
            <a:r>
              <a:rPr lang="ru-RU" sz="1600" dirty="0"/>
              <a:t>. </a:t>
            </a:r>
            <a:r>
              <a:rPr lang="ru-RU" sz="1600" dirty="0" err="1"/>
              <a:t>Британський</a:t>
            </a:r>
            <a:r>
              <a:rPr lang="ru-RU" sz="1600" dirty="0"/>
              <a:t> депутат парламенту та юрист сер </a:t>
            </a:r>
            <a:r>
              <a:rPr lang="ru-RU" sz="1600" dirty="0" err="1">
                <a:hlinkClick r:id="rId8" tooltip="Девід Максвелл Файф (1-й граф Кілмуір) (ще не написана)"/>
              </a:rPr>
              <a:t>Девід</a:t>
            </a:r>
            <a:r>
              <a:rPr lang="ru-RU" sz="1600" dirty="0">
                <a:hlinkClick r:id="rId8" tooltip="Девід Максвелл Файф (1-й граф Кілмуір) (ще не написана)"/>
              </a:rPr>
              <a:t> Максвелл-</a:t>
            </a:r>
            <a:r>
              <a:rPr lang="ru-RU" sz="1600" dirty="0" err="1">
                <a:hlinkClick r:id="rId8" tooltip="Девід Максвелл Файф (1-й граф Кілмуір) (ще не написана)"/>
              </a:rPr>
              <a:t>Файф</a:t>
            </a:r>
            <a:r>
              <a:rPr lang="ru-RU" sz="1600" dirty="0"/>
              <a:t>, голова </a:t>
            </a:r>
            <a:r>
              <a:rPr lang="ru-RU" sz="1600" dirty="0" err="1"/>
              <a:t>Комітету</a:t>
            </a:r>
            <a:r>
              <a:rPr lang="ru-RU" sz="1600" dirty="0"/>
              <a:t> </a:t>
            </a:r>
            <a:r>
              <a:rPr lang="ru-RU" sz="1600" dirty="0" err="1"/>
              <a:t>Асамблеї</a:t>
            </a:r>
            <a:r>
              <a:rPr lang="ru-RU" sz="1600" dirty="0"/>
              <a:t> з </a:t>
            </a:r>
            <a:r>
              <a:rPr lang="ru-RU" sz="1600" dirty="0" err="1"/>
              <a:t>правових</a:t>
            </a:r>
            <a:r>
              <a:rPr lang="ru-RU" sz="1600" dirty="0"/>
              <a:t> та </a:t>
            </a:r>
            <a:r>
              <a:rPr lang="ru-RU" sz="1600" dirty="0" err="1"/>
              <a:t>адміністративних</a:t>
            </a:r>
            <a:r>
              <a:rPr lang="ru-RU" sz="1600" dirty="0"/>
              <a:t> </a:t>
            </a:r>
            <a:r>
              <a:rPr lang="ru-RU" sz="1600" dirty="0" err="1"/>
              <a:t>питань</a:t>
            </a:r>
            <a:r>
              <a:rPr lang="ru-RU" sz="1600" dirty="0"/>
              <a:t>, </a:t>
            </a:r>
            <a:r>
              <a:rPr lang="ru-RU" sz="1600" dirty="0" err="1"/>
              <a:t>був</a:t>
            </a:r>
            <a:r>
              <a:rPr lang="ru-RU" sz="1600" dirty="0"/>
              <a:t> одним </a:t>
            </a:r>
            <a:r>
              <a:rPr lang="ru-RU" sz="1600" dirty="0" err="1"/>
              <a:t>із</a:t>
            </a:r>
            <a:r>
              <a:rPr lang="ru-RU" sz="1600" dirty="0"/>
              <a:t> </a:t>
            </a:r>
            <a:r>
              <a:rPr lang="ru-RU" sz="1600" dirty="0" err="1"/>
              <a:t>його</a:t>
            </a:r>
            <a:r>
              <a:rPr lang="ru-RU" sz="1600" dirty="0"/>
              <a:t> </a:t>
            </a:r>
            <a:r>
              <a:rPr lang="ru-RU" sz="1600" dirty="0" err="1"/>
              <a:t>провідних</a:t>
            </a:r>
            <a:r>
              <a:rPr lang="ru-RU" sz="1600" dirty="0"/>
              <a:t> </a:t>
            </a:r>
            <a:r>
              <a:rPr lang="ru-RU" sz="1600" dirty="0" err="1"/>
              <a:t>членів</a:t>
            </a:r>
            <a:r>
              <a:rPr lang="ru-RU" sz="1600" dirty="0"/>
              <a:t> та </a:t>
            </a:r>
            <a:r>
              <a:rPr lang="ru-RU" sz="1600" dirty="0" err="1"/>
              <a:t>керував</a:t>
            </a:r>
            <a:r>
              <a:rPr lang="ru-RU" sz="1600" dirty="0"/>
              <a:t> </a:t>
            </a:r>
            <a:r>
              <a:rPr lang="ru-RU" sz="1600" dirty="0" err="1"/>
              <a:t>розробкою</a:t>
            </a:r>
            <a:r>
              <a:rPr lang="ru-RU" sz="1600" dirty="0"/>
              <a:t> </a:t>
            </a:r>
            <a:r>
              <a:rPr lang="ru-RU" sz="1600" dirty="0" err="1"/>
              <a:t>конвенції</a:t>
            </a:r>
            <a:r>
              <a:rPr lang="ru-RU" sz="1600" dirty="0"/>
              <a:t>, </a:t>
            </a:r>
            <a:r>
              <a:rPr lang="ru-RU" sz="1600" dirty="0" err="1"/>
              <a:t>що</a:t>
            </a:r>
            <a:r>
              <a:rPr lang="ru-RU" sz="1600" dirty="0"/>
              <a:t> </a:t>
            </a:r>
            <a:r>
              <a:rPr lang="ru-RU" sz="1600" dirty="0" err="1"/>
              <a:t>базувалася</a:t>
            </a:r>
            <a:r>
              <a:rPr lang="ru-RU" sz="1600" dirty="0"/>
              <a:t> на </a:t>
            </a:r>
            <a:r>
              <a:rPr lang="ru-RU" sz="1600" dirty="0" err="1"/>
              <a:t>попередньому</a:t>
            </a:r>
            <a:r>
              <a:rPr lang="ru-RU" sz="1600" dirty="0"/>
              <a:t> </a:t>
            </a:r>
            <a:r>
              <a:rPr lang="ru-RU" sz="1600" dirty="0" err="1"/>
              <a:t>проекті</a:t>
            </a:r>
            <a:r>
              <a:rPr lang="ru-RU" sz="1600" dirty="0"/>
              <a:t>, </a:t>
            </a:r>
            <a:r>
              <a:rPr lang="ru-RU" sz="1600" dirty="0" err="1"/>
              <a:t>підготовленому</a:t>
            </a:r>
            <a:r>
              <a:rPr lang="ru-RU" sz="1600" dirty="0"/>
              <a:t> </a:t>
            </a:r>
            <a:r>
              <a:rPr lang="ru-RU" sz="1600" dirty="0" err="1">
                <a:hlinkClick r:id="rId9" tooltip="Міжнародний європейський рух (ще не написана)"/>
              </a:rPr>
              <a:t>Європейським</a:t>
            </a:r>
            <a:r>
              <a:rPr lang="ru-RU" sz="1600" dirty="0">
                <a:hlinkClick r:id="rId9" tooltip="Міжнародний європейський рух (ще не написана)"/>
              </a:rPr>
              <a:t> </a:t>
            </a:r>
            <a:r>
              <a:rPr lang="ru-RU" sz="1600" dirty="0" err="1">
                <a:hlinkClick r:id="rId9" tooltip="Міжнародний європейський рух (ще не написана)"/>
              </a:rPr>
              <a:t>рухом</a:t>
            </a:r>
            <a:r>
              <a:rPr lang="ru-RU" sz="1600" dirty="0"/>
              <a:t>. Як прокурор на </a:t>
            </a:r>
            <a:r>
              <a:rPr lang="ru-RU" sz="1600" dirty="0" err="1">
                <a:hlinkClick r:id="rId10" tooltip="Нюрнберзький процес"/>
              </a:rPr>
              <a:t>Нюрнберзькому</a:t>
            </a:r>
            <a:r>
              <a:rPr lang="ru-RU" sz="1600" dirty="0">
                <a:hlinkClick r:id="rId10" tooltip="Нюрнберзький процес"/>
              </a:rPr>
              <a:t> </a:t>
            </a:r>
            <a:r>
              <a:rPr lang="ru-RU" sz="1600" dirty="0" err="1">
                <a:hlinkClick r:id="rId10" tooltip="Нюрнберзький процес"/>
              </a:rPr>
              <a:t>процесі</a:t>
            </a:r>
            <a:r>
              <a:rPr lang="ru-RU" sz="1600" dirty="0"/>
              <a:t>, </a:t>
            </a:r>
            <a:r>
              <a:rPr lang="ru-RU" sz="1600" dirty="0" err="1"/>
              <a:t>він</a:t>
            </a:r>
            <a:r>
              <a:rPr lang="ru-RU" sz="1600" dirty="0"/>
              <a:t> на </a:t>
            </a:r>
            <a:r>
              <a:rPr lang="ru-RU" sz="1600" dirty="0" err="1"/>
              <a:t>власні</a:t>
            </a:r>
            <a:r>
              <a:rPr lang="ru-RU" sz="1600" dirty="0"/>
              <a:t> </a:t>
            </a:r>
            <a:r>
              <a:rPr lang="ru-RU" sz="1600" dirty="0" err="1"/>
              <a:t>очі</a:t>
            </a:r>
            <a:r>
              <a:rPr lang="ru-RU" sz="1600" dirty="0"/>
              <a:t> </a:t>
            </a:r>
            <a:r>
              <a:rPr lang="ru-RU" sz="1600" dirty="0" err="1"/>
              <a:t>бачив</a:t>
            </a:r>
            <a:r>
              <a:rPr lang="ru-RU" sz="1600" dirty="0"/>
              <a:t> силу </a:t>
            </a:r>
            <a:r>
              <a:rPr lang="ru-RU" sz="1600" dirty="0" err="1"/>
              <a:t>міжнародного</a:t>
            </a:r>
            <a:r>
              <a:rPr lang="ru-RU" sz="1600" dirty="0"/>
              <a:t> </a:t>
            </a:r>
            <a:r>
              <a:rPr lang="ru-RU" sz="1600" dirty="0" err="1"/>
              <a:t>правосуддя</a:t>
            </a:r>
            <a:r>
              <a:rPr lang="ru-RU" sz="1600" dirty="0"/>
              <a:t>.</a:t>
            </a:r>
          </a:p>
          <a:p>
            <a:endParaRPr lang="ru-RU" sz="1600"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13</a:t>
            </a:fld>
            <a:endParaRPr lang="ru-RU"/>
          </a:p>
        </p:txBody>
      </p:sp>
      <p:sp>
        <p:nvSpPr>
          <p:cNvPr id="6" name="Заголовок 5"/>
          <p:cNvSpPr>
            <a:spLocks noGrp="1"/>
          </p:cNvSpPr>
          <p:nvPr>
            <p:ph type="title"/>
          </p:nvPr>
        </p:nvSpPr>
        <p:spPr>
          <a:xfrm>
            <a:off x="457200" y="274638"/>
            <a:ext cx="8229600" cy="706090"/>
          </a:xfrm>
        </p:spPr>
        <p:txBody>
          <a:bodyPr>
            <a:normAutofit/>
          </a:bodyPr>
          <a:lstStyle/>
          <a:p>
            <a:r>
              <a:rPr lang="uk-UA" sz="2400" dirty="0" smtClean="0">
                <a:effectLst/>
              </a:rPr>
              <a:t>Історичні причини й умови прийняття Конвенції</a:t>
            </a:r>
            <a:endParaRPr lang="ru-RU" sz="2400" dirty="0">
              <a:effectLst/>
            </a:endParaRPr>
          </a:p>
        </p:txBody>
      </p:sp>
    </p:spTree>
    <p:extLst>
      <p:ext uri="{BB962C8B-B14F-4D97-AF65-F5344CB8AC3E}">
        <p14:creationId xmlns:p14="http://schemas.microsoft.com/office/powerpoint/2010/main" val="247209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7504" y="2636912"/>
            <a:ext cx="8424936" cy="3888432"/>
          </a:xfrm>
        </p:spPr>
        <p:txBody>
          <a:bodyPr>
            <a:noAutofit/>
          </a:bodyPr>
          <a:lstStyle/>
          <a:p>
            <a:r>
              <a:rPr lang="ru-RU" sz="2000" dirty="0" err="1" smtClean="0"/>
              <a:t>Колишній</a:t>
            </a:r>
            <a:r>
              <a:rPr lang="ru-RU" sz="2000" dirty="0" smtClean="0"/>
              <a:t> </a:t>
            </a:r>
            <a:r>
              <a:rPr lang="ru-RU" sz="2000" dirty="0" err="1"/>
              <a:t>міністр</a:t>
            </a:r>
            <a:r>
              <a:rPr lang="ru-RU" sz="2000" dirty="0"/>
              <a:t> </a:t>
            </a:r>
            <a:r>
              <a:rPr lang="ru-RU" sz="2000" dirty="0" err="1"/>
              <a:t>Франції</a:t>
            </a:r>
            <a:r>
              <a:rPr lang="ru-RU" sz="2000" dirty="0"/>
              <a:t> та </a:t>
            </a:r>
            <a:r>
              <a:rPr lang="ru-RU" sz="2000" dirty="0" err="1"/>
              <a:t>боєць</a:t>
            </a:r>
            <a:r>
              <a:rPr lang="ru-RU" sz="2000" dirty="0"/>
              <a:t> </a:t>
            </a:r>
            <a:r>
              <a:rPr lang="ru-RU" sz="2000" dirty="0" err="1"/>
              <a:t>Руху</a:t>
            </a:r>
            <a:r>
              <a:rPr lang="ru-RU" sz="2000" dirty="0"/>
              <a:t> опору </a:t>
            </a:r>
            <a:r>
              <a:rPr lang="ru-RU" sz="2000" dirty="0" err="1"/>
              <a:t>Франції</a:t>
            </a:r>
            <a:r>
              <a:rPr lang="ru-RU" sz="2000" dirty="0"/>
              <a:t> </a:t>
            </a:r>
            <a:r>
              <a:rPr lang="ru-RU" sz="2000" dirty="0" err="1">
                <a:hlinkClick r:id="rId2" tooltip="П'єр-Анрі Тейтжен (ще не написана)"/>
              </a:rPr>
              <a:t>П'єр-Анрі</a:t>
            </a:r>
            <a:r>
              <a:rPr lang="ru-RU" sz="2000" dirty="0">
                <a:hlinkClick r:id="rId2" tooltip="П'єр-Анрі Тейтжен (ще не написана)"/>
              </a:rPr>
              <a:t> </a:t>
            </a:r>
            <a:r>
              <a:rPr lang="ru-RU" sz="2000" dirty="0" err="1">
                <a:hlinkClick r:id="rId2" tooltip="П'єр-Анрі Тейтжен (ще не написана)"/>
              </a:rPr>
              <a:t>Тейтжен</a:t>
            </a:r>
            <a:r>
              <a:rPr lang="ru-RU" sz="2000" dirty="0"/>
              <a:t> подав </a:t>
            </a:r>
            <a:r>
              <a:rPr lang="ru-RU" sz="2000" dirty="0" err="1"/>
              <a:t>Асамблеї</a:t>
            </a:r>
            <a:r>
              <a:rPr lang="ru-RU" sz="2000" dirty="0"/>
              <a:t> </a:t>
            </a:r>
            <a:r>
              <a:rPr lang="ru-RU" sz="2000" dirty="0" err="1"/>
              <a:t>доповідь</a:t>
            </a:r>
            <a:r>
              <a:rPr lang="ru-RU" sz="2000" dirty="0"/>
              <a:t> у </a:t>
            </a:r>
            <a:r>
              <a:rPr lang="ru-RU" sz="2000" dirty="0" err="1"/>
              <a:t>якій</a:t>
            </a:r>
            <a:r>
              <a:rPr lang="ru-RU" sz="2000" dirty="0"/>
              <a:t> </a:t>
            </a:r>
            <a:r>
              <a:rPr lang="ru-RU" sz="2000" dirty="0" err="1"/>
              <a:t>запропонував</a:t>
            </a:r>
            <a:r>
              <a:rPr lang="ru-RU" sz="2000" dirty="0"/>
              <a:t> </a:t>
            </a:r>
            <a:r>
              <a:rPr lang="ru-RU" sz="2000" dirty="0" err="1"/>
              <a:t>перелік</a:t>
            </a:r>
            <a:r>
              <a:rPr lang="ru-RU" sz="2000" dirty="0"/>
              <a:t> прав, </a:t>
            </a:r>
            <a:r>
              <a:rPr lang="ru-RU" sz="2000" dirty="0" err="1"/>
              <a:t>що</a:t>
            </a:r>
            <a:r>
              <a:rPr lang="ru-RU" sz="2000" dirty="0"/>
              <a:t> </a:t>
            </a:r>
            <a:r>
              <a:rPr lang="ru-RU" sz="2000" dirty="0" err="1"/>
              <a:t>підлягають</a:t>
            </a:r>
            <a:r>
              <a:rPr lang="ru-RU" sz="2000" dirty="0"/>
              <a:t> </a:t>
            </a:r>
            <a:r>
              <a:rPr lang="ru-RU" sz="2000" dirty="0" err="1"/>
              <a:t>захисту</a:t>
            </a:r>
            <a:r>
              <a:rPr lang="ru-RU" sz="2000" dirty="0"/>
              <a:t>, </a:t>
            </a:r>
            <a:r>
              <a:rPr lang="ru-RU" sz="2000" dirty="0" err="1"/>
              <a:t>вибравши</a:t>
            </a:r>
            <a:r>
              <a:rPr lang="ru-RU" sz="2000" dirty="0"/>
              <a:t> низку з </a:t>
            </a:r>
            <a:r>
              <a:rPr lang="ru-RU" sz="2000" dirty="0" err="1">
                <a:hlinkClick r:id="rId3" tooltip="Загальна декларація прав людини"/>
              </a:rPr>
              <a:t>Загальної</a:t>
            </a:r>
            <a:r>
              <a:rPr lang="ru-RU" sz="2000" dirty="0">
                <a:hlinkClick r:id="rId3" tooltip="Загальна декларація прав людини"/>
              </a:rPr>
              <a:t> </a:t>
            </a:r>
            <a:r>
              <a:rPr lang="ru-RU" sz="2000" dirty="0" err="1">
                <a:hlinkClick r:id="rId3" tooltip="Загальна декларація прав людини"/>
              </a:rPr>
              <a:t>декларації</a:t>
            </a:r>
            <a:r>
              <a:rPr lang="ru-RU" sz="2000" dirty="0">
                <a:hlinkClick r:id="rId3" tooltip="Загальна декларація прав людини"/>
              </a:rPr>
              <a:t> прав </a:t>
            </a:r>
            <a:r>
              <a:rPr lang="ru-RU" sz="2000" dirty="0" err="1">
                <a:hlinkClick r:id="rId3" tooltip="Загальна декларація прав людини"/>
              </a:rPr>
              <a:t>людини</a:t>
            </a:r>
            <a:r>
              <a:rPr lang="ru-RU" sz="2000" dirty="0"/>
              <a:t>, </a:t>
            </a:r>
            <a:r>
              <a:rPr lang="ru-RU" sz="2000" dirty="0" err="1"/>
              <a:t>нещодавно</a:t>
            </a:r>
            <a:r>
              <a:rPr lang="ru-RU" sz="2000" dirty="0"/>
              <a:t> </a:t>
            </a:r>
            <a:r>
              <a:rPr lang="ru-RU" sz="2000" dirty="0" err="1"/>
              <a:t>узгодженої</a:t>
            </a:r>
            <a:r>
              <a:rPr lang="ru-RU" sz="2000" dirty="0"/>
              <a:t> в Нью-Йорку, та </a:t>
            </a:r>
            <a:r>
              <a:rPr lang="ru-RU" sz="2000" dirty="0" err="1"/>
              <a:t>визначивши</a:t>
            </a:r>
            <a:r>
              <a:rPr lang="ru-RU" sz="2000" dirty="0"/>
              <a:t>, як </a:t>
            </a:r>
            <a:r>
              <a:rPr lang="ru-RU" sz="2000" dirty="0" err="1"/>
              <a:t>може</a:t>
            </a:r>
            <a:r>
              <a:rPr lang="ru-RU" sz="2000" dirty="0"/>
              <a:t> </a:t>
            </a:r>
            <a:r>
              <a:rPr lang="ru-RU" sz="2000" dirty="0" err="1"/>
              <a:t>функціонувати</a:t>
            </a:r>
            <a:r>
              <a:rPr lang="ru-RU" sz="2000" dirty="0"/>
              <a:t> </a:t>
            </a:r>
            <a:r>
              <a:rPr lang="ru-RU" sz="2000" dirty="0" err="1"/>
              <a:t>судовий</a:t>
            </a:r>
            <a:r>
              <a:rPr lang="ru-RU" sz="2000" dirty="0"/>
              <a:t> </a:t>
            </a:r>
            <a:r>
              <a:rPr lang="ru-RU" sz="2000" dirty="0" err="1"/>
              <a:t>механізм</a:t>
            </a:r>
            <a:r>
              <a:rPr lang="ru-RU" sz="2000" dirty="0"/>
              <a:t> </a:t>
            </a:r>
            <a:r>
              <a:rPr lang="ru-RU" sz="2000" dirty="0" err="1"/>
              <a:t>забезпечення</a:t>
            </a:r>
            <a:r>
              <a:rPr lang="ru-RU" sz="2000" dirty="0"/>
              <a:t> </a:t>
            </a:r>
            <a:r>
              <a:rPr lang="ru-RU" sz="2000" dirty="0" err="1"/>
              <a:t>виконання</a:t>
            </a:r>
            <a:r>
              <a:rPr lang="ru-RU" sz="2000" dirty="0"/>
              <a:t>. </a:t>
            </a:r>
            <a:r>
              <a:rPr lang="ru-RU" sz="2000" dirty="0" err="1"/>
              <a:t>Після</a:t>
            </a:r>
            <a:r>
              <a:rPr lang="ru-RU" sz="2000" dirty="0"/>
              <a:t> </a:t>
            </a:r>
            <a:r>
              <a:rPr lang="ru-RU" sz="2000" dirty="0" err="1"/>
              <a:t>тривалих</a:t>
            </a:r>
            <a:r>
              <a:rPr lang="ru-RU" sz="2000" dirty="0"/>
              <a:t> </a:t>
            </a:r>
            <a:r>
              <a:rPr lang="ru-RU" sz="2000" dirty="0" err="1"/>
              <a:t>дебатів</a:t>
            </a:r>
            <a:r>
              <a:rPr lang="ru-RU" sz="2000" dirty="0"/>
              <a:t> </a:t>
            </a:r>
            <a:r>
              <a:rPr lang="ru-RU" sz="2000" dirty="0" err="1"/>
              <a:t>Асамблея</a:t>
            </a:r>
            <a:r>
              <a:rPr lang="ru-RU" sz="2000" dirty="0"/>
              <a:t> </a:t>
            </a:r>
            <a:r>
              <a:rPr lang="ru-RU" sz="2000" dirty="0" err="1"/>
              <a:t>надіслала</a:t>
            </a:r>
            <a:r>
              <a:rPr lang="ru-RU" sz="2000" dirty="0"/>
              <a:t> свою </a:t>
            </a:r>
            <a:r>
              <a:rPr lang="ru-RU" sz="2000" dirty="0" err="1"/>
              <a:t>остаточну</a:t>
            </a:r>
            <a:r>
              <a:rPr lang="ru-RU" sz="2000" dirty="0"/>
              <a:t> </a:t>
            </a:r>
            <a:r>
              <a:rPr lang="ru-RU" sz="2000" dirty="0" err="1"/>
              <a:t>пропозицію</a:t>
            </a:r>
            <a:r>
              <a:rPr lang="ru-RU" sz="2000" dirty="0"/>
              <a:t> до </a:t>
            </a:r>
            <a:r>
              <a:rPr lang="ru-RU" sz="2000" dirty="0" err="1"/>
              <a:t>Комітету</a:t>
            </a:r>
            <a:r>
              <a:rPr lang="ru-RU" sz="2000" dirty="0"/>
              <a:t> </a:t>
            </a:r>
            <a:r>
              <a:rPr lang="ru-RU" sz="2000" dirty="0" err="1"/>
              <a:t>міністрів</a:t>
            </a:r>
            <a:r>
              <a:rPr lang="ru-RU" sz="2000" dirty="0"/>
              <a:t> Ради </a:t>
            </a:r>
            <a:r>
              <a:rPr lang="ru-RU" sz="2000" dirty="0" err="1"/>
              <a:t>Європи</a:t>
            </a:r>
            <a:r>
              <a:rPr lang="ru-RU" sz="2000" dirty="0"/>
              <a:t>, </a:t>
            </a:r>
            <a:r>
              <a:rPr lang="ru-RU" sz="2000" dirty="0" err="1"/>
              <a:t>який</a:t>
            </a:r>
            <a:r>
              <a:rPr lang="ru-RU" sz="2000" dirty="0"/>
              <a:t> скликав </a:t>
            </a:r>
            <a:r>
              <a:rPr lang="ru-RU" sz="2000" dirty="0" err="1"/>
              <a:t>групу</a:t>
            </a:r>
            <a:r>
              <a:rPr lang="ru-RU" sz="2000" dirty="0"/>
              <a:t> </a:t>
            </a:r>
            <a:r>
              <a:rPr lang="ru-RU" sz="2000" dirty="0" err="1"/>
              <a:t>експертів</a:t>
            </a:r>
            <a:r>
              <a:rPr lang="ru-RU" sz="2000" dirty="0"/>
              <a:t> для </a:t>
            </a:r>
            <a:r>
              <a:rPr lang="ru-RU" sz="2000" dirty="0" err="1"/>
              <a:t>розробки</a:t>
            </a:r>
            <a:r>
              <a:rPr lang="ru-RU" sz="2000" dirty="0"/>
              <a:t> проекту </a:t>
            </a:r>
            <a:r>
              <a:rPr lang="ru-RU" sz="2000" dirty="0" err="1"/>
              <a:t>самої</a:t>
            </a:r>
            <a:r>
              <a:rPr lang="ru-RU" sz="2000" dirty="0"/>
              <a:t> </a:t>
            </a:r>
            <a:r>
              <a:rPr lang="ru-RU" sz="2000" dirty="0" err="1"/>
              <a:t>конвенції</a:t>
            </a:r>
            <a:r>
              <a:rPr lang="ru-RU" sz="1600" dirty="0"/>
              <a:t>.</a:t>
            </a:r>
          </a:p>
          <a:p>
            <a:endParaRPr lang="ru-RU" sz="1600"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14</a:t>
            </a:fld>
            <a:endParaRPr lang="ru-RU"/>
          </a:p>
        </p:txBody>
      </p:sp>
      <p:sp>
        <p:nvSpPr>
          <p:cNvPr id="6" name="Заголовок 5"/>
          <p:cNvSpPr>
            <a:spLocks noGrp="1"/>
          </p:cNvSpPr>
          <p:nvPr>
            <p:ph type="title"/>
          </p:nvPr>
        </p:nvSpPr>
        <p:spPr>
          <a:xfrm>
            <a:off x="395536" y="188640"/>
            <a:ext cx="8229600" cy="706090"/>
          </a:xfrm>
        </p:spPr>
        <p:txBody>
          <a:bodyPr>
            <a:normAutofit/>
          </a:bodyPr>
          <a:lstStyle/>
          <a:p>
            <a:r>
              <a:rPr lang="uk-UA" sz="2400" dirty="0" smtClean="0">
                <a:effectLst/>
              </a:rPr>
              <a:t>Історичні причини й умови прийняття Конвенції</a:t>
            </a:r>
            <a:endParaRPr lang="ru-RU" sz="2400" dirty="0">
              <a:effectLst/>
            </a:endParaRPr>
          </a:p>
        </p:txBody>
      </p:sp>
    </p:spTree>
    <p:extLst>
      <p:ext uri="{BB962C8B-B14F-4D97-AF65-F5344CB8AC3E}">
        <p14:creationId xmlns:p14="http://schemas.microsoft.com/office/powerpoint/2010/main" val="2403348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332656"/>
            <a:ext cx="8229600" cy="5674635"/>
          </a:xfrm>
        </p:spPr>
        <p:txBody>
          <a:bodyPr>
            <a:normAutofit fontScale="77500" lnSpcReduction="20000"/>
          </a:bodyPr>
          <a:lstStyle/>
          <a:p>
            <a:r>
              <a:rPr lang="ru-RU" dirty="0" err="1"/>
              <a:t>Конвенцію</a:t>
            </a:r>
            <a:r>
              <a:rPr lang="ru-RU" dirty="0"/>
              <a:t> </a:t>
            </a:r>
            <a:r>
              <a:rPr lang="ru-RU" dirty="0" err="1"/>
              <a:t>було</a:t>
            </a:r>
            <a:r>
              <a:rPr lang="ru-RU" dirty="0"/>
              <a:t> </a:t>
            </a:r>
            <a:r>
              <a:rPr lang="ru-RU" dirty="0" err="1"/>
              <a:t>відкрито</a:t>
            </a:r>
            <a:r>
              <a:rPr lang="ru-RU" dirty="0"/>
              <a:t> для </a:t>
            </a:r>
            <a:r>
              <a:rPr lang="ru-RU" dirty="0" err="1"/>
              <a:t>підписання</a:t>
            </a:r>
            <a:r>
              <a:rPr lang="ru-RU" dirty="0"/>
              <a:t> 4 листопада 1950 року в </a:t>
            </a:r>
            <a:r>
              <a:rPr lang="ru-RU" dirty="0" err="1"/>
              <a:t>Римі</a:t>
            </a:r>
            <a:r>
              <a:rPr lang="ru-RU" dirty="0"/>
              <a:t>. Вона </a:t>
            </a:r>
            <a:r>
              <a:rPr lang="ru-RU" dirty="0" err="1"/>
              <a:t>була</a:t>
            </a:r>
            <a:r>
              <a:rPr lang="ru-RU" dirty="0"/>
              <a:t> </a:t>
            </a:r>
            <a:r>
              <a:rPr lang="ru-RU" dirty="0" err="1"/>
              <a:t>ратифікована</a:t>
            </a:r>
            <a:r>
              <a:rPr lang="ru-RU" dirty="0"/>
              <a:t> та </a:t>
            </a:r>
            <a:r>
              <a:rPr lang="ru-RU" dirty="0" err="1"/>
              <a:t>набула</a:t>
            </a:r>
            <a:r>
              <a:rPr lang="ru-RU" dirty="0"/>
              <a:t> </a:t>
            </a:r>
            <a:r>
              <a:rPr lang="ru-RU" dirty="0" err="1"/>
              <a:t>чинності</a:t>
            </a:r>
            <a:r>
              <a:rPr lang="ru-RU" dirty="0"/>
              <a:t> 3 </a:t>
            </a:r>
            <a:r>
              <a:rPr lang="ru-RU" dirty="0" err="1"/>
              <a:t>вересня</a:t>
            </a:r>
            <a:r>
              <a:rPr lang="ru-RU" dirty="0"/>
              <a:t> 1953 року. Контроль за </a:t>
            </a:r>
            <a:r>
              <a:rPr lang="ru-RU" dirty="0" err="1"/>
              <a:t>її</a:t>
            </a:r>
            <a:r>
              <a:rPr lang="ru-RU" dirty="0"/>
              <a:t> </a:t>
            </a:r>
            <a:r>
              <a:rPr lang="ru-RU" dirty="0" err="1"/>
              <a:t>виконанням</a:t>
            </a:r>
            <a:r>
              <a:rPr lang="ru-RU" dirty="0"/>
              <a:t> та </a:t>
            </a:r>
            <a:r>
              <a:rPr lang="ru-RU" dirty="0" err="1"/>
              <a:t>забезпечення</a:t>
            </a:r>
            <a:r>
              <a:rPr lang="ru-RU" dirty="0"/>
              <a:t> </a:t>
            </a:r>
            <a:r>
              <a:rPr lang="ru-RU" dirty="0" err="1"/>
              <a:t>його</a:t>
            </a:r>
            <a:r>
              <a:rPr lang="ru-RU" dirty="0"/>
              <a:t> </a:t>
            </a:r>
            <a:r>
              <a:rPr lang="ru-RU" dirty="0" err="1"/>
              <a:t>виконання</a:t>
            </a:r>
            <a:r>
              <a:rPr lang="ru-RU" dirty="0"/>
              <a:t> </a:t>
            </a:r>
            <a:r>
              <a:rPr lang="ru-RU" dirty="0" err="1"/>
              <a:t>здійснюють</a:t>
            </a:r>
            <a:r>
              <a:rPr lang="ru-RU" dirty="0"/>
              <a:t> </a:t>
            </a:r>
            <a:r>
              <a:rPr lang="ru-RU" u="sng" dirty="0" err="1">
                <a:hlinkClick r:id="rId2"/>
              </a:rPr>
              <a:t>Європейський</a:t>
            </a:r>
            <a:r>
              <a:rPr lang="ru-RU" u="sng" dirty="0">
                <a:hlinkClick r:id="rId2"/>
              </a:rPr>
              <a:t> суд з прав </a:t>
            </a:r>
            <a:r>
              <a:rPr lang="ru-RU" u="sng" dirty="0" err="1">
                <a:hlinkClick r:id="rId2"/>
              </a:rPr>
              <a:t>людини</a:t>
            </a:r>
            <a:r>
              <a:rPr lang="ru-RU" dirty="0"/>
              <a:t> у </a:t>
            </a:r>
            <a:r>
              <a:rPr lang="ru-RU" dirty="0" err="1"/>
              <a:t>Страсбурзі</a:t>
            </a:r>
            <a:r>
              <a:rPr lang="ru-RU" dirty="0"/>
              <a:t> та </a:t>
            </a:r>
            <a:r>
              <a:rPr lang="ru-RU" dirty="0">
                <a:hlinkClick r:id="rId3" tooltip="Рада Європи"/>
              </a:rPr>
              <a:t>Рада </a:t>
            </a:r>
            <a:r>
              <a:rPr lang="ru-RU" dirty="0" err="1">
                <a:hlinkClick r:id="rId3" tooltip="Рада Європи"/>
              </a:rPr>
              <a:t>Європи</a:t>
            </a:r>
            <a:r>
              <a:rPr lang="ru-RU" dirty="0"/>
              <a:t>. До </a:t>
            </a:r>
            <a:r>
              <a:rPr lang="ru-RU" dirty="0" err="1"/>
              <a:t>процесуальних</a:t>
            </a:r>
            <a:r>
              <a:rPr lang="ru-RU" dirty="0"/>
              <a:t> реформ </a:t>
            </a:r>
            <a:r>
              <a:rPr lang="ru-RU" dirty="0" err="1"/>
              <a:t>наприкінці</a:t>
            </a:r>
            <a:r>
              <a:rPr lang="ru-RU" dirty="0"/>
              <a:t> 1990-х </a:t>
            </a:r>
            <a:r>
              <a:rPr lang="ru-RU" dirty="0" err="1"/>
              <a:t>років</a:t>
            </a:r>
            <a:r>
              <a:rPr lang="ru-RU" dirty="0"/>
              <a:t> </a:t>
            </a:r>
            <a:r>
              <a:rPr lang="ru-RU" dirty="0" err="1"/>
              <a:t>конвенцію</a:t>
            </a:r>
            <a:r>
              <a:rPr lang="ru-RU" dirty="0"/>
              <a:t> </a:t>
            </a:r>
            <a:r>
              <a:rPr lang="ru-RU" dirty="0" err="1"/>
              <a:t>також</a:t>
            </a:r>
            <a:r>
              <a:rPr lang="ru-RU" dirty="0"/>
              <a:t> </a:t>
            </a:r>
            <a:r>
              <a:rPr lang="ru-RU" dirty="0" err="1"/>
              <a:t>контролювала</a:t>
            </a:r>
            <a:r>
              <a:rPr lang="ru-RU" dirty="0"/>
              <a:t> </a:t>
            </a:r>
            <a:r>
              <a:rPr lang="ru-RU" dirty="0" err="1">
                <a:hlinkClick r:id="rId4" tooltip="Європейська комісія з прав людини"/>
              </a:rPr>
              <a:t>Європейська</a:t>
            </a:r>
            <a:r>
              <a:rPr lang="ru-RU" dirty="0">
                <a:hlinkClick r:id="rId4" tooltip="Європейська комісія з прав людини"/>
              </a:rPr>
              <a:t> </a:t>
            </a:r>
            <a:r>
              <a:rPr lang="ru-RU" dirty="0" err="1">
                <a:hlinkClick r:id="rId4" tooltip="Європейська комісія з прав людини"/>
              </a:rPr>
              <a:t>комісія</a:t>
            </a:r>
            <a:r>
              <a:rPr lang="ru-RU" dirty="0">
                <a:hlinkClick r:id="rId4" tooltip="Європейська комісія з прав людини"/>
              </a:rPr>
              <a:t> з прав </a:t>
            </a:r>
            <a:r>
              <a:rPr lang="ru-RU" dirty="0" err="1">
                <a:hlinkClick r:id="rId4" tooltip="Європейська комісія з прав людини"/>
              </a:rPr>
              <a:t>людини</a:t>
            </a:r>
            <a:r>
              <a:rPr lang="ru-RU" dirty="0"/>
              <a:t>.</a:t>
            </a:r>
          </a:p>
          <a:p>
            <a:endParaRPr lang="ru-RU" dirty="0" smtClean="0"/>
          </a:p>
          <a:p>
            <a:r>
              <a:rPr lang="ru-RU" dirty="0" err="1" smtClean="0"/>
              <a:t>Пропозиції</a:t>
            </a:r>
            <a:r>
              <a:rPr lang="ru-RU" dirty="0" smtClean="0"/>
              <a:t> </a:t>
            </a:r>
            <a:r>
              <a:rPr lang="ru-RU" dirty="0" err="1"/>
              <a:t>щодо</a:t>
            </a:r>
            <a:r>
              <a:rPr lang="ru-RU" dirty="0"/>
              <a:t> </a:t>
            </a:r>
            <a:r>
              <a:rPr lang="ru-RU" dirty="0" err="1"/>
              <a:t>реформи</a:t>
            </a:r>
            <a:r>
              <a:rPr lang="ru-RU" dirty="0"/>
              <a:t> </a:t>
            </a:r>
            <a:r>
              <a:rPr lang="ru-RU" dirty="0" err="1"/>
              <a:t>конвенції</a:t>
            </a:r>
            <a:r>
              <a:rPr lang="ru-RU" dirty="0"/>
              <a:t> </a:t>
            </a:r>
            <a:r>
              <a:rPr lang="ru-RU" dirty="0" err="1"/>
              <a:t>були</a:t>
            </a:r>
            <a:r>
              <a:rPr lang="ru-RU" dirty="0"/>
              <a:t> </a:t>
            </a:r>
            <a:r>
              <a:rPr lang="ru-RU" dirty="0" err="1"/>
              <a:t>висунуті</a:t>
            </a:r>
            <a:r>
              <a:rPr lang="ru-RU" dirty="0"/>
              <a:t>, </a:t>
            </a:r>
            <a:r>
              <a:rPr lang="ru-RU" dirty="0" err="1"/>
              <a:t>наприклад</a:t>
            </a:r>
            <a:r>
              <a:rPr lang="ru-RU" dirty="0"/>
              <a:t>, </a:t>
            </a:r>
            <a:r>
              <a:rPr lang="ru-RU" dirty="0" err="1"/>
              <a:t>колишнім</a:t>
            </a:r>
            <a:r>
              <a:rPr lang="ru-RU" dirty="0"/>
              <a:t> </a:t>
            </a:r>
            <a:r>
              <a:rPr lang="ru-RU" dirty="0" err="1"/>
              <a:t>прем'єр-міністром</a:t>
            </a:r>
            <a:r>
              <a:rPr lang="ru-RU" dirty="0"/>
              <a:t> </a:t>
            </a:r>
            <a:r>
              <a:rPr lang="ru-RU" dirty="0" err="1"/>
              <a:t>Сполученого</a:t>
            </a:r>
            <a:r>
              <a:rPr lang="ru-RU" dirty="0"/>
              <a:t> </a:t>
            </a:r>
            <a:r>
              <a:rPr lang="ru-RU" dirty="0" err="1"/>
              <a:t>Королівства</a:t>
            </a:r>
            <a:r>
              <a:rPr lang="ru-RU" dirty="0"/>
              <a:t> </a:t>
            </a:r>
            <a:r>
              <a:rPr lang="ru-RU" dirty="0" err="1">
                <a:hlinkClick r:id="rId5" tooltip="Ріші Сунак"/>
              </a:rPr>
              <a:t>Ріші</a:t>
            </a:r>
            <a:r>
              <a:rPr lang="ru-RU" dirty="0">
                <a:hlinkClick r:id="rId5" tooltip="Ріші Сунак"/>
              </a:rPr>
              <a:t> </a:t>
            </a:r>
            <a:r>
              <a:rPr lang="ru-RU" dirty="0" err="1">
                <a:hlinkClick r:id="rId5" tooltip="Ріші Сунак"/>
              </a:rPr>
              <a:t>Сунаком</a:t>
            </a:r>
            <a:r>
              <a:rPr lang="ru-RU" dirty="0"/>
              <a:t> та </a:t>
            </a:r>
            <a:r>
              <a:rPr lang="ru-RU" dirty="0" err="1"/>
              <a:t>іншими</a:t>
            </a:r>
            <a:r>
              <a:rPr lang="ru-RU" dirty="0"/>
              <a:t> </a:t>
            </a:r>
            <a:r>
              <a:rPr lang="ru-RU" dirty="0" err="1"/>
              <a:t>британськими</a:t>
            </a:r>
            <a:r>
              <a:rPr lang="ru-RU" dirty="0"/>
              <a:t> </a:t>
            </a:r>
            <a:r>
              <a:rPr lang="ru-RU" dirty="0" err="1"/>
              <a:t>політиками</a:t>
            </a:r>
            <a:r>
              <a:rPr lang="ru-RU" dirty="0"/>
              <a:t>. </a:t>
            </a:r>
            <a:r>
              <a:rPr lang="ru-RU" dirty="0" err="1">
                <a:hlinkClick r:id="rId6" tooltip="Консервативна партія (Велика Британія)"/>
              </a:rPr>
              <a:t>Консервативні</a:t>
            </a:r>
            <a:r>
              <a:rPr lang="ru-RU" dirty="0"/>
              <a:t> </a:t>
            </a:r>
            <a:r>
              <a:rPr lang="ru-RU" dirty="0" err="1"/>
              <a:t>політики</a:t>
            </a:r>
            <a:r>
              <a:rPr lang="ru-RU" dirty="0"/>
              <a:t> </a:t>
            </a:r>
            <a:r>
              <a:rPr lang="ru-RU" dirty="0" err="1"/>
              <a:t>пропонували</a:t>
            </a:r>
            <a:r>
              <a:rPr lang="ru-RU" dirty="0"/>
              <a:t> реформу </a:t>
            </a:r>
            <a:r>
              <a:rPr lang="ru-RU" dirty="0" err="1"/>
              <a:t>або</a:t>
            </a:r>
            <a:r>
              <a:rPr lang="ru-RU" dirty="0"/>
              <a:t> </a:t>
            </a:r>
            <a:r>
              <a:rPr lang="ru-RU" dirty="0" err="1"/>
              <a:t>вихід</a:t>
            </a:r>
            <a:r>
              <a:rPr lang="ru-RU" dirty="0"/>
              <a:t> з </a:t>
            </a:r>
            <a:r>
              <a:rPr lang="ru-RU" dirty="0" err="1"/>
              <a:t>конвенції</a:t>
            </a:r>
            <a:r>
              <a:rPr lang="ru-RU" dirty="0"/>
              <a:t> </a:t>
            </a:r>
            <a:r>
              <a:rPr lang="ru-RU" dirty="0" err="1"/>
              <a:t>під</a:t>
            </a:r>
            <a:r>
              <a:rPr lang="ru-RU" dirty="0"/>
              <a:t> час </a:t>
            </a:r>
            <a:r>
              <a:rPr lang="ru-RU" dirty="0" err="1"/>
              <a:t>виборів</a:t>
            </a:r>
            <a:r>
              <a:rPr lang="ru-RU" dirty="0"/>
              <a:t> </a:t>
            </a:r>
            <a:r>
              <a:rPr lang="ru-RU" dirty="0" err="1"/>
              <a:t>керівництва</a:t>
            </a:r>
            <a:r>
              <a:rPr lang="ru-RU" dirty="0"/>
              <a:t> </a:t>
            </a:r>
            <a:r>
              <a:rPr lang="ru-RU" dirty="0" err="1"/>
              <a:t>Консервативної</a:t>
            </a:r>
            <a:r>
              <a:rPr lang="ru-RU" dirty="0"/>
              <a:t> </a:t>
            </a:r>
            <a:r>
              <a:rPr lang="ru-RU" dirty="0" err="1"/>
              <a:t>партії</a:t>
            </a:r>
            <a:r>
              <a:rPr lang="ru-RU" dirty="0"/>
              <a:t> 2024 року. </a:t>
            </a:r>
            <a:r>
              <a:rPr lang="ru-RU" dirty="0" err="1"/>
              <a:t>Багато</a:t>
            </a:r>
            <a:r>
              <a:rPr lang="ru-RU" dirty="0"/>
              <a:t> </a:t>
            </a:r>
            <a:r>
              <a:rPr lang="ru-RU" dirty="0" err="1"/>
              <a:t>науковців</a:t>
            </a:r>
            <a:r>
              <a:rPr lang="ru-RU" dirty="0"/>
              <a:t>, а </a:t>
            </a:r>
            <a:r>
              <a:rPr lang="ru-RU" dirty="0" err="1"/>
              <a:t>нещодавно</a:t>
            </a:r>
            <a:r>
              <a:rPr lang="ru-RU" dirty="0"/>
              <a:t> і </a:t>
            </a:r>
            <a:r>
              <a:rPr lang="ru-RU" dirty="0" err="1"/>
              <a:t>тодішня</a:t>
            </a:r>
            <a:r>
              <a:rPr lang="ru-RU" dirty="0"/>
              <a:t> </a:t>
            </a:r>
            <a:r>
              <a:rPr lang="ru-RU" dirty="0" err="1"/>
              <a:t>міністерка</a:t>
            </a:r>
            <a:r>
              <a:rPr lang="ru-RU" dirty="0"/>
              <a:t> </a:t>
            </a:r>
            <a:r>
              <a:rPr lang="ru-RU" dirty="0" err="1"/>
              <a:t>юстиції</a:t>
            </a:r>
            <a:r>
              <a:rPr lang="ru-RU" dirty="0"/>
              <a:t> </a:t>
            </a:r>
            <a:r>
              <a:rPr lang="ru-RU" dirty="0" err="1">
                <a:hlinkClick r:id="rId7" tooltip="Шабана Махмуд"/>
              </a:rPr>
              <a:t>Шабана</a:t>
            </a:r>
            <a:r>
              <a:rPr lang="ru-RU" dirty="0">
                <a:hlinkClick r:id="rId7" tooltip="Шабана Махмуд"/>
              </a:rPr>
              <a:t> Махмуд,</a:t>
            </a:r>
            <a:r>
              <a:rPr lang="ru-RU" dirty="0"/>
              <a:t> </a:t>
            </a:r>
            <a:r>
              <a:rPr lang="ru-RU" dirty="0" err="1"/>
              <a:t>стверджували</a:t>
            </a:r>
            <a:r>
              <a:rPr lang="ru-RU" dirty="0"/>
              <a:t>, </a:t>
            </a:r>
            <a:r>
              <a:rPr lang="ru-RU" dirty="0" err="1"/>
              <a:t>що</a:t>
            </a:r>
            <a:r>
              <a:rPr lang="ru-RU" dirty="0"/>
              <a:t> проблемою є не сама </a:t>
            </a:r>
            <a:r>
              <a:rPr lang="ru-RU" dirty="0" err="1"/>
              <a:t>Конвенція</a:t>
            </a:r>
            <a:r>
              <a:rPr lang="ru-RU" dirty="0"/>
              <a:t>, а </a:t>
            </a:r>
            <a:r>
              <a:rPr lang="ru-RU" dirty="0" err="1"/>
              <a:t>спосіб</a:t>
            </a:r>
            <a:r>
              <a:rPr lang="ru-RU" dirty="0"/>
              <a:t>, у </a:t>
            </a:r>
            <a:r>
              <a:rPr lang="ru-RU" dirty="0" err="1"/>
              <a:t>який</a:t>
            </a:r>
            <a:r>
              <a:rPr lang="ru-RU" dirty="0"/>
              <a:t> </a:t>
            </a:r>
            <a:r>
              <a:rPr lang="ru-RU" dirty="0" err="1"/>
              <a:t>Сполучене</a:t>
            </a:r>
            <a:r>
              <a:rPr lang="ru-RU" dirty="0"/>
              <a:t> </a:t>
            </a:r>
            <a:r>
              <a:rPr lang="ru-RU" dirty="0" err="1"/>
              <a:t>Королівство</a:t>
            </a:r>
            <a:r>
              <a:rPr lang="ru-RU" dirty="0"/>
              <a:t> </a:t>
            </a:r>
            <a:r>
              <a:rPr lang="ru-RU" dirty="0" err="1"/>
              <a:t>тлумачить</a:t>
            </a:r>
            <a:r>
              <a:rPr lang="ru-RU" dirty="0"/>
              <a:t> </a:t>
            </a:r>
            <a:r>
              <a:rPr lang="ru-RU" dirty="0" err="1"/>
              <a:t>Конвенцію</a:t>
            </a:r>
            <a:r>
              <a:rPr lang="ru-RU" dirty="0"/>
              <a:t> </a:t>
            </a:r>
            <a:r>
              <a:rPr lang="ru-RU" dirty="0" err="1"/>
              <a:t>всередині</a:t>
            </a:r>
            <a:r>
              <a:rPr lang="ru-RU" dirty="0"/>
              <a:t> </a:t>
            </a:r>
            <a:r>
              <a:rPr lang="ru-RU" dirty="0" err="1"/>
              <a:t>держави</a:t>
            </a:r>
            <a:r>
              <a:rPr lang="ru-RU" dirty="0"/>
              <a:t>, </a:t>
            </a:r>
            <a:r>
              <a:rPr lang="ru-RU" dirty="0" err="1"/>
              <a:t>який</a:t>
            </a:r>
            <a:r>
              <a:rPr lang="ru-RU" dirty="0"/>
              <a:t>, як правило, є </a:t>
            </a:r>
            <a:r>
              <a:rPr lang="ru-RU" dirty="0" err="1"/>
              <a:t>більш</a:t>
            </a:r>
            <a:r>
              <a:rPr lang="ru-RU" dirty="0"/>
              <a:t> </a:t>
            </a:r>
            <a:r>
              <a:rPr lang="ru-RU" dirty="0" err="1"/>
              <a:t>суворим</a:t>
            </a:r>
            <a:r>
              <a:rPr lang="ru-RU" dirty="0"/>
              <a:t>, </a:t>
            </a:r>
            <a:r>
              <a:rPr lang="ru-RU" dirty="0" err="1"/>
              <a:t>ніж</a:t>
            </a:r>
            <a:r>
              <a:rPr lang="ru-RU" dirty="0"/>
              <a:t> у </a:t>
            </a:r>
            <a:r>
              <a:rPr lang="ru-RU" dirty="0" err="1"/>
              <a:t>більшості</a:t>
            </a:r>
            <a:r>
              <a:rPr lang="ru-RU" dirty="0"/>
              <a:t> </a:t>
            </a:r>
            <a:r>
              <a:rPr lang="ru-RU" dirty="0" err="1"/>
              <a:t>інших</a:t>
            </a:r>
            <a:r>
              <a:rPr lang="ru-RU" dirty="0"/>
              <a:t> держав-</a:t>
            </a:r>
            <a:r>
              <a:rPr lang="ru-RU" dirty="0" err="1"/>
              <a:t>учасниць</a:t>
            </a:r>
            <a:r>
              <a:rPr lang="ru-RU" dirty="0"/>
              <a:t>. </a:t>
            </a:r>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15</a:t>
            </a:fld>
            <a:endParaRPr lang="ru-RU"/>
          </a:p>
        </p:txBody>
      </p:sp>
    </p:spTree>
    <p:extLst>
      <p:ext uri="{BB962C8B-B14F-4D97-AF65-F5344CB8AC3E}">
        <p14:creationId xmlns:p14="http://schemas.microsoft.com/office/powerpoint/2010/main" val="14704536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260648"/>
            <a:ext cx="8229600" cy="5746643"/>
          </a:xfrm>
        </p:spPr>
        <p:txBody>
          <a:bodyPr>
            <a:normAutofit fontScale="92500" lnSpcReduction="10000"/>
          </a:bodyPr>
          <a:lstStyle/>
          <a:p>
            <a:r>
              <a:rPr lang="ru-RU" b="1" dirty="0" err="1"/>
              <a:t>Україна</a:t>
            </a:r>
            <a:r>
              <a:rPr lang="ru-RU" b="1" dirty="0"/>
              <a:t>, ставши 9 листопада 1995 членом Ради </a:t>
            </a:r>
            <a:r>
              <a:rPr lang="ru-RU" b="1" dirty="0" err="1"/>
              <a:t>Європи</a:t>
            </a:r>
            <a:r>
              <a:rPr lang="ru-RU" dirty="0"/>
              <a:t>, взяла на себе </a:t>
            </a:r>
            <a:r>
              <a:rPr lang="ru-RU" dirty="0" err="1"/>
              <a:t>зобов'язання</a:t>
            </a:r>
            <a:r>
              <a:rPr lang="ru-RU" dirty="0"/>
              <a:t> </a:t>
            </a:r>
            <a:r>
              <a:rPr lang="ru-RU" dirty="0" err="1"/>
              <a:t>дотримуватися</a:t>
            </a:r>
            <a:r>
              <a:rPr lang="ru-RU" dirty="0"/>
              <a:t> </a:t>
            </a:r>
            <a:r>
              <a:rPr lang="ru-RU" dirty="0" err="1"/>
              <a:t>положень</a:t>
            </a:r>
            <a:r>
              <a:rPr lang="ru-RU" dirty="0"/>
              <a:t> </a:t>
            </a:r>
            <a:r>
              <a:rPr lang="ru-RU" dirty="0" err="1"/>
              <a:t>названої</a:t>
            </a:r>
            <a:r>
              <a:rPr lang="ru-RU" dirty="0"/>
              <a:t> </a:t>
            </a:r>
            <a:r>
              <a:rPr lang="ru-RU" dirty="0" err="1"/>
              <a:t>конвенції</a:t>
            </a:r>
            <a:r>
              <a:rPr lang="ru-RU" dirty="0"/>
              <a:t>. 23 </a:t>
            </a:r>
            <a:r>
              <a:rPr lang="ru-RU" dirty="0" err="1"/>
              <a:t>квітня</a:t>
            </a:r>
            <a:r>
              <a:rPr lang="ru-RU" dirty="0"/>
              <a:t> 1998 </a:t>
            </a:r>
            <a:r>
              <a:rPr lang="ru-RU" dirty="0" err="1"/>
              <a:t>кабінет</a:t>
            </a:r>
            <a:r>
              <a:rPr lang="ru-RU" dirty="0"/>
              <a:t> </a:t>
            </a:r>
            <a:r>
              <a:rPr lang="ru-RU" dirty="0" err="1"/>
              <a:t>міністрів</a:t>
            </a:r>
            <a:r>
              <a:rPr lang="ru-RU" dirty="0"/>
              <a:t> </a:t>
            </a:r>
            <a:r>
              <a:rPr lang="ru-RU" dirty="0" err="1"/>
              <a:t>України</a:t>
            </a:r>
            <a:r>
              <a:rPr lang="ru-RU" dirty="0"/>
              <a:t> </a:t>
            </a:r>
            <a:r>
              <a:rPr lang="ru-RU" dirty="0" err="1"/>
              <a:t>ухвалив</a:t>
            </a:r>
            <a:r>
              <a:rPr lang="ru-RU" dirty="0"/>
              <a:t> постанову «Про </a:t>
            </a:r>
            <a:r>
              <a:rPr lang="ru-RU" dirty="0" err="1"/>
              <a:t>уповноваженого</a:t>
            </a:r>
            <a:r>
              <a:rPr lang="ru-RU" dirty="0"/>
              <a:t> у справах </a:t>
            </a:r>
            <a:r>
              <a:rPr lang="ru-RU" dirty="0" err="1"/>
              <a:t>дотримання</a:t>
            </a:r>
            <a:r>
              <a:rPr lang="ru-RU" dirty="0"/>
              <a:t> </a:t>
            </a:r>
            <a:r>
              <a:rPr lang="ru-RU" dirty="0" err="1"/>
              <a:t>конвенції</a:t>
            </a:r>
            <a:r>
              <a:rPr lang="ru-RU" dirty="0"/>
              <a:t> 1950 р. „Про </a:t>
            </a:r>
            <a:r>
              <a:rPr lang="ru-RU" dirty="0" err="1"/>
              <a:t>захист</a:t>
            </a:r>
            <a:r>
              <a:rPr lang="ru-RU" dirty="0"/>
              <a:t> прав і </a:t>
            </a:r>
            <a:r>
              <a:rPr lang="ru-RU" dirty="0" err="1"/>
              <a:t>основних</a:t>
            </a:r>
            <a:r>
              <a:rPr lang="ru-RU" dirty="0"/>
              <a:t> свобод </a:t>
            </a:r>
            <a:r>
              <a:rPr lang="ru-RU" dirty="0" err="1"/>
              <a:t>людини</a:t>
            </a:r>
            <a:r>
              <a:rPr lang="ru-RU" dirty="0"/>
              <a:t>“». У </a:t>
            </a:r>
            <a:r>
              <a:rPr lang="ru-RU" dirty="0" err="1"/>
              <a:t>листопаді</a:t>
            </a:r>
            <a:r>
              <a:rPr lang="ru-RU" dirty="0"/>
              <a:t> 1998 року </a:t>
            </a:r>
            <a:r>
              <a:rPr lang="ru-RU" dirty="0" err="1"/>
              <a:t>Європейський</a:t>
            </a:r>
            <a:r>
              <a:rPr lang="ru-RU" dirty="0"/>
              <a:t> суд з прав </a:t>
            </a:r>
            <a:r>
              <a:rPr lang="ru-RU" dirty="0" err="1"/>
              <a:t>людини</a:t>
            </a:r>
            <a:r>
              <a:rPr lang="ru-RU" dirty="0"/>
              <a:t> та </a:t>
            </a:r>
            <a:r>
              <a:rPr lang="ru-RU" dirty="0" err="1"/>
              <a:t>Європейська</a:t>
            </a:r>
            <a:r>
              <a:rPr lang="ru-RU" dirty="0"/>
              <a:t> </a:t>
            </a:r>
            <a:r>
              <a:rPr lang="ru-RU" dirty="0" err="1"/>
              <a:t>комісія</a:t>
            </a:r>
            <a:r>
              <a:rPr lang="ru-RU" dirty="0"/>
              <a:t> з прав </a:t>
            </a:r>
            <a:r>
              <a:rPr lang="ru-RU" dirty="0" err="1"/>
              <a:t>людини</a:t>
            </a:r>
            <a:r>
              <a:rPr lang="ru-RU" dirty="0"/>
              <a:t> </a:t>
            </a:r>
            <a:r>
              <a:rPr lang="ru-RU" dirty="0" err="1"/>
              <a:t>були</a:t>
            </a:r>
            <a:r>
              <a:rPr lang="ru-RU" dirty="0"/>
              <a:t> </a:t>
            </a:r>
            <a:r>
              <a:rPr lang="ru-RU" dirty="0" err="1"/>
              <a:t>об'єднані</a:t>
            </a:r>
            <a:r>
              <a:rPr lang="ru-RU" dirty="0"/>
              <a:t> в </a:t>
            </a:r>
            <a:r>
              <a:rPr lang="ru-RU" dirty="0" err="1"/>
              <a:t>новий</a:t>
            </a:r>
            <a:r>
              <a:rPr lang="ru-RU" dirty="0"/>
              <a:t> </a:t>
            </a:r>
            <a:r>
              <a:rPr lang="ru-RU" dirty="0" err="1"/>
              <a:t>постійно</a:t>
            </a:r>
            <a:r>
              <a:rPr lang="ru-RU" dirty="0"/>
              <a:t> </a:t>
            </a:r>
            <a:r>
              <a:rPr lang="ru-RU" dirty="0" err="1"/>
              <a:t>діючий</a:t>
            </a:r>
            <a:r>
              <a:rPr lang="ru-RU" dirty="0"/>
              <a:t> орган — </a:t>
            </a:r>
            <a:r>
              <a:rPr lang="ru-RU" dirty="0" err="1">
                <a:hlinkClick r:id="rId2" tooltip="Суд Європейського Союзу"/>
              </a:rPr>
              <a:t>Європейський</a:t>
            </a:r>
            <a:r>
              <a:rPr lang="ru-RU" dirty="0">
                <a:hlinkClick r:id="rId2" tooltip="Суд Європейського Союзу"/>
              </a:rPr>
              <a:t> суд</a:t>
            </a:r>
            <a:r>
              <a:rPr lang="ru-RU" dirty="0"/>
              <a:t>. До </a:t>
            </a:r>
            <a:r>
              <a:rPr lang="ru-RU" dirty="0" err="1"/>
              <a:t>його</a:t>
            </a:r>
            <a:r>
              <a:rPr lang="ru-RU" dirty="0"/>
              <a:t> складу </a:t>
            </a:r>
            <a:r>
              <a:rPr lang="ru-RU" dirty="0" err="1"/>
              <a:t>увійшов</a:t>
            </a:r>
            <a:r>
              <a:rPr lang="ru-RU" dirty="0"/>
              <a:t> </a:t>
            </a:r>
            <a:r>
              <a:rPr lang="ru-RU" dirty="0" err="1"/>
              <a:t>представник</a:t>
            </a:r>
            <a:r>
              <a:rPr lang="ru-RU" dirty="0"/>
              <a:t> </a:t>
            </a:r>
            <a:r>
              <a:rPr lang="ru-RU" dirty="0" err="1"/>
              <a:t>України</a:t>
            </a:r>
            <a:r>
              <a:rPr lang="ru-RU" dirty="0"/>
              <a:t>, </a:t>
            </a:r>
            <a:r>
              <a:rPr lang="ru-RU" dirty="0" err="1"/>
              <a:t>який</a:t>
            </a:r>
            <a:r>
              <a:rPr lang="ru-RU" dirty="0"/>
              <a:t> </a:t>
            </a:r>
            <a:r>
              <a:rPr lang="ru-RU" dirty="0" err="1"/>
              <a:t>бере</a:t>
            </a:r>
            <a:r>
              <a:rPr lang="ru-RU" dirty="0"/>
              <a:t> участь у </a:t>
            </a:r>
            <a:r>
              <a:rPr lang="ru-RU" dirty="0" err="1"/>
              <a:t>засіданнях</a:t>
            </a:r>
            <a:r>
              <a:rPr lang="ru-RU" dirty="0"/>
              <a:t> </a:t>
            </a:r>
            <a:r>
              <a:rPr lang="ru-RU" dirty="0" err="1"/>
              <a:t>вищої</a:t>
            </a:r>
            <a:r>
              <a:rPr lang="ru-RU" dirty="0"/>
              <a:t> </a:t>
            </a:r>
            <a:r>
              <a:rPr lang="ru-RU" dirty="0" err="1"/>
              <a:t>палати</a:t>
            </a:r>
            <a:r>
              <a:rPr lang="ru-RU" dirty="0"/>
              <a:t> суду при </a:t>
            </a:r>
            <a:r>
              <a:rPr lang="ru-RU" dirty="0" err="1"/>
              <a:t>розгляді</a:t>
            </a:r>
            <a:r>
              <a:rPr lang="ru-RU" dirty="0"/>
              <a:t> справ за </a:t>
            </a:r>
            <a:r>
              <a:rPr lang="ru-RU" dirty="0" err="1"/>
              <a:t>позовами</a:t>
            </a:r>
            <a:r>
              <a:rPr lang="ru-RU" dirty="0"/>
              <a:t> </a:t>
            </a:r>
            <a:r>
              <a:rPr lang="ru-RU" dirty="0" err="1"/>
              <a:t>українських</a:t>
            </a:r>
            <a:r>
              <a:rPr lang="ru-RU" dirty="0"/>
              <a:t> </a:t>
            </a:r>
            <a:r>
              <a:rPr lang="ru-RU" dirty="0" err="1"/>
              <a:t>громадян</a:t>
            </a:r>
            <a:r>
              <a:rPr lang="ru-RU" dirty="0"/>
              <a:t>. </a:t>
            </a:r>
            <a:r>
              <a:rPr lang="ru-RU" dirty="0" err="1"/>
              <a:t>Конвенція</a:t>
            </a:r>
            <a:r>
              <a:rPr lang="ru-RU" dirty="0"/>
              <a:t> </a:t>
            </a:r>
            <a:r>
              <a:rPr lang="ru-RU" dirty="0" err="1"/>
              <a:t>набула</a:t>
            </a:r>
            <a:r>
              <a:rPr lang="ru-RU" dirty="0"/>
              <a:t> </a:t>
            </a:r>
            <a:r>
              <a:rPr lang="ru-RU" dirty="0" err="1"/>
              <a:t>чинності</a:t>
            </a:r>
            <a:r>
              <a:rPr lang="ru-RU" dirty="0"/>
              <a:t> для </a:t>
            </a:r>
            <a:r>
              <a:rPr lang="ru-RU" dirty="0" err="1"/>
              <a:t>України</a:t>
            </a:r>
            <a:r>
              <a:rPr lang="ru-RU" dirty="0"/>
              <a:t> 11 </a:t>
            </a:r>
            <a:r>
              <a:rPr lang="ru-RU" dirty="0" err="1"/>
              <a:t>вересня</a:t>
            </a:r>
            <a:r>
              <a:rPr lang="ru-RU" dirty="0"/>
              <a:t> 1997 року. </a:t>
            </a:r>
            <a:r>
              <a:rPr lang="ru-RU" dirty="0">
                <a:hlinkClick r:id="rId3" tooltip="Міністерство закордонних справ України"/>
              </a:rPr>
              <a:t>МЗС </a:t>
            </a:r>
            <a:r>
              <a:rPr lang="ru-RU" dirty="0" err="1">
                <a:hlinkClick r:id="rId3" tooltip="Міністерство закордонних справ України"/>
              </a:rPr>
              <a:t>України</a:t>
            </a:r>
            <a:r>
              <a:rPr lang="ru-RU" dirty="0"/>
              <a:t> затвердило </a:t>
            </a:r>
            <a:r>
              <a:rPr lang="ru-RU" dirty="0" err="1"/>
              <a:t>офіційний</a:t>
            </a:r>
            <a:r>
              <a:rPr lang="ru-RU" dirty="0"/>
              <a:t> переклад 27 </a:t>
            </a:r>
            <a:r>
              <a:rPr lang="ru-RU" dirty="0" err="1"/>
              <a:t>січня</a:t>
            </a:r>
            <a:r>
              <a:rPr lang="ru-RU" dirty="0"/>
              <a:t> 2006 року.</a:t>
            </a:r>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16</a:t>
            </a:fld>
            <a:endParaRPr lang="ru-RU"/>
          </a:p>
        </p:txBody>
      </p:sp>
    </p:spTree>
    <p:extLst>
      <p:ext uri="{BB962C8B-B14F-4D97-AF65-F5344CB8AC3E}">
        <p14:creationId xmlns:p14="http://schemas.microsoft.com/office/powerpoint/2010/main" val="1124027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260648"/>
            <a:ext cx="8229600" cy="5746643"/>
          </a:xfrm>
        </p:spPr>
        <p:txBody>
          <a:bodyPr>
            <a:normAutofit/>
          </a:bodyPr>
          <a:lstStyle/>
          <a:p>
            <a:r>
              <a:rPr lang="ru-RU" dirty="0" err="1" smtClean="0"/>
              <a:t>Найновіша</a:t>
            </a:r>
            <a:r>
              <a:rPr lang="ru-RU" dirty="0" smtClean="0"/>
              <a:t> </a:t>
            </a:r>
            <a:r>
              <a:rPr lang="ru-RU" dirty="0" err="1"/>
              <a:t>редакція</a:t>
            </a:r>
            <a:r>
              <a:rPr lang="ru-RU" dirty="0"/>
              <a:t> ЄКПЛ </a:t>
            </a:r>
            <a:r>
              <a:rPr lang="ru-RU" dirty="0" err="1"/>
              <a:t>набула</a:t>
            </a:r>
            <a:r>
              <a:rPr lang="ru-RU" dirty="0"/>
              <a:t> </a:t>
            </a:r>
            <a:r>
              <a:rPr lang="ru-RU" dirty="0" err="1"/>
              <a:t>чинності</a:t>
            </a:r>
            <a:r>
              <a:rPr lang="ru-RU" dirty="0"/>
              <a:t> 1 </a:t>
            </a:r>
            <a:r>
              <a:rPr lang="ru-RU" dirty="0" err="1"/>
              <a:t>серпня</a:t>
            </a:r>
            <a:r>
              <a:rPr lang="ru-RU" dirty="0"/>
              <a:t> 2021 року через Протокол № 15, </a:t>
            </a:r>
            <a:r>
              <a:rPr lang="ru-RU" dirty="0" err="1"/>
              <a:t>який</a:t>
            </a:r>
            <a:r>
              <a:rPr lang="ru-RU" dirty="0"/>
              <a:t> додав </a:t>
            </a:r>
            <a:r>
              <a:rPr lang="ru-RU" dirty="0">
                <a:hlinkClick r:id="rId2" tooltip="Субсидіарність"/>
              </a:rPr>
              <a:t>принцип </a:t>
            </a:r>
            <a:r>
              <a:rPr lang="ru-RU" dirty="0" err="1">
                <a:hlinkClick r:id="rId2" tooltip="Субсидіарність"/>
              </a:rPr>
              <a:t>субсидіарности</a:t>
            </a:r>
            <a:r>
              <a:rPr lang="ru-RU" dirty="0"/>
              <a:t> до </a:t>
            </a:r>
            <a:r>
              <a:rPr lang="ru-RU" dirty="0" err="1"/>
              <a:t>преамбули</a:t>
            </a:r>
            <a:r>
              <a:rPr lang="ru-RU" dirty="0"/>
              <a:t>. </a:t>
            </a:r>
            <a:r>
              <a:rPr lang="ru-RU" dirty="0" err="1"/>
              <a:t>Цей</a:t>
            </a:r>
            <a:r>
              <a:rPr lang="ru-RU" dirty="0"/>
              <a:t> принцип </a:t>
            </a:r>
            <a:r>
              <a:rPr lang="ru-RU" dirty="0" err="1"/>
              <a:t>підтверджує</a:t>
            </a:r>
            <a:r>
              <a:rPr lang="ru-RU" dirty="0"/>
              <a:t>, </a:t>
            </a:r>
            <a:r>
              <a:rPr lang="ru-RU" dirty="0" err="1"/>
              <a:t>що</a:t>
            </a:r>
            <a:r>
              <a:rPr lang="ru-RU" dirty="0"/>
              <a:t> </a:t>
            </a:r>
            <a:r>
              <a:rPr lang="ru-RU" dirty="0" err="1"/>
              <a:t>держави-учасниці</a:t>
            </a:r>
            <a:r>
              <a:rPr lang="ru-RU" dirty="0"/>
              <a:t> </a:t>
            </a:r>
            <a:r>
              <a:rPr lang="ru-RU" dirty="0" err="1"/>
              <a:t>несуть</a:t>
            </a:r>
            <a:r>
              <a:rPr lang="ru-RU" dirty="0"/>
              <a:t> </a:t>
            </a:r>
            <a:r>
              <a:rPr lang="ru-RU" dirty="0" err="1"/>
              <a:t>основну</a:t>
            </a:r>
            <a:r>
              <a:rPr lang="ru-RU" dirty="0"/>
              <a:t> </a:t>
            </a:r>
            <a:r>
              <a:rPr lang="ru-RU" dirty="0" err="1"/>
              <a:t>відповідальність</a:t>
            </a:r>
            <a:r>
              <a:rPr lang="ru-RU" dirty="0"/>
              <a:t> за </a:t>
            </a:r>
            <a:r>
              <a:rPr lang="ru-RU" dirty="0" err="1"/>
              <a:t>забезпечення</a:t>
            </a:r>
            <a:r>
              <a:rPr lang="ru-RU" dirty="0"/>
              <a:t> та </a:t>
            </a:r>
            <a:r>
              <a:rPr lang="ru-RU" dirty="0" err="1"/>
              <a:t>усунення</a:t>
            </a:r>
            <a:r>
              <a:rPr lang="ru-RU" dirty="0"/>
              <a:t> </a:t>
            </a:r>
            <a:r>
              <a:rPr lang="ru-RU" dirty="0" err="1"/>
              <a:t>порушень</a:t>
            </a:r>
            <a:r>
              <a:rPr lang="ru-RU" dirty="0"/>
              <a:t> прав </a:t>
            </a:r>
            <a:r>
              <a:rPr lang="ru-RU" dirty="0" err="1"/>
              <a:t>людини</a:t>
            </a:r>
            <a:r>
              <a:rPr lang="ru-RU" dirty="0"/>
              <a:t> на </a:t>
            </a:r>
            <a:r>
              <a:rPr lang="ru-RU" dirty="0" err="1"/>
              <a:t>національному</a:t>
            </a:r>
            <a:r>
              <a:rPr lang="ru-RU" dirty="0"/>
              <a:t> </a:t>
            </a:r>
            <a:r>
              <a:rPr lang="ru-RU" dirty="0" err="1"/>
              <a:t>рівні</a:t>
            </a:r>
            <a:r>
              <a:rPr lang="ru-RU" dirty="0"/>
              <a:t>.</a:t>
            </a:r>
          </a:p>
          <a:p>
            <a:r>
              <a:rPr lang="ru-RU" dirty="0" err="1"/>
              <a:t>Європейська</a:t>
            </a:r>
            <a:r>
              <a:rPr lang="ru-RU" dirty="0"/>
              <a:t> </a:t>
            </a:r>
            <a:r>
              <a:rPr lang="ru-RU" dirty="0" err="1"/>
              <a:t>конвенція</a:t>
            </a:r>
            <a:r>
              <a:rPr lang="ru-RU" dirty="0"/>
              <a:t> з прав </a:t>
            </a:r>
            <a:r>
              <a:rPr lang="ru-RU" dirty="0" err="1"/>
              <a:t>людини</a:t>
            </a:r>
            <a:r>
              <a:rPr lang="ru-RU" dirty="0"/>
              <a:t> широко </a:t>
            </a:r>
            <a:r>
              <a:rPr lang="ru-RU" dirty="0" err="1"/>
              <a:t>вважається</a:t>
            </a:r>
            <a:r>
              <a:rPr lang="ru-RU" dirty="0"/>
              <a:t> </a:t>
            </a:r>
            <a:r>
              <a:rPr lang="ru-RU" dirty="0" err="1"/>
              <a:t>найефективнішим</a:t>
            </a:r>
            <a:r>
              <a:rPr lang="ru-RU" dirty="0"/>
              <a:t> </a:t>
            </a:r>
            <a:r>
              <a:rPr lang="ru-RU" dirty="0" err="1"/>
              <a:t>міжнародним</a:t>
            </a:r>
            <a:r>
              <a:rPr lang="ru-RU" dirty="0"/>
              <a:t> договором про </a:t>
            </a:r>
            <a:r>
              <a:rPr lang="ru-RU" dirty="0" err="1"/>
              <a:t>захист</a:t>
            </a:r>
            <a:r>
              <a:rPr lang="ru-RU" dirty="0"/>
              <a:t> прав </a:t>
            </a:r>
            <a:r>
              <a:rPr lang="ru-RU" dirty="0" err="1"/>
              <a:t>людини</a:t>
            </a:r>
            <a:r>
              <a:rPr lang="ru-RU" dirty="0"/>
              <a:t> та мала </a:t>
            </a:r>
            <a:r>
              <a:rPr lang="ru-RU" dirty="0" err="1"/>
              <a:t>значний</a:t>
            </a:r>
            <a:r>
              <a:rPr lang="ru-RU" dirty="0"/>
              <a:t> </a:t>
            </a:r>
            <a:r>
              <a:rPr lang="ru-RU" dirty="0" err="1"/>
              <a:t>вплив</a:t>
            </a:r>
            <a:r>
              <a:rPr lang="ru-RU" dirty="0"/>
              <a:t> на </a:t>
            </a:r>
            <a:r>
              <a:rPr lang="ru-RU" dirty="0" err="1"/>
              <a:t>внутрішнє</a:t>
            </a:r>
            <a:r>
              <a:rPr lang="ru-RU" dirty="0"/>
              <a:t> </a:t>
            </a:r>
            <a:r>
              <a:rPr lang="ru-RU" dirty="0" err="1"/>
              <a:t>законодавство</a:t>
            </a:r>
            <a:r>
              <a:rPr lang="ru-RU" dirty="0"/>
              <a:t> </a:t>
            </a:r>
            <a:r>
              <a:rPr lang="ru-RU" dirty="0" err="1"/>
              <a:t>всіх</a:t>
            </a:r>
            <a:r>
              <a:rPr lang="ru-RU" dirty="0"/>
              <a:t> держав </a:t>
            </a:r>
            <a:r>
              <a:rPr lang="ru-RU" dirty="0" err="1"/>
              <a:t>Європи</a:t>
            </a:r>
            <a:r>
              <a:rPr lang="ru-RU" dirty="0"/>
              <a:t>. </a:t>
            </a:r>
          </a:p>
          <a:p>
            <a:r>
              <a:rPr lang="uk-UA" dirty="0"/>
              <a:t> </a:t>
            </a:r>
            <a:endParaRPr lang="ru-RU" dirty="0"/>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17</a:t>
            </a:fld>
            <a:endParaRPr lang="ru-RU"/>
          </a:p>
        </p:txBody>
      </p:sp>
    </p:spTree>
    <p:extLst>
      <p:ext uri="{BB962C8B-B14F-4D97-AF65-F5344CB8AC3E}">
        <p14:creationId xmlns:p14="http://schemas.microsoft.com/office/powerpoint/2010/main" val="2232489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908720"/>
            <a:ext cx="8229600" cy="5098571"/>
          </a:xfrm>
        </p:spPr>
        <p:txBody>
          <a:bodyPr>
            <a:normAutofit fontScale="77500" lnSpcReduction="20000"/>
          </a:bodyPr>
          <a:lstStyle/>
          <a:p>
            <a:r>
              <a:rPr lang="ru-RU" dirty="0" smtClean="0"/>
              <a:t>Актом </a:t>
            </a:r>
            <a:r>
              <a:rPr lang="ru-RU" dirty="0" err="1"/>
              <a:t>міжнародного</a:t>
            </a:r>
            <a:r>
              <a:rPr lang="ru-RU" dirty="0"/>
              <a:t> </a:t>
            </a:r>
            <a:r>
              <a:rPr lang="ru-RU" dirty="0" err="1"/>
              <a:t>визнання</a:t>
            </a:r>
            <a:r>
              <a:rPr lang="ru-RU" dirty="0"/>
              <a:t> </a:t>
            </a:r>
            <a:r>
              <a:rPr lang="ru-RU" dirty="0" err="1"/>
              <a:t>України</a:t>
            </a:r>
            <a:r>
              <a:rPr lang="ru-RU" dirty="0"/>
              <a:t> як </a:t>
            </a:r>
            <a:r>
              <a:rPr lang="ru-RU" dirty="0" err="1"/>
              <a:t>демократичної</a:t>
            </a:r>
            <a:r>
              <a:rPr lang="ru-RU" dirty="0"/>
              <a:t> </a:t>
            </a:r>
            <a:r>
              <a:rPr lang="ru-RU" dirty="0" err="1"/>
              <a:t>правової</a:t>
            </a:r>
            <a:r>
              <a:rPr lang="ru-RU" dirty="0"/>
              <a:t> </a:t>
            </a:r>
            <a:r>
              <a:rPr lang="ru-RU" dirty="0" err="1"/>
              <a:t>держави</a:t>
            </a:r>
            <a:r>
              <a:rPr lang="ru-RU" dirty="0"/>
              <a:t> став </a:t>
            </a:r>
            <a:r>
              <a:rPr lang="ru-RU" dirty="0" err="1"/>
              <a:t>її</a:t>
            </a:r>
            <a:r>
              <a:rPr lang="ru-RU" dirty="0"/>
              <a:t> </a:t>
            </a:r>
            <a:r>
              <a:rPr lang="ru-RU" dirty="0" err="1"/>
              <a:t>вступ</a:t>
            </a:r>
            <a:r>
              <a:rPr lang="ru-RU" dirty="0"/>
              <a:t> 9 листопада 1995 року до Ради </a:t>
            </a:r>
            <a:r>
              <a:rPr lang="ru-RU" dirty="0" err="1"/>
              <a:t>Європи</a:t>
            </a:r>
            <a:r>
              <a:rPr lang="ru-RU" dirty="0"/>
              <a:t> та </a:t>
            </a:r>
            <a:r>
              <a:rPr lang="ru-RU" dirty="0" err="1"/>
              <a:t>ратифікація</a:t>
            </a:r>
            <a:r>
              <a:rPr lang="ru-RU" dirty="0"/>
              <a:t> Верховною Радою </a:t>
            </a:r>
            <a:r>
              <a:rPr lang="ru-RU" dirty="0" err="1"/>
              <a:t>Конвенції</a:t>
            </a:r>
            <a:r>
              <a:rPr lang="ru-RU" dirty="0"/>
              <a:t> про </a:t>
            </a:r>
            <a:r>
              <a:rPr lang="ru-RU" dirty="0" err="1"/>
              <a:t>захист</a:t>
            </a:r>
            <a:r>
              <a:rPr lang="ru-RU" dirty="0"/>
              <a:t> прав </a:t>
            </a:r>
            <a:r>
              <a:rPr lang="ru-RU" dirty="0" err="1"/>
              <a:t>людини</a:t>
            </a:r>
            <a:r>
              <a:rPr lang="ru-RU" dirty="0"/>
              <a:t> і </a:t>
            </a:r>
            <a:r>
              <a:rPr lang="ru-RU" dirty="0" err="1"/>
              <a:t>основоположних</a:t>
            </a:r>
            <a:r>
              <a:rPr lang="ru-RU" dirty="0"/>
              <a:t> свобод та </a:t>
            </a:r>
            <a:r>
              <a:rPr lang="ru-RU" dirty="0" err="1"/>
              <a:t>Протоколів</a:t>
            </a:r>
            <a:r>
              <a:rPr lang="ru-RU" dirty="0"/>
              <a:t> до </a:t>
            </a:r>
            <a:r>
              <a:rPr lang="ru-RU" dirty="0" err="1"/>
              <a:t>неї</a:t>
            </a:r>
            <a:r>
              <a:rPr lang="ru-RU" dirty="0"/>
              <a:t>.</a:t>
            </a:r>
          </a:p>
          <a:p>
            <a:r>
              <a:rPr lang="ru-RU" dirty="0" err="1">
                <a:hlinkClick r:id="rId2" tooltip="Україна"/>
              </a:rPr>
              <a:t>Україна</a:t>
            </a:r>
            <a:r>
              <a:rPr lang="ru-RU" dirty="0"/>
              <a:t> </a:t>
            </a:r>
            <a:r>
              <a:rPr lang="ru-RU" dirty="0" err="1"/>
              <a:t>ратифікувала</a:t>
            </a:r>
            <a:r>
              <a:rPr lang="ru-RU" dirty="0"/>
              <a:t> </a:t>
            </a:r>
            <a:r>
              <a:rPr lang="ru-RU" dirty="0" err="1"/>
              <a:t>Конвенцію</a:t>
            </a:r>
            <a:r>
              <a:rPr lang="ru-RU" dirty="0"/>
              <a:t> 17 </a:t>
            </a:r>
            <a:r>
              <a:rPr lang="ru-RU" dirty="0" err="1"/>
              <a:t>липня</a:t>
            </a:r>
            <a:r>
              <a:rPr lang="ru-RU" dirty="0"/>
              <a:t> 1997 року (текст </a:t>
            </a:r>
            <a:r>
              <a:rPr lang="ru-RU" dirty="0" err="1"/>
              <a:t>ратифіковано</a:t>
            </a:r>
            <a:r>
              <a:rPr lang="ru-RU" dirty="0"/>
              <a:t> </a:t>
            </a:r>
            <a:r>
              <a:rPr lang="ru-RU" dirty="0" err="1"/>
              <a:t>із</a:t>
            </a:r>
            <a:r>
              <a:rPr lang="ru-RU" dirty="0"/>
              <a:t> </a:t>
            </a:r>
            <a:r>
              <a:rPr lang="ru-RU" dirty="0" err="1"/>
              <a:t>заявами</a:t>
            </a:r>
            <a:r>
              <a:rPr lang="ru-RU" dirty="0"/>
              <a:t> та </a:t>
            </a:r>
            <a:r>
              <a:rPr lang="ru-RU" dirty="0" err="1"/>
              <a:t>застереженнями</a:t>
            </a:r>
            <a:r>
              <a:rPr lang="ru-RU" dirty="0"/>
              <a:t>) і вона </a:t>
            </a:r>
            <a:r>
              <a:rPr lang="ru-RU" dirty="0" err="1"/>
              <a:t>набула</a:t>
            </a:r>
            <a:r>
              <a:rPr lang="ru-RU" dirty="0"/>
              <a:t> </a:t>
            </a:r>
            <a:r>
              <a:rPr lang="ru-RU" dirty="0" err="1"/>
              <a:t>чинності</a:t>
            </a:r>
            <a:r>
              <a:rPr lang="ru-RU" dirty="0"/>
              <a:t> 11 </a:t>
            </a:r>
            <a:r>
              <a:rPr lang="ru-RU" dirty="0" err="1"/>
              <a:t>вересня</a:t>
            </a:r>
            <a:r>
              <a:rPr lang="ru-RU" dirty="0"/>
              <a:t> того ж року. Тим самим </a:t>
            </a:r>
            <a:r>
              <a:rPr lang="ru-RU" dirty="0" err="1"/>
              <a:t>Україна</a:t>
            </a:r>
            <a:r>
              <a:rPr lang="ru-RU" dirty="0"/>
              <a:t> взяла </a:t>
            </a:r>
            <a:r>
              <a:rPr lang="ru-RU" dirty="0" err="1"/>
              <a:t>зобов'язання</a:t>
            </a:r>
            <a:r>
              <a:rPr lang="ru-RU" dirty="0"/>
              <a:t> привести </a:t>
            </a:r>
            <a:r>
              <a:rPr lang="ru-RU" dirty="0" err="1"/>
              <a:t>своє</a:t>
            </a:r>
            <a:r>
              <a:rPr lang="ru-RU" dirty="0"/>
              <a:t> </a:t>
            </a:r>
            <a:r>
              <a:rPr lang="ru-RU" dirty="0" err="1">
                <a:hlinkClick r:id="rId3" tooltip="Законодавство"/>
              </a:rPr>
              <a:t>законодавство</a:t>
            </a:r>
            <a:r>
              <a:rPr lang="ru-RU" dirty="0"/>
              <a:t> до </a:t>
            </a:r>
            <a:r>
              <a:rPr lang="ru-RU" dirty="0" err="1"/>
              <a:t>міжнародних</a:t>
            </a:r>
            <a:r>
              <a:rPr lang="ru-RU" dirty="0"/>
              <a:t> </a:t>
            </a:r>
            <a:r>
              <a:rPr lang="ru-RU" dirty="0" err="1"/>
              <a:t>стандартів</a:t>
            </a:r>
            <a:r>
              <a:rPr lang="ru-RU" dirty="0"/>
              <a:t>, </a:t>
            </a:r>
            <a:r>
              <a:rPr lang="ru-RU" dirty="0" err="1"/>
              <a:t>закріплених</a:t>
            </a:r>
            <a:r>
              <a:rPr lang="ru-RU" dirty="0"/>
              <a:t> у </a:t>
            </a:r>
            <a:r>
              <a:rPr lang="ru-RU" dirty="0" err="1"/>
              <a:t>Конвенції</a:t>
            </a:r>
            <a:r>
              <a:rPr lang="ru-RU" dirty="0"/>
              <a:t>. </a:t>
            </a:r>
            <a:r>
              <a:rPr lang="ru-RU" dirty="0" err="1"/>
              <a:t>Зокрема</a:t>
            </a:r>
            <a:r>
              <a:rPr lang="ru-RU" dirty="0"/>
              <a:t>, </a:t>
            </a:r>
            <a:r>
              <a:rPr lang="ru-RU" dirty="0" err="1"/>
              <a:t>цим</a:t>
            </a:r>
            <a:r>
              <a:rPr lang="ru-RU" dirty="0"/>
              <a:t> </a:t>
            </a:r>
            <a:r>
              <a:rPr lang="ru-RU" dirty="0" err="1"/>
              <a:t>має</a:t>
            </a:r>
            <a:r>
              <a:rPr lang="ru-RU" dirty="0"/>
              <a:t> </a:t>
            </a:r>
            <a:r>
              <a:rPr lang="ru-RU" dirty="0" err="1"/>
              <a:t>займатися</a:t>
            </a:r>
            <a:r>
              <a:rPr lang="ru-RU" dirty="0"/>
              <a:t> </a:t>
            </a:r>
            <a:r>
              <a:rPr lang="ru-RU" dirty="0" err="1">
                <a:hlinkClick r:id="rId4" tooltip="Уповноважений Верховної Ради України з прав людини"/>
              </a:rPr>
              <a:t>Уповноважений</a:t>
            </a:r>
            <a:r>
              <a:rPr lang="ru-RU" dirty="0">
                <a:hlinkClick r:id="rId4" tooltip="Уповноважений Верховної Ради України з прав людини"/>
              </a:rPr>
              <a:t> </a:t>
            </a:r>
            <a:r>
              <a:rPr lang="ru-RU" dirty="0" err="1">
                <a:hlinkClick r:id="rId4" tooltip="Уповноважений Верховної Ради України з прав людини"/>
              </a:rPr>
              <a:t>Верховної</a:t>
            </a:r>
            <a:r>
              <a:rPr lang="ru-RU" dirty="0">
                <a:hlinkClick r:id="rId4" tooltip="Уповноважений Верховної Ради України з прав людини"/>
              </a:rPr>
              <a:t> Ради </a:t>
            </a:r>
            <a:r>
              <a:rPr lang="ru-RU" dirty="0" err="1">
                <a:hlinkClick r:id="rId4" tooltip="Уповноважений Верховної Ради України з прав людини"/>
              </a:rPr>
              <a:t>України</a:t>
            </a:r>
            <a:r>
              <a:rPr lang="ru-RU" dirty="0">
                <a:hlinkClick r:id="rId4" tooltip="Уповноважений Верховної Ради України з прав людини"/>
              </a:rPr>
              <a:t> з прав </a:t>
            </a:r>
            <a:r>
              <a:rPr lang="ru-RU" dirty="0" err="1">
                <a:hlinkClick r:id="rId4" tooltip="Уповноважений Верховної Ради України з прав людини"/>
              </a:rPr>
              <a:t>людини</a:t>
            </a:r>
            <a:r>
              <a:rPr lang="ru-RU" dirty="0"/>
              <a:t>. У 1999 </a:t>
            </a:r>
            <a:r>
              <a:rPr lang="ru-RU" dirty="0" err="1"/>
              <a:t>році</a:t>
            </a:r>
            <a:r>
              <a:rPr lang="ru-RU" dirty="0"/>
              <a:t> </a:t>
            </a:r>
            <a:r>
              <a:rPr lang="ru-RU" dirty="0" err="1">
                <a:hlinkClick r:id="rId5" tooltip="Парламентська асамблея Ради Європи"/>
              </a:rPr>
              <a:t>Парламентська</a:t>
            </a:r>
            <a:r>
              <a:rPr lang="ru-RU" dirty="0">
                <a:hlinkClick r:id="rId5" tooltip="Парламентська асамблея Ради Європи"/>
              </a:rPr>
              <a:t> </a:t>
            </a:r>
            <a:r>
              <a:rPr lang="ru-RU" dirty="0" err="1">
                <a:hlinkClick r:id="rId5" tooltip="Парламентська асамблея Ради Європи"/>
              </a:rPr>
              <a:t>асамблея</a:t>
            </a:r>
            <a:r>
              <a:rPr lang="ru-RU" dirty="0">
                <a:hlinkClick r:id="rId5" tooltip="Парламентська асамблея Ради Європи"/>
              </a:rPr>
              <a:t> Ради </a:t>
            </a:r>
            <a:r>
              <a:rPr lang="ru-RU" dirty="0" err="1">
                <a:hlinkClick r:id="rId5" tooltip="Парламентська асамблея Ради Європи"/>
              </a:rPr>
              <a:t>Європи</a:t>
            </a:r>
            <a:r>
              <a:rPr lang="ru-RU" dirty="0"/>
              <a:t> порушила </a:t>
            </a:r>
            <a:r>
              <a:rPr lang="ru-RU" dirty="0" err="1"/>
              <a:t>питання</a:t>
            </a:r>
            <a:r>
              <a:rPr lang="ru-RU" dirty="0"/>
              <a:t> про </a:t>
            </a:r>
            <a:r>
              <a:rPr lang="ru-RU" dirty="0" err="1"/>
              <a:t>можливе</a:t>
            </a:r>
            <a:r>
              <a:rPr lang="ru-RU" dirty="0"/>
              <a:t> </a:t>
            </a:r>
            <a:r>
              <a:rPr lang="ru-RU" dirty="0" err="1"/>
              <a:t>припинення</a:t>
            </a:r>
            <a:r>
              <a:rPr lang="ru-RU" dirty="0"/>
              <a:t> </a:t>
            </a:r>
            <a:r>
              <a:rPr lang="ru-RU" dirty="0">
                <a:hlinkClick r:id="rId6" tooltip="Членство України в міжнародних організаціях"/>
              </a:rPr>
              <a:t>членства</a:t>
            </a:r>
            <a:r>
              <a:rPr lang="ru-RU" dirty="0"/>
              <a:t> </a:t>
            </a:r>
            <a:r>
              <a:rPr lang="ru-RU" dirty="0" err="1"/>
              <a:t>України</a:t>
            </a:r>
            <a:r>
              <a:rPr lang="ru-RU" dirty="0"/>
              <a:t> в РЄ через те, </a:t>
            </a:r>
            <a:r>
              <a:rPr lang="ru-RU" dirty="0" err="1"/>
              <a:t>що</a:t>
            </a:r>
            <a:r>
              <a:rPr lang="ru-RU" dirty="0"/>
              <a:t> </a:t>
            </a:r>
            <a:r>
              <a:rPr lang="ru-RU" dirty="0" err="1"/>
              <a:t>країна</a:t>
            </a:r>
            <a:r>
              <a:rPr lang="ru-RU" dirty="0"/>
              <a:t> не </a:t>
            </a:r>
            <a:r>
              <a:rPr lang="ru-RU" dirty="0" err="1"/>
              <a:t>поспішала</a:t>
            </a:r>
            <a:r>
              <a:rPr lang="ru-RU" dirty="0"/>
              <a:t> </a:t>
            </a:r>
            <a:r>
              <a:rPr lang="ru-RU" dirty="0" err="1"/>
              <a:t>змінювати</a:t>
            </a:r>
            <a:r>
              <a:rPr lang="ru-RU" dirty="0"/>
              <a:t> </a:t>
            </a:r>
            <a:r>
              <a:rPr lang="ru-RU" dirty="0" err="1"/>
              <a:t>своє</a:t>
            </a:r>
            <a:r>
              <a:rPr lang="ru-RU" dirty="0"/>
              <a:t> </a:t>
            </a:r>
            <a:r>
              <a:rPr lang="ru-RU" dirty="0" err="1"/>
              <a:t>законодавство</a:t>
            </a:r>
            <a:r>
              <a:rPr lang="ru-RU" dirty="0"/>
              <a:t> у </a:t>
            </a:r>
            <a:r>
              <a:rPr lang="ru-RU" dirty="0" err="1"/>
              <a:t>сфері</a:t>
            </a:r>
            <a:r>
              <a:rPr lang="ru-RU" dirty="0"/>
              <a:t> прав </a:t>
            </a:r>
            <a:r>
              <a:rPr lang="ru-RU" dirty="0" err="1"/>
              <a:t>людини</a:t>
            </a:r>
            <a:r>
              <a:rPr lang="ru-RU" dirty="0"/>
              <a:t> </a:t>
            </a:r>
            <a:r>
              <a:rPr lang="ru-RU" dirty="0" err="1"/>
              <a:t>відповідно</a:t>
            </a:r>
            <a:r>
              <a:rPr lang="ru-RU" dirty="0"/>
              <a:t> до </a:t>
            </a:r>
            <a:r>
              <a:rPr lang="ru-RU" dirty="0" err="1"/>
              <a:t>прийнятих</a:t>
            </a:r>
            <a:r>
              <a:rPr lang="ru-RU" dirty="0"/>
              <a:t> нею </a:t>
            </a:r>
            <a:r>
              <a:rPr lang="ru-RU" dirty="0" err="1"/>
              <a:t>міжнародних</a:t>
            </a:r>
            <a:r>
              <a:rPr lang="ru-RU" dirty="0"/>
              <a:t> </a:t>
            </a:r>
            <a:r>
              <a:rPr lang="ru-RU" dirty="0" err="1"/>
              <a:t>пактів</a:t>
            </a:r>
            <a:r>
              <a:rPr lang="ru-RU" dirty="0"/>
              <a:t>. У </a:t>
            </a:r>
            <a:r>
              <a:rPr lang="ru-RU" dirty="0" err="1"/>
              <a:t>жовтні</a:t>
            </a:r>
            <a:r>
              <a:rPr lang="ru-RU" dirty="0"/>
              <a:t> того ж року для </a:t>
            </a:r>
            <a:r>
              <a:rPr lang="ru-RU" dirty="0" err="1"/>
              <a:t>вивчення</a:t>
            </a:r>
            <a:r>
              <a:rPr lang="ru-RU" dirty="0"/>
              <a:t> </a:t>
            </a:r>
            <a:r>
              <a:rPr lang="ru-RU" dirty="0" err="1"/>
              <a:t>ситуації</a:t>
            </a:r>
            <a:r>
              <a:rPr lang="ru-RU" dirty="0"/>
              <a:t> в </a:t>
            </a:r>
            <a:r>
              <a:rPr lang="ru-RU" dirty="0" err="1"/>
              <a:t>Україну</a:t>
            </a:r>
            <a:r>
              <a:rPr lang="ru-RU" dirty="0"/>
              <a:t> </a:t>
            </a:r>
            <a:r>
              <a:rPr lang="ru-RU" dirty="0" err="1"/>
              <a:t>приїхали</a:t>
            </a:r>
            <a:r>
              <a:rPr lang="ru-RU" dirty="0"/>
              <a:t> </a:t>
            </a:r>
            <a:r>
              <a:rPr lang="ru-RU" dirty="0" err="1"/>
              <a:t>представники</a:t>
            </a:r>
            <a:r>
              <a:rPr lang="ru-RU" dirty="0"/>
              <a:t> РЄ, за результатами </a:t>
            </a:r>
            <a:r>
              <a:rPr lang="ru-RU" dirty="0" err="1"/>
              <a:t>їхніх</a:t>
            </a:r>
            <a:r>
              <a:rPr lang="ru-RU" dirty="0"/>
              <a:t> </a:t>
            </a:r>
            <a:r>
              <a:rPr lang="ru-RU" dirty="0" err="1">
                <a:hlinkClick r:id="rId7" tooltip="Висновок"/>
              </a:rPr>
              <a:t>висновків</a:t>
            </a:r>
            <a:r>
              <a:rPr lang="ru-RU" dirty="0"/>
              <a:t> </a:t>
            </a:r>
            <a:r>
              <a:rPr lang="ru-RU" dirty="0" err="1"/>
              <a:t>застосування</a:t>
            </a:r>
            <a:r>
              <a:rPr lang="ru-RU" dirty="0"/>
              <a:t> </a:t>
            </a:r>
            <a:r>
              <a:rPr lang="ru-RU" dirty="0" err="1">
                <a:hlinkClick r:id="rId8" tooltip="Санкція"/>
              </a:rPr>
              <a:t>санкцій</a:t>
            </a:r>
            <a:r>
              <a:rPr lang="ru-RU" dirty="0"/>
              <a:t> </a:t>
            </a:r>
            <a:r>
              <a:rPr lang="ru-RU" dirty="0" err="1"/>
              <a:t>було</a:t>
            </a:r>
            <a:r>
              <a:rPr lang="ru-RU" dirty="0"/>
              <a:t> </a:t>
            </a:r>
            <a:r>
              <a:rPr lang="ru-RU" dirty="0" err="1"/>
              <a:t>відкладено</a:t>
            </a:r>
            <a:r>
              <a:rPr lang="ru-RU" dirty="0"/>
              <a:t>.</a:t>
            </a:r>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18</a:t>
            </a:fld>
            <a:endParaRPr lang="ru-RU"/>
          </a:p>
        </p:txBody>
      </p:sp>
      <p:sp>
        <p:nvSpPr>
          <p:cNvPr id="6" name="Заголовок 5"/>
          <p:cNvSpPr>
            <a:spLocks noGrp="1"/>
          </p:cNvSpPr>
          <p:nvPr>
            <p:ph type="title"/>
          </p:nvPr>
        </p:nvSpPr>
        <p:spPr/>
        <p:txBody>
          <a:bodyPr>
            <a:normAutofit fontScale="90000"/>
          </a:bodyPr>
          <a:lstStyle/>
          <a:p>
            <a:r>
              <a:rPr lang="ru-RU" dirty="0" err="1"/>
              <a:t>Ратифікація</a:t>
            </a:r>
            <a:r>
              <a:rPr lang="ru-RU" dirty="0"/>
              <a:t> </a:t>
            </a:r>
            <a:r>
              <a:rPr lang="ru-RU" dirty="0" err="1"/>
              <a:t>Конвенції</a:t>
            </a:r>
            <a:r>
              <a:rPr lang="ru-RU" dirty="0"/>
              <a:t> </a:t>
            </a:r>
            <a:r>
              <a:rPr lang="ru-RU" dirty="0" err="1"/>
              <a:t>Україною</a:t>
            </a:r>
            <a:r>
              <a:rPr lang="ru-RU" dirty="0"/>
              <a:t/>
            </a:r>
            <a:br>
              <a:rPr lang="ru-RU" dirty="0"/>
            </a:br>
            <a:endParaRPr lang="ru-RU" dirty="0"/>
          </a:p>
        </p:txBody>
      </p:sp>
    </p:spTree>
    <p:extLst>
      <p:ext uri="{BB962C8B-B14F-4D97-AF65-F5344CB8AC3E}">
        <p14:creationId xmlns:p14="http://schemas.microsoft.com/office/powerpoint/2010/main" val="22266080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332656"/>
            <a:ext cx="8229600" cy="5674635"/>
          </a:xfrm>
        </p:spPr>
        <p:txBody>
          <a:bodyPr>
            <a:normAutofit fontScale="85000" lnSpcReduction="10000"/>
          </a:bodyPr>
          <a:lstStyle/>
          <a:p>
            <a:r>
              <a:rPr lang="ru-RU" dirty="0" err="1"/>
              <a:t>Загальна</a:t>
            </a:r>
            <a:r>
              <a:rPr lang="ru-RU" dirty="0"/>
              <a:t> </a:t>
            </a:r>
            <a:r>
              <a:rPr lang="ru-RU" dirty="0" err="1"/>
              <a:t>кількість</a:t>
            </a:r>
            <a:r>
              <a:rPr lang="ru-RU" dirty="0"/>
              <a:t> </a:t>
            </a:r>
            <a:r>
              <a:rPr lang="ru-RU" dirty="0" err="1"/>
              <a:t>конвенцій</a:t>
            </a:r>
            <a:r>
              <a:rPr lang="ru-RU" dirty="0"/>
              <a:t>, </a:t>
            </a:r>
            <a:r>
              <a:rPr lang="ru-RU" dirty="0" err="1">
                <a:hlinkClick r:id="rId2" tooltip="Угода"/>
              </a:rPr>
              <a:t>угод</a:t>
            </a:r>
            <a:r>
              <a:rPr lang="ru-RU" dirty="0"/>
              <a:t>, </a:t>
            </a:r>
            <a:r>
              <a:rPr lang="ru-RU" dirty="0" err="1">
                <a:hlinkClick r:id="rId3" tooltip="Кодекс"/>
              </a:rPr>
              <a:t>кодексів</a:t>
            </a:r>
            <a:r>
              <a:rPr lang="ru-RU" dirty="0"/>
              <a:t>, </a:t>
            </a:r>
            <a:r>
              <a:rPr lang="ru-RU" dirty="0" err="1"/>
              <a:t>протоколів</a:t>
            </a:r>
            <a:r>
              <a:rPr lang="ru-RU" dirty="0"/>
              <a:t> РЄ, </a:t>
            </a:r>
            <a:r>
              <a:rPr lang="ru-RU" dirty="0" err="1"/>
              <a:t>що</a:t>
            </a:r>
            <a:r>
              <a:rPr lang="ru-RU" dirty="0"/>
              <a:t> </a:t>
            </a:r>
            <a:r>
              <a:rPr lang="ru-RU" dirty="0" err="1"/>
              <a:t>стосуються</a:t>
            </a:r>
            <a:r>
              <a:rPr lang="ru-RU" dirty="0"/>
              <a:t> прав і свобод </a:t>
            </a:r>
            <a:r>
              <a:rPr lang="ru-RU" dirty="0" err="1"/>
              <a:t>людини</a:t>
            </a:r>
            <a:r>
              <a:rPr lang="ru-RU" dirty="0"/>
              <a:t>, становить 173 </a:t>
            </a:r>
            <a:r>
              <a:rPr lang="ru-RU" dirty="0" err="1"/>
              <a:t>документи</a:t>
            </a:r>
            <a:r>
              <a:rPr lang="ru-RU" dirty="0"/>
              <a:t>. Станом на </a:t>
            </a:r>
            <a:r>
              <a:rPr lang="ru-RU" dirty="0" err="1"/>
              <a:t>грудень</a:t>
            </a:r>
            <a:r>
              <a:rPr lang="ru-RU" dirty="0"/>
              <a:t> 2011 р. </a:t>
            </a:r>
            <a:r>
              <a:rPr lang="ru-RU" dirty="0" err="1"/>
              <a:t>Україна</a:t>
            </a:r>
            <a:r>
              <a:rPr lang="ru-RU" dirty="0"/>
              <a:t> </a:t>
            </a:r>
            <a:r>
              <a:rPr lang="ru-RU" dirty="0" err="1"/>
              <a:t>приєдналася</a:t>
            </a:r>
            <a:r>
              <a:rPr lang="ru-RU" dirty="0"/>
              <a:t> </a:t>
            </a:r>
            <a:r>
              <a:rPr lang="ru-RU" dirty="0" err="1"/>
              <a:t>лише</a:t>
            </a:r>
            <a:r>
              <a:rPr lang="ru-RU" dirty="0"/>
              <a:t> до 32 з них та </a:t>
            </a:r>
            <a:r>
              <a:rPr lang="ru-RU" dirty="0" err="1"/>
              <a:t>підписала</a:t>
            </a:r>
            <a:r>
              <a:rPr lang="ru-RU" dirty="0"/>
              <a:t> </a:t>
            </a:r>
            <a:r>
              <a:rPr lang="ru-RU" dirty="0" err="1"/>
              <a:t>ще</a:t>
            </a:r>
            <a:r>
              <a:rPr lang="ru-RU" dirty="0"/>
              <a:t> 10. З </a:t>
            </a:r>
            <a:r>
              <a:rPr lang="ru-RU" dirty="0" err="1"/>
              <a:t>групи</a:t>
            </a:r>
            <a:r>
              <a:rPr lang="ru-RU" dirty="0"/>
              <a:t> </a:t>
            </a:r>
            <a:r>
              <a:rPr lang="ru-RU" dirty="0" err="1"/>
              <a:t>дванадцяти</a:t>
            </a:r>
            <a:r>
              <a:rPr lang="ru-RU" dirty="0"/>
              <a:t> </a:t>
            </a:r>
            <a:r>
              <a:rPr lang="ru-RU" dirty="0" err="1"/>
              <a:t>конвенцій</a:t>
            </a:r>
            <a:r>
              <a:rPr lang="ru-RU" dirty="0"/>
              <a:t> про </a:t>
            </a:r>
            <a:r>
              <a:rPr lang="ru-RU" dirty="0" err="1"/>
              <a:t>захист</a:t>
            </a:r>
            <a:r>
              <a:rPr lang="ru-RU" dirty="0"/>
              <a:t> прав </a:t>
            </a:r>
            <a:r>
              <a:rPr lang="ru-RU" dirty="0" err="1"/>
              <a:t>людини</a:t>
            </a:r>
            <a:r>
              <a:rPr lang="ru-RU" dirty="0"/>
              <a:t> </a:t>
            </a:r>
            <a:r>
              <a:rPr lang="ru-RU" dirty="0" err="1"/>
              <a:t>Україна</a:t>
            </a:r>
            <a:r>
              <a:rPr lang="ru-RU" dirty="0"/>
              <a:t> </a:t>
            </a:r>
            <a:r>
              <a:rPr lang="ru-RU" dirty="0" err="1"/>
              <a:t>приєдналась</a:t>
            </a:r>
            <a:r>
              <a:rPr lang="ru-RU" dirty="0"/>
              <a:t> </a:t>
            </a:r>
            <a:r>
              <a:rPr lang="ru-RU" dirty="0" err="1"/>
              <a:t>лише</a:t>
            </a:r>
            <a:r>
              <a:rPr lang="ru-RU" dirty="0"/>
              <a:t> до 9; з </a:t>
            </a:r>
            <a:r>
              <a:rPr lang="ru-RU" dirty="0" err="1"/>
              <a:t>групи</a:t>
            </a:r>
            <a:r>
              <a:rPr lang="ru-RU" dirty="0"/>
              <a:t> </a:t>
            </a:r>
            <a:r>
              <a:rPr lang="ru-RU" dirty="0" err="1"/>
              <a:t>п'яти</a:t>
            </a:r>
            <a:r>
              <a:rPr lang="ru-RU" dirty="0"/>
              <a:t> </a:t>
            </a:r>
            <a:r>
              <a:rPr lang="ru-RU" dirty="0" err="1"/>
              <a:t>конвенцій</a:t>
            </a:r>
            <a:r>
              <a:rPr lang="ru-RU" dirty="0"/>
              <a:t> </a:t>
            </a:r>
            <a:r>
              <a:rPr lang="ru-RU" dirty="0" err="1"/>
              <a:t>щодо</a:t>
            </a:r>
            <a:r>
              <a:rPr lang="ru-RU" dirty="0"/>
              <a:t> </a:t>
            </a:r>
            <a:r>
              <a:rPr lang="ru-RU" dirty="0" err="1"/>
              <a:t>запобігання</a:t>
            </a:r>
            <a:r>
              <a:rPr lang="ru-RU" dirty="0"/>
              <a:t> </a:t>
            </a:r>
            <a:r>
              <a:rPr lang="ru-RU" dirty="0" err="1"/>
              <a:t>нелюдському</a:t>
            </a:r>
            <a:r>
              <a:rPr lang="ru-RU" dirty="0"/>
              <a:t> </a:t>
            </a:r>
            <a:r>
              <a:rPr lang="ru-RU" dirty="0" err="1"/>
              <a:t>чи</a:t>
            </a:r>
            <a:r>
              <a:rPr lang="ru-RU" dirty="0"/>
              <a:t> такому, </a:t>
            </a:r>
            <a:r>
              <a:rPr lang="ru-RU" dirty="0" err="1"/>
              <a:t>що</a:t>
            </a:r>
            <a:r>
              <a:rPr lang="ru-RU" dirty="0"/>
              <a:t> </a:t>
            </a:r>
            <a:r>
              <a:rPr lang="ru-RU" dirty="0" err="1"/>
              <a:t>принижує</a:t>
            </a:r>
            <a:r>
              <a:rPr lang="ru-RU" dirty="0"/>
              <a:t> </a:t>
            </a:r>
            <a:r>
              <a:rPr lang="ru-RU" dirty="0" err="1"/>
              <a:t>людську</a:t>
            </a:r>
            <a:r>
              <a:rPr lang="ru-RU" dirty="0"/>
              <a:t> </a:t>
            </a:r>
            <a:r>
              <a:rPr lang="ru-RU" dirty="0" err="1"/>
              <a:t>гідність</a:t>
            </a:r>
            <a:r>
              <a:rPr lang="ru-RU" dirty="0"/>
              <a:t>, </a:t>
            </a:r>
            <a:r>
              <a:rPr lang="ru-RU" dirty="0" err="1"/>
              <a:t>поводженню</a:t>
            </a:r>
            <a:r>
              <a:rPr lang="ru-RU" dirty="0"/>
              <a:t> </a:t>
            </a:r>
            <a:r>
              <a:rPr lang="ru-RU" dirty="0" err="1"/>
              <a:t>або</a:t>
            </a:r>
            <a:r>
              <a:rPr lang="ru-RU" dirty="0"/>
              <a:t> </a:t>
            </a:r>
            <a:r>
              <a:rPr lang="ru-RU" dirty="0" err="1"/>
              <a:t>покаранню</a:t>
            </a:r>
            <a:r>
              <a:rPr lang="ru-RU" dirty="0"/>
              <a:t> — до 2; з </a:t>
            </a:r>
            <a:r>
              <a:rPr lang="ru-RU" dirty="0" err="1"/>
              <a:t>групи</a:t>
            </a:r>
            <a:r>
              <a:rPr lang="ru-RU" dirty="0"/>
              <a:t> </a:t>
            </a:r>
            <a:r>
              <a:rPr lang="ru-RU" dirty="0" err="1"/>
              <a:t>конвенцій</a:t>
            </a:r>
            <a:r>
              <a:rPr lang="ru-RU" dirty="0"/>
              <a:t> </a:t>
            </a:r>
            <a:r>
              <a:rPr lang="ru-RU" dirty="0" err="1">
                <a:hlinkClick r:id="rId4" tooltip="Хартія основних прав"/>
              </a:rPr>
              <a:t>Європейської</a:t>
            </a:r>
            <a:r>
              <a:rPr lang="ru-RU" dirty="0">
                <a:hlinkClick r:id="rId4" tooltip="Хартія основних прав"/>
              </a:rPr>
              <a:t> </a:t>
            </a:r>
            <a:r>
              <a:rPr lang="ru-RU" dirty="0" err="1">
                <a:hlinkClick r:id="rId4" tooltip="Хартія основних прав"/>
              </a:rPr>
              <a:t>соціальної</a:t>
            </a:r>
            <a:r>
              <a:rPr lang="ru-RU" dirty="0">
                <a:hlinkClick r:id="rId4" tooltip="Хартія основних прав"/>
              </a:rPr>
              <a:t> </a:t>
            </a:r>
            <a:r>
              <a:rPr lang="ru-RU" dirty="0" err="1">
                <a:hlinkClick r:id="rId4" tooltip="Хартія основних прав"/>
              </a:rPr>
              <a:t>хартії</a:t>
            </a:r>
            <a:r>
              <a:rPr lang="ru-RU" dirty="0"/>
              <a:t> — до </a:t>
            </a:r>
            <a:r>
              <a:rPr lang="ru-RU" dirty="0" err="1"/>
              <a:t>жодної</a:t>
            </a:r>
            <a:r>
              <a:rPr lang="ru-RU" dirty="0"/>
              <a:t> з </a:t>
            </a:r>
            <a:r>
              <a:rPr lang="ru-RU" dirty="0" err="1"/>
              <a:t>п'яти</a:t>
            </a:r>
            <a:r>
              <a:rPr lang="ru-RU" dirty="0"/>
              <a:t> (</a:t>
            </a:r>
            <a:r>
              <a:rPr lang="ru-RU" dirty="0" err="1"/>
              <a:t>підписані</a:t>
            </a:r>
            <a:r>
              <a:rPr lang="ru-RU" dirty="0"/>
              <a:t> — </a:t>
            </a:r>
            <a:r>
              <a:rPr lang="ru-RU" dirty="0" err="1"/>
              <a:t>дві</a:t>
            </a:r>
            <a:r>
              <a:rPr lang="ru-RU" dirty="0"/>
              <a:t>); з </a:t>
            </a:r>
            <a:r>
              <a:rPr lang="ru-RU" dirty="0" err="1"/>
              <a:t>групи</a:t>
            </a:r>
            <a:r>
              <a:rPr lang="ru-RU" dirty="0"/>
              <a:t> </a:t>
            </a:r>
            <a:r>
              <a:rPr lang="ru-RU" dirty="0" err="1"/>
              <a:t>конвенцій</a:t>
            </a:r>
            <a:r>
              <a:rPr lang="ru-RU" dirty="0"/>
              <a:t> з </a:t>
            </a:r>
            <a:r>
              <a:rPr lang="ru-RU" dirty="0" err="1"/>
              <a:t>соціальних</a:t>
            </a:r>
            <a:r>
              <a:rPr lang="ru-RU" dirty="0"/>
              <a:t> </a:t>
            </a:r>
            <a:r>
              <a:rPr lang="ru-RU" dirty="0" err="1"/>
              <a:t>питань</a:t>
            </a:r>
            <a:r>
              <a:rPr lang="ru-RU" dirty="0"/>
              <a:t> — до </a:t>
            </a:r>
            <a:r>
              <a:rPr lang="ru-RU" dirty="0" err="1"/>
              <a:t>жодної</a:t>
            </a:r>
            <a:r>
              <a:rPr lang="ru-RU" dirty="0"/>
              <a:t> з 15; з </a:t>
            </a:r>
            <a:r>
              <a:rPr lang="ru-RU" dirty="0" err="1"/>
              <a:t>групи</a:t>
            </a:r>
            <a:r>
              <a:rPr lang="ru-RU" dirty="0"/>
              <a:t> </a:t>
            </a:r>
            <a:r>
              <a:rPr lang="ru-RU" dirty="0" err="1"/>
              <a:t>конвенцій</a:t>
            </a:r>
            <a:r>
              <a:rPr lang="ru-RU" dirty="0"/>
              <a:t> </a:t>
            </a:r>
            <a:r>
              <a:rPr lang="ru-RU" dirty="0" err="1"/>
              <a:t>щодо</a:t>
            </a:r>
            <a:r>
              <a:rPr lang="ru-RU" dirty="0"/>
              <a:t> </a:t>
            </a:r>
            <a:r>
              <a:rPr lang="ru-RU" dirty="0" err="1">
                <a:hlinkClick r:id="rId5" tooltip="Охорона здоров'я"/>
              </a:rPr>
              <a:t>охорони</a:t>
            </a:r>
            <a:r>
              <a:rPr lang="ru-RU" dirty="0">
                <a:hlinkClick r:id="rId5" tooltip="Охорона здоров'я"/>
              </a:rPr>
              <a:t> </a:t>
            </a:r>
            <a:r>
              <a:rPr lang="ru-RU" dirty="0" err="1">
                <a:hlinkClick r:id="rId5" tooltip="Охорона здоров'я"/>
              </a:rPr>
              <a:t>здоров'я</a:t>
            </a:r>
            <a:r>
              <a:rPr lang="ru-RU" dirty="0"/>
              <a:t> — до </a:t>
            </a:r>
            <a:r>
              <a:rPr lang="ru-RU" dirty="0" err="1"/>
              <a:t>жодної</a:t>
            </a:r>
            <a:r>
              <a:rPr lang="ru-RU" dirty="0"/>
              <a:t> з 18; з </a:t>
            </a:r>
            <a:r>
              <a:rPr lang="ru-RU" dirty="0" err="1"/>
              <a:t>групи</a:t>
            </a:r>
            <a:r>
              <a:rPr lang="ru-RU" dirty="0"/>
              <a:t> </a:t>
            </a:r>
            <a:r>
              <a:rPr lang="ru-RU" dirty="0" err="1"/>
              <a:t>конвенцій</a:t>
            </a:r>
            <a:r>
              <a:rPr lang="ru-RU" dirty="0"/>
              <a:t> з </a:t>
            </a:r>
            <a:r>
              <a:rPr lang="ru-RU" dirty="0" err="1"/>
              <a:t>питань</a:t>
            </a:r>
            <a:r>
              <a:rPr lang="ru-RU" dirty="0"/>
              <a:t> </a:t>
            </a:r>
            <a:r>
              <a:rPr lang="ru-RU" dirty="0" err="1">
                <a:hlinkClick r:id="rId6" tooltip="Освіта"/>
              </a:rPr>
              <a:t>освіти</a:t>
            </a:r>
            <a:r>
              <a:rPr lang="ru-RU" dirty="0"/>
              <a:t>, </a:t>
            </a:r>
            <a:r>
              <a:rPr lang="ru-RU" dirty="0" err="1">
                <a:hlinkClick r:id="rId7" tooltip="Культура"/>
              </a:rPr>
              <a:t>культури</a:t>
            </a:r>
            <a:r>
              <a:rPr lang="ru-RU" dirty="0"/>
              <a:t> і </a:t>
            </a:r>
            <a:r>
              <a:rPr lang="ru-RU" dirty="0">
                <a:hlinkClick r:id="rId8" tooltip="Спорт"/>
              </a:rPr>
              <a:t>спорту</a:t>
            </a:r>
            <a:r>
              <a:rPr lang="ru-RU" dirty="0"/>
              <a:t> — до </a:t>
            </a:r>
            <a:r>
              <a:rPr lang="ru-RU" dirty="0" err="1"/>
              <a:t>однієї</a:t>
            </a:r>
            <a:r>
              <a:rPr lang="ru-RU" dirty="0"/>
              <a:t> з 14 (</a:t>
            </a:r>
            <a:r>
              <a:rPr lang="ru-RU" dirty="0" err="1"/>
              <a:t>підписана</a:t>
            </a:r>
            <a:r>
              <a:rPr lang="ru-RU" dirty="0"/>
              <a:t> 1); з </a:t>
            </a:r>
            <a:r>
              <a:rPr lang="ru-RU" dirty="0" err="1"/>
              <a:t>групи</a:t>
            </a:r>
            <a:r>
              <a:rPr lang="ru-RU" dirty="0"/>
              <a:t> </a:t>
            </a:r>
            <a:r>
              <a:rPr lang="ru-RU" dirty="0" err="1"/>
              <a:t>конвенцій</a:t>
            </a:r>
            <a:r>
              <a:rPr lang="ru-RU" dirty="0"/>
              <a:t> з </a:t>
            </a:r>
            <a:r>
              <a:rPr lang="ru-RU" dirty="0" err="1">
                <a:hlinkClick r:id="rId9" tooltip="Кримінальне право"/>
              </a:rPr>
              <a:t>кримінального</a:t>
            </a:r>
            <a:r>
              <a:rPr lang="ru-RU" dirty="0">
                <a:hlinkClick r:id="rId9" tooltip="Кримінальне право"/>
              </a:rPr>
              <a:t> права</a:t>
            </a:r>
            <a:r>
              <a:rPr lang="ru-RU" dirty="0"/>
              <a:t> — до 9 з 22 (</a:t>
            </a:r>
            <a:r>
              <a:rPr lang="ru-RU" dirty="0" err="1"/>
              <a:t>підписана</a:t>
            </a:r>
            <a:r>
              <a:rPr lang="ru-RU" dirty="0"/>
              <a:t> 1), з </a:t>
            </a:r>
            <a:r>
              <a:rPr lang="ru-RU" dirty="0" err="1"/>
              <a:t>групи</a:t>
            </a:r>
            <a:r>
              <a:rPr lang="ru-RU" dirty="0"/>
              <a:t> </a:t>
            </a:r>
            <a:r>
              <a:rPr lang="ru-RU" dirty="0" err="1"/>
              <a:t>конвенцій</a:t>
            </a:r>
            <a:r>
              <a:rPr lang="ru-RU" dirty="0"/>
              <a:t> </a:t>
            </a:r>
            <a:r>
              <a:rPr lang="ru-RU" dirty="0" err="1"/>
              <a:t>із</a:t>
            </a:r>
            <a:r>
              <a:rPr lang="ru-RU" dirty="0"/>
              <a:t> </a:t>
            </a:r>
            <a:r>
              <a:rPr lang="ru-RU" dirty="0" err="1"/>
              <a:t>загального</a:t>
            </a:r>
            <a:r>
              <a:rPr lang="ru-RU" dirty="0"/>
              <a:t> права та </a:t>
            </a:r>
            <a:r>
              <a:rPr lang="ru-RU" dirty="0" err="1">
                <a:hlinkClick r:id="rId10" tooltip="Захист інформації"/>
              </a:rPr>
              <a:t>захисту</a:t>
            </a:r>
            <a:r>
              <a:rPr lang="ru-RU" dirty="0">
                <a:hlinkClick r:id="rId10" tooltip="Захист інформації"/>
              </a:rPr>
              <a:t> </a:t>
            </a:r>
            <a:r>
              <a:rPr lang="ru-RU" dirty="0" err="1">
                <a:hlinkClick r:id="rId10" tooltip="Захист інформації"/>
              </a:rPr>
              <a:t>інформації</a:t>
            </a:r>
            <a:r>
              <a:rPr lang="ru-RU" dirty="0"/>
              <a:t> — до </a:t>
            </a:r>
            <a:r>
              <a:rPr lang="ru-RU" dirty="0" err="1"/>
              <a:t>двох</a:t>
            </a:r>
            <a:r>
              <a:rPr lang="ru-RU" dirty="0"/>
              <a:t> </a:t>
            </a:r>
            <a:r>
              <a:rPr lang="ru-RU" dirty="0" err="1"/>
              <a:t>із</a:t>
            </a:r>
            <a:r>
              <a:rPr lang="ru-RU" dirty="0"/>
              <a:t> 8; з </a:t>
            </a:r>
            <a:r>
              <a:rPr lang="ru-RU" dirty="0" err="1"/>
              <a:t>групи</a:t>
            </a:r>
            <a:r>
              <a:rPr lang="ru-RU" dirty="0"/>
              <a:t> </a:t>
            </a:r>
            <a:r>
              <a:rPr lang="ru-RU" dirty="0" err="1"/>
              <a:t>конвенцій</a:t>
            </a:r>
            <a:r>
              <a:rPr lang="ru-RU" dirty="0"/>
              <a:t> </a:t>
            </a:r>
            <a:r>
              <a:rPr lang="ru-RU" dirty="0" err="1"/>
              <a:t>із</a:t>
            </a:r>
            <a:r>
              <a:rPr lang="ru-RU" dirty="0"/>
              <a:t> </a:t>
            </a:r>
            <a:r>
              <a:rPr lang="ru-RU" dirty="0" err="1">
                <a:hlinkClick r:id="rId11" tooltip="Біоетика"/>
              </a:rPr>
              <a:t>біоетики</a:t>
            </a:r>
            <a:r>
              <a:rPr lang="ru-RU" dirty="0"/>
              <a:t> — до </a:t>
            </a:r>
            <a:r>
              <a:rPr lang="ru-RU" dirty="0" err="1"/>
              <a:t>жодної</a:t>
            </a:r>
            <a:r>
              <a:rPr lang="ru-RU" dirty="0"/>
              <a:t> з </a:t>
            </a:r>
            <a:r>
              <a:rPr lang="ru-RU" dirty="0" err="1"/>
              <a:t>двох</a:t>
            </a:r>
            <a:r>
              <a:rPr lang="ru-RU" dirty="0"/>
              <a:t>.</a:t>
            </a:r>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19</a:t>
            </a:fld>
            <a:endParaRPr lang="ru-RU"/>
          </a:p>
        </p:txBody>
      </p:sp>
    </p:spTree>
    <p:extLst>
      <p:ext uri="{BB962C8B-B14F-4D97-AF65-F5344CB8AC3E}">
        <p14:creationId xmlns:p14="http://schemas.microsoft.com/office/powerpoint/2010/main" val="3874813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060848"/>
            <a:ext cx="8229600" cy="4392488"/>
          </a:xfrm>
        </p:spPr>
        <p:txBody>
          <a:bodyPr>
            <a:normAutofit/>
          </a:bodyPr>
          <a:lstStyle/>
          <a:p>
            <a:pPr marL="624078" indent="-514350">
              <a:buFont typeface="+mj-lt"/>
              <a:buAutoNum type="arabicPeriod"/>
            </a:pPr>
            <a:r>
              <a:rPr lang="uk-UA" dirty="0" smtClean="0"/>
              <a:t>Система міжнародного захисту прав людини</a:t>
            </a:r>
          </a:p>
          <a:p>
            <a:pPr marL="624078" lvl="0" indent="-514350">
              <a:buFont typeface="+mj-lt"/>
              <a:buAutoNum type="arabicPeriod"/>
            </a:pPr>
            <a:r>
              <a:rPr lang="uk-UA" dirty="0" smtClean="0"/>
              <a:t>Історичні </a:t>
            </a:r>
            <a:r>
              <a:rPr lang="uk-UA" dirty="0"/>
              <a:t>причини й умови прийняття Конвенції.  </a:t>
            </a:r>
            <a:endParaRPr lang="ru-RU" dirty="0"/>
          </a:p>
          <a:p>
            <a:pPr marL="624078" lvl="0" indent="-514350">
              <a:buFont typeface="+mj-lt"/>
              <a:buAutoNum type="arabicPeriod"/>
            </a:pPr>
            <a:r>
              <a:rPr lang="uk-UA" dirty="0"/>
              <a:t>Вихідні засади Конвенції. Її структура та зміст. </a:t>
            </a:r>
            <a:endParaRPr lang="ru-RU" dirty="0"/>
          </a:p>
          <a:p>
            <a:pPr marL="624078" lvl="0" indent="-514350">
              <a:buFont typeface="+mj-lt"/>
              <a:buAutoNum type="arabicPeriod"/>
            </a:pPr>
            <a:r>
              <a:rPr lang="uk-UA" dirty="0"/>
              <a:t>Протоколи до Конвенції.</a:t>
            </a:r>
            <a:endParaRPr lang="ru-RU" dirty="0"/>
          </a:p>
          <a:p>
            <a:pPr marL="624078" indent="-514350">
              <a:buFont typeface="+mj-lt"/>
              <a:buAutoNum type="arabicPeriod"/>
            </a:pPr>
            <a:r>
              <a:rPr lang="uk-UA" dirty="0"/>
              <a:t>Місце Конвенції у національних правових системах держав-членів Ради Європи та в правовій системі України</a:t>
            </a:r>
            <a:r>
              <a:rPr lang="uk-UA" dirty="0" smtClean="0"/>
              <a:t>.</a:t>
            </a:r>
          </a:p>
          <a:p>
            <a:endParaRPr lang="uk-UA" dirty="0"/>
          </a:p>
        </p:txBody>
      </p:sp>
      <p:sp>
        <p:nvSpPr>
          <p:cNvPr id="3" name="Заголовок 2"/>
          <p:cNvSpPr>
            <a:spLocks noGrp="1"/>
          </p:cNvSpPr>
          <p:nvPr>
            <p:ph type="title"/>
          </p:nvPr>
        </p:nvSpPr>
        <p:spPr>
          <a:xfrm>
            <a:off x="457200" y="274638"/>
            <a:ext cx="8229600" cy="1354162"/>
          </a:xfrm>
        </p:spPr>
        <p:txBody>
          <a:bodyPr>
            <a:normAutofit/>
          </a:bodyPr>
          <a:lstStyle/>
          <a:p>
            <a:pPr algn="ctr"/>
            <a:r>
              <a:rPr lang="uk-UA" dirty="0" smtClean="0">
                <a:solidFill>
                  <a:srgbClr val="002060"/>
                </a:solidFill>
              </a:rPr>
              <a:t>Перелік питань</a:t>
            </a:r>
            <a:endParaRPr lang="uk-UA" dirty="0">
              <a:solidFill>
                <a:srgbClr val="002060"/>
              </a:solidFill>
            </a:endParaRPr>
          </a:p>
        </p:txBody>
      </p:sp>
      <p:sp>
        <p:nvSpPr>
          <p:cNvPr id="5" name="Номер слайда 4"/>
          <p:cNvSpPr>
            <a:spLocks noGrp="1"/>
          </p:cNvSpPr>
          <p:nvPr>
            <p:ph type="sldNum" sz="quarter" idx="12"/>
          </p:nvPr>
        </p:nvSpPr>
        <p:spPr/>
        <p:txBody>
          <a:bodyPr/>
          <a:lstStyle/>
          <a:p>
            <a:fld id="{725C68B6-61C2-468F-89AB-4B9F7531AA68}" type="slidenum">
              <a:rPr lang="ru-RU" smtClean="0"/>
              <a:pPr/>
              <a:t>2</a:t>
            </a:fld>
            <a:endParaRPr lang="ru-RU"/>
          </a:p>
        </p:txBody>
      </p:sp>
    </p:spTree>
    <p:extLst>
      <p:ext uri="{BB962C8B-B14F-4D97-AF65-F5344CB8AC3E}">
        <p14:creationId xmlns:p14="http://schemas.microsoft.com/office/powerpoint/2010/main" val="1685290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numCol="2">
            <a:normAutofit fontScale="62500" lnSpcReduction="20000"/>
          </a:bodyPr>
          <a:lstStyle/>
          <a:p>
            <a:pPr lvl="0"/>
            <a:r>
              <a:rPr lang="ru-RU" b="1" dirty="0" err="1" smtClean="0">
                <a:solidFill>
                  <a:srgbClr val="C00000"/>
                </a:solidFill>
              </a:rPr>
              <a:t>Розділ</a:t>
            </a:r>
            <a:r>
              <a:rPr lang="ru-RU" b="1" dirty="0" smtClean="0">
                <a:solidFill>
                  <a:srgbClr val="C00000"/>
                </a:solidFill>
              </a:rPr>
              <a:t> </a:t>
            </a:r>
            <a:r>
              <a:rPr lang="ru-RU" b="1" dirty="0">
                <a:solidFill>
                  <a:srgbClr val="C00000"/>
                </a:solidFill>
              </a:rPr>
              <a:t>I. Права і </a:t>
            </a:r>
            <a:r>
              <a:rPr lang="ru-RU" b="1" dirty="0" err="1">
                <a:solidFill>
                  <a:srgbClr val="C00000"/>
                </a:solidFill>
              </a:rPr>
              <a:t>свободи</a:t>
            </a:r>
            <a:endParaRPr lang="ru-RU" dirty="0">
              <a:solidFill>
                <a:srgbClr val="C00000"/>
              </a:solidFill>
            </a:endParaRPr>
          </a:p>
          <a:p>
            <a:pPr lvl="0"/>
            <a:r>
              <a:rPr lang="ru-RU" dirty="0" err="1">
                <a:hlinkClick r:id="rId2" tooltip="Стаття 1 Європейської конвенції з прав людини"/>
              </a:rPr>
              <a:t>Стаття</a:t>
            </a:r>
            <a:r>
              <a:rPr lang="ru-RU" dirty="0">
                <a:hlinkClick r:id="rId2" tooltip="Стаття 1 Європейської конвенції з прав людини"/>
              </a:rPr>
              <a:t> 1</a:t>
            </a:r>
            <a:r>
              <a:rPr lang="ru-RU" dirty="0"/>
              <a:t>. </a:t>
            </a:r>
            <a:r>
              <a:rPr lang="ru-RU" dirty="0" err="1"/>
              <a:t>Зобов'язання</a:t>
            </a:r>
            <a:r>
              <a:rPr lang="ru-RU" dirty="0"/>
              <a:t> </a:t>
            </a:r>
            <a:r>
              <a:rPr lang="ru-RU" dirty="0" err="1"/>
              <a:t>поважати</a:t>
            </a:r>
            <a:r>
              <a:rPr lang="ru-RU" dirty="0"/>
              <a:t> права </a:t>
            </a:r>
            <a:r>
              <a:rPr lang="ru-RU" dirty="0" err="1"/>
              <a:t>людини</a:t>
            </a:r>
            <a:endParaRPr lang="ru-RU" dirty="0"/>
          </a:p>
          <a:p>
            <a:pPr lvl="0"/>
            <a:r>
              <a:rPr lang="ru-RU" dirty="0" err="1">
                <a:hlinkClick r:id="rId3" tooltip="Стаття 2 Європейської конвенції з прав людини"/>
              </a:rPr>
              <a:t>Стаття</a:t>
            </a:r>
            <a:r>
              <a:rPr lang="ru-RU" dirty="0">
                <a:hlinkClick r:id="rId3" tooltip="Стаття 2 Європейської конвенції з прав людини"/>
              </a:rPr>
              <a:t> 2</a:t>
            </a:r>
            <a:r>
              <a:rPr lang="ru-RU" dirty="0"/>
              <a:t>. </a:t>
            </a:r>
            <a:r>
              <a:rPr lang="ru-RU" dirty="0">
                <a:hlinkClick r:id="rId4" tooltip="Право на життя"/>
              </a:rPr>
              <a:t>Право на </a:t>
            </a:r>
            <a:r>
              <a:rPr lang="ru-RU" dirty="0" err="1">
                <a:hlinkClick r:id="rId4" tooltip="Право на життя"/>
              </a:rPr>
              <a:t>життя</a:t>
            </a:r>
            <a:endParaRPr lang="ru-RU" dirty="0"/>
          </a:p>
          <a:p>
            <a:pPr lvl="0"/>
            <a:r>
              <a:rPr lang="ru-RU" dirty="0" err="1">
                <a:hlinkClick r:id="rId5" tooltip="Стаття 3 Європейської конвенції з прав людини"/>
              </a:rPr>
              <a:t>Стаття</a:t>
            </a:r>
            <a:r>
              <a:rPr lang="ru-RU" dirty="0">
                <a:hlinkClick r:id="rId5" tooltip="Стаття 3 Європейської конвенції з прав людини"/>
              </a:rPr>
              <a:t> 3</a:t>
            </a:r>
            <a:r>
              <a:rPr lang="ru-RU" dirty="0"/>
              <a:t>. Заборона </a:t>
            </a:r>
            <a:r>
              <a:rPr lang="ru-RU" dirty="0" err="1">
                <a:hlinkClick r:id="rId6" tooltip="Тортури"/>
              </a:rPr>
              <a:t>катування</a:t>
            </a:r>
            <a:endParaRPr lang="ru-RU" dirty="0"/>
          </a:p>
          <a:p>
            <a:pPr lvl="0"/>
            <a:r>
              <a:rPr lang="ru-RU" dirty="0" err="1">
                <a:hlinkClick r:id="rId7" tooltip="Стаття 4 Європейської конвенції з прав людини"/>
              </a:rPr>
              <a:t>Стаття</a:t>
            </a:r>
            <a:r>
              <a:rPr lang="ru-RU" dirty="0">
                <a:hlinkClick r:id="rId7" tooltip="Стаття 4 Європейської конвенції з прав людини"/>
              </a:rPr>
              <a:t> 4</a:t>
            </a:r>
            <a:r>
              <a:rPr lang="ru-RU" dirty="0"/>
              <a:t>. Заборона </a:t>
            </a:r>
            <a:r>
              <a:rPr lang="ru-RU" dirty="0">
                <a:hlinkClick r:id="rId8" tooltip="Рабство"/>
              </a:rPr>
              <a:t>рабства</a:t>
            </a:r>
            <a:r>
              <a:rPr lang="ru-RU" dirty="0"/>
              <a:t> і </a:t>
            </a:r>
            <a:r>
              <a:rPr lang="ru-RU" dirty="0" err="1">
                <a:hlinkClick r:id="rId9" tooltip="Примусова праця"/>
              </a:rPr>
              <a:t>примусової</a:t>
            </a:r>
            <a:r>
              <a:rPr lang="ru-RU" dirty="0">
                <a:hlinkClick r:id="rId9" tooltip="Примусова праця"/>
              </a:rPr>
              <a:t> </a:t>
            </a:r>
            <a:r>
              <a:rPr lang="ru-RU" dirty="0" err="1">
                <a:hlinkClick r:id="rId9" tooltip="Примусова праця"/>
              </a:rPr>
              <a:t>праці</a:t>
            </a:r>
            <a:endParaRPr lang="ru-RU" dirty="0"/>
          </a:p>
          <a:p>
            <a:pPr lvl="0"/>
            <a:r>
              <a:rPr lang="ru-RU" dirty="0" err="1">
                <a:hlinkClick r:id="rId10" tooltip="Стаття 5 Європейської конвенції з прав людини"/>
              </a:rPr>
              <a:t>Стаття</a:t>
            </a:r>
            <a:r>
              <a:rPr lang="ru-RU" dirty="0">
                <a:hlinkClick r:id="rId10" tooltip="Стаття 5 Європейської конвенції з прав людини"/>
              </a:rPr>
              <a:t> 5</a:t>
            </a:r>
            <a:r>
              <a:rPr lang="ru-RU" dirty="0"/>
              <a:t>. </a:t>
            </a:r>
            <a:r>
              <a:rPr lang="ru-RU" dirty="0">
                <a:hlinkClick r:id="rId11" tooltip="Habeas corpus"/>
              </a:rPr>
              <a:t>Право на свободу</a:t>
            </a:r>
            <a:r>
              <a:rPr lang="ru-RU" dirty="0"/>
              <a:t> та </a:t>
            </a:r>
            <a:r>
              <a:rPr lang="ru-RU" dirty="0" err="1">
                <a:hlinkClick r:id="rId12" tooltip="Особиста безпека"/>
              </a:rPr>
              <a:t>особисту</a:t>
            </a:r>
            <a:r>
              <a:rPr lang="ru-RU" dirty="0">
                <a:hlinkClick r:id="rId12" tooltip="Особиста безпека"/>
              </a:rPr>
              <a:t> </a:t>
            </a:r>
            <a:r>
              <a:rPr lang="ru-RU" dirty="0" err="1">
                <a:hlinkClick r:id="rId12" tooltip="Особиста безпека"/>
              </a:rPr>
              <a:t>недоторканність</a:t>
            </a:r>
            <a:endParaRPr lang="ru-RU" dirty="0"/>
          </a:p>
          <a:p>
            <a:pPr lvl="0"/>
            <a:r>
              <a:rPr lang="ru-RU" dirty="0" err="1">
                <a:hlinkClick r:id="rId13" tooltip="Стаття 6 Європейської конвенції з прав людини"/>
              </a:rPr>
              <a:t>Стаття</a:t>
            </a:r>
            <a:r>
              <a:rPr lang="ru-RU" dirty="0">
                <a:hlinkClick r:id="rId13" tooltip="Стаття 6 Європейської конвенції з прав людини"/>
              </a:rPr>
              <a:t> 6</a:t>
            </a:r>
            <a:r>
              <a:rPr lang="ru-RU" dirty="0"/>
              <a:t>. </a:t>
            </a:r>
            <a:r>
              <a:rPr lang="ru-RU" dirty="0">
                <a:hlinkClick r:id="rId14" tooltip="Право на справедливий суд"/>
              </a:rPr>
              <a:t>Право на </a:t>
            </a:r>
            <a:r>
              <a:rPr lang="ru-RU" dirty="0" err="1">
                <a:hlinkClick r:id="rId14" tooltip="Право на справедливий суд"/>
              </a:rPr>
              <a:t>справедливий</a:t>
            </a:r>
            <a:r>
              <a:rPr lang="ru-RU" dirty="0">
                <a:hlinkClick r:id="rId14" tooltip="Право на справедливий суд"/>
              </a:rPr>
              <a:t> суд</a:t>
            </a:r>
            <a:endParaRPr lang="ru-RU" dirty="0"/>
          </a:p>
          <a:p>
            <a:pPr lvl="0"/>
            <a:r>
              <a:rPr lang="ru-RU" dirty="0" err="1">
                <a:hlinkClick r:id="rId15" tooltip="Стаття 7 Європейської конвенції з прав людини"/>
              </a:rPr>
              <a:t>Стаття</a:t>
            </a:r>
            <a:r>
              <a:rPr lang="ru-RU" dirty="0">
                <a:hlinkClick r:id="rId15" tooltip="Стаття 7 Європейської конвенції з прав людини"/>
              </a:rPr>
              <a:t> 7</a:t>
            </a:r>
            <a:r>
              <a:rPr lang="ru-RU" dirty="0"/>
              <a:t>. </a:t>
            </a:r>
            <a:r>
              <a:rPr lang="ru-RU" dirty="0" err="1">
                <a:hlinkClick r:id="rId16" tooltip="Принцип законності в кримінальному праві (ще не написана)"/>
              </a:rPr>
              <a:t>Ніякого</a:t>
            </a:r>
            <a:r>
              <a:rPr lang="ru-RU" dirty="0">
                <a:hlinkClick r:id="rId16" tooltip="Принцип законності в кримінальному праві (ще не написана)"/>
              </a:rPr>
              <a:t> </a:t>
            </a:r>
            <a:r>
              <a:rPr lang="ru-RU" dirty="0" err="1">
                <a:hlinkClick r:id="rId16" tooltip="Принцип законності в кримінальному праві (ще не написана)"/>
              </a:rPr>
              <a:t>покарання</a:t>
            </a:r>
            <a:r>
              <a:rPr lang="ru-RU" dirty="0">
                <a:hlinkClick r:id="rId16" tooltip="Принцип законності в кримінальному праві (ще не написана)"/>
              </a:rPr>
              <a:t> без закону</a:t>
            </a:r>
            <a:endParaRPr lang="ru-RU" dirty="0"/>
          </a:p>
          <a:p>
            <a:pPr lvl="0"/>
            <a:r>
              <a:rPr lang="ru-RU" dirty="0" err="1">
                <a:hlinkClick r:id="rId17" tooltip="Стаття 8 Європейської конвенції з прав людини"/>
              </a:rPr>
              <a:t>Стаття</a:t>
            </a:r>
            <a:r>
              <a:rPr lang="ru-RU" dirty="0">
                <a:hlinkClick r:id="rId17" tooltip="Стаття 8 Європейської конвенції з прав людини"/>
              </a:rPr>
              <a:t> 8</a:t>
            </a:r>
            <a:r>
              <a:rPr lang="ru-RU" dirty="0"/>
              <a:t>. </a:t>
            </a:r>
            <a:r>
              <a:rPr lang="ru-RU" dirty="0">
                <a:hlinkClick r:id="rId18" tooltip="Право на повагу до приватного і сімейного життя"/>
              </a:rPr>
              <a:t>Право на </a:t>
            </a:r>
            <a:r>
              <a:rPr lang="ru-RU" dirty="0" err="1">
                <a:hlinkClick r:id="rId18" tooltip="Право на повагу до приватного і сімейного життя"/>
              </a:rPr>
              <a:t>повагу</a:t>
            </a:r>
            <a:r>
              <a:rPr lang="ru-RU" dirty="0">
                <a:hlinkClick r:id="rId18" tooltip="Право на повагу до приватного і сімейного життя"/>
              </a:rPr>
              <a:t> до приватного і </a:t>
            </a:r>
            <a:r>
              <a:rPr lang="ru-RU" dirty="0" err="1">
                <a:hlinkClick r:id="rId18" tooltip="Право на повагу до приватного і сімейного життя"/>
              </a:rPr>
              <a:t>сімейного</a:t>
            </a:r>
            <a:r>
              <a:rPr lang="ru-RU" dirty="0">
                <a:hlinkClick r:id="rId18" tooltip="Право на повагу до приватного і сімейного життя"/>
              </a:rPr>
              <a:t> </a:t>
            </a:r>
            <a:r>
              <a:rPr lang="ru-RU" dirty="0" err="1">
                <a:hlinkClick r:id="rId18" tooltip="Право на повагу до приватного і сімейного життя"/>
              </a:rPr>
              <a:t>життя</a:t>
            </a:r>
            <a:endParaRPr lang="ru-RU" dirty="0"/>
          </a:p>
          <a:p>
            <a:pPr lvl="0"/>
            <a:r>
              <a:rPr lang="ru-RU" dirty="0" err="1">
                <a:hlinkClick r:id="rId19" tooltip="Стаття 9 Європейської конвенції з прав людини"/>
              </a:rPr>
              <a:t>Стаття</a:t>
            </a:r>
            <a:r>
              <a:rPr lang="ru-RU" dirty="0">
                <a:hlinkClick r:id="rId19" tooltip="Стаття 9 Європейської конвенції з прав людини"/>
              </a:rPr>
              <a:t> 9</a:t>
            </a:r>
            <a:r>
              <a:rPr lang="ru-RU" dirty="0"/>
              <a:t>. </a:t>
            </a:r>
            <a:r>
              <a:rPr lang="ru-RU" dirty="0">
                <a:hlinkClick r:id="rId20" tooltip="Свобода думки"/>
              </a:rPr>
              <a:t>Свобода думки</a:t>
            </a:r>
            <a:r>
              <a:rPr lang="ru-RU" dirty="0"/>
              <a:t>, </a:t>
            </a:r>
            <a:r>
              <a:rPr lang="ru-RU" dirty="0">
                <a:hlinkClick r:id="rId21" tooltip="Свобода совісті"/>
              </a:rPr>
              <a:t>свобода </a:t>
            </a:r>
            <a:r>
              <a:rPr lang="ru-RU" dirty="0" err="1">
                <a:hlinkClick r:id="rId21" tooltip="Свобода совісті"/>
              </a:rPr>
              <a:t>совісті</a:t>
            </a:r>
            <a:r>
              <a:rPr lang="ru-RU" dirty="0"/>
              <a:t> і </a:t>
            </a:r>
            <a:r>
              <a:rPr lang="ru-RU" dirty="0" err="1">
                <a:hlinkClick r:id="rId22" tooltip="Свобода віросповідання"/>
              </a:rPr>
              <a:t>релігії</a:t>
            </a:r>
            <a:endParaRPr lang="ru-RU" dirty="0"/>
          </a:p>
          <a:p>
            <a:pPr lvl="0"/>
            <a:r>
              <a:rPr lang="ru-RU" dirty="0" err="1">
                <a:hlinkClick r:id="rId23" tooltip="Стаття 10 Європейської конвенції з прав людини"/>
              </a:rPr>
              <a:t>Стаття</a:t>
            </a:r>
            <a:r>
              <a:rPr lang="ru-RU" dirty="0">
                <a:hlinkClick r:id="rId23" tooltip="Стаття 10 Європейської конвенції з прав людини"/>
              </a:rPr>
              <a:t> 10</a:t>
            </a:r>
            <a:r>
              <a:rPr lang="ru-RU" dirty="0"/>
              <a:t>. </a:t>
            </a:r>
            <a:r>
              <a:rPr lang="ru-RU" dirty="0">
                <a:hlinkClick r:id="rId24" tooltip="Свобода слова"/>
              </a:rPr>
              <a:t>Свобода </a:t>
            </a:r>
            <a:r>
              <a:rPr lang="ru-RU" dirty="0" err="1">
                <a:hlinkClick r:id="rId24" tooltip="Свобода слова"/>
              </a:rPr>
              <a:t>вираження</a:t>
            </a:r>
            <a:r>
              <a:rPr lang="ru-RU" dirty="0">
                <a:hlinkClick r:id="rId24" tooltip="Свобода слова"/>
              </a:rPr>
              <a:t> </a:t>
            </a:r>
            <a:r>
              <a:rPr lang="ru-RU" dirty="0" err="1">
                <a:hlinkClick r:id="rId24" tooltip="Свобода слова"/>
              </a:rPr>
              <a:t>поглядів</a:t>
            </a:r>
            <a:endParaRPr lang="ru-RU" dirty="0"/>
          </a:p>
          <a:p>
            <a:pPr lvl="0"/>
            <a:r>
              <a:rPr lang="ru-RU" dirty="0" err="1">
                <a:hlinkClick r:id="rId25" tooltip="Стаття 11 Європейської конвенції з прав людини"/>
              </a:rPr>
              <a:t>Стаття</a:t>
            </a:r>
            <a:r>
              <a:rPr lang="ru-RU" dirty="0">
                <a:hlinkClick r:id="rId25" tooltip="Стаття 11 Європейської конвенції з прав людини"/>
              </a:rPr>
              <a:t> 11</a:t>
            </a:r>
            <a:r>
              <a:rPr lang="ru-RU" dirty="0"/>
              <a:t>. </a:t>
            </a:r>
            <a:r>
              <a:rPr lang="ru-RU" dirty="0">
                <a:hlinkClick r:id="rId26" tooltip="Свобода зібрань"/>
              </a:rPr>
              <a:t>Свобода </a:t>
            </a:r>
            <a:r>
              <a:rPr lang="ru-RU" dirty="0" err="1">
                <a:hlinkClick r:id="rId26" tooltip="Свобода зібрань"/>
              </a:rPr>
              <a:t>зібрань</a:t>
            </a:r>
            <a:r>
              <a:rPr lang="ru-RU" dirty="0">
                <a:hlinkClick r:id="rId26" tooltip="Свобода зібрань"/>
              </a:rPr>
              <a:t> та </a:t>
            </a:r>
            <a:r>
              <a:rPr lang="ru-RU" dirty="0" err="1">
                <a:hlinkClick r:id="rId26" tooltip="Свобода зібрань"/>
              </a:rPr>
              <a:t>об'єднання</a:t>
            </a:r>
            <a:endParaRPr lang="ru-RU" dirty="0"/>
          </a:p>
          <a:p>
            <a:pPr lvl="0"/>
            <a:r>
              <a:rPr lang="ru-RU" dirty="0" err="1">
                <a:hlinkClick r:id="rId27" tooltip="Стаття 12 Європейської конвенції з прав людини"/>
              </a:rPr>
              <a:t>Стаття</a:t>
            </a:r>
            <a:r>
              <a:rPr lang="ru-RU" dirty="0">
                <a:hlinkClick r:id="rId27" tooltip="Стаття 12 Європейської конвенції з прав людини"/>
              </a:rPr>
              <a:t> 12</a:t>
            </a:r>
            <a:r>
              <a:rPr lang="ru-RU" dirty="0"/>
              <a:t>. </a:t>
            </a:r>
            <a:r>
              <a:rPr lang="ru-RU" dirty="0">
                <a:hlinkClick r:id="rId27" tooltip="Стаття 12 Європейської конвенції з прав людини"/>
              </a:rPr>
              <a:t>Право на </a:t>
            </a:r>
            <a:r>
              <a:rPr lang="ru-RU" dirty="0" err="1">
                <a:hlinkClick r:id="rId27" tooltip="Стаття 12 Європейської конвенції з прав людини"/>
              </a:rPr>
              <a:t>шлюб</a:t>
            </a:r>
            <a:endParaRPr lang="ru-RU" dirty="0"/>
          </a:p>
          <a:p>
            <a:pPr lvl="0"/>
            <a:r>
              <a:rPr lang="ru-RU" dirty="0" err="1">
                <a:hlinkClick r:id="rId28" tooltip="Стаття 13 Європейської конвенції з прав людини"/>
              </a:rPr>
              <a:t>Стаття</a:t>
            </a:r>
            <a:r>
              <a:rPr lang="ru-RU" dirty="0">
                <a:hlinkClick r:id="rId28" tooltip="Стаття 13 Європейської конвенції з прав людини"/>
              </a:rPr>
              <a:t> 13</a:t>
            </a:r>
            <a:r>
              <a:rPr lang="ru-RU" dirty="0"/>
              <a:t>. </a:t>
            </a:r>
            <a:r>
              <a:rPr lang="ru-RU" dirty="0">
                <a:hlinkClick r:id="rId29" tooltip="Право на ефективний засіб правового захисту"/>
              </a:rPr>
              <a:t>Право на </a:t>
            </a:r>
            <a:r>
              <a:rPr lang="ru-RU" dirty="0" err="1">
                <a:hlinkClick r:id="rId29" tooltip="Право на ефективний засіб правового захисту"/>
              </a:rPr>
              <a:t>ефективний</a:t>
            </a:r>
            <a:r>
              <a:rPr lang="ru-RU" dirty="0">
                <a:hlinkClick r:id="rId29" tooltip="Право на ефективний засіб правового захисту"/>
              </a:rPr>
              <a:t> </a:t>
            </a:r>
            <a:r>
              <a:rPr lang="ru-RU" dirty="0" err="1">
                <a:hlinkClick r:id="rId29" tooltip="Право на ефективний засіб правового захисту"/>
              </a:rPr>
              <a:t>засіб</a:t>
            </a:r>
            <a:r>
              <a:rPr lang="ru-RU" dirty="0">
                <a:hlinkClick r:id="rId29" tooltip="Право на ефективний засіб правового захисту"/>
              </a:rPr>
              <a:t> </a:t>
            </a:r>
            <a:r>
              <a:rPr lang="ru-RU" dirty="0" err="1">
                <a:hlinkClick r:id="rId29" tooltip="Право на ефективний засіб правового захисту"/>
              </a:rPr>
              <a:t>юридичного</a:t>
            </a:r>
            <a:r>
              <a:rPr lang="ru-RU" dirty="0">
                <a:hlinkClick r:id="rId29" tooltip="Право на ефективний засіб правового захисту"/>
              </a:rPr>
              <a:t> </a:t>
            </a:r>
            <a:r>
              <a:rPr lang="ru-RU" dirty="0" err="1">
                <a:hlinkClick r:id="rId29" tooltip="Право на ефективний засіб правового захисту"/>
              </a:rPr>
              <a:t>захисту</a:t>
            </a:r>
            <a:endParaRPr lang="ru-RU" dirty="0"/>
          </a:p>
          <a:p>
            <a:pPr lvl="0"/>
            <a:r>
              <a:rPr lang="ru-RU" dirty="0" err="1">
                <a:hlinkClick r:id="rId30" tooltip="Стаття 14 Європейської конвенції з прав людини"/>
              </a:rPr>
              <a:t>Стаття</a:t>
            </a:r>
            <a:r>
              <a:rPr lang="ru-RU" dirty="0">
                <a:hlinkClick r:id="rId30" tooltip="Стаття 14 Європейської конвенції з прав людини"/>
              </a:rPr>
              <a:t> 14</a:t>
            </a:r>
            <a:r>
              <a:rPr lang="ru-RU" dirty="0"/>
              <a:t>. Заборона </a:t>
            </a:r>
            <a:r>
              <a:rPr lang="ru-RU" dirty="0" err="1">
                <a:hlinkClick r:id="rId31" tooltip="Дискримінація"/>
              </a:rPr>
              <a:t>дискримінації</a:t>
            </a:r>
            <a:endParaRPr lang="ru-RU" dirty="0"/>
          </a:p>
          <a:p>
            <a:pPr lvl="0"/>
            <a:r>
              <a:rPr lang="ru-RU" dirty="0" err="1">
                <a:hlinkClick r:id="rId32" tooltip="Стаття 15 Європейської конвенції з прав людини"/>
              </a:rPr>
              <a:t>Стаття</a:t>
            </a:r>
            <a:r>
              <a:rPr lang="ru-RU" dirty="0">
                <a:hlinkClick r:id="rId32" tooltip="Стаття 15 Європейської конвенції з прав людини"/>
              </a:rPr>
              <a:t> 15</a:t>
            </a:r>
            <a:r>
              <a:rPr lang="ru-RU" dirty="0"/>
              <a:t>. </a:t>
            </a:r>
            <a:r>
              <a:rPr lang="ru-RU" dirty="0" err="1">
                <a:hlinkClick r:id="rId32" tooltip="Стаття 15 Європейської конвенції з прав людини"/>
              </a:rPr>
              <a:t>Відступ</a:t>
            </a:r>
            <a:r>
              <a:rPr lang="ru-RU" dirty="0">
                <a:hlinkClick r:id="rId32" tooltip="Стаття 15 Європейської конвенції з прав людини"/>
              </a:rPr>
              <a:t> </a:t>
            </a:r>
            <a:r>
              <a:rPr lang="ru-RU" dirty="0" err="1">
                <a:hlinkClick r:id="rId32" tooltip="Стаття 15 Європейської конвенції з прав людини"/>
              </a:rPr>
              <a:t>від</a:t>
            </a:r>
            <a:r>
              <a:rPr lang="ru-RU" dirty="0">
                <a:hlinkClick r:id="rId32" tooltip="Стаття 15 Європейської конвенції з прав людини"/>
              </a:rPr>
              <a:t> </a:t>
            </a:r>
            <a:r>
              <a:rPr lang="ru-RU" dirty="0" err="1">
                <a:hlinkClick r:id="rId32" tooltip="Стаття 15 Європейської конвенції з прав людини"/>
              </a:rPr>
              <a:t>зобов'язань</a:t>
            </a:r>
            <a:r>
              <a:rPr lang="ru-RU" dirty="0">
                <a:hlinkClick r:id="rId32" tooltip="Стаття 15 Європейської конвенції з прав людини"/>
              </a:rPr>
              <a:t> </a:t>
            </a:r>
            <a:r>
              <a:rPr lang="ru-RU" dirty="0" err="1">
                <a:hlinkClick r:id="rId32" tooltip="Стаття 15 Європейської конвенції з прав людини"/>
              </a:rPr>
              <a:t>під</a:t>
            </a:r>
            <a:r>
              <a:rPr lang="ru-RU" dirty="0">
                <a:hlinkClick r:id="rId32" tooltip="Стаття 15 Європейської конвенції з прав людини"/>
              </a:rPr>
              <a:t> час </a:t>
            </a:r>
            <a:r>
              <a:rPr lang="ru-RU" dirty="0" err="1">
                <a:hlinkClick r:id="rId32" tooltip="Стаття 15 Європейської конвенції з прав людини"/>
              </a:rPr>
              <a:t>надзвичайної</a:t>
            </a:r>
            <a:r>
              <a:rPr lang="ru-RU" dirty="0">
                <a:hlinkClick r:id="rId32" tooltip="Стаття 15 Європейської конвенції з прав людини"/>
              </a:rPr>
              <a:t> </a:t>
            </a:r>
            <a:r>
              <a:rPr lang="ru-RU" dirty="0" err="1">
                <a:hlinkClick r:id="rId32" tooltip="Стаття 15 Європейської конвенції з прав людини"/>
              </a:rPr>
              <a:t>ситуації</a:t>
            </a:r>
            <a:endParaRPr lang="ru-RU" dirty="0"/>
          </a:p>
          <a:p>
            <a:pPr lvl="0"/>
            <a:r>
              <a:rPr lang="ru-RU" dirty="0" err="1">
                <a:hlinkClick r:id="rId33" tooltip="Стаття 16 Європейської конвенції з прав людини"/>
              </a:rPr>
              <a:t>Стаття</a:t>
            </a:r>
            <a:r>
              <a:rPr lang="ru-RU" dirty="0">
                <a:hlinkClick r:id="rId33" tooltip="Стаття 16 Європейської конвенції з прав людини"/>
              </a:rPr>
              <a:t> 16</a:t>
            </a:r>
            <a:r>
              <a:rPr lang="ru-RU" dirty="0"/>
              <a:t>. </a:t>
            </a:r>
            <a:r>
              <a:rPr lang="ru-RU" dirty="0" err="1"/>
              <a:t>Обмеження</a:t>
            </a:r>
            <a:r>
              <a:rPr lang="ru-RU" dirty="0"/>
              <a:t> </a:t>
            </a:r>
            <a:r>
              <a:rPr lang="ru-RU" dirty="0" err="1"/>
              <a:t>політичної</a:t>
            </a:r>
            <a:r>
              <a:rPr lang="ru-RU" dirty="0"/>
              <a:t> </a:t>
            </a:r>
            <a:r>
              <a:rPr lang="ru-RU" dirty="0" err="1"/>
              <a:t>діяльності</a:t>
            </a:r>
            <a:r>
              <a:rPr lang="ru-RU" dirty="0"/>
              <a:t> </a:t>
            </a:r>
            <a:r>
              <a:rPr lang="ru-RU" dirty="0" err="1"/>
              <a:t>іноземців</a:t>
            </a:r>
            <a:endParaRPr lang="ru-RU" dirty="0"/>
          </a:p>
          <a:p>
            <a:pPr lvl="0"/>
            <a:r>
              <a:rPr lang="ru-RU" dirty="0" err="1">
                <a:hlinkClick r:id="rId34" tooltip="Стаття 17 Європейської конвенції з прав людини"/>
              </a:rPr>
              <a:t>Стаття</a:t>
            </a:r>
            <a:r>
              <a:rPr lang="ru-RU" dirty="0">
                <a:hlinkClick r:id="rId34" tooltip="Стаття 17 Європейської конвенції з прав людини"/>
              </a:rPr>
              <a:t> 17</a:t>
            </a:r>
            <a:r>
              <a:rPr lang="ru-RU" dirty="0"/>
              <a:t>. </a:t>
            </a:r>
            <a:r>
              <a:rPr lang="ru-RU" dirty="0">
                <a:hlinkClick r:id="rId35" tooltip="Зловживання правами (ще не написана)"/>
              </a:rPr>
              <a:t>Заборона </a:t>
            </a:r>
            <a:r>
              <a:rPr lang="ru-RU" dirty="0" err="1">
                <a:hlinkClick r:id="rId35" tooltip="Зловживання правами (ще не написана)"/>
              </a:rPr>
              <a:t>зловживання</a:t>
            </a:r>
            <a:r>
              <a:rPr lang="ru-RU" dirty="0">
                <a:hlinkClick r:id="rId35" tooltip="Зловживання правами (ще не написана)"/>
              </a:rPr>
              <a:t> правами</a:t>
            </a:r>
            <a:endParaRPr lang="ru-RU" dirty="0"/>
          </a:p>
          <a:p>
            <a:pPr lvl="0"/>
            <a:r>
              <a:rPr lang="ru-RU" dirty="0" err="1">
                <a:hlinkClick r:id="rId36" tooltip="Стаття 18 Європейської конвенції з прав людини"/>
              </a:rPr>
              <a:t>Стаття</a:t>
            </a:r>
            <a:r>
              <a:rPr lang="ru-RU" dirty="0">
                <a:hlinkClick r:id="rId36" tooltip="Стаття 18 Європейської конвенції з прав людини"/>
              </a:rPr>
              <a:t> 18</a:t>
            </a:r>
            <a:r>
              <a:rPr lang="ru-RU" dirty="0"/>
              <a:t>. </a:t>
            </a:r>
            <a:r>
              <a:rPr lang="ru-RU" dirty="0" err="1">
                <a:hlinkClick r:id="rId36" tooltip="Стаття 18 Європейської конвенції з прав людини"/>
              </a:rPr>
              <a:t>Межі</a:t>
            </a:r>
            <a:r>
              <a:rPr lang="ru-RU" dirty="0">
                <a:hlinkClick r:id="rId36" tooltip="Стаття 18 Європейської конвенції з прав людини"/>
              </a:rPr>
              <a:t> </a:t>
            </a:r>
            <a:r>
              <a:rPr lang="ru-RU" dirty="0" err="1">
                <a:hlinkClick r:id="rId36" tooltip="Стаття 18 Європейської конвенції з прав людини"/>
              </a:rPr>
              <a:t>застосування</a:t>
            </a:r>
            <a:r>
              <a:rPr lang="ru-RU" dirty="0">
                <a:hlinkClick r:id="rId36" tooltip="Стаття 18 Європейської конвенції з прав людини"/>
              </a:rPr>
              <a:t> </a:t>
            </a:r>
            <a:r>
              <a:rPr lang="ru-RU" dirty="0" err="1">
                <a:hlinkClick r:id="rId36" tooltip="Стаття 18 Європейської конвенції з прав людини"/>
              </a:rPr>
              <a:t>обмежень</a:t>
            </a:r>
            <a:r>
              <a:rPr lang="ru-RU" dirty="0">
                <a:hlinkClick r:id="rId36" tooltip="Стаття 18 Європейської конвенції з прав людини"/>
              </a:rPr>
              <a:t> прав</a:t>
            </a:r>
            <a:endParaRPr lang="ru-RU" dirty="0"/>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20</a:t>
            </a:fld>
            <a:endParaRPr lang="ru-RU"/>
          </a:p>
        </p:txBody>
      </p:sp>
      <p:sp>
        <p:nvSpPr>
          <p:cNvPr id="6" name="Заголовок 5"/>
          <p:cNvSpPr>
            <a:spLocks noGrp="1"/>
          </p:cNvSpPr>
          <p:nvPr>
            <p:ph type="title"/>
          </p:nvPr>
        </p:nvSpPr>
        <p:spPr/>
        <p:txBody>
          <a:bodyPr>
            <a:normAutofit/>
          </a:bodyPr>
          <a:lstStyle/>
          <a:p>
            <a:r>
              <a:rPr lang="ru-RU" sz="1600" dirty="0">
                <a:effectLst/>
                <a:latin typeface="Times New Roman" pitchFamily="18" charset="0"/>
                <a:cs typeface="Times New Roman" pitchFamily="18" charset="0"/>
              </a:rPr>
              <a:t>Структура </a:t>
            </a:r>
            <a:r>
              <a:rPr lang="ru-RU" sz="1600" dirty="0" err="1">
                <a:effectLst/>
                <a:latin typeface="Times New Roman" pitchFamily="18" charset="0"/>
                <a:cs typeface="Times New Roman" pitchFamily="18" charset="0"/>
              </a:rPr>
              <a:t>Конвенції</a:t>
            </a:r>
            <a:r>
              <a:rPr lang="ru-RU" sz="1600" dirty="0">
                <a:effectLst/>
                <a:latin typeface="Times New Roman" pitchFamily="18" charset="0"/>
                <a:cs typeface="Times New Roman" pitchFamily="18" charset="0"/>
              </a:rPr>
              <a:t/>
            </a:r>
            <a:br>
              <a:rPr lang="ru-RU" sz="1600" dirty="0">
                <a:effectLst/>
                <a:latin typeface="Times New Roman" pitchFamily="18" charset="0"/>
                <a:cs typeface="Times New Roman" pitchFamily="18" charset="0"/>
              </a:rPr>
            </a:br>
            <a:r>
              <a:rPr lang="ru-RU" sz="1600" dirty="0" err="1">
                <a:effectLst/>
                <a:latin typeface="Times New Roman" pitchFamily="18" charset="0"/>
                <a:cs typeface="Times New Roman" pitchFamily="18" charset="0"/>
              </a:rPr>
              <a:t>Конвенція</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складається</a:t>
            </a:r>
            <a:r>
              <a:rPr lang="ru-RU" sz="1600" dirty="0">
                <a:effectLst/>
                <a:latin typeface="Times New Roman" pitchFamily="18" charset="0"/>
                <a:cs typeface="Times New Roman" pitchFamily="18" charset="0"/>
              </a:rPr>
              <a:t> з 59 статей та 3 </a:t>
            </a:r>
            <a:r>
              <a:rPr lang="ru-RU" sz="1600" dirty="0" err="1">
                <a:effectLst/>
                <a:latin typeface="Times New Roman" pitchFamily="18" charset="0"/>
                <a:cs typeface="Times New Roman" pitchFamily="18" charset="0"/>
              </a:rPr>
              <a:t>розділів</a:t>
            </a:r>
            <a:r>
              <a:rPr lang="ru-RU" sz="1600" dirty="0">
                <a:effectLst/>
                <a:latin typeface="Times New Roman" pitchFamily="18" charset="0"/>
                <a:cs typeface="Times New Roman" pitchFamily="18" charset="0"/>
              </a:rPr>
              <a:t>: Права і </a:t>
            </a:r>
            <a:r>
              <a:rPr lang="ru-RU" sz="1600" dirty="0" err="1">
                <a:effectLst/>
                <a:latin typeface="Times New Roman" pitchFamily="18" charset="0"/>
                <a:cs typeface="Times New Roman" pitchFamily="18" charset="0"/>
              </a:rPr>
              <a:t>свободи</a:t>
            </a:r>
            <a:r>
              <a:rPr lang="ru-RU" sz="1600" dirty="0">
                <a:effectLst/>
                <a:latin typeface="Times New Roman" pitchFamily="18" charset="0"/>
                <a:cs typeface="Times New Roman" pitchFamily="18" charset="0"/>
              </a:rPr>
              <a:t> (ст. 2—18), </a:t>
            </a:r>
            <a:r>
              <a:rPr lang="ru-RU" sz="1600" dirty="0" err="1">
                <a:effectLst/>
                <a:latin typeface="Times New Roman" pitchFamily="18" charset="0"/>
                <a:cs typeface="Times New Roman" pitchFamily="18" charset="0"/>
              </a:rPr>
              <a:t>Європейський</a:t>
            </a:r>
            <a:r>
              <a:rPr lang="ru-RU" sz="1600" dirty="0">
                <a:effectLst/>
                <a:latin typeface="Times New Roman" pitchFamily="18" charset="0"/>
                <a:cs typeface="Times New Roman" pitchFamily="18" charset="0"/>
              </a:rPr>
              <a:t> суд з прав </a:t>
            </a:r>
            <a:r>
              <a:rPr lang="ru-RU" sz="1600" dirty="0" err="1">
                <a:effectLst/>
                <a:latin typeface="Times New Roman" pitchFamily="18" charset="0"/>
                <a:cs typeface="Times New Roman" pitchFamily="18" charset="0"/>
              </a:rPr>
              <a:t>людини</a:t>
            </a:r>
            <a:r>
              <a:rPr lang="ru-RU" sz="1600" dirty="0">
                <a:effectLst/>
                <a:latin typeface="Times New Roman" pitchFamily="18" charset="0"/>
                <a:cs typeface="Times New Roman" pitchFamily="18" charset="0"/>
              </a:rPr>
              <a:t> (ст. 19—51), </a:t>
            </a:r>
            <a:r>
              <a:rPr lang="ru-RU" sz="1600" dirty="0" err="1">
                <a:effectLst/>
                <a:latin typeface="Times New Roman" pitchFamily="18" charset="0"/>
                <a:cs typeface="Times New Roman" pitchFamily="18" charset="0"/>
              </a:rPr>
              <a:t>Інші</a:t>
            </a:r>
            <a:r>
              <a:rPr lang="ru-RU" sz="1600" dirty="0">
                <a:effectLst/>
                <a:latin typeface="Times New Roman" pitchFamily="18" charset="0"/>
                <a:cs typeface="Times New Roman" pitchFamily="18" charset="0"/>
              </a:rPr>
              <a:t> </a:t>
            </a:r>
            <a:r>
              <a:rPr lang="ru-RU" sz="1600" dirty="0" err="1">
                <a:effectLst/>
                <a:latin typeface="Times New Roman" pitchFamily="18" charset="0"/>
                <a:cs typeface="Times New Roman" pitchFamily="18" charset="0"/>
              </a:rPr>
              <a:t>положення</a:t>
            </a:r>
            <a:r>
              <a:rPr lang="ru-RU" sz="1600" dirty="0">
                <a:effectLst/>
                <a:latin typeface="Times New Roman" pitchFamily="18" charset="0"/>
                <a:cs typeface="Times New Roman" pitchFamily="18" charset="0"/>
              </a:rPr>
              <a:t> (ст. 52—59).</a:t>
            </a:r>
            <a:br>
              <a:rPr lang="ru-RU" sz="1600" dirty="0">
                <a:effectLst/>
                <a:latin typeface="Times New Roman" pitchFamily="18" charset="0"/>
                <a:cs typeface="Times New Roman" pitchFamily="18" charset="0"/>
              </a:rPr>
            </a:br>
            <a:endParaRPr lang="ru-RU" sz="16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817313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67544" y="188640"/>
            <a:ext cx="8229600" cy="6669360"/>
          </a:xfrm>
        </p:spPr>
        <p:txBody>
          <a:bodyPr numCol="2">
            <a:normAutofit fontScale="62500" lnSpcReduction="20000"/>
          </a:bodyPr>
          <a:lstStyle/>
          <a:p>
            <a:r>
              <a:rPr lang="ru-RU" dirty="0" err="1">
                <a:solidFill>
                  <a:srgbClr val="C00000"/>
                </a:solidFill>
              </a:rPr>
              <a:t>Розділ</a:t>
            </a:r>
            <a:r>
              <a:rPr lang="ru-RU" dirty="0">
                <a:solidFill>
                  <a:srgbClr val="C00000"/>
                </a:solidFill>
              </a:rPr>
              <a:t> II. </a:t>
            </a:r>
            <a:r>
              <a:rPr lang="ru-RU" dirty="0" err="1">
                <a:solidFill>
                  <a:srgbClr val="C00000"/>
                </a:solidFill>
              </a:rPr>
              <a:t>Європейський</a:t>
            </a:r>
            <a:r>
              <a:rPr lang="ru-RU" dirty="0">
                <a:solidFill>
                  <a:srgbClr val="C00000"/>
                </a:solidFill>
              </a:rPr>
              <a:t> суд з прав </a:t>
            </a:r>
            <a:r>
              <a:rPr lang="ru-RU" dirty="0" err="1">
                <a:solidFill>
                  <a:srgbClr val="C00000"/>
                </a:solidFill>
              </a:rPr>
              <a:t>людини</a:t>
            </a:r>
            <a:endParaRPr lang="ru-RU" dirty="0">
              <a:solidFill>
                <a:srgbClr val="C00000"/>
              </a:solidFill>
            </a:endParaRPr>
          </a:p>
          <a:p>
            <a:pPr lvl="0"/>
            <a:r>
              <a:rPr lang="ru-RU" dirty="0" err="1"/>
              <a:t>Стаття</a:t>
            </a:r>
            <a:r>
              <a:rPr lang="ru-RU" dirty="0"/>
              <a:t> 19. </a:t>
            </a:r>
            <a:r>
              <a:rPr lang="ru-RU" dirty="0" err="1"/>
              <a:t>Створення</a:t>
            </a:r>
            <a:r>
              <a:rPr lang="ru-RU" dirty="0"/>
              <a:t> Суду</a:t>
            </a:r>
          </a:p>
          <a:p>
            <a:pPr lvl="0"/>
            <a:r>
              <a:rPr lang="ru-RU" dirty="0" err="1"/>
              <a:t>Стаття</a:t>
            </a:r>
            <a:r>
              <a:rPr lang="ru-RU" dirty="0"/>
              <a:t> 20. </a:t>
            </a:r>
            <a:r>
              <a:rPr lang="ru-RU" dirty="0" err="1"/>
              <a:t>Кількість</a:t>
            </a:r>
            <a:r>
              <a:rPr lang="ru-RU" dirty="0"/>
              <a:t> </a:t>
            </a:r>
            <a:r>
              <a:rPr lang="ru-RU" dirty="0" err="1"/>
              <a:t>суддів</a:t>
            </a:r>
            <a:endParaRPr lang="ru-RU" dirty="0"/>
          </a:p>
          <a:p>
            <a:pPr lvl="0"/>
            <a:r>
              <a:rPr lang="ru-RU" dirty="0" err="1"/>
              <a:t>Стаття</a:t>
            </a:r>
            <a:r>
              <a:rPr lang="ru-RU" dirty="0"/>
              <a:t> 21. </a:t>
            </a:r>
            <a:r>
              <a:rPr lang="ru-RU" dirty="0" err="1"/>
              <a:t>Посадові</a:t>
            </a:r>
            <a:r>
              <a:rPr lang="ru-RU" dirty="0"/>
              <a:t> </a:t>
            </a:r>
            <a:r>
              <a:rPr lang="ru-RU" dirty="0" err="1"/>
              <a:t>критерії</a:t>
            </a:r>
            <a:endParaRPr lang="ru-RU" dirty="0"/>
          </a:p>
          <a:p>
            <a:pPr lvl="0"/>
            <a:r>
              <a:rPr lang="ru-RU" dirty="0" err="1"/>
              <a:t>Стаття</a:t>
            </a:r>
            <a:r>
              <a:rPr lang="ru-RU" dirty="0"/>
              <a:t> 22. </a:t>
            </a:r>
            <a:r>
              <a:rPr lang="ru-RU" dirty="0" err="1"/>
              <a:t>Вибори</a:t>
            </a:r>
            <a:r>
              <a:rPr lang="ru-RU" dirty="0"/>
              <a:t> </a:t>
            </a:r>
            <a:r>
              <a:rPr lang="ru-RU" dirty="0" err="1"/>
              <a:t>суддів</a:t>
            </a:r>
            <a:endParaRPr lang="ru-RU" dirty="0"/>
          </a:p>
          <a:p>
            <a:pPr lvl="0"/>
            <a:r>
              <a:rPr lang="ru-RU" dirty="0" err="1"/>
              <a:t>Стаття</a:t>
            </a:r>
            <a:r>
              <a:rPr lang="ru-RU" dirty="0"/>
              <a:t> 23. Строк </a:t>
            </a:r>
            <a:r>
              <a:rPr lang="ru-RU" dirty="0" err="1"/>
              <a:t>повноважень</a:t>
            </a:r>
            <a:r>
              <a:rPr lang="ru-RU" dirty="0"/>
              <a:t> і </a:t>
            </a:r>
            <a:r>
              <a:rPr lang="ru-RU" dirty="0" err="1"/>
              <a:t>звільнення</a:t>
            </a:r>
            <a:r>
              <a:rPr lang="ru-RU" dirty="0"/>
              <a:t> з посади</a:t>
            </a:r>
          </a:p>
          <a:p>
            <a:pPr lvl="0"/>
            <a:r>
              <a:rPr lang="ru-RU" dirty="0" err="1"/>
              <a:t>Стаття</a:t>
            </a:r>
            <a:r>
              <a:rPr lang="ru-RU" dirty="0"/>
              <a:t> 24. </a:t>
            </a:r>
            <a:r>
              <a:rPr lang="ru-RU" dirty="0" err="1"/>
              <a:t>Канцелярія</a:t>
            </a:r>
            <a:r>
              <a:rPr lang="ru-RU" dirty="0"/>
              <a:t> і </a:t>
            </a:r>
            <a:r>
              <a:rPr lang="ru-RU" dirty="0" err="1"/>
              <a:t>доповідачі</a:t>
            </a:r>
            <a:endParaRPr lang="ru-RU" dirty="0"/>
          </a:p>
          <a:p>
            <a:pPr lvl="0"/>
            <a:r>
              <a:rPr lang="ru-RU" dirty="0" err="1"/>
              <a:t>Стаття</a:t>
            </a:r>
            <a:r>
              <a:rPr lang="ru-RU" dirty="0"/>
              <a:t> 25. </a:t>
            </a:r>
            <a:r>
              <a:rPr lang="ru-RU" dirty="0" err="1"/>
              <a:t>Пленарні</a:t>
            </a:r>
            <a:r>
              <a:rPr lang="ru-RU" dirty="0"/>
              <a:t> </a:t>
            </a:r>
            <a:r>
              <a:rPr lang="ru-RU" dirty="0" err="1"/>
              <a:t>засідання</a:t>
            </a:r>
            <a:r>
              <a:rPr lang="ru-RU" dirty="0"/>
              <a:t> Суду</a:t>
            </a:r>
          </a:p>
          <a:p>
            <a:pPr lvl="0"/>
            <a:r>
              <a:rPr lang="ru-RU" dirty="0" err="1"/>
              <a:t>Стаття</a:t>
            </a:r>
            <a:r>
              <a:rPr lang="ru-RU" dirty="0"/>
              <a:t> 26. </a:t>
            </a:r>
            <a:r>
              <a:rPr lang="ru-RU" dirty="0" err="1"/>
              <a:t>Одноособовий</a:t>
            </a:r>
            <a:r>
              <a:rPr lang="ru-RU" dirty="0"/>
              <a:t> склад Суду, </a:t>
            </a:r>
            <a:r>
              <a:rPr lang="ru-RU" dirty="0" err="1"/>
              <a:t>комітети</a:t>
            </a:r>
            <a:r>
              <a:rPr lang="ru-RU" dirty="0"/>
              <a:t>, </a:t>
            </a:r>
            <a:r>
              <a:rPr lang="ru-RU" dirty="0" err="1"/>
              <a:t>палати</a:t>
            </a:r>
            <a:r>
              <a:rPr lang="ru-RU" dirty="0"/>
              <a:t> та Велика палата</a:t>
            </a:r>
          </a:p>
          <a:p>
            <a:pPr lvl="0"/>
            <a:r>
              <a:rPr lang="ru-RU" dirty="0" err="1"/>
              <a:t>Стаття</a:t>
            </a:r>
            <a:r>
              <a:rPr lang="ru-RU" dirty="0"/>
              <a:t> 27. </a:t>
            </a:r>
            <a:r>
              <a:rPr lang="ru-RU" dirty="0" err="1"/>
              <a:t>Компетенція</a:t>
            </a:r>
            <a:r>
              <a:rPr lang="ru-RU" dirty="0"/>
              <a:t> </a:t>
            </a:r>
            <a:r>
              <a:rPr lang="ru-RU" dirty="0" err="1"/>
              <a:t>суддів</a:t>
            </a:r>
            <a:r>
              <a:rPr lang="ru-RU" dirty="0"/>
              <a:t>, </a:t>
            </a:r>
            <a:r>
              <a:rPr lang="ru-RU" dirty="0" err="1"/>
              <a:t>які</a:t>
            </a:r>
            <a:r>
              <a:rPr lang="ru-RU" dirty="0"/>
              <a:t> </a:t>
            </a:r>
            <a:r>
              <a:rPr lang="ru-RU" dirty="0" err="1"/>
              <a:t>засідають</a:t>
            </a:r>
            <a:r>
              <a:rPr lang="ru-RU" dirty="0"/>
              <a:t> </a:t>
            </a:r>
            <a:r>
              <a:rPr lang="ru-RU" dirty="0" err="1"/>
              <a:t>одноособово</a:t>
            </a:r>
            <a:endParaRPr lang="ru-RU" dirty="0"/>
          </a:p>
          <a:p>
            <a:pPr lvl="0"/>
            <a:r>
              <a:rPr lang="ru-RU" dirty="0" err="1"/>
              <a:t>Стаття</a:t>
            </a:r>
            <a:r>
              <a:rPr lang="ru-RU" dirty="0"/>
              <a:t> 28. </a:t>
            </a:r>
            <a:r>
              <a:rPr lang="ru-RU" dirty="0" err="1"/>
              <a:t>Компетенція</a:t>
            </a:r>
            <a:r>
              <a:rPr lang="ru-RU" dirty="0"/>
              <a:t> </a:t>
            </a:r>
            <a:r>
              <a:rPr lang="ru-RU" dirty="0" err="1"/>
              <a:t>комітетів</a:t>
            </a:r>
            <a:endParaRPr lang="ru-RU" dirty="0"/>
          </a:p>
          <a:p>
            <a:pPr lvl="0"/>
            <a:r>
              <a:rPr lang="ru-RU" dirty="0" err="1"/>
              <a:t>Стаття</a:t>
            </a:r>
            <a:r>
              <a:rPr lang="ru-RU" dirty="0"/>
              <a:t> 29. </a:t>
            </a:r>
            <a:r>
              <a:rPr lang="ru-RU" dirty="0" err="1"/>
              <a:t>Рішення</a:t>
            </a:r>
            <a:r>
              <a:rPr lang="ru-RU" dirty="0"/>
              <a:t> палат </a:t>
            </a:r>
            <a:r>
              <a:rPr lang="ru-RU" dirty="0" err="1"/>
              <a:t>щодо</a:t>
            </a:r>
            <a:r>
              <a:rPr lang="ru-RU" dirty="0"/>
              <a:t> </a:t>
            </a:r>
            <a:r>
              <a:rPr lang="ru-RU" dirty="0" err="1"/>
              <a:t>прийнятності</a:t>
            </a:r>
            <a:r>
              <a:rPr lang="ru-RU" dirty="0"/>
              <a:t> та </a:t>
            </a:r>
            <a:r>
              <a:rPr lang="ru-RU" dirty="0" err="1"/>
              <a:t>суті</a:t>
            </a:r>
            <a:r>
              <a:rPr lang="ru-RU" dirty="0"/>
              <a:t> </a:t>
            </a:r>
            <a:r>
              <a:rPr lang="ru-RU" dirty="0" err="1"/>
              <a:t>заяв</a:t>
            </a:r>
            <a:endParaRPr lang="ru-RU" dirty="0"/>
          </a:p>
          <a:p>
            <a:pPr lvl="0"/>
            <a:r>
              <a:rPr lang="ru-RU" dirty="0" err="1"/>
              <a:t>Стаття</a:t>
            </a:r>
            <a:r>
              <a:rPr lang="ru-RU" dirty="0"/>
              <a:t> 30. </a:t>
            </a:r>
            <a:r>
              <a:rPr lang="ru-RU" dirty="0" err="1"/>
              <a:t>Відмова</a:t>
            </a:r>
            <a:r>
              <a:rPr lang="ru-RU" dirty="0"/>
              <a:t> </a:t>
            </a:r>
            <a:r>
              <a:rPr lang="ru-RU" dirty="0" err="1"/>
              <a:t>від</a:t>
            </a:r>
            <a:r>
              <a:rPr lang="ru-RU" dirty="0"/>
              <a:t> </a:t>
            </a:r>
            <a:r>
              <a:rPr lang="ru-RU" dirty="0" err="1"/>
              <a:t>розгляду</a:t>
            </a:r>
            <a:r>
              <a:rPr lang="ru-RU" dirty="0"/>
              <a:t> </a:t>
            </a:r>
            <a:r>
              <a:rPr lang="ru-RU" dirty="0" err="1"/>
              <a:t>справи</a:t>
            </a:r>
            <a:r>
              <a:rPr lang="ru-RU" dirty="0"/>
              <a:t> на </a:t>
            </a:r>
            <a:r>
              <a:rPr lang="ru-RU" dirty="0" err="1"/>
              <a:t>користь</a:t>
            </a:r>
            <a:r>
              <a:rPr lang="ru-RU" dirty="0"/>
              <a:t> </a:t>
            </a:r>
            <a:r>
              <a:rPr lang="ru-RU" dirty="0" err="1"/>
              <a:t>Великої</a:t>
            </a:r>
            <a:r>
              <a:rPr lang="ru-RU" dirty="0"/>
              <a:t> </a:t>
            </a:r>
            <a:r>
              <a:rPr lang="ru-RU" dirty="0" err="1"/>
              <a:t>палати</a:t>
            </a:r>
            <a:endParaRPr lang="ru-RU" dirty="0"/>
          </a:p>
          <a:p>
            <a:pPr lvl="0"/>
            <a:r>
              <a:rPr lang="ru-RU" dirty="0" err="1"/>
              <a:t>Стаття</a:t>
            </a:r>
            <a:r>
              <a:rPr lang="ru-RU" dirty="0"/>
              <a:t> 31. </a:t>
            </a:r>
            <a:r>
              <a:rPr lang="ru-RU" dirty="0" err="1"/>
              <a:t>Повноваження</a:t>
            </a:r>
            <a:r>
              <a:rPr lang="ru-RU" dirty="0"/>
              <a:t> </a:t>
            </a:r>
            <a:r>
              <a:rPr lang="ru-RU" dirty="0" err="1"/>
              <a:t>Великої</a:t>
            </a:r>
            <a:r>
              <a:rPr lang="ru-RU" dirty="0"/>
              <a:t> </a:t>
            </a:r>
            <a:r>
              <a:rPr lang="ru-RU" dirty="0" err="1"/>
              <a:t>палати</a:t>
            </a:r>
            <a:endParaRPr lang="ru-RU" dirty="0"/>
          </a:p>
          <a:p>
            <a:pPr lvl="0"/>
            <a:r>
              <a:rPr lang="ru-RU" dirty="0" err="1"/>
              <a:t>Стаття</a:t>
            </a:r>
            <a:r>
              <a:rPr lang="ru-RU" dirty="0"/>
              <a:t> 32. </a:t>
            </a:r>
            <a:r>
              <a:rPr lang="ru-RU" dirty="0" err="1"/>
              <a:t>Юрисдикція</a:t>
            </a:r>
            <a:r>
              <a:rPr lang="ru-RU" dirty="0"/>
              <a:t> Суду</a:t>
            </a:r>
          </a:p>
          <a:p>
            <a:pPr lvl="0"/>
            <a:r>
              <a:rPr lang="ru-RU" dirty="0" err="1"/>
              <a:t>Стаття</a:t>
            </a:r>
            <a:r>
              <a:rPr lang="ru-RU" dirty="0"/>
              <a:t> 33. </a:t>
            </a:r>
            <a:r>
              <a:rPr lang="ru-RU" dirty="0" err="1"/>
              <a:t>Міждержавні</a:t>
            </a:r>
            <a:r>
              <a:rPr lang="ru-RU" dirty="0"/>
              <a:t> </a:t>
            </a:r>
            <a:r>
              <a:rPr lang="ru-RU" dirty="0" err="1"/>
              <a:t>справи</a:t>
            </a:r>
            <a:endParaRPr lang="ru-RU" dirty="0"/>
          </a:p>
          <a:p>
            <a:pPr lvl="0"/>
            <a:r>
              <a:rPr lang="ru-RU" dirty="0" err="1"/>
              <a:t>Стаття</a:t>
            </a:r>
            <a:r>
              <a:rPr lang="ru-RU" dirty="0"/>
              <a:t> 34. </a:t>
            </a:r>
            <a:r>
              <a:rPr lang="ru-RU" dirty="0" err="1"/>
              <a:t>Індивідуальні</a:t>
            </a:r>
            <a:r>
              <a:rPr lang="ru-RU" dirty="0"/>
              <a:t> заяви</a:t>
            </a:r>
          </a:p>
          <a:p>
            <a:pPr lvl="0"/>
            <a:r>
              <a:rPr lang="ru-RU" dirty="0" err="1"/>
              <a:t>Стаття</a:t>
            </a:r>
            <a:r>
              <a:rPr lang="ru-RU" dirty="0"/>
              <a:t> 35. </a:t>
            </a:r>
            <a:r>
              <a:rPr lang="ru-RU" dirty="0" err="1"/>
              <a:t>Умови</a:t>
            </a:r>
            <a:r>
              <a:rPr lang="ru-RU" dirty="0"/>
              <a:t> </a:t>
            </a:r>
            <a:r>
              <a:rPr lang="ru-RU" dirty="0" err="1"/>
              <a:t>прийнятності</a:t>
            </a:r>
            <a:endParaRPr lang="ru-RU" dirty="0"/>
          </a:p>
          <a:p>
            <a:pPr lvl="0"/>
            <a:r>
              <a:rPr lang="ru-RU" dirty="0" err="1"/>
              <a:t>Стаття</a:t>
            </a:r>
            <a:r>
              <a:rPr lang="ru-RU" dirty="0"/>
              <a:t> 36. Участь </a:t>
            </a:r>
            <a:r>
              <a:rPr lang="ru-RU" dirty="0" err="1"/>
              <a:t>третьої</a:t>
            </a:r>
            <a:r>
              <a:rPr lang="ru-RU" dirty="0"/>
              <a:t> </a:t>
            </a:r>
            <a:r>
              <a:rPr lang="ru-RU" dirty="0" err="1"/>
              <a:t>сторони</a:t>
            </a:r>
            <a:endParaRPr lang="ru-RU" dirty="0"/>
          </a:p>
          <a:p>
            <a:pPr lvl="0"/>
            <a:r>
              <a:rPr lang="ru-RU" dirty="0" err="1"/>
              <a:t>Стаття</a:t>
            </a:r>
            <a:r>
              <a:rPr lang="ru-RU" dirty="0"/>
              <a:t> 37. </a:t>
            </a:r>
            <a:r>
              <a:rPr lang="ru-RU" dirty="0" err="1"/>
              <a:t>Вилучення</a:t>
            </a:r>
            <a:r>
              <a:rPr lang="ru-RU" dirty="0"/>
              <a:t> </a:t>
            </a:r>
            <a:r>
              <a:rPr lang="ru-RU" dirty="0" err="1"/>
              <a:t>заяв</a:t>
            </a:r>
            <a:r>
              <a:rPr lang="ru-RU" dirty="0"/>
              <a:t> з </a:t>
            </a:r>
            <a:r>
              <a:rPr lang="ru-RU" dirty="0" err="1"/>
              <a:t>реєстру</a:t>
            </a:r>
            <a:r>
              <a:rPr lang="ru-RU" dirty="0"/>
              <a:t> справ</a:t>
            </a:r>
          </a:p>
          <a:p>
            <a:pPr lvl="0"/>
            <a:r>
              <a:rPr lang="ru-RU" dirty="0" err="1"/>
              <a:t>Стаття</a:t>
            </a:r>
            <a:r>
              <a:rPr lang="ru-RU" dirty="0"/>
              <a:t> 38. </a:t>
            </a:r>
            <a:r>
              <a:rPr lang="ru-RU" dirty="0" err="1"/>
              <a:t>Розгляд</a:t>
            </a:r>
            <a:r>
              <a:rPr lang="ru-RU" dirty="0"/>
              <a:t> </a:t>
            </a:r>
            <a:r>
              <a:rPr lang="ru-RU" dirty="0" err="1"/>
              <a:t>справи</a:t>
            </a:r>
            <a:endParaRPr lang="ru-RU" dirty="0"/>
          </a:p>
          <a:p>
            <a:pPr lvl="0"/>
            <a:r>
              <a:rPr lang="ru-RU" dirty="0" err="1"/>
              <a:t>Стаття</a:t>
            </a:r>
            <a:r>
              <a:rPr lang="ru-RU" dirty="0"/>
              <a:t> 39. </a:t>
            </a:r>
            <a:r>
              <a:rPr lang="ru-RU" dirty="0" err="1"/>
              <a:t>Досягнення</a:t>
            </a:r>
            <a:r>
              <a:rPr lang="ru-RU" dirty="0"/>
              <a:t> </a:t>
            </a:r>
            <a:r>
              <a:rPr lang="ru-RU" dirty="0" err="1"/>
              <a:t>дружнього</a:t>
            </a:r>
            <a:r>
              <a:rPr lang="ru-RU" dirty="0"/>
              <a:t> </a:t>
            </a:r>
            <a:r>
              <a:rPr lang="ru-RU" dirty="0" err="1"/>
              <a:t>врегулювання</a:t>
            </a:r>
            <a:endParaRPr lang="ru-RU" dirty="0"/>
          </a:p>
          <a:p>
            <a:pPr lvl="0"/>
            <a:r>
              <a:rPr lang="ru-RU" dirty="0" err="1"/>
              <a:t>Стаття</a:t>
            </a:r>
            <a:r>
              <a:rPr lang="ru-RU" dirty="0"/>
              <a:t> 40. </a:t>
            </a:r>
            <a:r>
              <a:rPr lang="ru-RU" dirty="0" err="1"/>
              <a:t>Слухання</a:t>
            </a:r>
            <a:r>
              <a:rPr lang="ru-RU" dirty="0"/>
              <a:t> у </a:t>
            </a:r>
            <a:r>
              <a:rPr lang="ru-RU" dirty="0" err="1"/>
              <a:t>відкритому</a:t>
            </a:r>
            <a:r>
              <a:rPr lang="ru-RU" dirty="0"/>
              <a:t> </a:t>
            </a:r>
            <a:r>
              <a:rPr lang="ru-RU" dirty="0" err="1"/>
              <a:t>засіданні</a:t>
            </a:r>
            <a:r>
              <a:rPr lang="ru-RU" dirty="0"/>
              <a:t> та доступ до </a:t>
            </a:r>
            <a:r>
              <a:rPr lang="ru-RU" dirty="0" err="1"/>
              <a:t>документів</a:t>
            </a:r>
            <a:endParaRPr lang="ru-RU" dirty="0"/>
          </a:p>
          <a:p>
            <a:pPr lvl="0"/>
            <a:r>
              <a:rPr lang="ru-RU" dirty="0" err="1"/>
              <a:t>Стаття</a:t>
            </a:r>
            <a:r>
              <a:rPr lang="ru-RU" dirty="0"/>
              <a:t> 41. Справедлива </a:t>
            </a:r>
            <a:r>
              <a:rPr lang="ru-RU" dirty="0" err="1"/>
              <a:t>сатисфакція</a:t>
            </a:r>
            <a:endParaRPr lang="ru-RU" dirty="0"/>
          </a:p>
          <a:p>
            <a:pPr lvl="0"/>
            <a:r>
              <a:rPr lang="ru-RU" dirty="0" err="1"/>
              <a:t>Стаття</a:t>
            </a:r>
            <a:r>
              <a:rPr lang="ru-RU" dirty="0"/>
              <a:t> 42. </a:t>
            </a:r>
            <a:r>
              <a:rPr lang="ru-RU" dirty="0" err="1"/>
              <a:t>Рішення</a:t>
            </a:r>
            <a:r>
              <a:rPr lang="ru-RU" dirty="0"/>
              <a:t> палат</a:t>
            </a:r>
          </a:p>
          <a:p>
            <a:pPr lvl="0"/>
            <a:r>
              <a:rPr lang="ru-RU" dirty="0" err="1"/>
              <a:t>Стаття</a:t>
            </a:r>
            <a:r>
              <a:rPr lang="ru-RU" dirty="0"/>
              <a:t> 43. </a:t>
            </a:r>
            <a:r>
              <a:rPr lang="ru-RU" dirty="0" err="1"/>
              <a:t>Передання</a:t>
            </a:r>
            <a:r>
              <a:rPr lang="ru-RU" dirty="0"/>
              <a:t> </a:t>
            </a:r>
            <a:r>
              <a:rPr lang="ru-RU" dirty="0" err="1"/>
              <a:t>справи</a:t>
            </a:r>
            <a:r>
              <a:rPr lang="ru-RU" dirty="0"/>
              <a:t> на </a:t>
            </a:r>
            <a:r>
              <a:rPr lang="ru-RU" dirty="0" err="1"/>
              <a:t>розгляд</a:t>
            </a:r>
            <a:r>
              <a:rPr lang="ru-RU" dirty="0"/>
              <a:t> </a:t>
            </a:r>
            <a:r>
              <a:rPr lang="ru-RU" dirty="0" err="1"/>
              <a:t>Великої</a:t>
            </a:r>
            <a:r>
              <a:rPr lang="ru-RU" dirty="0"/>
              <a:t> </a:t>
            </a:r>
            <a:r>
              <a:rPr lang="ru-RU" dirty="0" err="1"/>
              <a:t>палати</a:t>
            </a:r>
            <a:endParaRPr lang="ru-RU" dirty="0"/>
          </a:p>
          <a:p>
            <a:pPr lvl="0"/>
            <a:r>
              <a:rPr lang="ru-RU" dirty="0" err="1"/>
              <a:t>Стаття</a:t>
            </a:r>
            <a:r>
              <a:rPr lang="ru-RU" dirty="0"/>
              <a:t> 44. </a:t>
            </a:r>
            <a:r>
              <a:rPr lang="ru-RU" dirty="0" err="1"/>
              <a:t>Остаточні</a:t>
            </a:r>
            <a:r>
              <a:rPr lang="ru-RU" dirty="0"/>
              <a:t> </a:t>
            </a:r>
            <a:r>
              <a:rPr lang="ru-RU" dirty="0" err="1"/>
              <a:t>рішення</a:t>
            </a:r>
            <a:r>
              <a:rPr lang="ru-RU" dirty="0"/>
              <a:t> у </a:t>
            </a:r>
            <a:r>
              <a:rPr lang="ru-RU" dirty="0" err="1"/>
              <a:t>справі</a:t>
            </a:r>
            <a:endParaRPr lang="ru-RU" dirty="0"/>
          </a:p>
          <a:p>
            <a:pPr lvl="0"/>
            <a:r>
              <a:rPr lang="ru-RU" dirty="0" err="1"/>
              <a:t>Стаття</a:t>
            </a:r>
            <a:r>
              <a:rPr lang="ru-RU" dirty="0"/>
              <a:t> 45. </a:t>
            </a:r>
            <a:r>
              <a:rPr lang="ru-RU" dirty="0" err="1"/>
              <a:t>Умотивованість</a:t>
            </a:r>
            <a:r>
              <a:rPr lang="ru-RU" dirty="0"/>
              <a:t> </a:t>
            </a:r>
            <a:r>
              <a:rPr lang="ru-RU" dirty="0" err="1"/>
              <a:t>рішень</a:t>
            </a:r>
            <a:r>
              <a:rPr lang="ru-RU" dirty="0"/>
              <a:t> у </a:t>
            </a:r>
            <a:r>
              <a:rPr lang="ru-RU" dirty="0" err="1"/>
              <a:t>справі</a:t>
            </a:r>
            <a:r>
              <a:rPr lang="ru-RU" dirty="0"/>
              <a:t> та </a:t>
            </a:r>
            <a:r>
              <a:rPr lang="ru-RU" dirty="0" err="1"/>
              <a:t>ухвал</a:t>
            </a:r>
            <a:endParaRPr lang="ru-RU" dirty="0"/>
          </a:p>
          <a:p>
            <a:pPr lvl="0"/>
            <a:r>
              <a:rPr lang="ru-RU" dirty="0" err="1"/>
              <a:t>Стаття</a:t>
            </a:r>
            <a:r>
              <a:rPr lang="ru-RU" dirty="0"/>
              <a:t> 46. </a:t>
            </a:r>
            <a:r>
              <a:rPr lang="ru-RU" dirty="0" err="1"/>
              <a:t>Обов'язкова</a:t>
            </a:r>
            <a:r>
              <a:rPr lang="ru-RU" dirty="0"/>
              <a:t> сила </a:t>
            </a:r>
            <a:r>
              <a:rPr lang="ru-RU" dirty="0" err="1"/>
              <a:t>рішень</a:t>
            </a:r>
            <a:r>
              <a:rPr lang="ru-RU" dirty="0"/>
              <a:t> та </a:t>
            </a:r>
            <a:r>
              <a:rPr lang="ru-RU" dirty="0" err="1"/>
              <a:t>їх</a:t>
            </a:r>
            <a:r>
              <a:rPr lang="ru-RU" dirty="0"/>
              <a:t> </a:t>
            </a:r>
            <a:r>
              <a:rPr lang="ru-RU" dirty="0" err="1"/>
              <a:t>виконання</a:t>
            </a:r>
            <a:endParaRPr lang="ru-RU" dirty="0"/>
          </a:p>
          <a:p>
            <a:pPr lvl="0"/>
            <a:r>
              <a:rPr lang="ru-RU" dirty="0" err="1"/>
              <a:t>Стаття</a:t>
            </a:r>
            <a:r>
              <a:rPr lang="ru-RU" dirty="0"/>
              <a:t> 47. </a:t>
            </a:r>
            <a:r>
              <a:rPr lang="ru-RU" dirty="0" err="1"/>
              <a:t>Консультативні</a:t>
            </a:r>
            <a:r>
              <a:rPr lang="ru-RU" dirty="0"/>
              <a:t> </a:t>
            </a:r>
            <a:r>
              <a:rPr lang="ru-RU" dirty="0" err="1"/>
              <a:t>висновки</a:t>
            </a:r>
            <a:endParaRPr lang="ru-RU" dirty="0"/>
          </a:p>
          <a:p>
            <a:pPr lvl="0"/>
            <a:r>
              <a:rPr lang="ru-RU" dirty="0" err="1"/>
              <a:t>Стаття</a:t>
            </a:r>
            <a:r>
              <a:rPr lang="ru-RU" dirty="0"/>
              <a:t> 48. </a:t>
            </a:r>
            <a:r>
              <a:rPr lang="ru-RU" dirty="0" err="1"/>
              <a:t>Консультативна</a:t>
            </a:r>
            <a:r>
              <a:rPr lang="ru-RU" dirty="0"/>
              <a:t> </a:t>
            </a:r>
            <a:r>
              <a:rPr lang="ru-RU" dirty="0" err="1"/>
              <a:t>компетенція</a:t>
            </a:r>
            <a:r>
              <a:rPr lang="ru-RU" dirty="0"/>
              <a:t> Суду</a:t>
            </a:r>
          </a:p>
          <a:p>
            <a:pPr lvl="0"/>
            <a:r>
              <a:rPr lang="ru-RU" dirty="0" err="1"/>
              <a:t>Стаття</a:t>
            </a:r>
            <a:r>
              <a:rPr lang="ru-RU" dirty="0"/>
              <a:t> 49. </a:t>
            </a:r>
            <a:r>
              <a:rPr lang="ru-RU" dirty="0" err="1"/>
              <a:t>Умотивованість</a:t>
            </a:r>
            <a:r>
              <a:rPr lang="ru-RU" dirty="0"/>
              <a:t> </a:t>
            </a:r>
            <a:r>
              <a:rPr lang="ru-RU" dirty="0" err="1"/>
              <a:t>консультативних</a:t>
            </a:r>
            <a:r>
              <a:rPr lang="ru-RU" dirty="0"/>
              <a:t> </a:t>
            </a:r>
            <a:r>
              <a:rPr lang="ru-RU" dirty="0" err="1"/>
              <a:t>висновків</a:t>
            </a:r>
            <a:endParaRPr lang="ru-RU" dirty="0"/>
          </a:p>
          <a:p>
            <a:pPr lvl="0"/>
            <a:r>
              <a:rPr lang="ru-RU" dirty="0" err="1"/>
              <a:t>Стаття</a:t>
            </a:r>
            <a:r>
              <a:rPr lang="ru-RU" dirty="0"/>
              <a:t> 50. </a:t>
            </a:r>
            <a:r>
              <a:rPr lang="ru-RU" dirty="0" err="1"/>
              <a:t>Витрати</a:t>
            </a:r>
            <a:r>
              <a:rPr lang="ru-RU" dirty="0"/>
              <a:t> на </a:t>
            </a:r>
            <a:r>
              <a:rPr lang="ru-RU" dirty="0" err="1"/>
              <a:t>забезпечення</a:t>
            </a:r>
            <a:r>
              <a:rPr lang="ru-RU" dirty="0"/>
              <a:t> </a:t>
            </a:r>
            <a:r>
              <a:rPr lang="ru-RU" dirty="0" err="1"/>
              <a:t>діяльності</a:t>
            </a:r>
            <a:r>
              <a:rPr lang="ru-RU" dirty="0"/>
              <a:t> Суду</a:t>
            </a:r>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21</a:t>
            </a:fld>
            <a:endParaRPr lang="ru-RU"/>
          </a:p>
        </p:txBody>
      </p:sp>
    </p:spTree>
    <p:extLst>
      <p:ext uri="{BB962C8B-B14F-4D97-AF65-F5344CB8AC3E}">
        <p14:creationId xmlns:p14="http://schemas.microsoft.com/office/powerpoint/2010/main" val="7109865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lnSpcReduction="10000"/>
          </a:bodyPr>
          <a:lstStyle/>
          <a:p>
            <a:pPr lvl="0"/>
            <a:r>
              <a:rPr lang="ru-RU" dirty="0" err="1"/>
              <a:t>Стаття</a:t>
            </a:r>
            <a:r>
              <a:rPr lang="ru-RU" dirty="0"/>
              <a:t> 51. </a:t>
            </a:r>
            <a:r>
              <a:rPr lang="ru-RU" dirty="0" err="1"/>
              <a:t>Привілеї</a:t>
            </a:r>
            <a:r>
              <a:rPr lang="ru-RU" dirty="0"/>
              <a:t> та </a:t>
            </a:r>
            <a:r>
              <a:rPr lang="ru-RU" dirty="0" err="1"/>
              <a:t>імунітети</a:t>
            </a:r>
            <a:r>
              <a:rPr lang="ru-RU" dirty="0"/>
              <a:t> </a:t>
            </a:r>
            <a:r>
              <a:rPr lang="ru-RU" dirty="0" err="1"/>
              <a:t>суддів</a:t>
            </a:r>
            <a:endParaRPr lang="ru-RU" dirty="0"/>
          </a:p>
          <a:p>
            <a:pPr lvl="0"/>
            <a:r>
              <a:rPr lang="ru-RU" dirty="0" err="1"/>
              <a:t>Стаття</a:t>
            </a:r>
            <a:r>
              <a:rPr lang="ru-RU" dirty="0"/>
              <a:t> 52. </a:t>
            </a:r>
            <a:r>
              <a:rPr lang="ru-RU" dirty="0" err="1"/>
              <a:t>Запити</a:t>
            </a:r>
            <a:r>
              <a:rPr lang="ru-RU" dirty="0"/>
              <a:t> Генерального секретаря</a:t>
            </a:r>
          </a:p>
          <a:p>
            <a:pPr lvl="0"/>
            <a:r>
              <a:rPr lang="ru-RU" dirty="0" err="1"/>
              <a:t>Стаття</a:t>
            </a:r>
            <a:r>
              <a:rPr lang="ru-RU" dirty="0"/>
              <a:t> 53. </a:t>
            </a:r>
            <a:r>
              <a:rPr lang="ru-RU" dirty="0" err="1"/>
              <a:t>Гарантія</a:t>
            </a:r>
            <a:r>
              <a:rPr lang="ru-RU" dirty="0"/>
              <a:t> </a:t>
            </a:r>
            <a:r>
              <a:rPr lang="ru-RU" dirty="0" err="1"/>
              <a:t>визнаних</a:t>
            </a:r>
            <a:r>
              <a:rPr lang="ru-RU" dirty="0"/>
              <a:t> прав </a:t>
            </a:r>
            <a:r>
              <a:rPr lang="ru-RU" dirty="0" err="1"/>
              <a:t>людини</a:t>
            </a:r>
            <a:endParaRPr lang="ru-RU" dirty="0"/>
          </a:p>
          <a:p>
            <a:pPr lvl="0"/>
            <a:r>
              <a:rPr lang="ru-RU" dirty="0" err="1"/>
              <a:t>Стаття</a:t>
            </a:r>
            <a:r>
              <a:rPr lang="ru-RU" dirty="0"/>
              <a:t> 54. </a:t>
            </a:r>
            <a:r>
              <a:rPr lang="ru-RU" dirty="0" err="1"/>
              <a:t>Повноваження</a:t>
            </a:r>
            <a:r>
              <a:rPr lang="ru-RU" dirty="0"/>
              <a:t> </a:t>
            </a:r>
            <a:r>
              <a:rPr lang="ru-RU" dirty="0" err="1"/>
              <a:t>Комітету</a:t>
            </a:r>
            <a:r>
              <a:rPr lang="ru-RU" dirty="0"/>
              <a:t> </a:t>
            </a:r>
            <a:r>
              <a:rPr lang="ru-RU" dirty="0" err="1"/>
              <a:t>Міністрів</a:t>
            </a:r>
            <a:endParaRPr lang="ru-RU" dirty="0"/>
          </a:p>
          <a:p>
            <a:pPr lvl="0"/>
            <a:r>
              <a:rPr lang="ru-RU" dirty="0" err="1"/>
              <a:t>Стаття</a:t>
            </a:r>
            <a:r>
              <a:rPr lang="ru-RU" dirty="0"/>
              <a:t> 55. </a:t>
            </a:r>
            <a:r>
              <a:rPr lang="ru-RU" dirty="0" err="1"/>
              <a:t>Відмова</a:t>
            </a:r>
            <a:r>
              <a:rPr lang="ru-RU" dirty="0"/>
              <a:t> </a:t>
            </a:r>
            <a:r>
              <a:rPr lang="ru-RU" dirty="0" err="1"/>
              <a:t>від</a:t>
            </a:r>
            <a:r>
              <a:rPr lang="ru-RU" dirty="0"/>
              <a:t> </a:t>
            </a:r>
            <a:r>
              <a:rPr lang="ru-RU" dirty="0" err="1"/>
              <a:t>інших</a:t>
            </a:r>
            <a:r>
              <a:rPr lang="ru-RU" dirty="0"/>
              <a:t> </a:t>
            </a:r>
            <a:r>
              <a:rPr lang="ru-RU" dirty="0" err="1"/>
              <a:t>засобів</a:t>
            </a:r>
            <a:r>
              <a:rPr lang="ru-RU" dirty="0"/>
              <a:t> </a:t>
            </a:r>
            <a:r>
              <a:rPr lang="ru-RU" dirty="0" err="1"/>
              <a:t>урегулювання</a:t>
            </a:r>
            <a:r>
              <a:rPr lang="ru-RU" dirty="0"/>
              <a:t> </a:t>
            </a:r>
            <a:r>
              <a:rPr lang="ru-RU" dirty="0" err="1"/>
              <a:t>спорів</a:t>
            </a:r>
            <a:endParaRPr lang="ru-RU" dirty="0"/>
          </a:p>
          <a:p>
            <a:pPr lvl="0"/>
            <a:r>
              <a:rPr lang="ru-RU" dirty="0" err="1"/>
              <a:t>Стаття</a:t>
            </a:r>
            <a:r>
              <a:rPr lang="ru-RU" dirty="0"/>
              <a:t> 56. </a:t>
            </a:r>
            <a:r>
              <a:rPr lang="ru-RU" dirty="0" err="1"/>
              <a:t>Територіальне</a:t>
            </a:r>
            <a:r>
              <a:rPr lang="ru-RU" dirty="0"/>
              <a:t> </a:t>
            </a:r>
            <a:r>
              <a:rPr lang="ru-RU" dirty="0" err="1"/>
              <a:t>застосування</a:t>
            </a:r>
            <a:endParaRPr lang="ru-RU" dirty="0"/>
          </a:p>
          <a:p>
            <a:pPr lvl="0"/>
            <a:r>
              <a:rPr lang="ru-RU" dirty="0" err="1"/>
              <a:t>Стаття</a:t>
            </a:r>
            <a:r>
              <a:rPr lang="ru-RU" dirty="0"/>
              <a:t> 57. </a:t>
            </a:r>
            <a:r>
              <a:rPr lang="ru-RU" dirty="0" err="1"/>
              <a:t>Застереження</a:t>
            </a:r>
            <a:endParaRPr lang="ru-RU" dirty="0"/>
          </a:p>
          <a:p>
            <a:pPr lvl="0"/>
            <a:r>
              <a:rPr lang="ru-RU" dirty="0" err="1"/>
              <a:t>Стаття</a:t>
            </a:r>
            <a:r>
              <a:rPr lang="ru-RU" dirty="0"/>
              <a:t> 58. </a:t>
            </a:r>
            <a:r>
              <a:rPr lang="ru-RU" dirty="0" err="1"/>
              <a:t>Денонсація</a:t>
            </a:r>
            <a:endParaRPr lang="ru-RU" dirty="0"/>
          </a:p>
          <a:p>
            <a:pPr lvl="0"/>
            <a:r>
              <a:rPr lang="ru-RU" dirty="0" err="1"/>
              <a:t>Стаття</a:t>
            </a:r>
            <a:r>
              <a:rPr lang="ru-RU" dirty="0"/>
              <a:t> 59. </a:t>
            </a:r>
            <a:r>
              <a:rPr lang="ru-RU" dirty="0" err="1"/>
              <a:t>Підписання</a:t>
            </a:r>
            <a:r>
              <a:rPr lang="ru-RU" dirty="0"/>
              <a:t> і </a:t>
            </a:r>
            <a:r>
              <a:rPr lang="ru-RU" dirty="0" err="1"/>
              <a:t>ратифікація</a:t>
            </a:r>
            <a:endParaRPr lang="ru-RU" dirty="0"/>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22</a:t>
            </a:fld>
            <a:endParaRPr lang="ru-RU"/>
          </a:p>
        </p:txBody>
      </p:sp>
      <p:sp>
        <p:nvSpPr>
          <p:cNvPr id="6" name="Заголовок 5"/>
          <p:cNvSpPr>
            <a:spLocks noGrp="1"/>
          </p:cNvSpPr>
          <p:nvPr>
            <p:ph type="title"/>
          </p:nvPr>
        </p:nvSpPr>
        <p:spPr>
          <a:xfrm>
            <a:off x="457200" y="274638"/>
            <a:ext cx="8229600" cy="778098"/>
          </a:xfrm>
        </p:spPr>
        <p:txBody>
          <a:bodyPr>
            <a:normAutofit fontScale="90000"/>
          </a:bodyPr>
          <a:lstStyle/>
          <a:p>
            <a:r>
              <a:rPr lang="ru-RU" dirty="0" smtClean="0">
                <a:effectLst/>
              </a:rPr>
              <a:t/>
            </a:r>
            <a:br>
              <a:rPr lang="ru-RU" dirty="0" smtClean="0">
                <a:effectLst/>
              </a:rPr>
            </a:br>
            <a:r>
              <a:rPr lang="ru-RU" dirty="0" err="1" smtClean="0">
                <a:effectLst/>
              </a:rPr>
              <a:t>Розділ</a:t>
            </a:r>
            <a:r>
              <a:rPr lang="ru-RU" dirty="0" smtClean="0">
                <a:effectLst/>
              </a:rPr>
              <a:t> </a:t>
            </a:r>
            <a:r>
              <a:rPr lang="ru-RU" dirty="0">
                <a:effectLst/>
              </a:rPr>
              <a:t>III. </a:t>
            </a:r>
            <a:r>
              <a:rPr lang="ru-RU" dirty="0" err="1">
                <a:effectLst/>
              </a:rPr>
              <a:t>Інші</a:t>
            </a:r>
            <a:r>
              <a:rPr lang="ru-RU" dirty="0">
                <a:effectLst/>
              </a:rPr>
              <a:t> </a:t>
            </a:r>
            <a:r>
              <a:rPr lang="ru-RU" dirty="0" err="1">
                <a:effectLst/>
              </a:rPr>
              <a:t>положення</a:t>
            </a:r>
            <a:r>
              <a:rPr lang="ru-RU" dirty="0">
                <a:effectLst/>
              </a:rPr>
              <a:t/>
            </a:r>
            <a:br>
              <a:rPr lang="ru-RU" dirty="0">
                <a:effectLst/>
              </a:rPr>
            </a:br>
            <a:endParaRPr lang="ru-RU" dirty="0"/>
          </a:p>
        </p:txBody>
      </p:sp>
    </p:spTree>
    <p:extLst>
      <p:ext uri="{BB962C8B-B14F-4D97-AF65-F5344CB8AC3E}">
        <p14:creationId xmlns:p14="http://schemas.microsoft.com/office/powerpoint/2010/main" val="23340007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196752"/>
            <a:ext cx="8229600" cy="5472608"/>
          </a:xfrm>
        </p:spPr>
        <p:txBody>
          <a:bodyPr>
            <a:normAutofit fontScale="70000" lnSpcReduction="20000"/>
          </a:bodyPr>
          <a:lstStyle/>
          <a:p>
            <a:pPr lvl="0"/>
            <a:r>
              <a:rPr lang="ru-RU" dirty="0" smtClean="0"/>
              <a:t>Перший </a:t>
            </a:r>
            <a:r>
              <a:rPr lang="ru-RU" dirty="0"/>
              <a:t>протокол </a:t>
            </a:r>
            <a:r>
              <a:rPr lang="ru-RU" dirty="0" err="1"/>
              <a:t>від</a:t>
            </a:r>
            <a:r>
              <a:rPr lang="ru-RU" dirty="0"/>
              <a:t> 20.03.52</a:t>
            </a:r>
          </a:p>
          <a:p>
            <a:pPr lvl="0"/>
            <a:r>
              <a:rPr lang="ru-RU" dirty="0"/>
              <a:t>Протокол № 2 </a:t>
            </a:r>
            <a:r>
              <a:rPr lang="ru-RU" dirty="0" err="1"/>
              <a:t>від</a:t>
            </a:r>
            <a:r>
              <a:rPr lang="ru-RU" dirty="0"/>
              <a:t> 06.05.63. Про </a:t>
            </a:r>
            <a:r>
              <a:rPr lang="ru-RU" dirty="0" err="1"/>
              <a:t>надання</a:t>
            </a:r>
            <a:r>
              <a:rPr lang="ru-RU" dirty="0"/>
              <a:t> </a:t>
            </a:r>
            <a:r>
              <a:rPr lang="ru-RU" dirty="0" err="1"/>
              <a:t>Європейському</a:t>
            </a:r>
            <a:r>
              <a:rPr lang="ru-RU" dirty="0"/>
              <a:t> суду з прав </a:t>
            </a:r>
            <a:r>
              <a:rPr lang="ru-RU" dirty="0" err="1"/>
              <a:t>людини</a:t>
            </a:r>
            <a:r>
              <a:rPr lang="ru-RU" dirty="0"/>
              <a:t> </a:t>
            </a:r>
            <a:r>
              <a:rPr lang="ru-RU" dirty="0" err="1"/>
              <a:t>повноважень</a:t>
            </a:r>
            <a:r>
              <a:rPr lang="ru-RU" dirty="0"/>
              <a:t> </a:t>
            </a:r>
            <a:r>
              <a:rPr lang="ru-RU" dirty="0" err="1"/>
              <a:t>робити</a:t>
            </a:r>
            <a:r>
              <a:rPr lang="ru-RU" dirty="0"/>
              <a:t> </a:t>
            </a:r>
            <a:r>
              <a:rPr lang="ru-RU" dirty="0" err="1"/>
              <a:t>консультативні</a:t>
            </a:r>
            <a:r>
              <a:rPr lang="ru-RU" dirty="0"/>
              <a:t> </a:t>
            </a:r>
            <a:r>
              <a:rPr lang="ru-RU" dirty="0" err="1"/>
              <a:t>висновки</a:t>
            </a:r>
            <a:endParaRPr lang="ru-RU" dirty="0"/>
          </a:p>
          <a:p>
            <a:pPr lvl="0"/>
            <a:r>
              <a:rPr lang="ru-RU" dirty="0"/>
              <a:t>Протокол № 4 </a:t>
            </a:r>
            <a:r>
              <a:rPr lang="ru-RU" dirty="0" err="1"/>
              <a:t>від</a:t>
            </a:r>
            <a:r>
              <a:rPr lang="ru-RU" dirty="0"/>
              <a:t> 16.09.63. До </a:t>
            </a:r>
            <a:r>
              <a:rPr lang="ru-RU" dirty="0" err="1"/>
              <a:t>Конвенції</a:t>
            </a:r>
            <a:r>
              <a:rPr lang="ru-RU" dirty="0"/>
              <a:t> про </a:t>
            </a:r>
            <a:r>
              <a:rPr lang="ru-RU" dirty="0" err="1"/>
              <a:t>захист</a:t>
            </a:r>
            <a:r>
              <a:rPr lang="ru-RU" dirty="0"/>
              <a:t> прав </a:t>
            </a:r>
            <a:r>
              <a:rPr lang="ru-RU" dirty="0" err="1"/>
              <a:t>людини</a:t>
            </a:r>
            <a:r>
              <a:rPr lang="ru-RU" dirty="0"/>
              <a:t> і </a:t>
            </a:r>
            <a:r>
              <a:rPr lang="ru-RU" dirty="0" err="1"/>
              <a:t>основоположних</a:t>
            </a:r>
            <a:r>
              <a:rPr lang="ru-RU" dirty="0"/>
              <a:t> свобод, </a:t>
            </a:r>
            <a:r>
              <a:rPr lang="ru-RU" dirty="0" err="1"/>
              <a:t>який</a:t>
            </a:r>
            <a:r>
              <a:rPr lang="ru-RU" dirty="0"/>
              <a:t> </a:t>
            </a:r>
            <a:r>
              <a:rPr lang="ru-RU" dirty="0" err="1"/>
              <a:t>гарантує</a:t>
            </a:r>
            <a:r>
              <a:rPr lang="ru-RU" dirty="0"/>
              <a:t> </a:t>
            </a:r>
            <a:r>
              <a:rPr lang="ru-RU" dirty="0" err="1"/>
              <a:t>деякі</a:t>
            </a:r>
            <a:r>
              <a:rPr lang="ru-RU" dirty="0"/>
              <a:t> права і </a:t>
            </a:r>
            <a:r>
              <a:rPr lang="ru-RU" dirty="0" err="1"/>
              <a:t>свободи</a:t>
            </a:r>
            <a:r>
              <a:rPr lang="ru-RU" dirty="0"/>
              <a:t>, не </a:t>
            </a:r>
            <a:r>
              <a:rPr lang="ru-RU" dirty="0" err="1"/>
              <a:t>передбачені</a:t>
            </a:r>
            <a:r>
              <a:rPr lang="ru-RU" dirty="0"/>
              <a:t> в </a:t>
            </a:r>
            <a:r>
              <a:rPr lang="ru-RU" dirty="0" err="1"/>
              <a:t>Конвенції</a:t>
            </a:r>
            <a:r>
              <a:rPr lang="ru-RU" dirty="0"/>
              <a:t> та у </a:t>
            </a:r>
            <a:r>
              <a:rPr lang="ru-RU" dirty="0" err="1"/>
              <a:t>Першому</a:t>
            </a:r>
            <a:r>
              <a:rPr lang="ru-RU" dirty="0"/>
              <a:t> </a:t>
            </a:r>
            <a:r>
              <a:rPr lang="ru-RU" dirty="0" err="1"/>
              <a:t>протоколі</a:t>
            </a:r>
            <a:r>
              <a:rPr lang="ru-RU" dirty="0"/>
              <a:t> до </a:t>
            </a:r>
            <a:r>
              <a:rPr lang="ru-RU" dirty="0" err="1"/>
              <a:t>неї</a:t>
            </a:r>
            <a:endParaRPr lang="ru-RU" dirty="0"/>
          </a:p>
          <a:p>
            <a:pPr lvl="0"/>
            <a:r>
              <a:rPr lang="ru-RU" dirty="0"/>
              <a:t>Протокол № 6 </a:t>
            </a:r>
            <a:r>
              <a:rPr lang="ru-RU" dirty="0" err="1"/>
              <a:t>від</a:t>
            </a:r>
            <a:r>
              <a:rPr lang="ru-RU" dirty="0"/>
              <a:t> 28.04.83. До </a:t>
            </a:r>
            <a:r>
              <a:rPr lang="ru-RU" dirty="0" err="1"/>
              <a:t>Конвенції</a:t>
            </a:r>
            <a:r>
              <a:rPr lang="ru-RU" dirty="0"/>
              <a:t> про </a:t>
            </a:r>
            <a:r>
              <a:rPr lang="ru-RU" dirty="0" err="1"/>
              <a:t>захист</a:t>
            </a:r>
            <a:r>
              <a:rPr lang="ru-RU" dirty="0"/>
              <a:t> прав </a:t>
            </a:r>
            <a:r>
              <a:rPr lang="ru-RU" dirty="0" err="1"/>
              <a:t>людини</a:t>
            </a:r>
            <a:r>
              <a:rPr lang="ru-RU" dirty="0"/>
              <a:t> і </a:t>
            </a:r>
            <a:r>
              <a:rPr lang="ru-RU" dirty="0" err="1"/>
              <a:t>основоположних</a:t>
            </a:r>
            <a:r>
              <a:rPr lang="ru-RU" dirty="0"/>
              <a:t> свобод, </a:t>
            </a:r>
            <a:r>
              <a:rPr lang="ru-RU" dirty="0" err="1"/>
              <a:t>який</a:t>
            </a:r>
            <a:r>
              <a:rPr lang="ru-RU" dirty="0"/>
              <a:t> </a:t>
            </a:r>
            <a:r>
              <a:rPr lang="ru-RU" dirty="0" err="1"/>
              <a:t>стосується</a:t>
            </a:r>
            <a:r>
              <a:rPr lang="ru-RU" dirty="0"/>
              <a:t> </a:t>
            </a:r>
            <a:r>
              <a:rPr lang="ru-RU" dirty="0" err="1"/>
              <a:t>скасування</a:t>
            </a:r>
            <a:r>
              <a:rPr lang="ru-RU" dirty="0"/>
              <a:t> </a:t>
            </a:r>
            <a:r>
              <a:rPr lang="ru-RU" dirty="0" err="1"/>
              <a:t>смертної</a:t>
            </a:r>
            <a:r>
              <a:rPr lang="ru-RU" dirty="0"/>
              <a:t> кари</a:t>
            </a:r>
            <a:r>
              <a:rPr lang="ru-RU" baseline="30000" dirty="0">
                <a:hlinkClick r:id="rId2"/>
              </a:rPr>
              <a:t>[29]</a:t>
            </a:r>
            <a:endParaRPr lang="ru-RU" dirty="0"/>
          </a:p>
          <a:p>
            <a:pPr lvl="0"/>
            <a:r>
              <a:rPr lang="ru-RU" dirty="0"/>
              <a:t>Протокол № 7 </a:t>
            </a:r>
            <a:r>
              <a:rPr lang="ru-RU" dirty="0" err="1"/>
              <a:t>від</a:t>
            </a:r>
            <a:r>
              <a:rPr lang="ru-RU" dirty="0"/>
              <a:t> 22.11.84</a:t>
            </a:r>
          </a:p>
          <a:p>
            <a:pPr lvl="0"/>
            <a:r>
              <a:rPr lang="ru-RU" dirty="0"/>
              <a:t>Протокол № 9 </a:t>
            </a:r>
            <a:r>
              <a:rPr lang="ru-RU" dirty="0" err="1"/>
              <a:t>від</a:t>
            </a:r>
            <a:r>
              <a:rPr lang="ru-RU" dirty="0"/>
              <a:t> 06.11.90</a:t>
            </a:r>
          </a:p>
          <a:p>
            <a:pPr lvl="0"/>
            <a:r>
              <a:rPr lang="ru-RU" dirty="0"/>
              <a:t>Протокол № 10 </a:t>
            </a:r>
            <a:r>
              <a:rPr lang="ru-RU" dirty="0" err="1"/>
              <a:t>від</a:t>
            </a:r>
            <a:r>
              <a:rPr lang="ru-RU" dirty="0"/>
              <a:t> 25.03.92</a:t>
            </a:r>
          </a:p>
          <a:p>
            <a:pPr lvl="0"/>
            <a:r>
              <a:rPr lang="ru-RU" dirty="0"/>
              <a:t>Протокол № 11 </a:t>
            </a:r>
            <a:r>
              <a:rPr lang="ru-RU" dirty="0" err="1"/>
              <a:t>від</a:t>
            </a:r>
            <a:r>
              <a:rPr lang="ru-RU" dirty="0"/>
              <a:t> 11.05.94. </a:t>
            </a:r>
            <a:r>
              <a:rPr lang="ru-RU" dirty="0" err="1"/>
              <a:t>Який</a:t>
            </a:r>
            <a:r>
              <a:rPr lang="ru-RU" dirty="0"/>
              <a:t> </a:t>
            </a:r>
            <a:r>
              <a:rPr lang="ru-RU" dirty="0" err="1"/>
              <a:t>передбачає</a:t>
            </a:r>
            <a:r>
              <a:rPr lang="ru-RU" dirty="0"/>
              <a:t> </a:t>
            </a:r>
            <a:r>
              <a:rPr lang="ru-RU" dirty="0" err="1"/>
              <a:t>перебудову</a:t>
            </a:r>
            <a:r>
              <a:rPr lang="ru-RU" dirty="0"/>
              <a:t> контрольного </a:t>
            </a:r>
            <a:r>
              <a:rPr lang="ru-RU" dirty="0" err="1"/>
              <a:t>механізму</a:t>
            </a:r>
            <a:r>
              <a:rPr lang="ru-RU" dirty="0"/>
              <a:t> </a:t>
            </a:r>
            <a:r>
              <a:rPr lang="ru-RU" dirty="0" err="1"/>
              <a:t>створеного</a:t>
            </a:r>
            <a:r>
              <a:rPr lang="ru-RU" dirty="0"/>
              <a:t> </a:t>
            </a:r>
            <a:r>
              <a:rPr lang="ru-RU" dirty="0" err="1"/>
              <a:t>Конвенцією</a:t>
            </a:r>
            <a:r>
              <a:rPr lang="ru-RU" dirty="0"/>
              <a:t> про </a:t>
            </a:r>
            <a:r>
              <a:rPr lang="ru-RU" dirty="0" err="1"/>
              <a:t>захист</a:t>
            </a:r>
            <a:r>
              <a:rPr lang="ru-RU" dirty="0"/>
              <a:t> прав і </a:t>
            </a:r>
            <a:r>
              <a:rPr lang="ru-RU" dirty="0" err="1"/>
              <a:t>основних</a:t>
            </a:r>
            <a:r>
              <a:rPr lang="ru-RU" dirty="0"/>
              <a:t> свобод </a:t>
            </a:r>
            <a:r>
              <a:rPr lang="ru-RU" dirty="0" err="1"/>
              <a:t>людини</a:t>
            </a:r>
            <a:endParaRPr lang="ru-RU" dirty="0"/>
          </a:p>
          <a:p>
            <a:pPr lvl="0"/>
            <a:r>
              <a:rPr lang="ru-RU" dirty="0"/>
              <a:t>Протокол № 12 </a:t>
            </a:r>
            <a:r>
              <a:rPr lang="ru-RU" dirty="0" err="1"/>
              <a:t>від</a:t>
            </a:r>
            <a:r>
              <a:rPr lang="ru-RU" dirty="0"/>
              <a:t> 04.11.2000. (ETS N 177) </a:t>
            </a:r>
          </a:p>
          <a:p>
            <a:pPr lvl="0"/>
            <a:r>
              <a:rPr lang="ru-RU" dirty="0"/>
              <a:t>Протокол № 13 </a:t>
            </a:r>
            <a:r>
              <a:rPr lang="ru-RU" dirty="0" err="1"/>
              <a:t>від</a:t>
            </a:r>
            <a:r>
              <a:rPr lang="ru-RU" dirty="0"/>
              <a:t> 03.05.2002. </a:t>
            </a:r>
            <a:r>
              <a:rPr lang="ru-RU" dirty="0" err="1"/>
              <a:t>Стосується</a:t>
            </a:r>
            <a:r>
              <a:rPr lang="ru-RU" dirty="0"/>
              <a:t> </a:t>
            </a:r>
            <a:r>
              <a:rPr lang="ru-RU" dirty="0" err="1"/>
              <a:t>скасування</a:t>
            </a:r>
            <a:r>
              <a:rPr lang="ru-RU" dirty="0"/>
              <a:t> </a:t>
            </a:r>
            <a:r>
              <a:rPr lang="ru-RU" dirty="0" err="1"/>
              <a:t>смертної</a:t>
            </a:r>
            <a:r>
              <a:rPr lang="ru-RU" dirty="0"/>
              <a:t> кари за </a:t>
            </a:r>
            <a:r>
              <a:rPr lang="ru-RU" dirty="0" err="1"/>
              <a:t>всіх</a:t>
            </a:r>
            <a:r>
              <a:rPr lang="ru-RU" dirty="0"/>
              <a:t> </a:t>
            </a:r>
            <a:r>
              <a:rPr lang="ru-RU" dirty="0" err="1"/>
              <a:t>обставин</a:t>
            </a:r>
            <a:endParaRPr lang="ru-RU" dirty="0"/>
          </a:p>
          <a:p>
            <a:pPr lvl="0"/>
            <a:r>
              <a:rPr lang="ru-RU" dirty="0"/>
              <a:t>Протокол № 14 </a:t>
            </a:r>
            <a:r>
              <a:rPr lang="ru-RU" dirty="0" err="1"/>
              <a:t>від</a:t>
            </a:r>
            <a:r>
              <a:rPr lang="ru-RU" dirty="0"/>
              <a:t> 13.05.2004. </a:t>
            </a:r>
            <a:r>
              <a:rPr lang="ru-RU" dirty="0" err="1"/>
              <a:t>Змінює</a:t>
            </a:r>
            <a:r>
              <a:rPr lang="ru-RU" dirty="0"/>
              <a:t> </a:t>
            </a:r>
            <a:r>
              <a:rPr lang="ru-RU" dirty="0" err="1"/>
              <a:t>контрольну</a:t>
            </a:r>
            <a:r>
              <a:rPr lang="ru-RU" dirty="0"/>
              <a:t> систему </a:t>
            </a:r>
            <a:r>
              <a:rPr lang="ru-RU" dirty="0" err="1"/>
              <a:t>Конвенції</a:t>
            </a:r>
            <a:endParaRPr lang="ru-RU" dirty="0"/>
          </a:p>
          <a:p>
            <a:pPr lvl="0"/>
            <a:r>
              <a:rPr lang="ru-RU" dirty="0"/>
              <a:t>Протокол № 14-bis </a:t>
            </a:r>
            <a:r>
              <a:rPr lang="ru-RU" dirty="0" err="1"/>
              <a:t>від</a:t>
            </a:r>
            <a:r>
              <a:rPr lang="ru-RU" dirty="0"/>
              <a:t> 27.05.2009</a:t>
            </a:r>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23</a:t>
            </a:fld>
            <a:endParaRPr lang="ru-RU"/>
          </a:p>
        </p:txBody>
      </p:sp>
      <p:sp>
        <p:nvSpPr>
          <p:cNvPr id="6" name="Заголовок 5"/>
          <p:cNvSpPr>
            <a:spLocks noGrp="1"/>
          </p:cNvSpPr>
          <p:nvPr>
            <p:ph type="title"/>
          </p:nvPr>
        </p:nvSpPr>
        <p:spPr/>
        <p:txBody>
          <a:bodyPr>
            <a:noAutofit/>
          </a:bodyPr>
          <a:lstStyle/>
          <a:p>
            <a:r>
              <a:rPr lang="ru-RU" sz="2000" dirty="0" err="1"/>
              <a:t>Протоколи</a:t>
            </a:r>
            <a:r>
              <a:rPr lang="ru-RU" sz="2000" dirty="0"/>
              <a:t/>
            </a:r>
            <a:br>
              <a:rPr lang="ru-RU" sz="2000" dirty="0"/>
            </a:br>
            <a:r>
              <a:rPr lang="ru-RU" sz="2000" dirty="0" err="1"/>
              <a:t>Конвенція</a:t>
            </a:r>
            <a:r>
              <a:rPr lang="ru-RU" sz="2000" dirty="0"/>
              <a:t> про </a:t>
            </a:r>
            <a:r>
              <a:rPr lang="ru-RU" sz="2000" dirty="0" err="1"/>
              <a:t>захист</a:t>
            </a:r>
            <a:r>
              <a:rPr lang="ru-RU" sz="2000" dirty="0"/>
              <a:t> прав </a:t>
            </a:r>
            <a:r>
              <a:rPr lang="ru-RU" sz="2000" dirty="0" err="1"/>
              <a:t>людини</a:t>
            </a:r>
            <a:r>
              <a:rPr lang="ru-RU" sz="2000" dirty="0"/>
              <a:t> і </a:t>
            </a:r>
            <a:r>
              <a:rPr lang="ru-RU" sz="2000" dirty="0" err="1"/>
              <a:t>основоположних</a:t>
            </a:r>
            <a:r>
              <a:rPr lang="ru-RU" sz="2000" dirty="0"/>
              <a:t> свобод </a:t>
            </a:r>
            <a:r>
              <a:rPr lang="ru-RU" sz="2000" dirty="0" err="1"/>
              <a:t>складається</a:t>
            </a:r>
            <a:r>
              <a:rPr lang="ru-RU" sz="2000" dirty="0"/>
              <a:t> з таких </a:t>
            </a:r>
            <a:r>
              <a:rPr lang="ru-RU" sz="2000" dirty="0" err="1"/>
              <a:t>протоколів</a:t>
            </a:r>
            <a:r>
              <a:rPr lang="ru-RU" sz="2000" dirty="0"/>
              <a:t>:</a:t>
            </a:r>
            <a:br>
              <a:rPr lang="ru-RU" sz="2000" dirty="0"/>
            </a:br>
            <a:endParaRPr lang="ru-RU" sz="2000" dirty="0"/>
          </a:p>
        </p:txBody>
      </p:sp>
    </p:spTree>
    <p:extLst>
      <p:ext uri="{BB962C8B-B14F-4D97-AF65-F5344CB8AC3E}">
        <p14:creationId xmlns:p14="http://schemas.microsoft.com/office/powerpoint/2010/main" val="14851067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24</a:t>
            </a:fld>
            <a:endParaRPr lang="ru-RU"/>
          </a:p>
        </p:txBody>
      </p:sp>
      <p:sp>
        <p:nvSpPr>
          <p:cNvPr id="6" name="Заголовок 5"/>
          <p:cNvSpPr>
            <a:spLocks noGrp="1"/>
          </p:cNvSpPr>
          <p:nvPr>
            <p:ph type="title"/>
          </p:nvPr>
        </p:nvSpPr>
        <p:spPr>
          <a:xfrm>
            <a:off x="457200" y="274638"/>
            <a:ext cx="8229600" cy="850106"/>
          </a:xfrm>
        </p:spPr>
        <p:txBody>
          <a:bodyPr>
            <a:normAutofit fontScale="90000"/>
          </a:bodyPr>
          <a:lstStyle/>
          <a:p>
            <a:pPr lvl="0"/>
            <a:r>
              <a:rPr lang="ru-RU" dirty="0" smtClean="0">
                <a:effectLst/>
                <a:hlinkClick r:id="rId2" tooltip="Громадянські права"/>
              </a:rPr>
              <a:t/>
            </a:r>
            <a:br>
              <a:rPr lang="ru-RU" dirty="0" smtClean="0">
                <a:effectLst/>
                <a:hlinkClick r:id="rId2" tooltip="Громадянські права"/>
              </a:rPr>
            </a:br>
            <a:r>
              <a:rPr lang="ru-RU" dirty="0" smtClean="0">
                <a:effectLst/>
                <a:hlinkClick r:id="rId2" tooltip="Громадянські права"/>
              </a:rPr>
              <a:t/>
            </a:r>
            <a:br>
              <a:rPr lang="ru-RU" dirty="0" smtClean="0">
                <a:effectLst/>
                <a:hlinkClick r:id="rId2" tooltip="Громадянські права"/>
              </a:rPr>
            </a:br>
            <a:r>
              <a:rPr lang="ru-RU" dirty="0">
                <a:effectLst/>
                <a:hlinkClick r:id="rId2" tooltip="Громадянські права"/>
              </a:rPr>
              <a:t/>
            </a:r>
            <a:br>
              <a:rPr lang="ru-RU" dirty="0">
                <a:effectLst/>
                <a:hlinkClick r:id="rId2" tooltip="Громадянські права"/>
              </a:rPr>
            </a:br>
            <a:r>
              <a:rPr lang="ru-RU" dirty="0" smtClean="0">
                <a:effectLst/>
                <a:hlinkClick r:id="rId2" tooltip="Громадянські права"/>
              </a:rPr>
              <a:t/>
            </a:r>
            <a:br>
              <a:rPr lang="ru-RU" dirty="0" smtClean="0">
                <a:effectLst/>
                <a:hlinkClick r:id="rId2" tooltip="Громадянські права"/>
              </a:rPr>
            </a:br>
            <a:r>
              <a:rPr lang="ru-RU" dirty="0">
                <a:effectLst/>
                <a:hlinkClick r:id="rId2" tooltip="Громадянські права"/>
              </a:rPr>
              <a:t/>
            </a:r>
            <a:br>
              <a:rPr lang="ru-RU" dirty="0">
                <a:effectLst/>
                <a:hlinkClick r:id="rId2" tooltip="Громадянські права"/>
              </a:rPr>
            </a:br>
            <a:r>
              <a:rPr lang="ru-RU" dirty="0" smtClean="0">
                <a:effectLst/>
                <a:hlinkClick r:id="rId2" tooltip="Громадянські права"/>
              </a:rPr>
              <a:t/>
            </a:r>
            <a:br>
              <a:rPr lang="ru-RU" dirty="0" smtClean="0">
                <a:effectLst/>
                <a:hlinkClick r:id="rId2" tooltip="Громадянські права"/>
              </a:rPr>
            </a:br>
            <a:r>
              <a:rPr lang="ru-RU" dirty="0">
                <a:effectLst/>
                <a:hlinkClick r:id="rId2" tooltip="Громадянські права"/>
              </a:rPr>
              <a:t/>
            </a:r>
            <a:br>
              <a:rPr lang="ru-RU" dirty="0">
                <a:effectLst/>
                <a:hlinkClick r:id="rId2" tooltip="Громадянські права"/>
              </a:rPr>
            </a:br>
            <a:r>
              <a:rPr lang="ru-RU" dirty="0" smtClean="0">
                <a:effectLst/>
                <a:hlinkClick r:id="rId2" tooltip="Громадянські права"/>
              </a:rPr>
              <a:t/>
            </a:r>
            <a:br>
              <a:rPr lang="ru-RU" dirty="0" smtClean="0">
                <a:effectLst/>
                <a:hlinkClick r:id="rId2" tooltip="Громадянські права"/>
              </a:rPr>
            </a:br>
            <a:r>
              <a:rPr lang="ru-RU" dirty="0" smtClean="0">
                <a:effectLst/>
                <a:hlinkClick r:id="rId2" tooltip="Громадянські права"/>
              </a:rPr>
              <a:t/>
            </a:r>
            <a:br>
              <a:rPr lang="ru-RU" dirty="0" smtClean="0">
                <a:effectLst/>
                <a:hlinkClick r:id="rId2" tooltip="Громадянські права"/>
              </a:rPr>
            </a:br>
            <a:r>
              <a:rPr lang="ru-RU" sz="3100" dirty="0" smtClean="0">
                <a:solidFill>
                  <a:schemeClr val="tx1"/>
                </a:solidFill>
                <a:effectLst/>
                <a:hlinkClick r:id="rId2" tooltip="Громадянські права"/>
              </a:rPr>
              <a:t>Права</a:t>
            </a:r>
            <a:r>
              <a:rPr lang="ru-RU" sz="3100" dirty="0">
                <a:solidFill>
                  <a:schemeClr val="tx1"/>
                </a:solidFill>
                <a:effectLst/>
                <a:hlinkClick r:id="rId2" tooltip="Громадянські права"/>
              </a:rPr>
              <a:t>, </a:t>
            </a:r>
            <a:r>
              <a:rPr lang="ru-RU" sz="3100" dirty="0" err="1">
                <a:solidFill>
                  <a:schemeClr val="tx1"/>
                </a:solidFill>
                <a:effectLst/>
                <a:hlinkClick r:id="rId2" tooltip="Громадянські права"/>
              </a:rPr>
              <a:t>які</a:t>
            </a:r>
            <a:r>
              <a:rPr lang="ru-RU" sz="3100" dirty="0">
                <a:solidFill>
                  <a:schemeClr val="tx1"/>
                </a:solidFill>
                <a:effectLst/>
                <a:hlinkClick r:id="rId2" tooltip="Громадянські права"/>
              </a:rPr>
              <a:t> </a:t>
            </a:r>
            <a:r>
              <a:rPr lang="ru-RU" sz="3100" dirty="0" err="1">
                <a:solidFill>
                  <a:schemeClr val="tx1"/>
                </a:solidFill>
                <a:effectLst/>
                <a:hlinkClick r:id="rId2" tooltip="Громадянські права"/>
              </a:rPr>
              <a:t>захищаються</a:t>
            </a:r>
            <a:r>
              <a:rPr lang="ru-RU" sz="3100" dirty="0">
                <a:solidFill>
                  <a:schemeClr val="tx1"/>
                </a:solidFill>
                <a:effectLst/>
                <a:hlinkClick r:id="rId2" tooltip="Громадянські права"/>
              </a:rPr>
              <a:t> </a:t>
            </a:r>
            <a:r>
              <a:rPr lang="ru-RU" sz="3100" dirty="0" err="1">
                <a:solidFill>
                  <a:schemeClr val="tx1"/>
                </a:solidFill>
                <a:effectLst/>
                <a:hlinkClick r:id="rId2" tooltip="Громадянські права"/>
              </a:rPr>
              <a:t>Конвенцією</a:t>
            </a:r>
            <a:r>
              <a:rPr lang="ru-RU" sz="3100" dirty="0">
                <a:solidFill>
                  <a:schemeClr val="tx1"/>
                </a:solidFill>
                <a:effectLst/>
              </a:rPr>
              <a:t/>
            </a:r>
            <a:br>
              <a:rPr lang="ru-RU" sz="3100" dirty="0">
                <a:solidFill>
                  <a:schemeClr val="tx1"/>
                </a:solidFill>
                <a:effectLst/>
              </a:rPr>
            </a:br>
            <a:r>
              <a:rPr lang="ru-RU" dirty="0" smtClean="0">
                <a:effectLst/>
              </a:rPr>
              <a:t/>
            </a:r>
            <a:br>
              <a:rPr lang="ru-RU" dirty="0" smtClean="0">
                <a:effectLst/>
              </a:rPr>
            </a:br>
            <a:r>
              <a:rPr lang="ru-RU" sz="3100" dirty="0" smtClean="0">
                <a:effectLst/>
                <a:hlinkClick r:id="rId3" tooltip="Право на життя"/>
              </a:rPr>
              <a:t>Право </a:t>
            </a:r>
            <a:r>
              <a:rPr lang="ru-RU" sz="3100" dirty="0">
                <a:effectLst/>
                <a:hlinkClick r:id="rId3" tooltip="Право на життя"/>
              </a:rPr>
              <a:t>на </a:t>
            </a:r>
            <a:r>
              <a:rPr lang="ru-RU" sz="3100" dirty="0" err="1">
                <a:effectLst/>
                <a:hlinkClick r:id="rId3" tooltip="Право на життя"/>
              </a:rPr>
              <a:t>життя</a:t>
            </a:r>
            <a:r>
              <a:rPr lang="ru-RU" sz="3100" dirty="0">
                <a:effectLst/>
              </a:rPr>
              <a:t> (ст. 2)</a:t>
            </a:r>
            <a:br>
              <a:rPr lang="ru-RU" sz="3100" dirty="0">
                <a:effectLst/>
              </a:rPr>
            </a:br>
            <a:r>
              <a:rPr lang="ru-RU" sz="3100" dirty="0">
                <a:effectLst/>
                <a:hlinkClick r:id="rId4" tooltip="Право на свободу і особисту недоторканість (ще не написана)"/>
              </a:rPr>
              <a:t>Право на свободу і </a:t>
            </a:r>
            <a:r>
              <a:rPr lang="ru-RU" sz="3100" dirty="0" err="1">
                <a:effectLst/>
                <a:hlinkClick r:id="rId4" tooltip="Право на свободу і особисту недоторканість (ще не написана)"/>
              </a:rPr>
              <a:t>особисту</a:t>
            </a:r>
            <a:r>
              <a:rPr lang="ru-RU" sz="3100" dirty="0">
                <a:effectLst/>
                <a:hlinkClick r:id="rId4" tooltip="Право на свободу і особисту недоторканість (ще не написана)"/>
              </a:rPr>
              <a:t> </a:t>
            </a:r>
            <a:r>
              <a:rPr lang="ru-RU" sz="3100" dirty="0" err="1">
                <a:effectLst/>
                <a:hlinkClick r:id="rId4" tooltip="Право на свободу і особисту недоторканість (ще не написана)"/>
              </a:rPr>
              <a:t>недоторканість</a:t>
            </a:r>
            <a:r>
              <a:rPr lang="ru-RU" sz="3100" dirty="0">
                <a:effectLst/>
              </a:rPr>
              <a:t> (ст. 5)</a:t>
            </a:r>
            <a:br>
              <a:rPr lang="ru-RU" sz="3100" dirty="0">
                <a:effectLst/>
              </a:rPr>
            </a:br>
            <a:r>
              <a:rPr lang="ru-RU" sz="3100" dirty="0">
                <a:effectLst/>
                <a:hlinkClick r:id="rId5" tooltip="Право на справедливий суд"/>
              </a:rPr>
              <a:t>Право на </a:t>
            </a:r>
            <a:r>
              <a:rPr lang="ru-RU" sz="3100" dirty="0" err="1">
                <a:effectLst/>
                <a:hlinkClick r:id="rId5" tooltip="Право на справедливий суд"/>
              </a:rPr>
              <a:t>справедливий</a:t>
            </a:r>
            <a:r>
              <a:rPr lang="ru-RU" sz="3100" dirty="0">
                <a:effectLst/>
                <a:hlinkClick r:id="rId5" tooltip="Право на справедливий суд"/>
              </a:rPr>
              <a:t> суд</a:t>
            </a:r>
            <a:r>
              <a:rPr lang="ru-RU" sz="3100" dirty="0">
                <a:effectLst/>
              </a:rPr>
              <a:t> (ст. 6)</a:t>
            </a:r>
            <a:br>
              <a:rPr lang="ru-RU" sz="3100" dirty="0">
                <a:effectLst/>
              </a:rPr>
            </a:br>
            <a:r>
              <a:rPr lang="ru-RU" sz="3100" dirty="0">
                <a:effectLst/>
                <a:hlinkClick r:id="rId6" tooltip="Право на повагу до приватного та сімейного життя"/>
              </a:rPr>
              <a:t>Право на </a:t>
            </a:r>
            <a:r>
              <a:rPr lang="ru-RU" sz="3100" dirty="0" err="1">
                <a:effectLst/>
                <a:hlinkClick r:id="rId6" tooltip="Право на повагу до приватного та сімейного життя"/>
              </a:rPr>
              <a:t>повагу</a:t>
            </a:r>
            <a:r>
              <a:rPr lang="ru-RU" sz="3100" dirty="0">
                <a:effectLst/>
                <a:hlinkClick r:id="rId6" tooltip="Право на повагу до приватного та сімейного життя"/>
              </a:rPr>
              <a:t> до приватного та </a:t>
            </a:r>
            <a:r>
              <a:rPr lang="ru-RU" sz="3100" dirty="0" err="1">
                <a:effectLst/>
                <a:hlinkClick r:id="rId6" tooltip="Право на повагу до приватного та сімейного життя"/>
              </a:rPr>
              <a:t>сімейного</a:t>
            </a:r>
            <a:r>
              <a:rPr lang="ru-RU" sz="3100" dirty="0">
                <a:effectLst/>
                <a:hlinkClick r:id="rId6" tooltip="Право на повагу до приватного та сімейного життя"/>
              </a:rPr>
              <a:t> </a:t>
            </a:r>
            <a:r>
              <a:rPr lang="ru-RU" sz="3100" dirty="0" err="1">
                <a:effectLst/>
                <a:hlinkClick r:id="rId6" tooltip="Право на повагу до приватного та сімейного життя"/>
              </a:rPr>
              <a:t>життя</a:t>
            </a:r>
            <a:r>
              <a:rPr lang="ru-RU" sz="3100" dirty="0">
                <a:effectLst/>
              </a:rPr>
              <a:t> (ст. 8)</a:t>
            </a:r>
            <a:br>
              <a:rPr lang="ru-RU" sz="3100" dirty="0">
                <a:effectLst/>
              </a:rPr>
            </a:br>
            <a:r>
              <a:rPr lang="ru-RU" sz="3100" dirty="0">
                <a:effectLst/>
                <a:hlinkClick r:id="rId7" tooltip="Право на шлюб (ще не написана)"/>
              </a:rPr>
              <a:t>Право на </a:t>
            </a:r>
            <a:r>
              <a:rPr lang="ru-RU" sz="3100" dirty="0" err="1">
                <a:effectLst/>
                <a:hlinkClick r:id="rId7" tooltip="Право на шлюб (ще не написана)"/>
              </a:rPr>
              <a:t>шлюб</a:t>
            </a:r>
            <a:r>
              <a:rPr lang="ru-RU" sz="3100" dirty="0">
                <a:effectLst/>
              </a:rPr>
              <a:t> (ст. 12)</a:t>
            </a:r>
            <a:br>
              <a:rPr lang="ru-RU" sz="3100" dirty="0">
                <a:effectLst/>
              </a:rPr>
            </a:br>
            <a:r>
              <a:rPr lang="ru-RU" sz="3100" dirty="0">
                <a:effectLst/>
                <a:hlinkClick r:id="rId8" tooltip="Право на ефективний засіб юридичного захисту (ще не написана)"/>
              </a:rPr>
              <a:t>Право на </a:t>
            </a:r>
            <a:r>
              <a:rPr lang="ru-RU" sz="3100" dirty="0" err="1">
                <a:effectLst/>
                <a:hlinkClick r:id="rId8" tooltip="Право на ефективний засіб юридичного захисту (ще не написана)"/>
              </a:rPr>
              <a:t>ефективний</a:t>
            </a:r>
            <a:r>
              <a:rPr lang="ru-RU" sz="3100" dirty="0">
                <a:effectLst/>
                <a:hlinkClick r:id="rId8" tooltip="Право на ефективний засіб юридичного захисту (ще не написана)"/>
              </a:rPr>
              <a:t> </a:t>
            </a:r>
            <a:r>
              <a:rPr lang="ru-RU" sz="3100" dirty="0" err="1">
                <a:effectLst/>
                <a:hlinkClick r:id="rId8" tooltip="Право на ефективний засіб юридичного захисту (ще не написана)"/>
              </a:rPr>
              <a:t>засіб</a:t>
            </a:r>
            <a:r>
              <a:rPr lang="ru-RU" sz="3100" dirty="0">
                <a:effectLst/>
                <a:hlinkClick r:id="rId8" tooltip="Право на ефективний засіб юридичного захисту (ще не написана)"/>
              </a:rPr>
              <a:t> </a:t>
            </a:r>
            <a:r>
              <a:rPr lang="ru-RU" sz="3100" dirty="0" err="1">
                <a:effectLst/>
                <a:hlinkClick r:id="rId8" tooltip="Право на ефективний засіб юридичного захисту (ще не написана)"/>
              </a:rPr>
              <a:t>юридичного</a:t>
            </a:r>
            <a:r>
              <a:rPr lang="ru-RU" sz="3100" dirty="0">
                <a:effectLst/>
                <a:hlinkClick r:id="rId8" tooltip="Право на ефективний засіб юридичного захисту (ще не написана)"/>
              </a:rPr>
              <a:t> </a:t>
            </a:r>
            <a:r>
              <a:rPr lang="ru-RU" sz="3100" dirty="0" err="1">
                <a:effectLst/>
                <a:hlinkClick r:id="rId8" tooltip="Право на ефективний засіб юридичного захисту (ще не написана)"/>
              </a:rPr>
              <a:t>захисту</a:t>
            </a:r>
            <a:r>
              <a:rPr lang="ru-RU" sz="3100" dirty="0">
                <a:effectLst/>
              </a:rPr>
              <a:t> (ст. 13)</a:t>
            </a:r>
            <a:br>
              <a:rPr lang="ru-RU" sz="3100" dirty="0">
                <a:effectLst/>
              </a:rPr>
            </a:br>
            <a:r>
              <a:rPr lang="ru-RU" sz="3100" dirty="0">
                <a:effectLst/>
                <a:hlinkClick r:id="rId9" tooltip="Право на свободу думки, совісті релігії (ще не написана)"/>
              </a:rPr>
              <a:t>Право на свободу думки, </a:t>
            </a:r>
            <a:r>
              <a:rPr lang="ru-RU" sz="3100" dirty="0" err="1">
                <a:effectLst/>
                <a:hlinkClick r:id="rId9" tooltip="Право на свободу думки, совісті релігії (ще не написана)"/>
              </a:rPr>
              <a:t>совісті</a:t>
            </a:r>
            <a:r>
              <a:rPr lang="ru-RU" sz="3100" dirty="0">
                <a:effectLst/>
                <a:hlinkClick r:id="rId9" tooltip="Право на свободу думки, совісті релігії (ще не написана)"/>
              </a:rPr>
              <a:t> </a:t>
            </a:r>
            <a:r>
              <a:rPr lang="ru-RU" sz="3100" dirty="0" err="1">
                <a:effectLst/>
                <a:hlinkClick r:id="rId9" tooltip="Право на свободу думки, совісті релігії (ще не написана)"/>
              </a:rPr>
              <a:t>релігії</a:t>
            </a:r>
            <a:r>
              <a:rPr lang="ru-RU" sz="3100" dirty="0">
                <a:effectLst/>
              </a:rPr>
              <a:t> (ст. 9)</a:t>
            </a:r>
            <a:br>
              <a:rPr lang="ru-RU" sz="3100" dirty="0">
                <a:effectLst/>
              </a:rPr>
            </a:br>
            <a:endParaRPr lang="ru-RU" sz="3100" dirty="0"/>
          </a:p>
        </p:txBody>
      </p:sp>
    </p:spTree>
    <p:extLst>
      <p:ext uri="{BB962C8B-B14F-4D97-AF65-F5344CB8AC3E}">
        <p14:creationId xmlns:p14="http://schemas.microsoft.com/office/powerpoint/2010/main" val="41192887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lnSpcReduction="10000"/>
          </a:bodyPr>
          <a:lstStyle/>
          <a:p>
            <a:pPr lvl="0"/>
            <a:r>
              <a:rPr lang="ru-RU" dirty="0" err="1">
                <a:hlinkClick r:id="rId2" tooltip="Катування"/>
              </a:rPr>
              <a:t>Катування</a:t>
            </a:r>
            <a:r>
              <a:rPr lang="ru-RU" dirty="0"/>
              <a:t> і </a:t>
            </a:r>
            <a:r>
              <a:rPr lang="ru-RU" dirty="0" err="1"/>
              <a:t>нелюдське</a:t>
            </a:r>
            <a:r>
              <a:rPr lang="ru-RU" dirty="0"/>
              <a:t>, </a:t>
            </a:r>
            <a:r>
              <a:rPr lang="ru-RU" dirty="0" err="1"/>
              <a:t>або</a:t>
            </a:r>
            <a:r>
              <a:rPr lang="ru-RU" dirty="0"/>
              <a:t> </a:t>
            </a:r>
            <a:r>
              <a:rPr lang="ru-RU" dirty="0" err="1"/>
              <a:t>таке</a:t>
            </a:r>
            <a:r>
              <a:rPr lang="ru-RU" dirty="0"/>
              <a:t>, </a:t>
            </a:r>
            <a:r>
              <a:rPr lang="ru-RU" dirty="0" err="1"/>
              <a:t>що</a:t>
            </a:r>
            <a:r>
              <a:rPr lang="ru-RU" dirty="0"/>
              <a:t> </a:t>
            </a:r>
            <a:r>
              <a:rPr lang="ru-RU" dirty="0" err="1"/>
              <a:t>принижує</a:t>
            </a:r>
            <a:r>
              <a:rPr lang="ru-RU" dirty="0"/>
              <a:t> </a:t>
            </a:r>
            <a:r>
              <a:rPr lang="ru-RU" dirty="0" err="1"/>
              <a:t>гідність</a:t>
            </a:r>
            <a:r>
              <a:rPr lang="ru-RU" dirty="0"/>
              <a:t>, </a:t>
            </a:r>
            <a:r>
              <a:rPr lang="ru-RU" dirty="0" err="1"/>
              <a:t>поводження</a:t>
            </a:r>
            <a:r>
              <a:rPr lang="ru-RU" dirty="0"/>
              <a:t> </a:t>
            </a:r>
            <a:r>
              <a:rPr lang="ru-RU" dirty="0" err="1"/>
              <a:t>чи</a:t>
            </a:r>
            <a:r>
              <a:rPr lang="ru-RU" dirty="0"/>
              <a:t> </a:t>
            </a:r>
            <a:r>
              <a:rPr lang="ru-RU" dirty="0" err="1"/>
              <a:t>покарання</a:t>
            </a:r>
            <a:r>
              <a:rPr lang="ru-RU" dirty="0"/>
              <a:t>;</a:t>
            </a:r>
          </a:p>
          <a:p>
            <a:pPr lvl="0"/>
            <a:r>
              <a:rPr lang="ru-RU" dirty="0" err="1">
                <a:hlinkClick r:id="rId3" tooltip="Смертна кара"/>
              </a:rPr>
              <a:t>Смертну</a:t>
            </a:r>
            <a:r>
              <a:rPr lang="ru-RU" dirty="0">
                <a:hlinkClick r:id="rId3" tooltip="Смертна кара"/>
              </a:rPr>
              <a:t> кару</a:t>
            </a:r>
            <a:r>
              <a:rPr lang="ru-RU" dirty="0"/>
              <a:t>.</a:t>
            </a:r>
          </a:p>
          <a:p>
            <a:pPr lvl="0"/>
            <a:r>
              <a:rPr lang="ru-RU" dirty="0">
                <a:hlinkClick r:id="rId4" tooltip="Рабство"/>
              </a:rPr>
              <a:t>Рабство</a:t>
            </a:r>
            <a:r>
              <a:rPr lang="ru-RU" dirty="0"/>
              <a:t> і </a:t>
            </a:r>
            <a:r>
              <a:rPr lang="ru-RU" dirty="0" err="1"/>
              <a:t>примусову</a:t>
            </a:r>
            <a:r>
              <a:rPr lang="ru-RU" dirty="0"/>
              <a:t> </a:t>
            </a:r>
            <a:r>
              <a:rPr lang="ru-RU" dirty="0" err="1"/>
              <a:t>працю</a:t>
            </a:r>
            <a:r>
              <a:rPr lang="ru-RU" dirty="0"/>
              <a:t>.</a:t>
            </a:r>
          </a:p>
          <a:p>
            <a:pPr lvl="0"/>
            <a:r>
              <a:rPr lang="ru-RU" dirty="0" err="1">
                <a:hlinkClick r:id="rId5" tooltip="Дискримінація"/>
              </a:rPr>
              <a:t>Дискримінацію</a:t>
            </a:r>
            <a:r>
              <a:rPr lang="ru-RU" dirty="0"/>
              <a:t> у </a:t>
            </a:r>
            <a:r>
              <a:rPr lang="ru-RU" dirty="0" err="1"/>
              <a:t>здійсненні</a:t>
            </a:r>
            <a:r>
              <a:rPr lang="ru-RU" dirty="0"/>
              <a:t> прав і свобод, </a:t>
            </a:r>
            <a:r>
              <a:rPr lang="ru-RU" dirty="0" err="1"/>
              <a:t>які</a:t>
            </a:r>
            <a:r>
              <a:rPr lang="ru-RU" dirty="0"/>
              <a:t> </a:t>
            </a:r>
            <a:r>
              <a:rPr lang="ru-RU" dirty="0" err="1"/>
              <a:t>викладені</a:t>
            </a:r>
            <a:r>
              <a:rPr lang="ru-RU" dirty="0"/>
              <a:t> у </a:t>
            </a:r>
            <a:r>
              <a:rPr lang="ru-RU" dirty="0" err="1"/>
              <a:t>Конвенції</a:t>
            </a:r>
            <a:r>
              <a:rPr lang="ru-RU" dirty="0"/>
              <a:t>.</a:t>
            </a:r>
          </a:p>
          <a:p>
            <a:pPr lvl="0"/>
            <a:r>
              <a:rPr lang="ru-RU" dirty="0" err="1"/>
              <a:t>Вислання</a:t>
            </a:r>
            <a:r>
              <a:rPr lang="ru-RU" dirty="0"/>
              <a:t> особи з </a:t>
            </a:r>
            <a:r>
              <a:rPr lang="ru-RU" dirty="0" err="1"/>
              <a:t>території</a:t>
            </a:r>
            <a:r>
              <a:rPr lang="ru-RU" dirty="0"/>
              <a:t> </a:t>
            </a:r>
            <a:r>
              <a:rPr lang="ru-RU" dirty="0" err="1"/>
              <a:t>держави</a:t>
            </a:r>
            <a:r>
              <a:rPr lang="ru-RU" dirty="0"/>
              <a:t>, </a:t>
            </a:r>
            <a:r>
              <a:rPr lang="ru-RU" dirty="0" err="1"/>
              <a:t>громадянином</a:t>
            </a:r>
            <a:r>
              <a:rPr lang="ru-RU" dirty="0"/>
              <a:t> </a:t>
            </a:r>
            <a:r>
              <a:rPr lang="ru-RU" dirty="0" err="1"/>
              <a:t>якої</a:t>
            </a:r>
            <a:r>
              <a:rPr lang="ru-RU" dirty="0"/>
              <a:t> вона є, </a:t>
            </a:r>
            <a:r>
              <a:rPr lang="ru-RU" dirty="0" err="1"/>
              <a:t>або</a:t>
            </a:r>
            <a:r>
              <a:rPr lang="ru-RU" dirty="0"/>
              <a:t> </a:t>
            </a:r>
            <a:r>
              <a:rPr lang="ru-RU" dirty="0" err="1"/>
              <a:t>позбавлення</a:t>
            </a:r>
            <a:r>
              <a:rPr lang="ru-RU" dirty="0"/>
              <a:t> особи права </a:t>
            </a:r>
            <a:r>
              <a:rPr lang="ru-RU" dirty="0" err="1"/>
              <a:t>в'їзду</a:t>
            </a:r>
            <a:r>
              <a:rPr lang="ru-RU" dirty="0"/>
              <a:t> на </a:t>
            </a:r>
            <a:r>
              <a:rPr lang="ru-RU" dirty="0" err="1"/>
              <a:t>територію</a:t>
            </a:r>
            <a:r>
              <a:rPr lang="ru-RU" dirty="0"/>
              <a:t> </a:t>
            </a:r>
            <a:r>
              <a:rPr lang="ru-RU" dirty="0" err="1"/>
              <a:t>держави</a:t>
            </a:r>
            <a:r>
              <a:rPr lang="ru-RU" dirty="0"/>
              <a:t>, </a:t>
            </a:r>
            <a:r>
              <a:rPr lang="ru-RU" dirty="0" err="1"/>
              <a:t>громадянином</a:t>
            </a:r>
            <a:r>
              <a:rPr lang="ru-RU" dirty="0"/>
              <a:t> </a:t>
            </a:r>
            <a:r>
              <a:rPr lang="ru-RU" dirty="0" err="1"/>
              <a:t>якої</a:t>
            </a:r>
            <a:r>
              <a:rPr lang="ru-RU" dirty="0"/>
              <a:t> вона є.</a:t>
            </a:r>
          </a:p>
          <a:p>
            <a:pPr lvl="0"/>
            <a:r>
              <a:rPr lang="ru-RU" dirty="0" err="1">
                <a:hlinkClick r:id="rId6" tooltip="Покарання"/>
              </a:rPr>
              <a:t>Покарання</a:t>
            </a:r>
            <a:r>
              <a:rPr lang="ru-RU" dirty="0"/>
              <a:t> без закону.</a:t>
            </a:r>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25</a:t>
            </a:fld>
            <a:endParaRPr lang="ru-RU"/>
          </a:p>
        </p:txBody>
      </p:sp>
      <p:sp>
        <p:nvSpPr>
          <p:cNvPr id="6" name="Заголовок 5"/>
          <p:cNvSpPr>
            <a:spLocks noGrp="1"/>
          </p:cNvSpPr>
          <p:nvPr>
            <p:ph type="title"/>
          </p:nvPr>
        </p:nvSpPr>
        <p:spPr/>
        <p:txBody>
          <a:bodyPr>
            <a:normAutofit fontScale="90000"/>
          </a:bodyPr>
          <a:lstStyle/>
          <a:p>
            <a:pPr algn="ctr"/>
            <a:r>
              <a:rPr lang="ru-RU" dirty="0" err="1">
                <a:solidFill>
                  <a:srgbClr val="C00000"/>
                </a:solidFill>
                <a:effectLst/>
              </a:rPr>
              <a:t>Конвенція</a:t>
            </a:r>
            <a:r>
              <a:rPr lang="ru-RU" dirty="0">
                <a:solidFill>
                  <a:srgbClr val="C00000"/>
                </a:solidFill>
                <a:effectLst/>
              </a:rPr>
              <a:t> </a:t>
            </a:r>
            <a:r>
              <a:rPr lang="ru-RU" dirty="0" err="1">
                <a:solidFill>
                  <a:srgbClr val="C00000"/>
                </a:solidFill>
                <a:effectLst/>
              </a:rPr>
              <a:t>забороняє</a:t>
            </a:r>
            <a:r>
              <a:rPr lang="ru-RU" dirty="0">
                <a:solidFill>
                  <a:srgbClr val="C00000"/>
                </a:solidFill>
                <a:effectLst/>
              </a:rPr>
              <a:t/>
            </a:r>
            <a:br>
              <a:rPr lang="ru-RU" dirty="0">
                <a:solidFill>
                  <a:srgbClr val="C00000"/>
                </a:solidFill>
                <a:effectLst/>
              </a:rPr>
            </a:br>
            <a:endParaRPr lang="ru-RU" dirty="0">
              <a:solidFill>
                <a:srgbClr val="C00000"/>
              </a:solidFill>
            </a:endParaRPr>
          </a:p>
        </p:txBody>
      </p:sp>
    </p:spTree>
    <p:extLst>
      <p:ext uri="{BB962C8B-B14F-4D97-AF65-F5344CB8AC3E}">
        <p14:creationId xmlns:p14="http://schemas.microsoft.com/office/powerpoint/2010/main" val="20501256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62500" lnSpcReduction="20000"/>
          </a:bodyPr>
          <a:lstStyle/>
          <a:p>
            <a:pPr lvl="0"/>
            <a:r>
              <a:rPr lang="uk-UA" dirty="0" smtClean="0"/>
              <a:t>Пошукова система «Гудок» Європейського суду з прав людини: </a:t>
            </a:r>
            <a:r>
              <a:rPr lang="uk-UA" u="sng" dirty="0" smtClean="0">
                <a:hlinkClick r:id="rId2"/>
              </a:rPr>
              <a:t>http://www.echr.coe.int/Pages/home.aspx?p=home&amp;c</a:t>
            </a:r>
            <a:r>
              <a:rPr lang="uk-UA" dirty="0" smtClean="0"/>
              <a:t>= </a:t>
            </a:r>
          </a:p>
          <a:p>
            <a:pPr lvl="0"/>
            <a:r>
              <a:rPr lang="uk-UA" dirty="0" smtClean="0"/>
              <a:t>Сайт Венеційської комісії: </a:t>
            </a:r>
            <a:r>
              <a:rPr lang="uk-UA" u="sng" dirty="0" smtClean="0">
                <a:hlinkClick r:id="rId3"/>
              </a:rPr>
              <a:t>http://www.venice.coe.int/webforms/events/</a:t>
            </a:r>
            <a:endParaRPr lang="uk-UA" dirty="0" smtClean="0"/>
          </a:p>
          <a:p>
            <a:pPr lvl="0"/>
            <a:r>
              <a:rPr lang="uk-UA" dirty="0" smtClean="0"/>
              <a:t>Офіційний портал Верховної Ради України: </a:t>
            </a:r>
            <a:r>
              <a:rPr lang="uk-UA" u="sng" dirty="0" smtClean="0">
                <a:hlinkClick r:id="rId4"/>
              </a:rPr>
              <a:t>http://rada.gov.ua/</a:t>
            </a:r>
            <a:endParaRPr lang="uk-UA" dirty="0" smtClean="0"/>
          </a:p>
          <a:p>
            <a:pPr lvl="0"/>
            <a:r>
              <a:rPr lang="uk-UA" dirty="0" smtClean="0"/>
              <a:t>Офіційний портал Кабінету Міністрів України: </a:t>
            </a:r>
            <a:r>
              <a:rPr lang="uk-UA" u="sng" dirty="0" smtClean="0">
                <a:hlinkClick r:id="rId5"/>
              </a:rPr>
              <a:t>http://www.kmu.gov.ua/control/</a:t>
            </a:r>
            <a:endParaRPr lang="uk-UA" dirty="0" smtClean="0"/>
          </a:p>
          <a:p>
            <a:pPr lvl="0"/>
            <a:r>
              <a:rPr lang="uk-UA" dirty="0" smtClean="0"/>
              <a:t>Урядовий уповноважений у справах Європейського суду з прав людини: </a:t>
            </a:r>
            <a:r>
              <a:rPr lang="uk-UA" u="sng" dirty="0" smtClean="0">
                <a:hlinkClick r:id="rId6"/>
              </a:rPr>
              <a:t>http://minjust.gov.ua/9329</a:t>
            </a:r>
            <a:r>
              <a:rPr lang="ru-RU" dirty="0" smtClean="0"/>
              <a:t> </a:t>
            </a:r>
            <a:endParaRPr lang="uk-UA" dirty="0" smtClean="0"/>
          </a:p>
          <a:p>
            <a:pPr lvl="0"/>
            <a:r>
              <a:rPr lang="uk-UA" dirty="0" smtClean="0"/>
              <a:t>Офіційний сайт Уповноваженого Верховної Ради України з прав людини: </a:t>
            </a:r>
            <a:r>
              <a:rPr lang="uk-UA" u="sng" dirty="0" smtClean="0">
                <a:hlinkClick r:id="rId7"/>
              </a:rPr>
              <a:t>http://www.ombudsman.gov.ua/</a:t>
            </a:r>
            <a:r>
              <a:rPr lang="ru-RU" dirty="0" smtClean="0"/>
              <a:t> </a:t>
            </a:r>
            <a:endParaRPr lang="uk-UA" dirty="0" smtClean="0"/>
          </a:p>
          <a:p>
            <a:pPr lvl="0"/>
            <a:r>
              <a:rPr lang="uk-UA" dirty="0" smtClean="0"/>
              <a:t>Сайт Конституційного Суду України: </a:t>
            </a:r>
            <a:r>
              <a:rPr lang="uk-UA" u="sng" dirty="0" smtClean="0">
                <a:hlinkClick r:id="rId8"/>
              </a:rPr>
              <a:t>http://ccu.gov.ua/uk/index</a:t>
            </a:r>
            <a:endParaRPr lang="uk-UA" dirty="0" smtClean="0"/>
          </a:p>
          <a:p>
            <a:pPr lvl="0"/>
            <a:r>
              <a:rPr lang="uk-UA" dirty="0" smtClean="0"/>
              <a:t>Сайт Верховного Суду України: </a:t>
            </a:r>
            <a:r>
              <a:rPr lang="uk-UA" u="sng" dirty="0" smtClean="0">
                <a:hlinkClick r:id="rId9"/>
              </a:rPr>
              <a:t>http://www.scourt.gov.ua/</a:t>
            </a:r>
            <a:endParaRPr lang="uk-UA" dirty="0" smtClean="0"/>
          </a:p>
          <a:p>
            <a:pPr lvl="0"/>
            <a:r>
              <a:rPr lang="uk-UA" dirty="0" smtClean="0"/>
              <a:t>Сайт Харківської правозахисної групи: </a:t>
            </a:r>
            <a:r>
              <a:rPr lang="uk-UA" u="sng" dirty="0" smtClean="0">
                <a:hlinkClick r:id="rId10"/>
              </a:rPr>
              <a:t>http://khpg.org.ua/</a:t>
            </a:r>
            <a:endParaRPr lang="uk-UA" dirty="0" smtClean="0"/>
          </a:p>
          <a:p>
            <a:pPr lvl="0"/>
            <a:r>
              <a:rPr lang="uk-UA" dirty="0" smtClean="0"/>
              <a:t>Сайт Української Гельсінської спілки: </a:t>
            </a:r>
            <a:r>
              <a:rPr lang="uk-UA" u="sng" dirty="0" smtClean="0">
                <a:hlinkClick r:id="rId11"/>
              </a:rPr>
              <a:t>http://helsinki.org.ua/index.php</a:t>
            </a:r>
            <a:endParaRPr lang="uk-UA" dirty="0" smtClean="0"/>
          </a:p>
          <a:p>
            <a:pPr lvl="0"/>
            <a:r>
              <a:rPr lang="uk-UA" dirty="0" smtClean="0"/>
              <a:t>Сайт Карпатського агентства з прав людини: </a:t>
            </a:r>
            <a:r>
              <a:rPr lang="uk-UA" u="sng" dirty="0" smtClean="0">
                <a:hlinkClick r:id="rId12"/>
              </a:rPr>
              <a:t>http://kaplvested.info/</a:t>
            </a:r>
            <a:endParaRPr lang="uk-UA" dirty="0" smtClean="0"/>
          </a:p>
          <a:p>
            <a:pPr lvl="0"/>
            <a:r>
              <a:rPr lang="uk-UA" dirty="0" smtClean="0"/>
              <a:t>Сайт правозахисної організації </a:t>
            </a:r>
            <a:r>
              <a:rPr lang="en-US" dirty="0" smtClean="0"/>
              <a:t>Freedom House</a:t>
            </a:r>
            <a:r>
              <a:rPr lang="uk-UA" dirty="0" smtClean="0"/>
              <a:t>: </a:t>
            </a:r>
            <a:r>
              <a:rPr lang="en-US" u="sng" dirty="0" smtClean="0">
                <a:hlinkClick r:id="rId13"/>
              </a:rPr>
              <a:t>http</a:t>
            </a:r>
            <a:r>
              <a:rPr lang="uk-UA" u="sng" dirty="0" smtClean="0">
                <a:hlinkClick r:id="rId13"/>
              </a:rPr>
              <a:t>://</a:t>
            </a:r>
            <a:r>
              <a:rPr lang="en-US" u="sng" dirty="0" smtClean="0">
                <a:hlinkClick r:id="rId13"/>
              </a:rPr>
              <a:t>www</a:t>
            </a:r>
            <a:r>
              <a:rPr lang="uk-UA" u="sng" dirty="0" smtClean="0">
                <a:hlinkClick r:id="rId13"/>
              </a:rPr>
              <a:t>.</a:t>
            </a:r>
            <a:r>
              <a:rPr lang="en-US" u="sng" dirty="0" err="1" smtClean="0">
                <a:hlinkClick r:id="rId13"/>
              </a:rPr>
              <a:t>freedomhouse</a:t>
            </a:r>
            <a:r>
              <a:rPr lang="uk-UA" u="sng" dirty="0" smtClean="0">
                <a:hlinkClick r:id="rId13"/>
              </a:rPr>
              <a:t>.</a:t>
            </a:r>
            <a:r>
              <a:rPr lang="en-US" u="sng" dirty="0" smtClean="0">
                <a:hlinkClick r:id="rId13"/>
              </a:rPr>
              <a:t>org</a:t>
            </a:r>
            <a:r>
              <a:rPr lang="uk-UA" u="sng" dirty="0" smtClean="0">
                <a:hlinkClick r:id="rId13"/>
              </a:rPr>
              <a:t>/?</a:t>
            </a:r>
            <a:r>
              <a:rPr lang="en-US" u="sng" dirty="0" smtClean="0">
                <a:hlinkClick r:id="rId13"/>
              </a:rPr>
              <a:t>page</a:t>
            </a:r>
            <a:r>
              <a:rPr lang="uk-UA" u="sng" dirty="0" smtClean="0">
                <a:hlinkClick r:id="rId13"/>
              </a:rPr>
              <a:t>=1</a:t>
            </a:r>
            <a:endParaRPr lang="uk-UA" dirty="0" smtClean="0"/>
          </a:p>
          <a:p>
            <a:pPr lvl="0"/>
            <a:r>
              <a:rPr lang="uk-UA" dirty="0" smtClean="0"/>
              <a:t>Український сайт Міжнародної амністії: </a:t>
            </a:r>
            <a:r>
              <a:rPr lang="uk-UA" u="sng" dirty="0" smtClean="0">
                <a:hlinkClick r:id="rId14"/>
              </a:rPr>
              <a:t>http://www.amnesty.org.ua/</a:t>
            </a:r>
            <a:r>
              <a:rPr lang="ru-RU" dirty="0" smtClean="0"/>
              <a:t> </a:t>
            </a:r>
            <a:r>
              <a:rPr lang="uk-UA" dirty="0" smtClean="0"/>
              <a:t>.</a:t>
            </a:r>
          </a:p>
          <a:p>
            <a:endParaRPr lang="uk-UA" dirty="0"/>
          </a:p>
        </p:txBody>
      </p:sp>
      <p:sp>
        <p:nvSpPr>
          <p:cNvPr id="3" name="Заголовок 2"/>
          <p:cNvSpPr>
            <a:spLocks noGrp="1"/>
          </p:cNvSpPr>
          <p:nvPr>
            <p:ph type="title"/>
          </p:nvPr>
        </p:nvSpPr>
        <p:spPr/>
        <p:txBody>
          <a:bodyPr/>
          <a:lstStyle/>
          <a:p>
            <a:r>
              <a:rPr lang="uk-UA" dirty="0" smtClean="0"/>
              <a:t>Електронні ресурси</a:t>
            </a:r>
            <a:endParaRPr lang="uk-UA"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26</a:t>
            </a:fld>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lnSpcReduction="20000"/>
          </a:bodyPr>
          <a:lstStyle/>
          <a:p>
            <a:endParaRPr lang="uk-UA" dirty="0" smtClean="0"/>
          </a:p>
          <a:p>
            <a:r>
              <a:rPr lang="uk-UA" dirty="0" smtClean="0"/>
              <a:t>Універсальний та регіональний рівень захисту прав людини:</a:t>
            </a:r>
          </a:p>
          <a:p>
            <a:pPr lvl="1"/>
            <a:r>
              <a:rPr lang="uk-UA" dirty="0" smtClean="0"/>
              <a:t>Рівень ООН;</a:t>
            </a:r>
          </a:p>
          <a:p>
            <a:pPr lvl="1"/>
            <a:r>
              <a:rPr lang="uk-UA" dirty="0" smtClean="0"/>
              <a:t>Європейський рівень – система Ради Європи і Конвенція про захист прав людини і основоположних свобод</a:t>
            </a:r>
          </a:p>
          <a:p>
            <a:endParaRPr lang="uk-UA" dirty="0" smtClean="0"/>
          </a:p>
          <a:p>
            <a:r>
              <a:rPr lang="uk-UA" dirty="0" smtClean="0"/>
              <a:t>Обов’язок забезпечити реальний і дієвий захист прав людини. </a:t>
            </a:r>
          </a:p>
          <a:p>
            <a:endParaRPr lang="uk-UA" dirty="0" smtClean="0"/>
          </a:p>
          <a:p>
            <a:r>
              <a:rPr lang="uk-UA" dirty="0" smtClean="0"/>
              <a:t>Міжнародний захист прав людини як система правил і процедур, що забезпечують мінімальні стандарти захисту.</a:t>
            </a:r>
          </a:p>
          <a:p>
            <a:endParaRPr lang="uk-UA" dirty="0"/>
          </a:p>
        </p:txBody>
      </p:sp>
      <p:sp>
        <p:nvSpPr>
          <p:cNvPr id="3" name="Заголовок 2"/>
          <p:cNvSpPr>
            <a:spLocks noGrp="1"/>
          </p:cNvSpPr>
          <p:nvPr>
            <p:ph type="title"/>
          </p:nvPr>
        </p:nvSpPr>
        <p:spPr/>
        <p:txBody>
          <a:bodyPr>
            <a:normAutofit fontScale="90000"/>
          </a:bodyPr>
          <a:lstStyle/>
          <a:p>
            <a:r>
              <a:rPr lang="uk-UA" dirty="0" smtClean="0"/>
              <a:t>1. Система міжнародного захисту прав людини.</a:t>
            </a:r>
            <a:endParaRPr lang="uk-UA"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3</a:t>
            </a:fld>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620688"/>
            <a:ext cx="8229600" cy="5386603"/>
          </a:xfrm>
        </p:spPr>
        <p:txBody>
          <a:bodyPr>
            <a:normAutofit/>
          </a:bodyPr>
          <a:lstStyle/>
          <a:p>
            <a:r>
              <a:rPr lang="ru-RU" b="1" dirty="0" err="1"/>
              <a:t>Конве́нція</a:t>
            </a:r>
            <a:r>
              <a:rPr lang="ru-RU" b="1" dirty="0"/>
              <a:t> про </a:t>
            </a:r>
            <a:r>
              <a:rPr lang="ru-RU" b="1" dirty="0" err="1"/>
              <a:t>за́хист</a:t>
            </a:r>
            <a:r>
              <a:rPr lang="ru-RU" b="1" dirty="0"/>
              <a:t> прав </a:t>
            </a:r>
            <a:r>
              <a:rPr lang="ru-RU" b="1" dirty="0" err="1"/>
              <a:t>люди́ни</a:t>
            </a:r>
            <a:r>
              <a:rPr lang="ru-RU" b="1" dirty="0"/>
              <a:t> і </a:t>
            </a:r>
            <a:r>
              <a:rPr lang="ru-RU" b="1" dirty="0" err="1"/>
              <a:t>основополо́жних</a:t>
            </a:r>
            <a:r>
              <a:rPr lang="ru-RU" b="1" dirty="0"/>
              <a:t> </a:t>
            </a:r>
            <a:r>
              <a:rPr lang="ru-RU" b="1" dirty="0" err="1"/>
              <a:t>свобо́д</a:t>
            </a:r>
            <a:r>
              <a:rPr lang="ru-RU" dirty="0"/>
              <a:t> (</a:t>
            </a:r>
            <a:r>
              <a:rPr lang="ru-RU" dirty="0" err="1"/>
              <a:t>скорочено</a:t>
            </a:r>
            <a:r>
              <a:rPr lang="ru-RU" dirty="0"/>
              <a:t> — </a:t>
            </a:r>
            <a:r>
              <a:rPr lang="ru-RU" b="1" dirty="0" err="1"/>
              <a:t>Європе́йська</a:t>
            </a:r>
            <a:r>
              <a:rPr lang="ru-RU" b="1" dirty="0"/>
              <a:t> </a:t>
            </a:r>
            <a:r>
              <a:rPr lang="ru-RU" b="1" dirty="0" err="1"/>
              <a:t>Конве́нція</a:t>
            </a:r>
            <a:r>
              <a:rPr lang="ru-RU" b="1" dirty="0"/>
              <a:t> з прав </a:t>
            </a:r>
            <a:r>
              <a:rPr lang="ru-RU" b="1" dirty="0" err="1"/>
              <a:t>люди́ни</a:t>
            </a:r>
            <a:r>
              <a:rPr lang="ru-RU" b="1" dirty="0"/>
              <a:t> (ЄКПЛ)</a:t>
            </a:r>
            <a:r>
              <a:rPr lang="ru-RU" dirty="0"/>
              <a:t>) — </a:t>
            </a:r>
            <a:r>
              <a:rPr lang="ru-RU" dirty="0" err="1">
                <a:hlinkClick r:id="rId2" tooltip="Наднаціональне право (ще не написана)"/>
              </a:rPr>
              <a:t>наднаціональний</a:t>
            </a:r>
            <a:r>
              <a:rPr lang="ru-RU" dirty="0"/>
              <a:t> </a:t>
            </a:r>
            <a:r>
              <a:rPr lang="ru-RU" dirty="0" err="1"/>
              <a:t>міжнародний</a:t>
            </a:r>
            <a:r>
              <a:rPr lang="ru-RU" dirty="0"/>
              <a:t> </a:t>
            </a:r>
            <a:r>
              <a:rPr lang="ru-RU" dirty="0" err="1"/>
              <a:t>договір</a:t>
            </a:r>
            <a:r>
              <a:rPr lang="ru-RU" dirty="0"/>
              <a:t>, </a:t>
            </a:r>
            <a:r>
              <a:rPr lang="ru-RU" dirty="0" err="1"/>
              <a:t>розроблений</a:t>
            </a:r>
            <a:r>
              <a:rPr lang="ru-RU" dirty="0"/>
              <a:t> для </a:t>
            </a:r>
            <a:r>
              <a:rPr lang="ru-RU" dirty="0" err="1"/>
              <a:t>захисту</a:t>
            </a:r>
            <a:r>
              <a:rPr lang="ru-RU" dirty="0"/>
              <a:t> </a:t>
            </a:r>
            <a:r>
              <a:rPr lang="ru-RU" dirty="0">
                <a:hlinkClick r:id="rId3" tooltip="Права людини"/>
              </a:rPr>
              <a:t>прав </a:t>
            </a:r>
            <a:r>
              <a:rPr lang="ru-RU" dirty="0" err="1">
                <a:hlinkClick r:id="rId3" tooltip="Права людини"/>
              </a:rPr>
              <a:t>людини</a:t>
            </a:r>
            <a:r>
              <a:rPr lang="ru-RU" dirty="0"/>
              <a:t> та </a:t>
            </a:r>
            <a:r>
              <a:rPr lang="ru-RU" dirty="0" err="1">
                <a:hlinkClick r:id="rId4" tooltip="Політична свобода"/>
              </a:rPr>
              <a:t>політичних</a:t>
            </a:r>
            <a:r>
              <a:rPr lang="ru-RU" dirty="0">
                <a:hlinkClick r:id="rId4" tooltip="Політична свобода"/>
              </a:rPr>
              <a:t> свобод</a:t>
            </a:r>
            <a:r>
              <a:rPr lang="ru-RU" dirty="0"/>
              <a:t> по </a:t>
            </a:r>
            <a:r>
              <a:rPr lang="ru-RU" dirty="0" err="1"/>
              <a:t>всій</a:t>
            </a:r>
            <a:r>
              <a:rPr lang="ru-RU" dirty="0"/>
              <a:t> </a:t>
            </a:r>
            <a:r>
              <a:rPr lang="ru-RU" dirty="0" err="1">
                <a:hlinkClick r:id="rId5" tooltip="Європа"/>
              </a:rPr>
              <a:t>Європі</a:t>
            </a:r>
            <a:r>
              <a:rPr lang="ru-RU" dirty="0"/>
              <a:t>. </a:t>
            </a:r>
            <a:r>
              <a:rPr lang="ru-RU" dirty="0" err="1"/>
              <a:t>Він</a:t>
            </a:r>
            <a:r>
              <a:rPr lang="ru-RU" dirty="0"/>
              <a:t> </a:t>
            </a:r>
            <a:r>
              <a:rPr lang="ru-RU" dirty="0" err="1"/>
              <a:t>був</a:t>
            </a:r>
            <a:r>
              <a:rPr lang="ru-RU" dirty="0"/>
              <a:t> </a:t>
            </a:r>
            <a:r>
              <a:rPr lang="ru-RU" dirty="0" err="1"/>
              <a:t>відкритий</a:t>
            </a:r>
            <a:r>
              <a:rPr lang="ru-RU" dirty="0"/>
              <a:t> для </a:t>
            </a:r>
            <a:r>
              <a:rPr lang="ru-RU" dirty="0" err="1"/>
              <a:t>підписання</a:t>
            </a:r>
            <a:r>
              <a:rPr lang="ru-RU" dirty="0"/>
              <a:t> 4 листопада 1950 року державами-членами </a:t>
            </a:r>
            <a:r>
              <a:rPr lang="ru-RU" dirty="0" err="1"/>
              <a:t>новоствореної</a:t>
            </a:r>
            <a:r>
              <a:rPr lang="ru-RU" dirty="0"/>
              <a:t> </a:t>
            </a:r>
            <a:r>
              <a:rPr lang="ru-RU" dirty="0">
                <a:hlinkClick r:id="rId6" tooltip="Рада Європи"/>
              </a:rPr>
              <a:t>Ради </a:t>
            </a:r>
            <a:r>
              <a:rPr lang="ru-RU" dirty="0" err="1">
                <a:hlinkClick r:id="rId6" tooltip="Рада Європи"/>
              </a:rPr>
              <a:t>Європи</a:t>
            </a:r>
            <a:r>
              <a:rPr lang="ru-RU" dirty="0"/>
              <a:t> та </a:t>
            </a:r>
            <a:r>
              <a:rPr lang="ru-RU" dirty="0" err="1"/>
              <a:t>набув</a:t>
            </a:r>
            <a:r>
              <a:rPr lang="ru-RU" dirty="0"/>
              <a:t> </a:t>
            </a:r>
            <a:r>
              <a:rPr lang="ru-RU" dirty="0" err="1"/>
              <a:t>чинності</a:t>
            </a:r>
            <a:r>
              <a:rPr lang="ru-RU" dirty="0"/>
              <a:t> 3 </a:t>
            </a:r>
            <a:r>
              <a:rPr lang="ru-RU" dirty="0" err="1"/>
              <a:t>вересня</a:t>
            </a:r>
            <a:r>
              <a:rPr lang="ru-RU" dirty="0"/>
              <a:t> 1953 року. </a:t>
            </a:r>
            <a:r>
              <a:rPr lang="ru-RU" dirty="0" err="1"/>
              <a:t>Усі</a:t>
            </a:r>
            <a:r>
              <a:rPr lang="ru-RU" dirty="0"/>
              <a:t> </a:t>
            </a:r>
            <a:r>
              <a:rPr lang="ru-RU" dirty="0" err="1">
                <a:hlinkClick r:id="rId7" tooltip="Держави-члени Ради Європи (ще не написана)"/>
              </a:rPr>
              <a:t>держави</a:t>
            </a:r>
            <a:r>
              <a:rPr lang="ru-RU" dirty="0">
                <a:hlinkClick r:id="rId7" tooltip="Держави-члени Ради Європи (ще не написана)"/>
              </a:rPr>
              <a:t>-члени Ради </a:t>
            </a:r>
            <a:r>
              <a:rPr lang="ru-RU" dirty="0" err="1">
                <a:hlinkClick r:id="rId7" tooltip="Держави-члени Ради Європи (ще не написана)"/>
              </a:rPr>
              <a:t>Європи</a:t>
            </a:r>
            <a:r>
              <a:rPr lang="ru-RU" dirty="0"/>
              <a:t> є </a:t>
            </a:r>
            <a:r>
              <a:rPr lang="ru-RU" dirty="0" err="1"/>
              <a:t>учасниками</a:t>
            </a:r>
            <a:r>
              <a:rPr lang="ru-RU" dirty="0"/>
              <a:t> </a:t>
            </a:r>
            <a:r>
              <a:rPr lang="ru-RU" dirty="0" err="1"/>
              <a:t>Конвенції</a:t>
            </a:r>
            <a:r>
              <a:rPr lang="ru-RU" dirty="0"/>
              <a:t>, і будь-</a:t>
            </a:r>
            <a:r>
              <a:rPr lang="ru-RU" dirty="0" err="1"/>
              <a:t>який</a:t>
            </a:r>
            <a:r>
              <a:rPr lang="ru-RU" dirty="0"/>
              <a:t> </a:t>
            </a:r>
            <a:r>
              <a:rPr lang="ru-RU" dirty="0" err="1"/>
              <a:t>новий</a:t>
            </a:r>
            <a:r>
              <a:rPr lang="ru-RU" dirty="0"/>
              <a:t> член </a:t>
            </a:r>
            <a:r>
              <a:rPr lang="ru-RU" dirty="0" err="1"/>
              <a:t>зобов'язаний</a:t>
            </a:r>
            <a:r>
              <a:rPr lang="ru-RU" dirty="0"/>
              <a:t> </a:t>
            </a:r>
            <a:r>
              <a:rPr lang="ru-RU" dirty="0" err="1"/>
              <a:t>її</a:t>
            </a:r>
            <a:r>
              <a:rPr lang="ru-RU" dirty="0"/>
              <a:t> </a:t>
            </a:r>
            <a:r>
              <a:rPr lang="ru-RU" dirty="0" err="1"/>
              <a:t>ратифікувати</a:t>
            </a:r>
            <a:r>
              <a:rPr lang="ru-RU" dirty="0"/>
              <a:t>. </a:t>
            </a:r>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4</a:t>
            </a:fld>
            <a:endParaRPr lang="ru-RU"/>
          </a:p>
        </p:txBody>
      </p:sp>
    </p:spTree>
    <p:extLst>
      <p:ext uri="{BB962C8B-B14F-4D97-AF65-F5344CB8AC3E}">
        <p14:creationId xmlns:p14="http://schemas.microsoft.com/office/powerpoint/2010/main" val="660900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88640"/>
            <a:ext cx="8229600" cy="5818651"/>
          </a:xfrm>
        </p:spPr>
        <p:txBody>
          <a:bodyPr>
            <a:normAutofit fontScale="77500" lnSpcReduction="20000"/>
          </a:bodyPr>
          <a:lstStyle/>
          <a:p>
            <a:r>
              <a:rPr lang="ru-RU" b="1" dirty="0" err="1"/>
              <a:t>Європейська</a:t>
            </a:r>
            <a:r>
              <a:rPr lang="ru-RU" b="1" dirty="0"/>
              <a:t> </a:t>
            </a:r>
            <a:r>
              <a:rPr lang="ru-RU" b="1" dirty="0" err="1"/>
              <a:t>конвенція</a:t>
            </a:r>
            <a:r>
              <a:rPr lang="ru-RU" b="1" dirty="0"/>
              <a:t> про права </a:t>
            </a:r>
            <a:r>
              <a:rPr lang="ru-RU" b="1" dirty="0" err="1"/>
              <a:t>людини</a:t>
            </a:r>
            <a:r>
              <a:rPr lang="ru-RU" b="1" dirty="0"/>
              <a:t> (ЄКПЛ) </a:t>
            </a:r>
            <a:r>
              <a:rPr lang="ru-RU" b="1" dirty="0" err="1"/>
              <a:t>була</a:t>
            </a:r>
            <a:r>
              <a:rPr lang="ru-RU" b="1" dirty="0"/>
              <a:t> </a:t>
            </a:r>
            <a:r>
              <a:rPr lang="ru-RU" b="1" dirty="0" err="1"/>
              <a:t>безпосередньо</a:t>
            </a:r>
            <a:r>
              <a:rPr lang="ru-RU" b="1" dirty="0"/>
              <a:t> </a:t>
            </a:r>
            <a:r>
              <a:rPr lang="ru-RU" b="1" dirty="0" err="1"/>
              <a:t>натхненна</a:t>
            </a:r>
            <a:r>
              <a:rPr lang="ru-RU" b="1" dirty="0"/>
              <a:t> </a:t>
            </a:r>
            <a:r>
              <a:rPr lang="ru-RU" b="1" dirty="0" err="1">
                <a:hlinkClick r:id="rId2" tooltip="Загальна декларація прав людини"/>
              </a:rPr>
              <a:t>Загальною</a:t>
            </a:r>
            <a:r>
              <a:rPr lang="ru-RU" b="1" dirty="0">
                <a:hlinkClick r:id="rId2" tooltip="Загальна декларація прав людини"/>
              </a:rPr>
              <a:t> </a:t>
            </a:r>
            <a:r>
              <a:rPr lang="ru-RU" b="1" dirty="0" err="1">
                <a:hlinkClick r:id="rId2" tooltip="Загальна декларація прав людини"/>
              </a:rPr>
              <a:t>декларацією</a:t>
            </a:r>
            <a:r>
              <a:rPr lang="ru-RU" b="1" dirty="0">
                <a:hlinkClick r:id="rId2" tooltip="Загальна декларація прав людини"/>
              </a:rPr>
              <a:t> прав </a:t>
            </a:r>
            <a:r>
              <a:rPr lang="ru-RU" b="1" dirty="0" err="1">
                <a:hlinkClick r:id="rId2" tooltip="Загальна декларація прав людини"/>
              </a:rPr>
              <a:t>людини</a:t>
            </a:r>
            <a:r>
              <a:rPr lang="ru-RU" b="1" dirty="0"/>
              <a:t>,</a:t>
            </a:r>
            <a:r>
              <a:rPr lang="ru-RU" dirty="0"/>
              <a:t> </a:t>
            </a:r>
            <a:r>
              <a:rPr lang="ru-RU" dirty="0" err="1"/>
              <a:t>проголошеною</a:t>
            </a:r>
            <a:r>
              <a:rPr lang="ru-RU" dirty="0"/>
              <a:t> </a:t>
            </a:r>
            <a:r>
              <a:rPr lang="ru-RU" dirty="0">
                <a:hlinkClick r:id="rId3" tooltip="Генеральна Асамблея ООН"/>
              </a:rPr>
              <a:t>Генеральною </a:t>
            </a:r>
            <a:r>
              <a:rPr lang="ru-RU" dirty="0" err="1">
                <a:hlinkClick r:id="rId3" tooltip="Генеральна Асамблея ООН"/>
              </a:rPr>
              <a:t>Асамблеєю</a:t>
            </a:r>
            <a:r>
              <a:rPr lang="ru-RU" dirty="0">
                <a:hlinkClick r:id="rId3" tooltip="Генеральна Асамблея ООН"/>
              </a:rPr>
              <a:t> </a:t>
            </a:r>
            <a:r>
              <a:rPr lang="ru-RU" dirty="0" err="1">
                <a:hlinkClick r:id="rId3" tooltip="Генеральна Асамблея ООН"/>
              </a:rPr>
              <a:t>Організації</a:t>
            </a:r>
            <a:r>
              <a:rPr lang="ru-RU" dirty="0">
                <a:hlinkClick r:id="rId3" tooltip="Генеральна Асамблея ООН"/>
              </a:rPr>
              <a:t> </a:t>
            </a:r>
            <a:r>
              <a:rPr lang="ru-RU" dirty="0" err="1">
                <a:hlinkClick r:id="rId3" tooltip="Генеральна Асамблея ООН"/>
              </a:rPr>
              <a:t>Об'єднаних</a:t>
            </a:r>
            <a:r>
              <a:rPr lang="ru-RU" dirty="0">
                <a:hlinkClick r:id="rId3" tooltip="Генеральна Асамблея ООН"/>
              </a:rPr>
              <a:t> </a:t>
            </a:r>
            <a:r>
              <a:rPr lang="ru-RU" dirty="0" err="1">
                <a:hlinkClick r:id="rId3" tooltip="Генеральна Асамблея ООН"/>
              </a:rPr>
              <a:t>Націй</a:t>
            </a:r>
            <a:r>
              <a:rPr lang="ru-RU" dirty="0"/>
              <a:t> 10 </a:t>
            </a:r>
            <a:r>
              <a:rPr lang="ru-RU" dirty="0" err="1"/>
              <a:t>грудня</a:t>
            </a:r>
            <a:r>
              <a:rPr lang="ru-RU" dirty="0"/>
              <a:t> 1948 року. </a:t>
            </a:r>
            <a:r>
              <a:rPr lang="ru-RU" dirty="0" err="1"/>
              <a:t>Її</a:t>
            </a:r>
            <a:r>
              <a:rPr lang="ru-RU" dirty="0"/>
              <a:t> </a:t>
            </a:r>
            <a:r>
              <a:rPr lang="ru-RU" dirty="0" err="1"/>
              <a:t>основна</a:t>
            </a:r>
            <a:r>
              <a:rPr lang="ru-RU" dirty="0"/>
              <a:t> </a:t>
            </a:r>
            <a:r>
              <a:rPr lang="ru-RU" dirty="0" err="1"/>
              <a:t>відмінність</a:t>
            </a:r>
            <a:r>
              <a:rPr lang="ru-RU" dirty="0"/>
              <a:t> </a:t>
            </a:r>
            <a:r>
              <a:rPr lang="ru-RU" dirty="0" err="1"/>
              <a:t>полягає</a:t>
            </a:r>
            <a:r>
              <a:rPr lang="ru-RU" dirty="0"/>
              <a:t> в </a:t>
            </a:r>
            <a:r>
              <a:rPr lang="ru-RU" dirty="0" err="1"/>
              <a:t>існуванні</a:t>
            </a:r>
            <a:r>
              <a:rPr lang="ru-RU" dirty="0"/>
              <a:t> </a:t>
            </a:r>
            <a:r>
              <a:rPr lang="ru-RU" dirty="0" err="1">
                <a:hlinkClick r:id="rId4" tooltip="Міжнародні судові органи"/>
              </a:rPr>
              <a:t>міжнародного</a:t>
            </a:r>
            <a:r>
              <a:rPr lang="ru-RU" dirty="0">
                <a:hlinkClick r:id="rId4" tooltip="Міжнародні судові органи"/>
              </a:rPr>
              <a:t> суду</a:t>
            </a:r>
            <a:r>
              <a:rPr lang="ru-RU" dirty="0"/>
              <a:t>, </a:t>
            </a:r>
            <a:r>
              <a:rPr lang="ru-RU" dirty="0" err="1">
                <a:hlinkClick r:id="rId5" tooltip="Європейський суд з прав людини"/>
              </a:rPr>
              <a:t>Європейського</a:t>
            </a:r>
            <a:r>
              <a:rPr lang="ru-RU" dirty="0">
                <a:hlinkClick r:id="rId5" tooltip="Європейський суд з прав людини"/>
              </a:rPr>
              <a:t> суду з прав </a:t>
            </a:r>
            <a:r>
              <a:rPr lang="ru-RU" dirty="0" err="1">
                <a:hlinkClick r:id="rId5" tooltip="Європейський суд з прав людини"/>
              </a:rPr>
              <a:t>людини</a:t>
            </a:r>
            <a:r>
              <a:rPr lang="ru-RU" dirty="0"/>
              <a:t> (ЄСПЛ), </a:t>
            </a:r>
            <a:r>
              <a:rPr lang="ru-RU" dirty="0" err="1">
                <a:hlinkClick r:id="rId6" tooltip="Судове рішення"/>
              </a:rPr>
              <a:t>рішення</a:t>
            </a:r>
            <a:r>
              <a:rPr lang="ru-RU" dirty="0"/>
              <a:t> </a:t>
            </a:r>
            <a:r>
              <a:rPr lang="ru-RU" dirty="0" err="1"/>
              <a:t>якого</a:t>
            </a:r>
            <a:r>
              <a:rPr lang="ru-RU" dirty="0"/>
              <a:t> є </a:t>
            </a:r>
            <a:r>
              <a:rPr lang="ru-RU" dirty="0" err="1"/>
              <a:t>юридично</a:t>
            </a:r>
            <a:r>
              <a:rPr lang="ru-RU" dirty="0"/>
              <a:t> </a:t>
            </a:r>
            <a:r>
              <a:rPr lang="ru-RU" dirty="0" err="1"/>
              <a:t>обов'язковими</a:t>
            </a:r>
            <a:r>
              <a:rPr lang="ru-RU" dirty="0"/>
              <a:t> для держав-</a:t>
            </a:r>
            <a:r>
              <a:rPr lang="ru-RU" dirty="0" err="1"/>
              <a:t>учасниць</a:t>
            </a:r>
            <a:r>
              <a:rPr lang="ru-RU" dirty="0"/>
              <a:t>. </a:t>
            </a:r>
            <a:r>
              <a:rPr lang="ru-RU" dirty="0" err="1"/>
              <a:t>Це</a:t>
            </a:r>
            <a:r>
              <a:rPr lang="ru-RU" dirty="0"/>
              <a:t> </a:t>
            </a:r>
            <a:r>
              <a:rPr lang="ru-RU" dirty="0" err="1"/>
              <a:t>гарантує</a:t>
            </a:r>
            <a:r>
              <a:rPr lang="ru-RU" dirty="0"/>
              <a:t>, </a:t>
            </a:r>
            <a:r>
              <a:rPr lang="ru-RU" dirty="0" err="1"/>
              <a:t>що</a:t>
            </a:r>
            <a:r>
              <a:rPr lang="ru-RU" dirty="0"/>
              <a:t> права, </a:t>
            </a:r>
            <a:r>
              <a:rPr lang="ru-RU" dirty="0" err="1"/>
              <a:t>викладені</a:t>
            </a:r>
            <a:r>
              <a:rPr lang="ru-RU" dirty="0"/>
              <a:t> в </a:t>
            </a:r>
            <a:r>
              <a:rPr lang="ru-RU" dirty="0" err="1"/>
              <a:t>Конвенції</a:t>
            </a:r>
            <a:r>
              <a:rPr lang="ru-RU" dirty="0"/>
              <a:t>, є не просто принципами, а конкретно </a:t>
            </a:r>
            <a:r>
              <a:rPr lang="ru-RU" dirty="0" err="1"/>
              <a:t>забезпечуваними</a:t>
            </a:r>
            <a:r>
              <a:rPr lang="ru-RU" dirty="0"/>
              <a:t> шляхом </a:t>
            </a:r>
            <a:r>
              <a:rPr lang="ru-RU" dirty="0" err="1"/>
              <a:t>розгляду</a:t>
            </a:r>
            <a:r>
              <a:rPr lang="ru-RU" dirty="0"/>
              <a:t> </a:t>
            </a:r>
            <a:r>
              <a:rPr lang="ru-RU" dirty="0" err="1"/>
              <a:t>індивідуальних</a:t>
            </a:r>
            <a:r>
              <a:rPr lang="ru-RU" dirty="0"/>
              <a:t> </a:t>
            </a:r>
            <a:r>
              <a:rPr lang="ru-RU" dirty="0" err="1"/>
              <a:t>скарг</a:t>
            </a:r>
            <a:r>
              <a:rPr lang="ru-RU" dirty="0"/>
              <a:t> </a:t>
            </a:r>
            <a:r>
              <a:rPr lang="ru-RU" dirty="0" err="1"/>
              <a:t>або</a:t>
            </a:r>
            <a:r>
              <a:rPr lang="ru-RU" dirty="0"/>
              <a:t> процедур </a:t>
            </a:r>
            <a:r>
              <a:rPr lang="ru-RU" dirty="0" err="1"/>
              <a:t>міждержавного</a:t>
            </a:r>
            <a:r>
              <a:rPr lang="ru-RU" dirty="0"/>
              <a:t> </a:t>
            </a:r>
            <a:r>
              <a:rPr lang="ru-RU" dirty="0" err="1"/>
              <a:t>оскарження</a:t>
            </a:r>
            <a:r>
              <a:rPr lang="ru-RU" dirty="0"/>
              <a:t>.</a:t>
            </a:r>
          </a:p>
          <a:p>
            <a:r>
              <a:rPr lang="ru-RU" dirty="0" err="1"/>
              <a:t>Щоб</a:t>
            </a:r>
            <a:r>
              <a:rPr lang="ru-RU" dirty="0"/>
              <a:t> </a:t>
            </a:r>
            <a:r>
              <a:rPr lang="ru-RU" dirty="0" err="1"/>
              <a:t>гарантувати</a:t>
            </a:r>
            <a:r>
              <a:rPr lang="ru-RU" dirty="0"/>
              <a:t> </a:t>
            </a:r>
            <a:r>
              <a:rPr lang="ru-RU" dirty="0" err="1"/>
              <a:t>таке</a:t>
            </a:r>
            <a:r>
              <a:rPr lang="ru-RU" dirty="0"/>
              <a:t> </a:t>
            </a:r>
            <a:r>
              <a:rPr lang="ru-RU" dirty="0" err="1"/>
              <a:t>судове</a:t>
            </a:r>
            <a:r>
              <a:rPr lang="ru-RU" dirty="0"/>
              <a:t> </a:t>
            </a:r>
            <a:r>
              <a:rPr lang="ru-RU" dirty="0" err="1"/>
              <a:t>забезпечення</a:t>
            </a:r>
            <a:r>
              <a:rPr lang="ru-RU" dirty="0"/>
              <a:t> </a:t>
            </a:r>
            <a:r>
              <a:rPr lang="ru-RU" dirty="0" err="1"/>
              <a:t>виконання</a:t>
            </a:r>
            <a:r>
              <a:rPr lang="ru-RU" dirty="0"/>
              <a:t>, </a:t>
            </a:r>
            <a:r>
              <a:rPr lang="ru-RU" dirty="0" err="1"/>
              <a:t>Конвенція</a:t>
            </a:r>
            <a:r>
              <a:rPr lang="ru-RU" dirty="0"/>
              <a:t> </a:t>
            </a:r>
            <a:r>
              <a:rPr lang="ru-RU" dirty="0" err="1"/>
              <a:t>заснувала</a:t>
            </a:r>
            <a:r>
              <a:rPr lang="ru-RU" dirty="0"/>
              <a:t> як </a:t>
            </a:r>
            <a:r>
              <a:rPr lang="ru-RU" dirty="0" err="1">
                <a:hlinkClick r:id="rId7" tooltip="Комітет міністрів Ради Європи"/>
              </a:rPr>
              <a:t>Комітет</a:t>
            </a:r>
            <a:r>
              <a:rPr lang="ru-RU" dirty="0">
                <a:hlinkClick r:id="rId7" tooltip="Комітет міністрів Ради Європи"/>
              </a:rPr>
              <a:t> </a:t>
            </a:r>
            <a:r>
              <a:rPr lang="ru-RU" dirty="0" err="1">
                <a:hlinkClick r:id="rId7" tooltip="Комітет міністрів Ради Європи"/>
              </a:rPr>
              <a:t>міністрів</a:t>
            </a:r>
            <a:r>
              <a:rPr lang="ru-RU" dirty="0">
                <a:hlinkClick r:id="rId7" tooltip="Комітет міністрів Ради Європи"/>
              </a:rPr>
              <a:t> Ради </a:t>
            </a:r>
            <a:r>
              <a:rPr lang="ru-RU" dirty="0" err="1">
                <a:hlinkClick r:id="rId7" tooltip="Комітет міністрів Ради Європи"/>
              </a:rPr>
              <a:t>Європи</a:t>
            </a:r>
            <a:r>
              <a:rPr lang="ru-RU" dirty="0"/>
              <a:t>, так і </a:t>
            </a:r>
            <a:r>
              <a:rPr lang="ru-RU" dirty="0">
                <a:hlinkClick r:id="rId5" tooltip="Європейський суд з прав людини"/>
              </a:rPr>
              <a:t>ЄСПЛ</a:t>
            </a:r>
            <a:r>
              <a:rPr lang="ru-RU" dirty="0"/>
              <a:t>, </a:t>
            </a:r>
            <a:r>
              <a:rPr lang="ru-RU" dirty="0" err="1"/>
              <a:t>який</a:t>
            </a:r>
            <a:r>
              <a:rPr lang="ru-RU" dirty="0"/>
              <a:t> </a:t>
            </a:r>
            <a:r>
              <a:rPr lang="ru-RU" dirty="0" err="1"/>
              <a:t>засідає</a:t>
            </a:r>
            <a:r>
              <a:rPr lang="ru-RU" dirty="0"/>
              <a:t> у </a:t>
            </a:r>
            <a:r>
              <a:rPr lang="ru-RU" dirty="0" err="1">
                <a:hlinkClick r:id="rId8" tooltip="Страсбург"/>
              </a:rPr>
              <a:t>Страсбурзі</a:t>
            </a:r>
            <a:r>
              <a:rPr lang="ru-RU" dirty="0"/>
              <a:t> з моменту </a:t>
            </a:r>
            <a:r>
              <a:rPr lang="ru-RU" dirty="0" err="1"/>
              <a:t>свого</a:t>
            </a:r>
            <a:r>
              <a:rPr lang="ru-RU" dirty="0"/>
              <a:t> </a:t>
            </a:r>
            <a:r>
              <a:rPr lang="ru-RU" dirty="0" err="1"/>
              <a:t>створення</a:t>
            </a:r>
            <a:r>
              <a:rPr lang="ru-RU" dirty="0"/>
              <a:t> у 1959 </a:t>
            </a:r>
            <a:r>
              <a:rPr lang="ru-RU" dirty="0" err="1"/>
              <a:t>році</a:t>
            </a:r>
            <a:r>
              <a:rPr lang="ru-RU" dirty="0"/>
              <a:t>. Будь-яка особа, яка </a:t>
            </a:r>
            <a:r>
              <a:rPr lang="ru-RU" dirty="0" err="1"/>
              <a:t>вважає</a:t>
            </a:r>
            <a:r>
              <a:rPr lang="ru-RU" dirty="0"/>
              <a:t>, </a:t>
            </a:r>
            <a:r>
              <a:rPr lang="ru-RU" dirty="0" err="1"/>
              <a:t>що</a:t>
            </a:r>
            <a:r>
              <a:rPr lang="ru-RU" dirty="0"/>
              <a:t> </a:t>
            </a:r>
            <a:r>
              <a:rPr lang="ru-RU" dirty="0" err="1"/>
              <a:t>її</a:t>
            </a:r>
            <a:r>
              <a:rPr lang="ru-RU" dirty="0"/>
              <a:t> права </a:t>
            </a:r>
            <a:r>
              <a:rPr lang="ru-RU" dirty="0" err="1"/>
              <a:t>згідно</a:t>
            </a:r>
            <a:r>
              <a:rPr lang="ru-RU" dirty="0"/>
              <a:t> з </a:t>
            </a:r>
            <a:r>
              <a:rPr lang="ru-RU" dirty="0" err="1"/>
              <a:t>Конвенцією</a:t>
            </a:r>
            <a:r>
              <a:rPr lang="ru-RU" dirty="0"/>
              <a:t> </a:t>
            </a:r>
            <a:r>
              <a:rPr lang="ru-RU" dirty="0" err="1"/>
              <a:t>були</a:t>
            </a:r>
            <a:r>
              <a:rPr lang="ru-RU" dirty="0"/>
              <a:t> </a:t>
            </a:r>
            <a:r>
              <a:rPr lang="ru-RU" dirty="0" err="1"/>
              <a:t>порушені</a:t>
            </a:r>
            <a:r>
              <a:rPr lang="ru-RU" dirty="0"/>
              <a:t> державою-</a:t>
            </a:r>
            <a:r>
              <a:rPr lang="ru-RU" dirty="0" err="1"/>
              <a:t>учасницею</a:t>
            </a:r>
            <a:r>
              <a:rPr lang="ru-RU" dirty="0"/>
              <a:t>, </a:t>
            </a:r>
            <a:r>
              <a:rPr lang="ru-RU" dirty="0" err="1"/>
              <a:t>може</a:t>
            </a:r>
            <a:r>
              <a:rPr lang="ru-RU" dirty="0"/>
              <a:t> подати </a:t>
            </a:r>
            <a:r>
              <a:rPr lang="ru-RU" dirty="0" err="1"/>
              <a:t>позов</a:t>
            </a:r>
            <a:r>
              <a:rPr lang="ru-RU" dirty="0"/>
              <a:t> до Суду, за </a:t>
            </a:r>
            <a:r>
              <a:rPr lang="ru-RU" dirty="0" err="1"/>
              <a:t>умови</a:t>
            </a:r>
            <a:r>
              <a:rPr lang="ru-RU" dirty="0"/>
              <a:t>, </a:t>
            </a:r>
            <a:r>
              <a:rPr lang="ru-RU" dirty="0" err="1"/>
              <a:t>що</a:t>
            </a:r>
            <a:r>
              <a:rPr lang="ru-RU" dirty="0"/>
              <a:t> </a:t>
            </a:r>
            <a:r>
              <a:rPr lang="ru-RU" dirty="0" err="1"/>
              <a:t>її</a:t>
            </a:r>
            <a:r>
              <a:rPr lang="ru-RU" dirty="0"/>
              <a:t> держава </a:t>
            </a:r>
            <a:r>
              <a:rPr lang="ru-RU" dirty="0" err="1"/>
              <a:t>дозволяє</a:t>
            </a:r>
            <a:r>
              <a:rPr lang="ru-RU" dirty="0"/>
              <a:t> </a:t>
            </a:r>
            <a:r>
              <a:rPr lang="ru-RU" dirty="0" err="1"/>
              <a:t>це</a:t>
            </a:r>
            <a:r>
              <a:rPr lang="ru-RU" dirty="0"/>
              <a:t> </a:t>
            </a:r>
            <a:r>
              <a:rPr lang="ru-RU" dirty="0" err="1"/>
              <a:t>відповідно</a:t>
            </a:r>
            <a:r>
              <a:rPr lang="ru-RU" dirty="0"/>
              <a:t> до </a:t>
            </a:r>
            <a:r>
              <a:rPr lang="ru-RU" dirty="0" err="1"/>
              <a:t>статті</a:t>
            </a:r>
            <a:r>
              <a:rPr lang="ru-RU" dirty="0"/>
              <a:t> 56 </a:t>
            </a:r>
            <a:r>
              <a:rPr lang="ru-RU" dirty="0" err="1"/>
              <a:t>Конвенції</a:t>
            </a:r>
            <a:r>
              <a:rPr lang="ru-RU" dirty="0"/>
              <a:t>. </a:t>
            </a:r>
            <a:r>
              <a:rPr lang="ru-RU" dirty="0" err="1"/>
              <a:t>Рішення</a:t>
            </a:r>
            <a:r>
              <a:rPr lang="ru-RU" dirty="0"/>
              <a:t>, </a:t>
            </a:r>
            <a:r>
              <a:rPr lang="ru-RU" dirty="0" err="1"/>
              <a:t>що</a:t>
            </a:r>
            <a:r>
              <a:rPr lang="ru-RU" dirty="0"/>
              <a:t> </a:t>
            </a:r>
            <a:r>
              <a:rPr lang="ru-RU" dirty="0" err="1"/>
              <a:t>встановлюють</a:t>
            </a:r>
            <a:r>
              <a:rPr lang="ru-RU" dirty="0"/>
              <a:t> </a:t>
            </a:r>
            <a:r>
              <a:rPr lang="ru-RU" dirty="0" err="1"/>
              <a:t>порушення</a:t>
            </a:r>
            <a:r>
              <a:rPr lang="ru-RU" dirty="0"/>
              <a:t>, є </a:t>
            </a:r>
            <a:r>
              <a:rPr lang="ru-RU" dirty="0" err="1"/>
              <a:t>обов'язковими</a:t>
            </a:r>
            <a:r>
              <a:rPr lang="ru-RU" dirty="0"/>
              <a:t> для </a:t>
            </a:r>
            <a:r>
              <a:rPr lang="ru-RU" dirty="0" err="1"/>
              <a:t>відповідних</a:t>
            </a:r>
            <a:r>
              <a:rPr lang="ru-RU" dirty="0"/>
              <a:t> держав, </a:t>
            </a:r>
            <a:r>
              <a:rPr lang="ru-RU" dirty="0" err="1"/>
              <a:t>які</a:t>
            </a:r>
            <a:r>
              <a:rPr lang="ru-RU" dirty="0"/>
              <a:t> </a:t>
            </a:r>
            <a:r>
              <a:rPr lang="ru-RU" dirty="0" err="1"/>
              <a:t>зобов'язані</a:t>
            </a:r>
            <a:r>
              <a:rPr lang="ru-RU" dirty="0"/>
              <a:t> </a:t>
            </a:r>
            <a:r>
              <a:rPr lang="ru-RU" dirty="0" err="1"/>
              <a:t>виконувати</a:t>
            </a:r>
            <a:r>
              <a:rPr lang="ru-RU" dirty="0"/>
              <a:t> </a:t>
            </a:r>
            <a:r>
              <a:rPr lang="ru-RU" dirty="0" err="1"/>
              <a:t>рішення</a:t>
            </a:r>
            <a:r>
              <a:rPr lang="ru-RU" dirty="0"/>
              <a:t>, </a:t>
            </a:r>
            <a:r>
              <a:rPr lang="ru-RU" dirty="0" err="1"/>
              <a:t>зокрема</a:t>
            </a:r>
            <a:r>
              <a:rPr lang="ru-RU" dirty="0"/>
              <a:t>, </a:t>
            </a:r>
            <a:r>
              <a:rPr lang="ru-RU" dirty="0" err="1"/>
              <a:t>виплачуючи</a:t>
            </a:r>
            <a:r>
              <a:rPr lang="ru-RU" dirty="0"/>
              <a:t> </a:t>
            </a:r>
            <a:r>
              <a:rPr lang="ru-RU" dirty="0" err="1"/>
              <a:t>заявникам</a:t>
            </a:r>
            <a:r>
              <a:rPr lang="ru-RU" dirty="0"/>
              <a:t> </a:t>
            </a:r>
            <a:r>
              <a:rPr lang="ru-RU" dirty="0" err="1"/>
              <a:t>відповідну</a:t>
            </a:r>
            <a:r>
              <a:rPr lang="ru-RU" dirty="0"/>
              <a:t> </a:t>
            </a:r>
            <a:r>
              <a:rPr lang="ru-RU" dirty="0" err="1"/>
              <a:t>компенсацію</a:t>
            </a:r>
            <a:r>
              <a:rPr lang="ru-RU" dirty="0"/>
              <a:t> за будь-яку </a:t>
            </a:r>
            <a:r>
              <a:rPr lang="ru-RU" dirty="0" err="1"/>
              <a:t>завдану</a:t>
            </a:r>
            <a:r>
              <a:rPr lang="ru-RU" dirty="0"/>
              <a:t> шкоду. </a:t>
            </a:r>
            <a:r>
              <a:rPr lang="ru-RU" dirty="0" err="1"/>
              <a:t>Комітет</a:t>
            </a:r>
            <a:r>
              <a:rPr lang="ru-RU" dirty="0"/>
              <a:t> </a:t>
            </a:r>
            <a:r>
              <a:rPr lang="ru-RU" dirty="0" err="1"/>
              <a:t>міністрів</a:t>
            </a:r>
            <a:r>
              <a:rPr lang="ru-RU" dirty="0"/>
              <a:t> </a:t>
            </a:r>
            <a:r>
              <a:rPr lang="ru-RU" dirty="0" err="1"/>
              <a:t>контролює</a:t>
            </a:r>
            <a:r>
              <a:rPr lang="ru-RU" dirty="0"/>
              <a:t> </a:t>
            </a:r>
            <a:r>
              <a:rPr lang="ru-RU" dirty="0" err="1"/>
              <a:t>виконання</a:t>
            </a:r>
            <a:r>
              <a:rPr lang="ru-RU" dirty="0"/>
              <a:t> </a:t>
            </a:r>
            <a:r>
              <a:rPr lang="ru-RU" dirty="0" err="1"/>
              <a:t>рішень</a:t>
            </a:r>
            <a:r>
              <a:rPr lang="ru-RU" dirty="0"/>
              <a:t>.</a:t>
            </a:r>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5</a:t>
            </a:fld>
            <a:endParaRPr lang="ru-RU"/>
          </a:p>
        </p:txBody>
      </p:sp>
    </p:spTree>
    <p:extLst>
      <p:ext uri="{BB962C8B-B14F-4D97-AF65-F5344CB8AC3E}">
        <p14:creationId xmlns:p14="http://schemas.microsoft.com/office/powerpoint/2010/main" val="2700545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260648"/>
            <a:ext cx="8229600" cy="5746643"/>
          </a:xfrm>
        </p:spPr>
        <p:txBody>
          <a:bodyPr>
            <a:normAutofit fontScale="85000" lnSpcReduction="20000"/>
          </a:bodyPr>
          <a:lstStyle/>
          <a:p>
            <a:r>
              <a:rPr lang="ru-RU" dirty="0"/>
              <a:t>ЄСПЛ </a:t>
            </a:r>
            <a:r>
              <a:rPr lang="ru-RU" dirty="0" err="1"/>
              <a:t>визначив</a:t>
            </a:r>
            <a:r>
              <a:rPr lang="ru-RU" dirty="0"/>
              <a:t> </a:t>
            </a:r>
            <a:r>
              <a:rPr lang="ru-RU" dirty="0" err="1"/>
              <a:t>Конвенцію</a:t>
            </a:r>
            <a:r>
              <a:rPr lang="ru-RU" dirty="0"/>
              <a:t> як </a:t>
            </a:r>
            <a:r>
              <a:rPr lang="ru-RU" dirty="0" err="1">
                <a:hlinkClick r:id="rId2" tooltip="Доктрина живого інструменту (ще не написана)"/>
              </a:rPr>
              <a:t>живий</a:t>
            </a:r>
            <a:r>
              <a:rPr lang="ru-RU" dirty="0">
                <a:hlinkClick r:id="rId2" tooltip="Доктрина живого інструменту (ще не написана)"/>
              </a:rPr>
              <a:t> </a:t>
            </a:r>
            <a:r>
              <a:rPr lang="ru-RU" dirty="0" err="1">
                <a:hlinkClick r:id="rId2" tooltip="Доктрина живого інструменту (ще не написана)"/>
              </a:rPr>
              <a:t>інструмент</a:t>
            </a:r>
            <a:r>
              <a:rPr lang="uk-UA" dirty="0"/>
              <a:t>,</a:t>
            </a:r>
            <a:r>
              <a:rPr lang="ru-RU" dirty="0"/>
              <a:t> </a:t>
            </a:r>
            <a:r>
              <a:rPr lang="ru-RU" dirty="0" err="1"/>
              <a:t>що</a:t>
            </a:r>
            <a:r>
              <a:rPr lang="ru-RU" dirty="0"/>
              <a:t> </a:t>
            </a:r>
            <a:r>
              <a:rPr lang="ru-RU" dirty="0" err="1"/>
              <a:t>означає</a:t>
            </a:r>
            <a:r>
              <a:rPr lang="ru-RU" dirty="0"/>
              <a:t>, </a:t>
            </a:r>
            <a:r>
              <a:rPr lang="ru-RU" dirty="0" err="1"/>
              <a:t>що</a:t>
            </a:r>
            <a:r>
              <a:rPr lang="ru-RU" dirty="0"/>
              <a:t> </a:t>
            </a:r>
            <a:r>
              <a:rPr lang="ru-RU" dirty="0" err="1"/>
              <a:t>її</a:t>
            </a:r>
            <a:r>
              <a:rPr lang="ru-RU" dirty="0"/>
              <a:t> </a:t>
            </a:r>
            <a:r>
              <a:rPr lang="ru-RU" dirty="0" err="1"/>
              <a:t>слід</a:t>
            </a:r>
            <a:r>
              <a:rPr lang="ru-RU" dirty="0"/>
              <a:t> </a:t>
            </a:r>
            <a:r>
              <a:rPr lang="ru-RU" dirty="0" err="1"/>
              <a:t>тлумачити</a:t>
            </a:r>
            <a:r>
              <a:rPr lang="ru-RU" dirty="0"/>
              <a:t> з </a:t>
            </a:r>
            <a:r>
              <a:rPr lang="ru-RU" dirty="0" err="1"/>
              <a:t>урахуванням</a:t>
            </a:r>
            <a:r>
              <a:rPr lang="ru-RU" dirty="0"/>
              <a:t> </a:t>
            </a:r>
            <a:r>
              <a:rPr lang="ru-RU" dirty="0" err="1"/>
              <a:t>сучасних</a:t>
            </a:r>
            <a:r>
              <a:rPr lang="ru-RU" dirty="0"/>
              <a:t> умов. </a:t>
            </a:r>
            <a:r>
              <a:rPr lang="ru-RU" dirty="0" err="1"/>
              <a:t>Ця</a:t>
            </a:r>
            <a:r>
              <a:rPr lang="ru-RU" dirty="0"/>
              <a:t> </a:t>
            </a:r>
            <a:r>
              <a:rPr lang="ru-RU" dirty="0" err="1"/>
              <a:t>судова</a:t>
            </a:r>
            <a:r>
              <a:rPr lang="ru-RU" dirty="0"/>
              <a:t> практика, </a:t>
            </a:r>
            <a:r>
              <a:rPr lang="ru-RU" dirty="0" err="1"/>
              <a:t>що</a:t>
            </a:r>
            <a:r>
              <a:rPr lang="ru-RU" dirty="0"/>
              <a:t> </a:t>
            </a:r>
            <a:r>
              <a:rPr lang="ru-RU" dirty="0" err="1"/>
              <a:t>постійно</a:t>
            </a:r>
            <a:r>
              <a:rPr lang="ru-RU" dirty="0"/>
              <a:t> </a:t>
            </a:r>
            <a:r>
              <a:rPr lang="ru-RU" dirty="0" err="1"/>
              <a:t>розвивається</a:t>
            </a:r>
            <a:r>
              <a:rPr lang="ru-RU" dirty="0"/>
              <a:t>, </a:t>
            </a:r>
            <a:r>
              <a:rPr lang="ru-RU" dirty="0" err="1"/>
              <a:t>може</a:t>
            </a:r>
            <a:r>
              <a:rPr lang="ru-RU" dirty="0"/>
              <a:t> </a:t>
            </a:r>
            <a:r>
              <a:rPr lang="ru-RU" dirty="0" err="1"/>
              <a:t>обмежувати</a:t>
            </a:r>
            <a:r>
              <a:rPr lang="ru-RU" dirty="0"/>
              <a:t> </a:t>
            </a:r>
            <a:r>
              <a:rPr lang="ru-RU" dirty="0">
                <a:hlinkClick r:id="rId3" tooltip="Свобода розсуду (ще не написана)"/>
              </a:rPr>
              <a:t>свободу </a:t>
            </a:r>
            <a:r>
              <a:rPr lang="ru-RU" dirty="0" err="1">
                <a:hlinkClick r:id="rId3" tooltip="Свобода розсуду (ще не написана)"/>
              </a:rPr>
              <a:t>розсуду</a:t>
            </a:r>
            <a:r>
              <a:rPr lang="ru-RU" dirty="0"/>
              <a:t>, </a:t>
            </a:r>
            <a:r>
              <a:rPr lang="ru-RU" dirty="0" err="1"/>
              <a:t>надану</a:t>
            </a:r>
            <a:r>
              <a:rPr lang="ru-RU" dirty="0"/>
              <a:t> державам, </a:t>
            </a:r>
            <a:r>
              <a:rPr lang="ru-RU" dirty="0" err="1"/>
              <a:t>або</a:t>
            </a:r>
            <a:r>
              <a:rPr lang="ru-RU" dirty="0"/>
              <a:t> </a:t>
            </a:r>
            <a:r>
              <a:rPr lang="ru-RU" dirty="0" err="1"/>
              <a:t>створювати</a:t>
            </a:r>
            <a:r>
              <a:rPr lang="ru-RU" dirty="0"/>
              <a:t> </a:t>
            </a:r>
            <a:r>
              <a:rPr lang="ru-RU" dirty="0" err="1"/>
              <a:t>нові</a:t>
            </a:r>
            <a:r>
              <a:rPr lang="ru-RU" dirty="0"/>
              <a:t> права, </a:t>
            </a:r>
            <a:r>
              <a:rPr lang="ru-RU" dirty="0" err="1"/>
              <a:t>що</a:t>
            </a:r>
            <a:r>
              <a:rPr lang="ru-RU" dirty="0"/>
              <a:t> </a:t>
            </a:r>
            <a:r>
              <a:rPr lang="ru-RU" dirty="0" err="1"/>
              <a:t>випливають</a:t>
            </a:r>
            <a:r>
              <a:rPr lang="ru-RU" dirty="0"/>
              <a:t> з </a:t>
            </a:r>
            <a:r>
              <a:rPr lang="ru-RU" dirty="0" err="1"/>
              <a:t>існуючих</a:t>
            </a:r>
            <a:r>
              <a:rPr lang="ru-RU" dirty="0"/>
              <a:t> </a:t>
            </a:r>
            <a:r>
              <a:rPr lang="ru-RU" dirty="0" err="1"/>
              <a:t>положень</a:t>
            </a:r>
            <a:r>
              <a:rPr lang="ru-RU" dirty="0"/>
              <a:t>.</a:t>
            </a:r>
          </a:p>
          <a:p>
            <a:r>
              <a:rPr lang="ru-RU" dirty="0"/>
              <a:t>З моменту </a:t>
            </a:r>
            <a:r>
              <a:rPr lang="ru-RU" dirty="0" err="1"/>
              <a:t>прийняття</a:t>
            </a:r>
            <a:r>
              <a:rPr lang="ru-RU" dirty="0"/>
              <a:t> </a:t>
            </a:r>
            <a:r>
              <a:rPr lang="ru-RU" dirty="0" err="1"/>
              <a:t>Конвенцію</a:t>
            </a:r>
            <a:r>
              <a:rPr lang="ru-RU" dirty="0"/>
              <a:t> </a:t>
            </a:r>
            <a:r>
              <a:rPr lang="ru-RU" dirty="0" err="1"/>
              <a:t>було</a:t>
            </a:r>
            <a:r>
              <a:rPr lang="ru-RU" dirty="0"/>
              <a:t> </a:t>
            </a:r>
            <a:r>
              <a:rPr lang="ru-RU" dirty="0" err="1"/>
              <a:t>змінено</a:t>
            </a:r>
            <a:r>
              <a:rPr lang="ru-RU" dirty="0"/>
              <a:t> </a:t>
            </a:r>
            <a:r>
              <a:rPr lang="ru-RU" dirty="0" err="1"/>
              <a:t>сімнадцятьма</a:t>
            </a:r>
            <a:r>
              <a:rPr lang="ru-RU" dirty="0"/>
              <a:t> </a:t>
            </a:r>
            <a:r>
              <a:rPr lang="ru-RU" dirty="0" err="1"/>
              <a:t>додатковими</a:t>
            </a:r>
            <a:r>
              <a:rPr lang="ru-RU" dirty="0"/>
              <a:t> </a:t>
            </a:r>
            <a:r>
              <a:rPr lang="ru-RU" dirty="0">
                <a:hlinkClick r:id="rId4" tooltip="Міжнародний договір"/>
              </a:rPr>
              <a:t>протоколами</a:t>
            </a:r>
            <a:r>
              <a:rPr lang="ru-RU" dirty="0"/>
              <a:t>, </a:t>
            </a:r>
            <a:r>
              <a:rPr lang="ru-RU" dirty="0" err="1"/>
              <a:t>які</a:t>
            </a:r>
            <a:r>
              <a:rPr lang="ru-RU" dirty="0"/>
              <a:t> додали </a:t>
            </a:r>
            <a:r>
              <a:rPr lang="ru-RU" dirty="0" err="1"/>
              <a:t>нові</a:t>
            </a:r>
            <a:r>
              <a:rPr lang="ru-RU" dirty="0"/>
              <a:t> права </a:t>
            </a:r>
            <a:r>
              <a:rPr lang="ru-RU" dirty="0" err="1"/>
              <a:t>або</a:t>
            </a:r>
            <a:r>
              <a:rPr lang="ru-RU" dirty="0"/>
              <a:t> </a:t>
            </a:r>
            <a:r>
              <a:rPr lang="ru-RU" dirty="0" err="1"/>
              <a:t>розширили</a:t>
            </a:r>
            <a:r>
              <a:rPr lang="ru-RU" dirty="0"/>
              <a:t> </a:t>
            </a:r>
            <a:r>
              <a:rPr lang="ru-RU" dirty="0" err="1"/>
              <a:t>існуючі</a:t>
            </a:r>
            <a:r>
              <a:rPr lang="ru-RU" dirty="0"/>
              <a:t>. До них належать право на </a:t>
            </a:r>
            <a:r>
              <a:rPr lang="ru-RU" dirty="0" err="1"/>
              <a:t>власність</a:t>
            </a:r>
            <a:r>
              <a:rPr lang="ru-RU" dirty="0"/>
              <a:t>, право на </a:t>
            </a:r>
            <a:r>
              <a:rPr lang="ru-RU" dirty="0" err="1"/>
              <a:t>освіту</a:t>
            </a:r>
            <a:r>
              <a:rPr lang="ru-RU" dirty="0"/>
              <a:t>, право на </a:t>
            </a:r>
            <a:r>
              <a:rPr lang="ru-RU" dirty="0" err="1"/>
              <a:t>вільні</a:t>
            </a:r>
            <a:r>
              <a:rPr lang="ru-RU" dirty="0"/>
              <a:t> </a:t>
            </a:r>
            <a:r>
              <a:rPr lang="ru-RU" dirty="0" err="1"/>
              <a:t>вибори</a:t>
            </a:r>
            <a:r>
              <a:rPr lang="ru-RU" dirty="0"/>
              <a:t>, заборона </a:t>
            </a:r>
            <a:r>
              <a:rPr lang="ru-RU" dirty="0" err="1"/>
              <a:t>позбавлення</a:t>
            </a:r>
            <a:r>
              <a:rPr lang="ru-RU" dirty="0"/>
              <a:t> </a:t>
            </a:r>
            <a:r>
              <a:rPr lang="ru-RU" dirty="0" err="1"/>
              <a:t>волі</a:t>
            </a:r>
            <a:r>
              <a:rPr lang="ru-RU" dirty="0"/>
              <a:t> за борги, право на свободу </a:t>
            </a:r>
            <a:r>
              <a:rPr lang="ru-RU" dirty="0" err="1"/>
              <a:t>пересування</a:t>
            </a:r>
            <a:r>
              <a:rPr lang="ru-RU" dirty="0"/>
              <a:t>, заборона </a:t>
            </a:r>
            <a:r>
              <a:rPr lang="ru-RU" dirty="0" err="1"/>
              <a:t>висилання</a:t>
            </a:r>
            <a:r>
              <a:rPr lang="ru-RU" dirty="0"/>
              <a:t> </a:t>
            </a:r>
            <a:r>
              <a:rPr lang="ru-RU" dirty="0" err="1"/>
              <a:t>громадян</a:t>
            </a:r>
            <a:r>
              <a:rPr lang="ru-RU" dirty="0"/>
              <a:t>, заборона </a:t>
            </a:r>
            <a:r>
              <a:rPr lang="ru-RU" dirty="0" err="1"/>
              <a:t>колективного</a:t>
            </a:r>
            <a:r>
              <a:rPr lang="ru-RU" dirty="0"/>
              <a:t> </a:t>
            </a:r>
            <a:r>
              <a:rPr lang="ru-RU" dirty="0" err="1"/>
              <a:t>висилання</a:t>
            </a:r>
            <a:r>
              <a:rPr lang="ru-RU" dirty="0"/>
              <a:t> </a:t>
            </a:r>
            <a:r>
              <a:rPr lang="ru-RU" dirty="0" err="1"/>
              <a:t>іноземців</a:t>
            </a:r>
            <a:r>
              <a:rPr lang="ru-RU" dirty="0"/>
              <a:t>, </a:t>
            </a:r>
            <a:r>
              <a:rPr lang="ru-RU" dirty="0" err="1"/>
              <a:t>скасування</a:t>
            </a:r>
            <a:r>
              <a:rPr lang="ru-RU" dirty="0"/>
              <a:t> </a:t>
            </a:r>
            <a:r>
              <a:rPr lang="ru-RU" dirty="0" err="1">
                <a:hlinkClick r:id="rId5" tooltip="Смертна кара"/>
              </a:rPr>
              <a:t>смертної</a:t>
            </a:r>
            <a:r>
              <a:rPr lang="ru-RU" dirty="0">
                <a:hlinkClick r:id="rId5" tooltip="Смертна кара"/>
              </a:rPr>
              <a:t> кари</a:t>
            </a:r>
            <a:r>
              <a:rPr lang="ru-RU" dirty="0"/>
              <a:t>, </a:t>
            </a:r>
            <a:r>
              <a:rPr lang="ru-RU" dirty="0" err="1"/>
              <a:t>процесуальні</a:t>
            </a:r>
            <a:r>
              <a:rPr lang="ru-RU" dirty="0"/>
              <a:t> </a:t>
            </a:r>
            <a:r>
              <a:rPr lang="ru-RU" dirty="0" err="1"/>
              <a:t>гарантії</a:t>
            </a:r>
            <a:r>
              <a:rPr lang="ru-RU" dirty="0"/>
              <a:t> </a:t>
            </a:r>
            <a:r>
              <a:rPr lang="ru-RU" dirty="0" err="1"/>
              <a:t>висилки</a:t>
            </a:r>
            <a:r>
              <a:rPr lang="ru-RU" dirty="0"/>
              <a:t> </a:t>
            </a:r>
            <a:r>
              <a:rPr lang="ru-RU" dirty="0" err="1"/>
              <a:t>іноземців</a:t>
            </a:r>
            <a:r>
              <a:rPr lang="ru-RU" dirty="0"/>
              <a:t>, </a:t>
            </a:r>
            <a:r>
              <a:rPr lang="ru-RU" dirty="0" err="1"/>
              <a:t>які</a:t>
            </a:r>
            <a:r>
              <a:rPr lang="ru-RU" dirty="0"/>
              <a:t> законно </a:t>
            </a:r>
            <a:r>
              <a:rPr lang="ru-RU" dirty="0" err="1"/>
              <a:t>проживають</a:t>
            </a:r>
            <a:r>
              <a:rPr lang="ru-RU" dirty="0"/>
              <a:t>, право на </a:t>
            </a:r>
            <a:r>
              <a:rPr lang="ru-RU" dirty="0" err="1">
                <a:hlinkClick r:id="rId6" tooltip="Апеляція"/>
              </a:rPr>
              <a:t>подвійну</a:t>
            </a:r>
            <a:r>
              <a:rPr lang="ru-RU" dirty="0">
                <a:hlinkClick r:id="rId6" tooltip="Апеляція"/>
              </a:rPr>
              <a:t> </a:t>
            </a:r>
            <a:r>
              <a:rPr lang="ru-RU" dirty="0" err="1">
                <a:hlinkClick r:id="rId6" tooltip="Апеляція"/>
              </a:rPr>
              <a:t>юрисдикцію</a:t>
            </a:r>
            <a:r>
              <a:rPr lang="ru-RU" dirty="0"/>
              <a:t> у </a:t>
            </a:r>
            <a:r>
              <a:rPr lang="ru-RU" dirty="0" err="1"/>
              <a:t>кримінальних</a:t>
            </a:r>
            <a:r>
              <a:rPr lang="ru-RU" dirty="0"/>
              <a:t> справах, право на </a:t>
            </a:r>
            <a:r>
              <a:rPr lang="ru-RU" dirty="0" err="1"/>
              <a:t>компенсацію</a:t>
            </a:r>
            <a:r>
              <a:rPr lang="ru-RU" dirty="0"/>
              <a:t> за </a:t>
            </a:r>
            <a:r>
              <a:rPr lang="ru-RU" dirty="0" err="1"/>
              <a:t>неправомірне</a:t>
            </a:r>
            <a:r>
              <a:rPr lang="ru-RU" dirty="0"/>
              <a:t> </a:t>
            </a:r>
            <a:r>
              <a:rPr lang="ru-RU" dirty="0" err="1"/>
              <a:t>засудження</a:t>
            </a:r>
            <a:r>
              <a:rPr lang="ru-RU" dirty="0"/>
              <a:t>, принцип </a:t>
            </a:r>
            <a:r>
              <a:rPr lang="ru-RU" dirty="0" err="1">
                <a:hlinkClick r:id="rId7" tooltip="Non bis in idem"/>
              </a:rPr>
              <a:t>ne</a:t>
            </a:r>
            <a:r>
              <a:rPr lang="ru-RU" dirty="0">
                <a:hlinkClick r:id="rId7" tooltip="Non bis in idem"/>
              </a:rPr>
              <a:t> </a:t>
            </a:r>
            <a:r>
              <a:rPr lang="ru-RU" dirty="0" err="1">
                <a:hlinkClick r:id="rId7" tooltip="Non bis in idem"/>
              </a:rPr>
              <a:t>bis</a:t>
            </a:r>
            <a:r>
              <a:rPr lang="ru-RU" dirty="0">
                <a:hlinkClick r:id="rId7" tooltip="Non bis in idem"/>
              </a:rPr>
              <a:t> </a:t>
            </a:r>
            <a:r>
              <a:rPr lang="ru-RU" dirty="0" err="1">
                <a:hlinkClick r:id="rId7" tooltip="Non bis in idem"/>
              </a:rPr>
              <a:t>in</a:t>
            </a:r>
            <a:r>
              <a:rPr lang="ru-RU" dirty="0">
                <a:hlinkClick r:id="rId7" tooltip="Non bis in idem"/>
              </a:rPr>
              <a:t> </a:t>
            </a:r>
            <a:r>
              <a:rPr lang="ru-RU" dirty="0" err="1">
                <a:hlinkClick r:id="rId7" tooltip="Non bis in idem"/>
              </a:rPr>
              <a:t>idem</a:t>
            </a:r>
            <a:r>
              <a:rPr lang="ru-RU" dirty="0"/>
              <a:t>, </a:t>
            </a:r>
            <a:r>
              <a:rPr lang="ru-RU" dirty="0" err="1"/>
              <a:t>рівність</a:t>
            </a:r>
            <a:r>
              <a:rPr lang="ru-RU" dirty="0"/>
              <a:t> </a:t>
            </a:r>
            <a:r>
              <a:rPr lang="ru-RU" dirty="0" err="1"/>
              <a:t>між</a:t>
            </a:r>
            <a:r>
              <a:rPr lang="ru-RU" dirty="0"/>
              <a:t> </a:t>
            </a:r>
            <a:r>
              <a:rPr lang="ru-RU" dirty="0" err="1"/>
              <a:t>подружжям</a:t>
            </a:r>
            <a:r>
              <a:rPr lang="ru-RU" dirty="0"/>
              <a:t> та </a:t>
            </a:r>
            <a:r>
              <a:rPr lang="ru-RU" dirty="0" err="1"/>
              <a:t>загальна</a:t>
            </a:r>
            <a:r>
              <a:rPr lang="ru-RU" dirty="0"/>
              <a:t> заборона </a:t>
            </a:r>
            <a:r>
              <a:rPr lang="ru-RU" dirty="0" err="1"/>
              <a:t>дискримінації</a:t>
            </a:r>
            <a:r>
              <a:rPr lang="ru-RU" dirty="0"/>
              <a:t>.</a:t>
            </a:r>
          </a:p>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6</a:t>
            </a:fld>
            <a:endParaRPr lang="ru-RU"/>
          </a:p>
        </p:txBody>
      </p:sp>
    </p:spTree>
    <p:extLst>
      <p:ext uri="{BB962C8B-B14F-4D97-AF65-F5344CB8AC3E}">
        <p14:creationId xmlns:p14="http://schemas.microsoft.com/office/powerpoint/2010/main" val="1836861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uk-UA" dirty="0" smtClean="0"/>
          </a:p>
          <a:p>
            <a:r>
              <a:rPr lang="uk-UA" dirty="0" smtClean="0"/>
              <a:t>Зобов’язання поважати права людини (стаття 1 ЄКПЛ). </a:t>
            </a:r>
          </a:p>
          <a:p>
            <a:r>
              <a:rPr lang="uk-UA" dirty="0" smtClean="0"/>
              <a:t>Гарантія визнаних прав людини (стаття 53 ЄКПЛ). </a:t>
            </a:r>
          </a:p>
          <a:p>
            <a:r>
              <a:rPr lang="uk-UA" dirty="0" smtClean="0"/>
              <a:t>Інституційний механізм ЄКПЛ. </a:t>
            </a:r>
          </a:p>
          <a:p>
            <a:r>
              <a:rPr lang="uk-UA" dirty="0" smtClean="0"/>
              <a:t>Процедурно-процесуальний механізм ЄКПЛ. </a:t>
            </a:r>
          </a:p>
          <a:p>
            <a:r>
              <a:rPr lang="uk-UA" dirty="0" smtClean="0"/>
              <a:t>ЄКПЛ як універсальний механізм захисту прав людини у правовій системі Ради Європи. </a:t>
            </a:r>
          </a:p>
          <a:p>
            <a:r>
              <a:rPr lang="uk-UA" dirty="0" smtClean="0"/>
              <a:t>Історія створення і функціонування ЄСПЛ.</a:t>
            </a:r>
          </a:p>
          <a:p>
            <a:endParaRPr lang="uk-UA" dirty="0"/>
          </a:p>
        </p:txBody>
      </p:sp>
      <p:sp>
        <p:nvSpPr>
          <p:cNvPr id="3" name="Заголовок 2"/>
          <p:cNvSpPr>
            <a:spLocks noGrp="1"/>
          </p:cNvSpPr>
          <p:nvPr>
            <p:ph type="title"/>
          </p:nvPr>
        </p:nvSpPr>
        <p:spPr/>
        <p:txBody>
          <a:bodyPr>
            <a:normAutofit/>
          </a:bodyPr>
          <a:lstStyle/>
          <a:p>
            <a:r>
              <a:rPr lang="uk-UA" sz="2800" dirty="0" smtClean="0"/>
              <a:t>Місце і роль ЄКПЛ у захисті прав людини і основоположних свобод </a:t>
            </a:r>
            <a:endParaRPr lang="uk-UA" sz="2800"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7</a:t>
            </a:fld>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85000" lnSpcReduction="20000"/>
          </a:bodyPr>
          <a:lstStyle/>
          <a:p>
            <a:endParaRPr lang="uk-UA" dirty="0" smtClean="0"/>
          </a:p>
          <a:p>
            <a:pPr fontAlgn="base"/>
            <a:r>
              <a:rPr lang="uk-UA" b="1" dirty="0" smtClean="0"/>
              <a:t>Стаття 1 </a:t>
            </a:r>
            <a:r>
              <a:rPr lang="uk-UA" dirty="0" smtClean="0"/>
              <a:t/>
            </a:r>
            <a:br>
              <a:rPr lang="uk-UA" dirty="0" smtClean="0"/>
            </a:br>
            <a:r>
              <a:rPr lang="uk-UA" b="1" dirty="0" smtClean="0"/>
              <a:t>Зобов'язання поважати права людини</a:t>
            </a:r>
            <a:endParaRPr lang="uk-UA" dirty="0" smtClean="0"/>
          </a:p>
          <a:p>
            <a:pPr fontAlgn="base"/>
            <a:r>
              <a:rPr lang="uk-UA" dirty="0" smtClean="0"/>
              <a:t>Високі Договірні Сторони гарантують кожному, хто перебуває під їхньою юрисдикцією, права і свободи, визначені в розділі </a:t>
            </a:r>
            <a:r>
              <a:rPr lang="la-Latn" dirty="0" smtClean="0"/>
              <a:t>I </a:t>
            </a:r>
            <a:r>
              <a:rPr lang="uk-UA" dirty="0" smtClean="0"/>
              <a:t>цієї Конвенції.</a:t>
            </a:r>
          </a:p>
          <a:p>
            <a:pPr fontAlgn="base"/>
            <a:endParaRPr lang="uk-UA" dirty="0" smtClean="0"/>
          </a:p>
          <a:p>
            <a:pPr fontAlgn="base"/>
            <a:r>
              <a:rPr lang="uk-UA" b="1" dirty="0" smtClean="0"/>
              <a:t>Стаття 53 </a:t>
            </a:r>
            <a:r>
              <a:rPr lang="uk-UA" dirty="0" smtClean="0"/>
              <a:t/>
            </a:r>
            <a:br>
              <a:rPr lang="uk-UA" dirty="0" smtClean="0"/>
            </a:br>
            <a:r>
              <a:rPr lang="uk-UA" b="1" dirty="0" smtClean="0"/>
              <a:t>Гарантія визнаних прав людини</a:t>
            </a:r>
            <a:endParaRPr lang="uk-UA" dirty="0" smtClean="0"/>
          </a:p>
          <a:p>
            <a:pPr fontAlgn="base"/>
            <a:r>
              <a:rPr lang="uk-UA" dirty="0" smtClean="0"/>
              <a:t>Ніщо в цій Конвенції не може тлумачитись як таке, що обмежує чи </a:t>
            </a:r>
            <a:r>
              <a:rPr lang="uk-UA" dirty="0" err="1" smtClean="0"/>
              <a:t>уневажнює</a:t>
            </a:r>
            <a:r>
              <a:rPr lang="uk-UA" dirty="0" smtClean="0"/>
              <a:t> будь-які права людини та основоположні свободи, які можуть бути визнані на підставі законів будь-якої Високої Договірної Сторони чи будь-якою іншою угодою, стороною якої вона є.</a:t>
            </a:r>
          </a:p>
          <a:p>
            <a:pPr fontAlgn="base"/>
            <a:endParaRPr lang="uk-UA" dirty="0" smtClean="0"/>
          </a:p>
          <a:p>
            <a:endParaRPr lang="uk-UA" dirty="0"/>
          </a:p>
        </p:txBody>
      </p:sp>
      <p:sp>
        <p:nvSpPr>
          <p:cNvPr id="3" name="Заголовок 2"/>
          <p:cNvSpPr>
            <a:spLocks noGrp="1"/>
          </p:cNvSpPr>
          <p:nvPr>
            <p:ph type="title"/>
          </p:nvPr>
        </p:nvSpPr>
        <p:spPr/>
        <p:txBody>
          <a:bodyPr>
            <a:normAutofit fontScale="90000"/>
          </a:bodyPr>
          <a:lstStyle/>
          <a:p>
            <a:r>
              <a:rPr lang="uk-UA" dirty="0" smtClean="0"/>
              <a:t>Окремі положення ЄКПЛ щодо обов'язку захисту</a:t>
            </a:r>
            <a:endParaRPr lang="uk-UA"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8</a:t>
            </a:fld>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endParaRPr lang="uk-UA" dirty="0" smtClean="0"/>
          </a:p>
          <a:p>
            <a:r>
              <a:rPr lang="uk-UA" dirty="0" smtClean="0"/>
              <a:t>ЄКПЛ та конституційний порядок України. </a:t>
            </a:r>
          </a:p>
          <a:p>
            <a:r>
              <a:rPr lang="uk-UA" dirty="0" smtClean="0"/>
              <a:t>Верховенство Конституції України щодо міжнародних договорів (стаття 9) і нормативність ЄКПЛ. </a:t>
            </a:r>
          </a:p>
          <a:p>
            <a:r>
              <a:rPr lang="uk-UA" dirty="0" smtClean="0"/>
              <a:t>Обов’язок України добросовісно виконувати міжнародні договори та генеральна клаузула статті 18 Конституції України. </a:t>
            </a:r>
          </a:p>
          <a:p>
            <a:r>
              <a:rPr lang="uk-UA" dirty="0" smtClean="0"/>
              <a:t>Особливості конкуренції конституційних норм і положень ЄКПЛ. </a:t>
            </a:r>
          </a:p>
          <a:p>
            <a:endParaRPr lang="uk-UA" dirty="0"/>
          </a:p>
        </p:txBody>
      </p:sp>
      <p:sp>
        <p:nvSpPr>
          <p:cNvPr id="3" name="Заголовок 2"/>
          <p:cNvSpPr>
            <a:spLocks noGrp="1"/>
          </p:cNvSpPr>
          <p:nvPr>
            <p:ph type="title"/>
          </p:nvPr>
        </p:nvSpPr>
        <p:spPr/>
        <p:txBody>
          <a:bodyPr>
            <a:noAutofit/>
          </a:bodyPr>
          <a:lstStyle/>
          <a:p>
            <a:r>
              <a:rPr lang="uk-UA" sz="2400" dirty="0" smtClean="0"/>
              <a:t>Конвенція про захист прав людини і основоположних свобод як джерело права в Україні</a:t>
            </a:r>
            <a:endParaRPr lang="uk-UA" sz="2400"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9</a:t>
            </a:fld>
            <a:endParaRPr lang="ru-RU"/>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719</TotalTime>
  <Words>1144</Words>
  <Application>Microsoft Office PowerPoint</Application>
  <PresentationFormat>Экран (4:3)</PresentationFormat>
  <Paragraphs>210</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Открытая</vt:lpstr>
      <vt:lpstr>Лекція 1. Конвенція про захист прав та основположних свобод: загальна характеристика.</vt:lpstr>
      <vt:lpstr>Перелік питань</vt:lpstr>
      <vt:lpstr>1. Система міжнародного захисту прав людини.</vt:lpstr>
      <vt:lpstr>Презентация PowerPoint</vt:lpstr>
      <vt:lpstr>Презентация PowerPoint</vt:lpstr>
      <vt:lpstr>Презентация PowerPoint</vt:lpstr>
      <vt:lpstr>Місце і роль ЄКПЛ у захисті прав людини і основоположних свобод </vt:lpstr>
      <vt:lpstr>Окремі положення ЄКПЛ щодо обов'язку захисту</vt:lpstr>
      <vt:lpstr>Конвенція про захист прав людини і основоположних свобод як джерело права в Україні</vt:lpstr>
      <vt:lpstr>ЄКПЛ та поточне законодавство України</vt:lpstr>
      <vt:lpstr>Стаття 9 Конституції України та статті 27, 29, 65 Віденської конвенції про право міжнародних договорів</vt:lpstr>
      <vt:lpstr>Нормативне закріплення в Конституції дії норм (ст. 9) та загальновизнаних принципів і норм міжнародного права (ст. 18)</vt:lpstr>
      <vt:lpstr>Історичні причини й умови прийняття Конвенції</vt:lpstr>
      <vt:lpstr>Історичні причини й умови прийняття Конвенції</vt:lpstr>
      <vt:lpstr>Презентация PowerPoint</vt:lpstr>
      <vt:lpstr>Презентация PowerPoint</vt:lpstr>
      <vt:lpstr>Презентация PowerPoint</vt:lpstr>
      <vt:lpstr>Ратифікація Конвенції Україною </vt:lpstr>
      <vt:lpstr>Презентация PowerPoint</vt:lpstr>
      <vt:lpstr>Структура Конвенції Конвенція складається з 59 статей та 3 розділів: Права і свободи (ст. 2—18), Європейський суд з прав людини (ст. 19—51), Інші положення (ст. 52—59). </vt:lpstr>
      <vt:lpstr>Презентация PowerPoint</vt:lpstr>
      <vt:lpstr> Розділ III. Інші положення </vt:lpstr>
      <vt:lpstr>Протоколи Конвенція про захист прав людини і основоположних свобод складається з таких протоколів: </vt:lpstr>
      <vt:lpstr>         Права, які захищаються Конвенцією  Право на життя (ст. 2) Право на свободу і особисту недоторканість (ст. 5) Право на справедливий суд (ст. 6) Право на повагу до приватного та сімейного життя (ст. 8) Право на шлюб (ст. 12) Право на ефективний засіб юридичного захисту (ст. 13) Право на свободу думки, совісті релігії (ст. 9) </vt:lpstr>
      <vt:lpstr>Конвенція забороняє </vt:lpstr>
      <vt:lpstr>Електронні ресурси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Міжнародний захист прав людини і природа ЄКПЛ</dc:title>
  <dc:creator>Пользователь</dc:creator>
  <cp:lastModifiedBy>Пользователь</cp:lastModifiedBy>
  <cp:revision>71</cp:revision>
  <dcterms:modified xsi:type="dcterms:W3CDTF">2025-11-11T19:27:41Z</dcterms:modified>
</cp:coreProperties>
</file>