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us.com/authid/detail.uri?authorId=5721203562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znu.edu.ua/course/view.php?id=1491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852" y="462574"/>
            <a:ext cx="9511566" cy="2098226"/>
          </a:xfrm>
        </p:spPr>
        <p:txBody>
          <a:bodyPr/>
          <a:lstStyle/>
          <a:p>
            <a:r>
              <a:rPr lang="ru-RU" sz="4800" dirty="0" err="1"/>
              <a:t>Фотовольтаїчні</a:t>
            </a:r>
            <a:r>
              <a:rPr lang="ru-RU" sz="4800" dirty="0"/>
              <a:t> </a:t>
            </a:r>
            <a:r>
              <a:rPr lang="ru-RU" sz="4800" dirty="0" err="1"/>
              <a:t>інформаційні</a:t>
            </a:r>
            <a:r>
              <a:rPr lang="ru-RU" sz="4800" dirty="0"/>
              <a:t> </a:t>
            </a:r>
            <a:r>
              <a:rPr lang="ru-RU" sz="4800" dirty="0" err="1"/>
              <a:t>системи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уличне освітлення від сонячних панелей. Переваги і недолі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63" y="2898647"/>
            <a:ext cx="5513212" cy="315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берігати енергію Сонця? Чому ні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6285" y="2560800"/>
            <a:ext cx="3945465" cy="29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7040" y="-790154"/>
            <a:ext cx="8361229" cy="2098226"/>
          </a:xfrm>
        </p:spPr>
        <p:txBody>
          <a:bodyPr/>
          <a:lstStyle/>
          <a:p>
            <a:r>
              <a:rPr lang="ru-RU" sz="4000" dirty="0" smtClean="0"/>
              <a:t>В</a:t>
            </a:r>
            <a:r>
              <a:rPr lang="uk-UA" sz="4000" dirty="0" smtClean="0"/>
              <a:t>І</a:t>
            </a:r>
            <a:r>
              <a:rPr lang="ru-RU" sz="4000" dirty="0" smtClean="0"/>
              <a:t>ДОМОСТІ ПРО ВИКЛАДАЧА</a:t>
            </a:r>
            <a:endParaRPr lang="ru-RU" sz="4000" dirty="0"/>
          </a:p>
        </p:txBody>
      </p:sp>
      <p:pic>
        <p:nvPicPr>
          <p:cNvPr id="4" name="Рисунок 3" descr="C:\Users\Алина\Desktop\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98" y="1513332"/>
            <a:ext cx="3143790" cy="417423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873752" y="1513332"/>
            <a:ext cx="5870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Доцент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кафедри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мікроелектронних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та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електронних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інформаційних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систем</a:t>
            </a:r>
          </a:p>
          <a:p>
            <a:pPr algn="ctr"/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Ніконова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Аліна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Олександрівна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5444" y="3501063"/>
            <a:ext cx="6227064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понад 100 наукових праць, з них 2 статті в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Scopus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uk-UA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www.scopus.com/authid/detail.uri?authorId=57212035624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наукові публікації у наукових виданнях, включених до переліку наукових фахових видань України, 24  науково-методичних публікацій, співавтор 2 монографій та 2 патентів на корисну модель.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568" y="566928"/>
            <a:ext cx="9107424" cy="5129784"/>
          </a:xfrm>
        </p:spPr>
        <p:txBody>
          <a:bodyPr>
            <a:no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Метою викладання навчальної дисципліни «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Фотовольтаїчні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інформаційні системи» є </a:t>
            </a:r>
            <a:r>
              <a:rPr lang="x-none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теоретичних знань та практичних навичок у галузі проєктування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розробки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фотовольтаїчних</a:t>
            </a:r>
            <a:r>
              <a:rPr lang="x-none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інформаційних систем.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Завданням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навчальної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дисципліни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оволоді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ння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знаннями в галузі проектування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фотовольтаїчних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інформаційних систем: підходами, принципами, технологіями, інструментальними засобами та стандартами проєктування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електронних приладів різного призначення.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416" y="237744"/>
            <a:ext cx="9665208" cy="1485900"/>
          </a:xfrm>
        </p:spPr>
        <p:txBody>
          <a:bodyPr>
            <a:normAutofit fontScale="90000"/>
          </a:bodyPr>
          <a:lstStyle/>
          <a:p>
            <a:pPr marL="342900" marR="59055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355600" algn="l"/>
                <a:tab pos="450215" algn="l"/>
              </a:tabLst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100" b="1" dirty="0"/>
              <a:t>У разі успішного завершення курсу студент </a:t>
            </a:r>
            <a:r>
              <a:rPr lang="uk-UA" sz="3100" b="1" u="sng" dirty="0"/>
              <a:t>зможе</a:t>
            </a:r>
            <a:r>
              <a:rPr lang="uk-UA" sz="3100" b="1" dirty="0"/>
              <a:t>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 формулювати  і  розв’язувати  складні  інженерні,  виробничі  та/або  наукові задачі  під  час  проектування,  виготовлення  і  дослідження  мікро-  та </a:t>
            </a:r>
            <a:r>
              <a:rPr lang="uk-UA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наносистемної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техніки  різноманітного  призначення та створення конкурентоспроможних розробок, втілення результатів у бізнес-проектах;</a:t>
            </a:r>
            <a:b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оптимізувати  конструкції  систем,  пристроїв  та  компонентів  мікро-  та </a:t>
            </a:r>
            <a:r>
              <a:rPr lang="uk-UA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наносистемної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техніки, а також технології їх виготовлення; </a:t>
            </a:r>
            <a:b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розробляти  вироби  та  компоненти мікро- та </a:t>
            </a:r>
            <a:r>
              <a:rPr lang="uk-UA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наносистемної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техніки,</a:t>
            </a:r>
            <a:b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враховуючі  вимоги до їх характеристик, технологічні та ресурсні обмеження; </a:t>
            </a:r>
            <a:b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використовувати сучасні  інструменти  автоматизації проектування.</a:t>
            </a:r>
            <a:b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забезпечувати  якість  виробництва;  обирати  технології,  що  гарантують отримання  необхідних  характеристик  </a:t>
            </a:r>
            <a:r>
              <a:rPr lang="uk-UA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твердотільних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пристроїв; застосовувати сучасні методи контролю мікро- та </a:t>
            </a:r>
            <a:r>
              <a:rPr lang="uk-UA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наносистемної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техніки.</a:t>
            </a:r>
            <a:b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будувати  і  досліджувати  фізичні,  математичні  і  комп’ютерні  моделі об’єктів та процесів мікро- та </a:t>
            </a:r>
            <a:r>
              <a:rPr lang="uk-UA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наноелектроніки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2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548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74935"/>
              </p:ext>
            </p:extLst>
          </p:nvPr>
        </p:nvGraphicFramePr>
        <p:xfrm>
          <a:off x="1280159" y="1"/>
          <a:ext cx="8897112" cy="6832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5704">
                  <a:extLst>
                    <a:ext uri="{9D8B030D-6E8A-4147-A177-3AD203B41FA5}">
                      <a16:colId xmlns:a16="http://schemas.microsoft.com/office/drawing/2014/main" val="1007877169"/>
                    </a:ext>
                  </a:extLst>
                </a:gridCol>
                <a:gridCol w="2965704">
                  <a:extLst>
                    <a:ext uri="{9D8B030D-6E8A-4147-A177-3AD203B41FA5}">
                      <a16:colId xmlns:a16="http://schemas.microsoft.com/office/drawing/2014/main" val="1297003577"/>
                    </a:ext>
                  </a:extLst>
                </a:gridCol>
                <a:gridCol w="2965704">
                  <a:extLst>
                    <a:ext uri="{9D8B030D-6E8A-4147-A177-3AD203B41FA5}">
                      <a16:colId xmlns:a16="http://schemas.microsoft.com/office/drawing/2014/main" val="2152511351"/>
                    </a:ext>
                  </a:extLst>
                </a:gridCol>
              </a:tblGrid>
              <a:tr h="207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extLst>
                  <a:ext uri="{0D108BD9-81ED-4DB2-BD59-A6C34878D82A}">
                    <a16:rowId xmlns:a16="http://schemas.microsoft.com/office/drawing/2014/main" val="3072963808"/>
                  </a:ext>
                </a:extLst>
              </a:tr>
              <a:tr h="5612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Галузь знань, спеціальність, 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освітня програма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рівень вищої освіти 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Нормативні показники для планування і розподілу дисципліни на змістові модулі 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Характеристика навчальної дисципліни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extLst>
                  <a:ext uri="{0D108BD9-81ED-4DB2-BD59-A6C34878D82A}">
                    <a16:rowId xmlns:a16="http://schemas.microsoft.com/office/drawing/2014/main" val="3214403802"/>
                  </a:ext>
                </a:extLst>
              </a:tr>
              <a:tr h="710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очна (денна) форма 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здобуття освіти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/>
                </a:tc>
                <a:extLst>
                  <a:ext uri="{0D108BD9-81ED-4DB2-BD59-A6C34878D82A}">
                    <a16:rowId xmlns:a16="http://schemas.microsoft.com/office/drawing/2014/main" val="3567797131"/>
                  </a:ext>
                </a:extLst>
              </a:tr>
              <a:tr h="4144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Галузь знань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Автоматизація та приладобудування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кредитів – 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Обов’язкова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extLst>
                  <a:ext uri="{0D108BD9-81ED-4DB2-BD59-A6C34878D82A}">
                    <a16:rowId xmlns:a16="http://schemas.microsoft.com/office/drawing/2014/main" val="2366175486"/>
                  </a:ext>
                </a:extLst>
              </a:tr>
              <a:tr h="621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 дисциплін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Професійної підготовки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Освітньої програми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extLst>
                  <a:ext uri="{0D108BD9-81ED-4DB2-BD59-A6C34878D82A}">
                    <a16:rowId xmlns:a16="http://schemas.microsoft.com/office/drawing/2014/main" val="2811537267"/>
                  </a:ext>
                </a:extLst>
              </a:tr>
              <a:tr h="8881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</a:t>
                      </a:r>
                      <a:r>
                        <a:rPr lang="uk-UA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Мікро-та наносистемна техніка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 кількість годин – </a:t>
                      </a:r>
                      <a:r>
                        <a:rPr lang="uk-UA" sz="16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Семестр: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extLst>
                  <a:ext uri="{0D108BD9-81ED-4DB2-BD59-A6C34878D82A}">
                    <a16:rowId xmlns:a16="http://schemas.microsoft.com/office/drawing/2014/main" val="2090684195"/>
                  </a:ext>
                </a:extLst>
              </a:tr>
              <a:tr h="304477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Освітньо-професійна програма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Мікроелектронні</a:t>
                      </a:r>
                      <a:r>
                        <a:rPr lang="uk-UA" sz="1600" u="sng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інформаційні системи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–й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extLst>
                  <a:ext uri="{0D108BD9-81ED-4DB2-BD59-A6C34878D82A}">
                    <a16:rowId xmlns:a16="http://schemas.microsoft.com/office/drawing/2014/main" val="966558259"/>
                  </a:ext>
                </a:extLst>
              </a:tr>
              <a:tr h="269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Змістових модулів –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Лекції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extLst>
                  <a:ext uri="{0D108BD9-81ED-4DB2-BD59-A6C34878D82A}">
                    <a16:rowId xmlns:a16="http://schemas.microsoft.com/office/drawing/2014/main" val="3250094441"/>
                  </a:ext>
                </a:extLst>
              </a:tr>
              <a:tr h="267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uk-UA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год.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extLst>
                  <a:ext uri="{0D108BD9-81ED-4DB2-BD59-A6C34878D82A}">
                    <a16:rowId xmlns:a16="http://schemas.microsoft.com/office/drawing/2014/main" val="3406931474"/>
                  </a:ext>
                </a:extLst>
              </a:tr>
              <a:tr h="446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extLst>
                  <a:ext uri="{0D108BD9-81ED-4DB2-BD59-A6C34878D82A}">
                    <a16:rowId xmlns:a16="http://schemas.microsoft.com/office/drawing/2014/main" val="1934942051"/>
                  </a:ext>
                </a:extLst>
              </a:tr>
              <a:tr h="24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uk-UA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год.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extLst>
                  <a:ext uri="{0D108BD9-81ED-4DB2-BD59-A6C34878D82A}">
                    <a16:rowId xmlns:a16="http://schemas.microsoft.com/office/drawing/2014/main" val="2164543447"/>
                  </a:ext>
                </a:extLst>
              </a:tr>
              <a:tr h="24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extLst>
                  <a:ext uri="{0D108BD9-81ED-4DB2-BD59-A6C34878D82A}">
                    <a16:rowId xmlns:a16="http://schemas.microsoft.com/office/drawing/2014/main" val="1744252974"/>
                  </a:ext>
                </a:extLst>
              </a:tr>
              <a:tr h="33542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вищої освіти: 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магістерський 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поточних контрольних заходів – </a:t>
                      </a:r>
                      <a:r>
                        <a:rPr lang="uk-UA" sz="16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extLst>
                  <a:ext uri="{0D108BD9-81ED-4DB2-BD59-A6C34878D82A}">
                    <a16:rowId xmlns:a16="http://schemas.microsoft.com/office/drawing/2014/main" val="1107721106"/>
                  </a:ext>
                </a:extLst>
              </a:tr>
              <a:tr h="24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Самостійна робота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extLst>
                  <a:ext uri="{0D108BD9-81ED-4DB2-BD59-A6C34878D82A}">
                    <a16:rowId xmlns:a16="http://schemas.microsoft.com/office/drawing/2014/main" val="2209204505"/>
                  </a:ext>
                </a:extLst>
              </a:tr>
              <a:tr h="24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uk-UA" sz="1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год.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extLst>
                  <a:ext uri="{0D108BD9-81ED-4DB2-BD59-A6C34878D82A}">
                    <a16:rowId xmlns:a16="http://schemas.microsoft.com/office/drawing/2014/main" val="1515899292"/>
                  </a:ext>
                </a:extLst>
              </a:tr>
              <a:tr h="737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підсумкового семестрового контролю: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залік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0" marR="50390" marT="0" marB="0" anchor="ctr"/>
                </a:tc>
                <a:extLst>
                  <a:ext uri="{0D108BD9-81ED-4DB2-BD59-A6C34878D82A}">
                    <a16:rowId xmlns:a16="http://schemas.microsoft.com/office/drawing/2014/main" val="868938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2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1520" y="0"/>
            <a:ext cx="11137392" cy="810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НАКОПИЧЕННЯ БАЛІВ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MS Mincho"/>
              </a:rPr>
              <a:t>КОНТРОЛЬНІ ЗАХОДИ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ru-RU" sz="700" dirty="0">
                <a:latin typeface="Times New Roman" panose="02020603050405020304" pitchFamily="18" charset="0"/>
                <a:ea typeface="MS Mincho"/>
              </a:rPr>
              <a:t> 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ru-RU" sz="2000" b="1" i="1" u="sng" dirty="0" err="1">
                <a:latin typeface="Times New Roman" panose="02020603050405020304" pitchFamily="18" charset="0"/>
                <a:ea typeface="MS Mincho"/>
              </a:rPr>
              <a:t>Поточні</a:t>
            </a:r>
            <a:r>
              <a:rPr lang="ru-RU" sz="2000" b="1" i="1" u="sng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ru-RU" sz="2000" b="1" i="1" u="sng" dirty="0" err="1">
                <a:latin typeface="Times New Roman" panose="02020603050405020304" pitchFamily="18" charset="0"/>
                <a:ea typeface="MS Mincho"/>
              </a:rPr>
              <a:t>контрольні</a:t>
            </a:r>
            <a:r>
              <a:rPr lang="ru-RU" sz="2000" b="1" i="1" u="sng" dirty="0">
                <a:latin typeface="Times New Roman" panose="02020603050405020304" pitchFamily="18" charset="0"/>
                <a:ea typeface="MS Mincho"/>
              </a:rPr>
              <a:t> заходи: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algn="just">
              <a:spcAft>
                <a:spcPts val="0"/>
              </a:spcAft>
            </a:pPr>
            <a:r>
              <a:rPr lang="uk-UA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Обов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’</a:t>
            </a:r>
            <a:r>
              <a:rPr lang="uk-UA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язкові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види роботи: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indent="2286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MS Mincho"/>
              </a:rPr>
              <a:t>Тестування  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– 4 рази</a:t>
            </a:r>
            <a:r>
              <a:rPr lang="uk-UA" sz="2000" i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на семестр, наприкінці кожного змістового модулю курсу.</a:t>
            </a:r>
            <a:r>
              <a:rPr lang="uk-UA" sz="2000" i="1" dirty="0">
                <a:latin typeface="Times New Roman" panose="02020603050405020304" pitchFamily="18" charset="0"/>
                <a:ea typeface="MS Mincho"/>
              </a:rPr>
              <a:t> Тести складаються з 10 питань. Оцінюються в 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6 балів кожний.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indent="18034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MS Mincho"/>
              </a:rPr>
              <a:t>Практична робота – </a:t>
            </a:r>
            <a:r>
              <a:rPr lang="uk-UA" sz="2000" i="1" dirty="0">
                <a:latin typeface="Times New Roman" panose="02020603050405020304" pitchFamily="18" charset="0"/>
                <a:ea typeface="MS Mincho"/>
              </a:rPr>
              <a:t> 6 практичних робіт на всі змістові модулі. </a:t>
            </a:r>
            <a:r>
              <a:rPr lang="uk-UA" sz="2000" b="1" i="1" dirty="0">
                <a:latin typeface="Times New Roman" panose="02020603050405020304" pitchFamily="18" charset="0"/>
                <a:ea typeface="MS Mincho"/>
              </a:rPr>
              <a:t> ­</a:t>
            </a:r>
            <a:r>
              <a:rPr lang="uk-UA" sz="2000" dirty="0">
                <a:latin typeface="Times New Roman" panose="02020603050405020304" pitchFamily="18" charset="0"/>
                <a:ea typeface="MS Mincho"/>
              </a:rPr>
              <a:t>– </a:t>
            </a:r>
            <a:r>
              <a:rPr lang="uk-UA" sz="2000" i="1" dirty="0">
                <a:latin typeface="Times New Roman" panose="02020603050405020304" pitchFamily="18" charset="0"/>
                <a:ea typeface="MS Mincho"/>
              </a:rPr>
              <a:t>Кожна робота оцінюється  у 6  балів.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algn="just">
              <a:spcAft>
                <a:spcPts val="0"/>
              </a:spcAft>
            </a:pP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 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algn="just">
              <a:spcAft>
                <a:spcPts val="0"/>
              </a:spcAft>
            </a:pP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Кількість балів усього за змістові модулі дорівнює 60.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uk-UA" sz="700" dirty="0">
                <a:latin typeface="Times New Roman" panose="02020603050405020304" pitchFamily="18" charset="0"/>
                <a:ea typeface="MS Mincho"/>
              </a:rPr>
              <a:t> 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algn="just">
              <a:spcAft>
                <a:spcPts val="0"/>
              </a:spcAft>
            </a:pPr>
            <a:r>
              <a:rPr lang="uk-UA" sz="20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Підсумкові контрольні заходи: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indent="270510" algn="just">
              <a:spcAft>
                <a:spcPts val="0"/>
              </a:spcAft>
            </a:pP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Тестові питання на заліку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max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20 балів) передбачає висвітлення питань всіх змістових модулів. Перелік питань додано на сторінці курсу у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Moodle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moodle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znu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edu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ua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course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view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php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?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id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=14919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indent="27051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MS Mincho"/>
              </a:rPr>
              <a:t>Індивідуальна розрахункова робота</a:t>
            </a:r>
            <a:r>
              <a:rPr lang="uk-UA" sz="2000" i="1" dirty="0">
                <a:latin typeface="Times New Roman" panose="02020603050405020304" pitchFamily="18" charset="0"/>
                <a:ea typeface="MS Mincho"/>
              </a:rPr>
              <a:t> –робота, як оцінюється в 20 балів. Варіант обирають згідно з порядковим номером у списку групи. Захист завдання відбувається наприкінці четвертого змістового модулю курсу. Завдання до розрахункової роботи та варіанти завдань розташовано на сторінці курсу у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Moodle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algn="just">
              <a:spcAft>
                <a:spcPts val="0"/>
              </a:spcAft>
            </a:pPr>
            <a:r>
              <a:rPr lang="uk-UA" sz="2000" i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uk-UA" sz="2000" i="1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https://moodle.znu.edu.ua/course/view.php?id=14919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 </a:t>
            </a:r>
            <a:endParaRPr lang="ru-RU" sz="2000">
              <a:latin typeface="Times New Roman" panose="02020603050405020304" pitchFamily="18" charset="0"/>
              <a:ea typeface="MS Mincho"/>
            </a:endParaRPr>
          </a:p>
          <a:p>
            <a:r>
              <a:rPr lang="uk-UA" i="1" dirty="0"/>
              <a:t> </a:t>
            </a:r>
            <a:endParaRPr lang="ru-RU" dirty="0"/>
          </a:p>
          <a:p>
            <a:r>
              <a:rPr lang="uk-UA" i="1" dirty="0"/>
              <a:t> </a:t>
            </a:r>
            <a:endParaRPr lang="ru-RU" dirty="0"/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832</TotalTime>
  <Words>229</Words>
  <Application>Microsoft Office PowerPoint</Application>
  <PresentationFormat>Широкоэкранный</PresentationFormat>
  <Paragraphs>72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 Black</vt:lpstr>
      <vt:lpstr>Calibri</vt:lpstr>
      <vt:lpstr>Franklin Gothic Book</vt:lpstr>
      <vt:lpstr>MS Mincho</vt:lpstr>
      <vt:lpstr>Times New Roman</vt:lpstr>
      <vt:lpstr>Crop</vt:lpstr>
      <vt:lpstr>Фотовольтаїчні інформаційні системи</vt:lpstr>
      <vt:lpstr>ВІДОМОСТІ ПРО ВИКЛАДАЧА</vt:lpstr>
      <vt:lpstr>Презентация PowerPoint</vt:lpstr>
      <vt:lpstr>  У разі успішного завершення курсу студент зможе:   -  формулювати  і  розв’язувати  складні  інженерні,  виробничі  та/або  наукові задачі  під  час  проектування,  виготовлення  і  дослідження  мікро-  та наносистемної  техніки  різноманітного  призначення та створення конкурентоспроможних розробок, втілення результатів у бізнес-проектах; - оптимізувати  конструкції  систем,  пристроїв  та  компонентів  мікро-  та наносистемної техніки, а також технології їх виготовлення;  - розробляти  вироби  та  компоненти мікро- та наносистемної техніки,   враховуючі  вимоги до їх характеристик, технологічні та ресурсні обмеження;    використовувати сучасні  інструменти  автоматизації проектування. - забезпечувати  якість  виробництва;  обирати  технології,  що  гарантують отримання  необхідних  характеристик  твердотільних  пристроїв; застосовувати сучасні методи контролю мікро- та наносистемної техніки. - будувати  і  досліджувати  фізичні,  математичні  і  комп’ютерні  моделі об’єктів та процесів мікро- та наноелектроніки.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ВІДОМОСТІ ПРО ВИКЛАДАЧА</dc:title>
  <dc:creator>Алина</dc:creator>
  <cp:lastModifiedBy>Алина</cp:lastModifiedBy>
  <cp:revision>24</cp:revision>
  <dcterms:created xsi:type="dcterms:W3CDTF">2021-10-08T08:20:42Z</dcterms:created>
  <dcterms:modified xsi:type="dcterms:W3CDTF">2023-10-02T15:19:08Z</dcterms:modified>
</cp:coreProperties>
</file>