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5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F7AFF-C489-4C5C-A87C-0FE9F86BFC6A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86944-C2FF-43D3-912E-80BAA0AB1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78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486944-C2FF-43D3-912E-80BAA0AB1A7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204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4BDE55EF-1A5A-4BB9-B9AD-DC340AE78830}" type="datetimeFigureOut">
              <a:rPr lang="ru-RU" smtClean="0"/>
              <a:t>13.11.2018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8DB2D36-BDC5-43EA-9488-BD3301C9CFC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516624"/>
            <a:ext cx="8856984" cy="2595025"/>
          </a:xfrm>
        </p:spPr>
        <p:txBody>
          <a:bodyPr>
            <a:normAutofit/>
          </a:bodyPr>
          <a:lstStyle/>
          <a:p>
            <a:pPr algn="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Стратегічне і поточне фінансове планування корпорації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094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478" y="0"/>
            <a:ext cx="856895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Крім коефіцієнта внутрішнього зростання, визначається також</a:t>
            </a:r>
            <a:r>
              <a:rPr lang="uk-UA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коефіцієнт стійкого зростання, що відображає максимально можливий темп економічного розвитку корпорації за рахунок внутрішніх і зовнішніх (за винятком випуску нових акцій) джерел</a:t>
            </a:r>
            <a:r>
              <a:rPr lang="uk-UA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Коефіцієнт стійкого зростання також складний, оскільки для його визначення використовуються два коефіцієнти: прибутковості власного капіталу і реінвестування (капіталізації) — </a:t>
            </a:r>
            <a:r>
              <a:rPr lang="uk-UA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Він визначається за формулою:</a:t>
            </a:r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64" y="2473254"/>
            <a:ext cx="8451646" cy="1709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4664" y="4509120"/>
            <a:ext cx="845164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Розглянуті вище коефіцієнти залежать не тільки від прибутковості активів або капіталу, а й від коефіцієнта реінвестування, тобто від тієї частини чистого прибутку, що залишається в компанії після виплати дивідендів. 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Тому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дивідендна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чинником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визначенні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4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6633"/>
            <a:ext cx="831641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плануванні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велике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Обчислюються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розпорядженні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Коефіцієнти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маржі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прибутковість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продажу. </a:t>
            </a:r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Перший </a:t>
            </a:r>
            <a:r>
              <a:rPr lang="uk-UA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показник 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валової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маржі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Gross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за формулою:</a:t>
            </a:r>
          </a:p>
          <a:p>
            <a:pPr algn="ctr"/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483" y="2420888"/>
            <a:ext cx="626745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3315474"/>
            <a:ext cx="87849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solidFill>
                  <a:srgbClr val="FFFF00"/>
                </a:solidFill>
              </a:rPr>
              <a:t>У цьому коефіцієнті використовується показник валового прибутку як різниця між нетто-виторгом від реалізації (</a:t>
            </a:r>
            <a:r>
              <a:rPr lang="ru-RU" dirty="0" err="1">
                <a:solidFill>
                  <a:srgbClr val="FFFF00"/>
                </a:solidFill>
              </a:rPr>
              <a:t>Net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operating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revenues</a:t>
            </a:r>
            <a:r>
              <a:rPr lang="uk-UA" dirty="0">
                <a:solidFill>
                  <a:srgbClr val="FFFF00"/>
                </a:solidFill>
              </a:rPr>
              <a:t>) і вартістю проданих товарів (</a:t>
            </a:r>
            <a:r>
              <a:rPr lang="ru-RU" dirty="0" err="1">
                <a:solidFill>
                  <a:srgbClr val="FFFF00"/>
                </a:solidFill>
              </a:rPr>
              <a:t>Cost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of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goods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sold</a:t>
            </a:r>
            <a:r>
              <a:rPr lang="uk-UA" dirty="0">
                <a:solidFill>
                  <a:srgbClr val="FFFF00"/>
                </a:solidFill>
              </a:rPr>
              <a:t>). </a:t>
            </a:r>
            <a:r>
              <a:rPr lang="uk-UA" i="1" dirty="0">
                <a:solidFill>
                  <a:srgbClr val="00B050"/>
                </a:solidFill>
              </a:rPr>
              <a:t>Другий показник</a:t>
            </a:r>
            <a:r>
              <a:rPr lang="uk-UA" dirty="0">
                <a:solidFill>
                  <a:srgbClr val="00B050"/>
                </a:solidFill>
              </a:rPr>
              <a:t> — </a:t>
            </a:r>
            <a:r>
              <a:rPr lang="uk-UA" i="1" dirty="0">
                <a:solidFill>
                  <a:srgbClr val="00B050"/>
                </a:solidFill>
              </a:rPr>
              <a:t>коефіцієнт операційної маржі (</a:t>
            </a:r>
            <a:r>
              <a:rPr lang="ru-RU" i="1" dirty="0" err="1">
                <a:solidFill>
                  <a:srgbClr val="00B050"/>
                </a:solidFill>
              </a:rPr>
              <a:t>Operating</a:t>
            </a:r>
            <a:r>
              <a:rPr lang="ru-RU" i="1" dirty="0">
                <a:solidFill>
                  <a:srgbClr val="00B050"/>
                </a:solidFill>
              </a:rPr>
              <a:t> </a:t>
            </a:r>
            <a:r>
              <a:rPr lang="ru-RU" i="1" dirty="0" err="1">
                <a:solidFill>
                  <a:srgbClr val="00B050"/>
                </a:solidFill>
              </a:rPr>
              <a:t>margin</a:t>
            </a:r>
            <a:r>
              <a:rPr lang="uk-UA" i="1" dirty="0">
                <a:solidFill>
                  <a:srgbClr val="00B050"/>
                </a:solidFill>
              </a:rPr>
              <a:t>)</a:t>
            </a:r>
            <a:r>
              <a:rPr lang="uk-UA" dirty="0">
                <a:solidFill>
                  <a:srgbClr val="00B050"/>
                </a:solidFill>
              </a:rPr>
              <a:t> визначається за формулою.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880" y="4576615"/>
            <a:ext cx="5964599" cy="76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5517232"/>
            <a:ext cx="878497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 відміну від першого показника в чисельнику використовується </a:t>
            </a:r>
            <a:r>
              <a:rPr lang="uk-UA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операційний прибуток</a:t>
            </a:r>
            <a:r>
              <a:rPr lang="uk-UA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як різниця між валовим прибутком і операційними витратами, в які входять адміністративні, загальні, а також витрати, пов’язані з продажем виробленої продукції.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93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5076" y="260648"/>
            <a:ext cx="82809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Необхідно зазначити, що корпорації використовують коефіцієнти прибутковості, які враховують їх облікову і фінансову специфіку. </a:t>
            </a:r>
            <a:endParaRPr lang="uk-UA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0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звіті корпорації використовуються два коефіцієнти прибутковості капіталу: прибутковість капіталу, вкладеного у звичайні акції (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common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equity</a:t>
            </a:r>
            <a:r>
              <a:rPr lang="uk-UA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), і прибутковість капіталу корпорації (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capital</a:t>
            </a:r>
            <a:r>
              <a:rPr lang="uk-UA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127" y="2636912"/>
            <a:ext cx="6753746" cy="2390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5433962"/>
            <a:ext cx="9144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цих коефіцієнтах капітал корпорації визначається як сума власного капіталу плюс зобов’язання, за якими корпорація платить проценти.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1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88640"/>
            <a:ext cx="84249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Фінансування розвитку, розширення виробництва здійснюється не тільки за рахунок внутрішніх, а й зовнішніх джерел. До них належать емісія зобов’язань різної форми і термінів, випуск акцій. Розрахунок зовнішніх джерел на планований фінансовий рік здійснюється за такою формулою.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09" y="1556792"/>
            <a:ext cx="6943725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4581128"/>
            <a:ext cx="86409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Формула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блоків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Перший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суму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планованому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приросту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Третій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нерозподіленого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З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відраховуються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плановані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залишилася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З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визначаючи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нову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емісію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корпоративних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цінних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паперів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відділ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старанно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b="1" dirty="0">
                <a:solidFill>
                  <a:srgbClr val="00B050"/>
                </a:solidFill>
              </a:rPr>
              <a:t> </a:t>
            </a:r>
            <a:endParaRPr lang="ru-RU" b="1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246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424"/>
            <a:ext cx="8122096" cy="115409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3. Методи фінансового планування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97416" y="1412776"/>
            <a:ext cx="8208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американських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заведено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п’ятирічний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п’ятирічок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” є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звичною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справою великих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американських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корпорацій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Найдетальніше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плануються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перший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п’ятирічного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плану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зазначити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п’ятирічні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цілям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стратегічних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поетапно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через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зіставлення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п’ять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три-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п’ятирічки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941168"/>
            <a:ext cx="828092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усіма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відділами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з них ставить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обсяги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зводиться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консолідований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план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57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68760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п’ять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альтернативних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планів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204864"/>
            <a:ext cx="91440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план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агресивного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значні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капітальні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вкладення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НДДКР,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освоєння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конкурентної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план нормального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але без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загострення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конкурентної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боротьби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По-третє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передбачається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зниженими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темпами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скороченням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капітальних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По-четверте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обставин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запланована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ліквідація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одного з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дочірнього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У таких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розформування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продаж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ліквідація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підрозділу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шляхами.</a:t>
            </a:r>
          </a:p>
          <a:p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04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32" y="188640"/>
            <a:ext cx="867645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документом,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хід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плану, є прогноз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є основою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Відділ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маркетингу,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аналізує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реалізацію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sales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за 5–10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попередніх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прогнозу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54752" y="2430036"/>
            <a:ext cx="896448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Перша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Щорічний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приріст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нерівномірним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й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економіст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складає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прогноз,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мусить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пояснити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нерівномірності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Друга</a:t>
            </a:r>
            <a:r>
              <a:rPr lang="ru-RU" sz="20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кон’юнктури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ринків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враховуючи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загальний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напрям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фазу циклу (спад,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піднесення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і т.д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.)..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Третя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реклами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кооперації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умов,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Четверта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невиконаних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замовлень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особливо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важливе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тривалим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виробничим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циклом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П’ята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замовлень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нарешті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шоста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передбачаються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товарними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групами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і в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814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052736"/>
            <a:ext cx="846043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Особливість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ринковій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економіці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прогнозу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передбачуваних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власному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капіталі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прогнозу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відділ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складає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гіпотетичні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(лат. </a:t>
            </a:r>
            <a:r>
              <a:rPr lang="ru-RU" sz="24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</a:t>
            </a:r>
            <a:r>
              <a:rPr lang="ru-RU" sz="24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forma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формальні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заради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баланс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комерційної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збитки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капіталі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045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5"/>
            <a:ext cx="8208912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Формальний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баланс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методом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відсоткового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продажем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тому,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зменшенні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і,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зростанні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збільшенні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методу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диференціацію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вони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спонтанними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й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незалежні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дебіторська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товарно-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матеріальні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запаси. </a:t>
            </a:r>
            <a:endParaRPr lang="ru-RU" sz="20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Вони 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прямо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зменшенням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збільшенням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Відбуваються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і в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зобов’язаннях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Так,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зайнятих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призведе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нарахована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але не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виплачена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заробітна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плата”,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зросте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сума “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нарахованих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податків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” через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податкової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бази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таких статей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облігаціями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поточними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цінними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паперами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звичайними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акціями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відбуваються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не автоматично.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5808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032" y="-387424"/>
            <a:ext cx="7315200" cy="1154097"/>
          </a:xfrm>
        </p:spPr>
        <p:txBody>
          <a:bodyPr/>
          <a:lstStyle/>
          <a:p>
            <a:r>
              <a:rPr lang="uk-UA" dirty="0" smtClean="0"/>
              <a:t>4. Фінансовий план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071504"/>
            <a:ext cx="8712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план є результатом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тривалого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комерційної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акціонерного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товариства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внутрішній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нормативний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документ,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окреслює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майбутній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0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2708920"/>
            <a:ext cx="8892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rgbClr val="00B050"/>
                </a:solidFill>
              </a:rPr>
              <a:t>Фінансовий</a:t>
            </a:r>
            <a:r>
              <a:rPr lang="ru-RU" dirty="0">
                <a:solidFill>
                  <a:srgbClr val="00B050"/>
                </a:solidFill>
              </a:rPr>
              <a:t> план на </a:t>
            </a:r>
            <a:r>
              <a:rPr lang="ru-RU" dirty="0" err="1">
                <a:solidFill>
                  <a:srgbClr val="00B050"/>
                </a:solidFill>
              </a:rPr>
              <a:t>майбутній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фінансовий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рік</a:t>
            </a:r>
            <a:r>
              <a:rPr lang="ru-RU" dirty="0">
                <a:solidFill>
                  <a:srgbClr val="00B050"/>
                </a:solidFill>
              </a:rPr>
              <a:t> великих </a:t>
            </a:r>
            <a:r>
              <a:rPr lang="ru-RU" dirty="0" err="1">
                <a:solidFill>
                  <a:srgbClr val="00B050"/>
                </a:solidFill>
              </a:rPr>
              <a:t>корпорацій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являє</a:t>
            </a:r>
            <a:r>
              <a:rPr lang="ru-RU" dirty="0">
                <a:solidFill>
                  <a:srgbClr val="00B050"/>
                </a:solidFill>
              </a:rPr>
              <a:t> собою </a:t>
            </a:r>
            <a:r>
              <a:rPr lang="ru-RU" dirty="0" err="1">
                <a:solidFill>
                  <a:srgbClr val="00B050"/>
                </a:solidFill>
              </a:rPr>
              <a:t>досить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важкий</a:t>
            </a:r>
            <a:r>
              <a:rPr lang="ru-RU" dirty="0">
                <a:solidFill>
                  <a:srgbClr val="00B050"/>
                </a:solidFill>
              </a:rPr>
              <a:t> том, </a:t>
            </a:r>
            <a:r>
              <a:rPr lang="ru-RU" dirty="0" err="1">
                <a:solidFill>
                  <a:srgbClr val="00B050"/>
                </a:solidFill>
              </a:rPr>
              <a:t>що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складається</a:t>
            </a:r>
            <a:r>
              <a:rPr lang="ru-RU" dirty="0">
                <a:solidFill>
                  <a:srgbClr val="00B050"/>
                </a:solidFill>
              </a:rPr>
              <a:t> з ряду </a:t>
            </a:r>
            <a:r>
              <a:rPr lang="ru-RU" dirty="0" err="1">
                <a:solidFill>
                  <a:srgbClr val="00B050"/>
                </a:solidFill>
              </a:rPr>
              <a:t>відокремлених</a:t>
            </a:r>
            <a:r>
              <a:rPr lang="ru-RU" dirty="0">
                <a:solidFill>
                  <a:srgbClr val="00B050"/>
                </a:solidFill>
              </a:rPr>
              <a:t>, але </a:t>
            </a:r>
            <a:r>
              <a:rPr lang="ru-RU" dirty="0" err="1">
                <a:solidFill>
                  <a:srgbClr val="00B050"/>
                </a:solidFill>
              </a:rPr>
              <a:t>тісно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пов’язаних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між</a:t>
            </a:r>
            <a:r>
              <a:rPr lang="ru-RU" dirty="0">
                <a:solidFill>
                  <a:srgbClr val="00B050"/>
                </a:solidFill>
              </a:rPr>
              <a:t> собою </a:t>
            </a:r>
            <a:r>
              <a:rPr lang="ru-RU" dirty="0" err="1">
                <a:solidFill>
                  <a:srgbClr val="00B050"/>
                </a:solidFill>
              </a:rPr>
              <a:t>документів</a:t>
            </a:r>
            <a:r>
              <a:rPr lang="ru-RU" dirty="0">
                <a:solidFill>
                  <a:srgbClr val="00B050"/>
                </a:solidFill>
              </a:rPr>
              <a:t>. </a:t>
            </a:r>
            <a:r>
              <a:rPr lang="ru-RU" dirty="0" err="1">
                <a:solidFill>
                  <a:srgbClr val="00B050"/>
                </a:solidFill>
              </a:rPr>
              <a:t>Кожний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із</a:t>
            </a:r>
            <a:r>
              <a:rPr lang="ru-RU" dirty="0">
                <a:solidFill>
                  <a:srgbClr val="00B050"/>
                </a:solidFill>
              </a:rPr>
              <a:t> них </a:t>
            </a:r>
            <a:r>
              <a:rPr lang="ru-RU" dirty="0" err="1">
                <a:solidFill>
                  <a:srgbClr val="00B050"/>
                </a:solidFill>
              </a:rPr>
              <a:t>відбиває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спеціальний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напрям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розвитку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головними</a:t>
            </a:r>
            <a:r>
              <a:rPr lang="ru-RU" dirty="0">
                <a:solidFill>
                  <a:srgbClr val="00B050"/>
                </a:solidFill>
              </a:rPr>
              <a:t> з них є: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4005064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>
                <a:solidFill>
                  <a:srgbClr val="FFC000"/>
                </a:solidFill>
              </a:rPr>
              <a:t>- прогноз </a:t>
            </a:r>
            <a:r>
              <a:rPr lang="ru-RU" dirty="0" err="1">
                <a:solidFill>
                  <a:srgbClr val="FFC000"/>
                </a:solidFill>
              </a:rPr>
              <a:t>продажів</a:t>
            </a:r>
            <a:r>
              <a:rPr lang="ru-RU" dirty="0">
                <a:solidFill>
                  <a:srgbClr val="FFC000"/>
                </a:solidFill>
              </a:rPr>
              <a:t>;</a:t>
            </a:r>
          </a:p>
          <a:p>
            <a:pPr lvl="0"/>
            <a:r>
              <a:rPr lang="ru-RU" dirty="0" smtClean="0">
                <a:solidFill>
                  <a:srgbClr val="FFC000"/>
                </a:solidFill>
              </a:rPr>
              <a:t>- </a:t>
            </a:r>
            <a:r>
              <a:rPr lang="ru-RU" dirty="0" err="1" smtClean="0">
                <a:solidFill>
                  <a:srgbClr val="FFC000"/>
                </a:solidFill>
              </a:rPr>
              <a:t>pro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forma</a:t>
            </a:r>
            <a:r>
              <a:rPr lang="ru-RU" dirty="0">
                <a:solidFill>
                  <a:srgbClr val="FFC000"/>
                </a:solidFill>
              </a:rPr>
              <a:t> баланс;</a:t>
            </a:r>
          </a:p>
          <a:p>
            <a:pPr lvl="0"/>
            <a:r>
              <a:rPr lang="ru-RU" dirty="0" smtClean="0">
                <a:solidFill>
                  <a:srgbClr val="FFC000"/>
                </a:solidFill>
              </a:rPr>
              <a:t>- </a:t>
            </a:r>
            <a:r>
              <a:rPr lang="ru-RU" dirty="0" err="1" smtClean="0">
                <a:solidFill>
                  <a:srgbClr val="FFC000"/>
                </a:solidFill>
              </a:rPr>
              <a:t>pro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forma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звіт</a:t>
            </a:r>
            <a:r>
              <a:rPr lang="ru-RU" dirty="0">
                <a:solidFill>
                  <a:srgbClr val="FFC000"/>
                </a:solidFill>
              </a:rPr>
              <a:t> про </a:t>
            </a:r>
            <a:r>
              <a:rPr lang="ru-RU" dirty="0" err="1">
                <a:solidFill>
                  <a:srgbClr val="FFC000"/>
                </a:solidFill>
              </a:rPr>
              <a:t>прибуток</a:t>
            </a:r>
            <a:r>
              <a:rPr lang="ru-RU" dirty="0">
                <a:solidFill>
                  <a:srgbClr val="FFC000"/>
                </a:solidFill>
              </a:rPr>
              <a:t>;</a:t>
            </a:r>
          </a:p>
          <a:p>
            <a:pPr lvl="0"/>
            <a:r>
              <a:rPr lang="ru-RU" dirty="0" smtClean="0">
                <a:solidFill>
                  <a:srgbClr val="FFC000"/>
                </a:solidFill>
              </a:rPr>
              <a:t>- </a:t>
            </a:r>
            <a:r>
              <a:rPr lang="ru-RU" dirty="0" err="1" smtClean="0">
                <a:solidFill>
                  <a:srgbClr val="FFC000"/>
                </a:solidFill>
              </a:rPr>
              <a:t>pro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forma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звіт</a:t>
            </a:r>
            <a:r>
              <a:rPr lang="ru-RU" dirty="0">
                <a:solidFill>
                  <a:srgbClr val="FFC000"/>
                </a:solidFill>
              </a:rPr>
              <a:t> про </a:t>
            </a:r>
            <a:r>
              <a:rPr lang="ru-RU" dirty="0" err="1">
                <a:solidFill>
                  <a:srgbClr val="FFC000"/>
                </a:solidFill>
              </a:rPr>
              <a:t>зміну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фінансової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позиції</a:t>
            </a:r>
            <a:r>
              <a:rPr lang="ru-RU" dirty="0">
                <a:solidFill>
                  <a:srgbClr val="FFC000"/>
                </a:solidFill>
              </a:rPr>
              <a:t>;</a:t>
            </a:r>
          </a:p>
          <a:p>
            <a:pPr lvl="0"/>
            <a:r>
              <a:rPr lang="uk-UA" dirty="0" smtClean="0">
                <a:solidFill>
                  <a:srgbClr val="FFC000"/>
                </a:solidFill>
              </a:rPr>
              <a:t>- </a:t>
            </a:r>
            <a:r>
              <a:rPr lang="uk-UA" dirty="0" err="1" smtClean="0">
                <a:solidFill>
                  <a:srgbClr val="FFC000"/>
                </a:solidFill>
              </a:rPr>
              <a:t>pro</a:t>
            </a:r>
            <a:r>
              <a:rPr lang="uk-UA" dirty="0" smtClean="0">
                <a:solidFill>
                  <a:srgbClr val="FFC000"/>
                </a:solidFill>
              </a:rPr>
              <a:t> </a:t>
            </a:r>
            <a:r>
              <a:rPr lang="uk-UA" dirty="0" err="1">
                <a:solidFill>
                  <a:srgbClr val="FFC000"/>
                </a:solidFill>
              </a:rPr>
              <a:t>forma</a:t>
            </a:r>
            <a:r>
              <a:rPr lang="uk-UA" dirty="0">
                <a:solidFill>
                  <a:srgbClr val="FFC000"/>
                </a:solidFill>
              </a:rPr>
              <a:t> звіт про зміну в капіталі корпорації;</a:t>
            </a:r>
            <a:endParaRPr lang="ru-RU" dirty="0">
              <a:solidFill>
                <a:srgbClr val="FFC000"/>
              </a:solidFill>
            </a:endParaRPr>
          </a:p>
          <a:p>
            <a:pPr lvl="0"/>
            <a:r>
              <a:rPr lang="ru-RU" dirty="0" smtClean="0">
                <a:solidFill>
                  <a:srgbClr val="FFC000"/>
                </a:solidFill>
              </a:rPr>
              <a:t>- план </a:t>
            </a:r>
            <a:r>
              <a:rPr lang="ru-RU" dirty="0" err="1">
                <a:solidFill>
                  <a:srgbClr val="FFC000"/>
                </a:solidFill>
              </a:rPr>
              <a:t>зовнішнього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фінансування</a:t>
            </a:r>
            <a:r>
              <a:rPr lang="ru-RU" dirty="0">
                <a:solidFill>
                  <a:srgbClr val="FFC000"/>
                </a:solidFill>
              </a:rPr>
              <a:t>;</a:t>
            </a:r>
          </a:p>
          <a:p>
            <a:pPr lvl="0"/>
            <a:r>
              <a:rPr lang="ru-RU" dirty="0" smtClean="0">
                <a:solidFill>
                  <a:srgbClr val="FFC000"/>
                </a:solidFill>
              </a:rPr>
              <a:t>- бюджет </a:t>
            </a:r>
            <a:r>
              <a:rPr lang="ru-RU" dirty="0" err="1">
                <a:solidFill>
                  <a:srgbClr val="FFC000"/>
                </a:solidFill>
              </a:rPr>
              <a:t>капітальних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вкладень</a:t>
            </a:r>
            <a:r>
              <a:rPr lang="ru-RU" dirty="0">
                <a:solidFill>
                  <a:srgbClr val="FFC000"/>
                </a:solidFill>
              </a:rPr>
              <a:t>;</a:t>
            </a:r>
          </a:p>
          <a:p>
            <a:pPr lvl="0"/>
            <a:r>
              <a:rPr lang="ru-RU" dirty="0" smtClean="0">
                <a:solidFill>
                  <a:srgbClr val="FFC000"/>
                </a:solidFill>
              </a:rPr>
              <a:t>- бюджет </a:t>
            </a:r>
            <a:r>
              <a:rPr lang="ru-RU" dirty="0" err="1">
                <a:solidFill>
                  <a:srgbClr val="FFC000"/>
                </a:solidFill>
              </a:rPr>
              <a:t>грошових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надходжень</a:t>
            </a:r>
            <a:r>
              <a:rPr lang="ru-RU" dirty="0">
                <a:solidFill>
                  <a:srgbClr val="FFC000"/>
                </a:solidFill>
              </a:rPr>
              <a:t> і </a:t>
            </a:r>
            <a:r>
              <a:rPr lang="ru-RU" dirty="0" err="1">
                <a:solidFill>
                  <a:srgbClr val="FFC000"/>
                </a:solidFill>
              </a:rPr>
              <a:t>витрат</a:t>
            </a:r>
            <a:r>
              <a:rPr lang="ru-RU" dirty="0">
                <a:solidFill>
                  <a:srgbClr val="FFC000"/>
                </a:solidFill>
              </a:rPr>
              <a:t> (</a:t>
            </a:r>
            <a:r>
              <a:rPr lang="ru-RU" dirty="0" err="1">
                <a:solidFill>
                  <a:srgbClr val="FFC000"/>
                </a:solidFill>
              </a:rPr>
              <a:t>касовий</a:t>
            </a:r>
            <a:r>
              <a:rPr lang="ru-RU" dirty="0">
                <a:solidFill>
                  <a:srgbClr val="FFC000"/>
                </a:solidFill>
              </a:rPr>
              <a:t> план).</a:t>
            </a:r>
          </a:p>
          <a:p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30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315200" cy="1154097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628800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Фінансова стратегія корпорації</a:t>
            </a:r>
          </a:p>
          <a:p>
            <a:pPr marL="342900" indent="-342900">
              <a:buAutoNum type="arabicPeriod"/>
            </a:pPr>
            <a:r>
              <a:rPr lang="uk-UA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Джерела фінансування розвитку корпорації</a:t>
            </a:r>
          </a:p>
          <a:p>
            <a:pPr marL="342900" indent="-342900">
              <a:buAutoNum type="arabicPeriod"/>
            </a:pPr>
            <a:r>
              <a:rPr lang="uk-UA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Методи фінансового планування</a:t>
            </a:r>
          </a:p>
          <a:p>
            <a:pPr marL="342900" indent="-342900">
              <a:buAutoNum type="arabicPeriod"/>
            </a:pPr>
            <a:r>
              <a:rPr lang="uk-UA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Фінансовий план</a:t>
            </a:r>
          </a:p>
        </p:txBody>
      </p:sp>
    </p:spTree>
    <p:extLst>
      <p:ext uri="{BB962C8B-B14F-4D97-AF65-F5344CB8AC3E}">
        <p14:creationId xmlns:p14="http://schemas.microsoft.com/office/powerpoint/2010/main" val="19926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696" y="116632"/>
            <a:ext cx="889291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складатися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пенсійного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фонду,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фундаментальних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кожному з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визначені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поставлені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обґрунтовуються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майбутні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0696" y="2332623"/>
            <a:ext cx="856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взаємозалежні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727" y="2971800"/>
            <a:ext cx="5774593" cy="3716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094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Фінансова стратегія корпорації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584013"/>
            <a:ext cx="84969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Стратегія розвитку (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Strategy</a:t>
            </a:r>
            <a:r>
              <a:rPr lang="uk-UA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являє собою програму досягнення економічного зростання в майбутньому. </a:t>
            </a:r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54032" y="2780928"/>
            <a:ext cx="668996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стратегію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конкретніше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Так,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інноваційні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ставлять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за мету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освоєння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аналогів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котрих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світовому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ринків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43020" y="4869160"/>
            <a:ext cx="89644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стратегія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узгоджується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фінансовою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стратегією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чинник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нормального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Першочерговим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керівників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зміцнення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конкурентної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яка конкретно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інноваційного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маркетингового,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цінового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збутового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організаційного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так і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1026" name="Picture 2" descr="C:\Users\Admi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26863">
            <a:off x="347887" y="2804071"/>
            <a:ext cx="2062650" cy="172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17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менеджерів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розробляють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стратегію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є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стратегічної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фінансовою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987824" y="968534"/>
            <a:ext cx="432048" cy="2282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1196400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стратегія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врахуванні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зміцнення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конкурентної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ринку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7092280" y="968534"/>
            <a:ext cx="0" cy="2282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75392" y="135919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інансова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— на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капіталів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2197850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solidFill>
                  <a:srgbClr val="FF0000"/>
                </a:solidFill>
              </a:rPr>
              <a:t>Тенденції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розвитку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ринків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різні</a:t>
            </a:r>
            <a:r>
              <a:rPr lang="ru-RU" dirty="0">
                <a:solidFill>
                  <a:srgbClr val="FF0000"/>
                </a:solidFill>
              </a:rPr>
              <a:t>, тому </a:t>
            </a:r>
            <a:r>
              <a:rPr lang="ru-RU" dirty="0" err="1">
                <a:solidFill>
                  <a:srgbClr val="FF0000"/>
                </a:solidFill>
              </a:rPr>
              <a:t>загальна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стратегія</a:t>
            </a:r>
            <a:r>
              <a:rPr lang="ru-RU" dirty="0">
                <a:solidFill>
                  <a:srgbClr val="FF0000"/>
                </a:solidFill>
              </a:rPr>
              <a:t> часто не </a:t>
            </a:r>
            <a:r>
              <a:rPr lang="ru-RU" dirty="0" err="1">
                <a:solidFill>
                  <a:srgbClr val="FF0000"/>
                </a:solidFill>
              </a:rPr>
              <a:t>може</a:t>
            </a:r>
            <a:r>
              <a:rPr lang="ru-RU" dirty="0">
                <a:solidFill>
                  <a:srgbClr val="FF0000"/>
                </a:solidFill>
              </a:rPr>
              <a:t> бути </a:t>
            </a:r>
            <a:r>
              <a:rPr lang="ru-RU" dirty="0" err="1">
                <a:solidFill>
                  <a:srgbClr val="FF0000"/>
                </a:solidFill>
              </a:rPr>
              <a:t>підтримана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відповідним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фінансовим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забезпеченням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2" y="4293096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solidFill>
                  <a:srgbClr val="FFFF00"/>
                </a:solidFill>
              </a:rPr>
              <a:t>Під</a:t>
            </a:r>
            <a:r>
              <a:rPr lang="ru-RU" dirty="0">
                <a:solidFill>
                  <a:srgbClr val="FFFF00"/>
                </a:solidFill>
              </a:rPr>
              <a:t> час </a:t>
            </a:r>
            <a:r>
              <a:rPr lang="ru-RU" dirty="0" err="1">
                <a:solidFill>
                  <a:srgbClr val="FFFF00"/>
                </a:solidFill>
              </a:rPr>
              <a:t>розроблення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фінансової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стратегії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визначаються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її</a:t>
            </a:r>
            <a:r>
              <a:rPr lang="ru-RU" dirty="0">
                <a:solidFill>
                  <a:srgbClr val="FFFF00"/>
                </a:solidFill>
              </a:rPr>
              <a:t> мета, </a:t>
            </a:r>
            <a:r>
              <a:rPr lang="ru-RU" dirty="0" err="1">
                <a:solidFill>
                  <a:srgbClr val="FFFF00"/>
                </a:solidFill>
              </a:rPr>
              <a:t>часові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межі</a:t>
            </a:r>
            <a:r>
              <a:rPr lang="ru-RU" dirty="0">
                <a:solidFill>
                  <a:srgbClr val="FFFF00"/>
                </a:solidFill>
              </a:rPr>
              <a:t> (</a:t>
            </a:r>
            <a:r>
              <a:rPr lang="ru-RU" dirty="0" err="1">
                <a:solidFill>
                  <a:srgbClr val="FFFF00"/>
                </a:solidFill>
              </a:rPr>
              <a:t>time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frame</a:t>
            </a:r>
            <a:r>
              <a:rPr lang="ru-RU" dirty="0">
                <a:solidFill>
                  <a:srgbClr val="FFFF00"/>
                </a:solidFill>
              </a:rPr>
              <a:t>), а </a:t>
            </a:r>
            <a:r>
              <a:rPr lang="ru-RU" dirty="0" err="1">
                <a:solidFill>
                  <a:srgbClr val="FFFF00"/>
                </a:solidFill>
              </a:rPr>
              <a:t>також</a:t>
            </a:r>
            <a:r>
              <a:rPr lang="ru-RU" dirty="0">
                <a:solidFill>
                  <a:srgbClr val="FFFF00"/>
                </a:solidFill>
              </a:rPr>
              <a:t> характер </a:t>
            </a:r>
            <a:r>
              <a:rPr lang="ru-RU" dirty="0" err="1">
                <a:solidFill>
                  <a:srgbClr val="FFFF00"/>
                </a:solidFill>
              </a:rPr>
              <a:t>дій</a:t>
            </a:r>
            <a:r>
              <a:rPr lang="ru-RU" dirty="0">
                <a:solidFill>
                  <a:srgbClr val="FFFF00"/>
                </a:solidFill>
              </a:rPr>
              <a:t>, </a:t>
            </a:r>
            <a:r>
              <a:rPr lang="ru-RU" dirty="0" err="1">
                <a:solidFill>
                  <a:srgbClr val="FFFF00"/>
                </a:solidFill>
              </a:rPr>
              <a:t>що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передбачаються</a:t>
            </a:r>
            <a:r>
              <a:rPr lang="ru-RU" dirty="0">
                <a:solidFill>
                  <a:srgbClr val="FFFF00"/>
                </a:solidFill>
              </a:rPr>
              <a:t>. </a:t>
            </a:r>
            <a:endParaRPr lang="ru-RU" dirty="0" smtClean="0">
              <a:solidFill>
                <a:srgbClr val="FFFF00"/>
              </a:solidFill>
            </a:endParaRPr>
          </a:p>
          <a:p>
            <a:pPr algn="ctr"/>
            <a:r>
              <a:rPr lang="ru-RU" dirty="0" err="1" smtClean="0">
                <a:solidFill>
                  <a:srgbClr val="FFFF00"/>
                </a:solidFill>
              </a:rPr>
              <a:t>Відповідно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до </a:t>
            </a:r>
            <a:r>
              <a:rPr lang="ru-RU" dirty="0" err="1">
                <a:solidFill>
                  <a:srgbClr val="FFFF00"/>
                </a:solidFill>
              </a:rPr>
              <a:t>цих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дій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з’ясовується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можливість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досягнення</a:t>
            </a:r>
            <a:r>
              <a:rPr lang="ru-RU" dirty="0">
                <a:solidFill>
                  <a:srgbClr val="FFFF00"/>
                </a:solidFill>
              </a:rPr>
              <a:t> мети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9512" y="5421417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solidFill>
                  <a:srgbClr val="00B050"/>
                </a:solidFill>
              </a:rPr>
              <a:t>Цілі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фінансової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стратегії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визначати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важче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ніж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загальноекономічні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орієнтири</a:t>
            </a:r>
            <a:r>
              <a:rPr lang="ru-RU" dirty="0">
                <a:solidFill>
                  <a:srgbClr val="00B050"/>
                </a:solidFill>
              </a:rPr>
              <a:t>. Ряд </a:t>
            </a:r>
            <a:r>
              <a:rPr lang="ru-RU" dirty="0" err="1">
                <a:solidFill>
                  <a:srgbClr val="00B050"/>
                </a:solidFill>
              </a:rPr>
              <a:t>досліджень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показують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що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менеджери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корпорацій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надають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перевагу</a:t>
            </a:r>
            <a:r>
              <a:rPr lang="ru-RU" dirty="0">
                <a:solidFill>
                  <a:srgbClr val="00B050"/>
                </a:solidFill>
              </a:rPr>
              <a:t> таким </a:t>
            </a:r>
            <a:r>
              <a:rPr lang="ru-RU" dirty="0" err="1">
                <a:solidFill>
                  <a:srgbClr val="00B050"/>
                </a:solidFill>
              </a:rPr>
              <a:t>цілям</a:t>
            </a:r>
            <a:r>
              <a:rPr lang="ru-RU" dirty="0">
                <a:solidFill>
                  <a:srgbClr val="00B050"/>
                </a:solidFill>
              </a:rPr>
              <a:t>, як </a:t>
            </a:r>
            <a:r>
              <a:rPr lang="ru-RU" dirty="0" err="1">
                <a:solidFill>
                  <a:srgbClr val="00B050"/>
                </a:solidFill>
              </a:rPr>
              <a:t>максимізація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розмірів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фірми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її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економічного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зростання</a:t>
            </a:r>
            <a:r>
              <a:rPr lang="ru-RU" dirty="0">
                <a:solidFill>
                  <a:srgbClr val="00B050"/>
                </a:solidFill>
              </a:rPr>
              <a:t> і </a:t>
            </a:r>
            <a:r>
              <a:rPr lang="ru-RU" dirty="0" err="1">
                <a:solidFill>
                  <a:srgbClr val="00B050"/>
                </a:solidFill>
              </a:rPr>
              <a:t>навіть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зниження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ймовірності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втратити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власну</a:t>
            </a:r>
            <a:r>
              <a:rPr lang="ru-RU" dirty="0">
                <a:solidFill>
                  <a:srgbClr val="00B050"/>
                </a:solidFill>
              </a:rPr>
              <a:t> роботу.</a:t>
            </a:r>
          </a:p>
        </p:txBody>
      </p:sp>
      <p:pic>
        <p:nvPicPr>
          <p:cNvPr id="2050" name="Picture 2" descr="C:\Users\Admin\Desktop\PR-manag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6" y="2667899"/>
            <a:ext cx="1566059" cy="14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899935"/>
            <a:ext cx="3923928" cy="139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01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992" y="26064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минулий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1121956"/>
            <a:ext cx="7756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З </a:t>
            </a:r>
            <a:r>
              <a:rPr lang="ru-RU" dirty="0" err="1">
                <a:solidFill>
                  <a:srgbClr val="00B050"/>
                </a:solidFill>
              </a:rPr>
              <a:t>цією</a:t>
            </a:r>
            <a:r>
              <a:rPr lang="ru-RU" dirty="0">
                <a:solidFill>
                  <a:srgbClr val="00B050"/>
                </a:solidFill>
              </a:rPr>
              <a:t> метою </a:t>
            </a:r>
            <a:r>
              <a:rPr lang="ru-RU" dirty="0" err="1">
                <a:solidFill>
                  <a:srgbClr val="00B050"/>
                </a:solidFill>
              </a:rPr>
              <a:t>використовуються</a:t>
            </a:r>
            <a:r>
              <a:rPr lang="ru-RU" dirty="0">
                <a:solidFill>
                  <a:srgbClr val="00B050"/>
                </a:solidFill>
              </a:rPr>
              <a:t> два </a:t>
            </a:r>
            <a:r>
              <a:rPr lang="ru-RU" dirty="0" err="1">
                <a:solidFill>
                  <a:srgbClr val="00B050"/>
                </a:solidFill>
              </a:rPr>
              <a:t>методи</a:t>
            </a:r>
            <a:r>
              <a:rPr lang="ru-RU" dirty="0">
                <a:solidFill>
                  <a:srgbClr val="00B050"/>
                </a:solidFill>
              </a:rPr>
              <a:t>: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987824" y="1491288"/>
            <a:ext cx="2664296" cy="425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7632" y="1991544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C000"/>
                </a:solidFill>
              </a:rPr>
              <a:t>Бокса-</a:t>
            </a:r>
            <a:r>
              <a:rPr lang="ru-RU" dirty="0" err="1">
                <a:solidFill>
                  <a:srgbClr val="FFC000"/>
                </a:solidFill>
              </a:rPr>
              <a:t>Дженкінса</a:t>
            </a:r>
            <a:r>
              <a:rPr lang="ru-RU" dirty="0">
                <a:solidFill>
                  <a:srgbClr val="FFC000"/>
                </a:solidFill>
              </a:rPr>
              <a:t>, </a:t>
            </a:r>
            <a:r>
              <a:rPr lang="ru-RU" dirty="0" err="1">
                <a:solidFill>
                  <a:srgbClr val="FFC000"/>
                </a:solidFill>
              </a:rPr>
              <a:t>прийнятний</a:t>
            </a:r>
            <a:r>
              <a:rPr lang="ru-RU" dirty="0">
                <a:solidFill>
                  <a:srgbClr val="FFC000"/>
                </a:solidFill>
              </a:rPr>
              <a:t> для </a:t>
            </a:r>
            <a:r>
              <a:rPr lang="ru-RU" dirty="0" err="1">
                <a:solidFill>
                  <a:srgbClr val="FFC000"/>
                </a:solidFill>
              </a:rPr>
              <a:t>короткострокового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прогнозування</a:t>
            </a: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652120" y="1491288"/>
            <a:ext cx="216024" cy="425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84928" y="1991544"/>
            <a:ext cx="46440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C000"/>
                </a:solidFill>
              </a:rPr>
              <a:t>Побудова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економетричної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моделі</a:t>
            </a:r>
            <a:r>
              <a:rPr lang="ru-RU" dirty="0">
                <a:solidFill>
                  <a:srgbClr val="FFC000"/>
                </a:solidFill>
              </a:rPr>
              <a:t>, в </a:t>
            </a:r>
            <a:r>
              <a:rPr lang="ru-RU" dirty="0" err="1">
                <a:solidFill>
                  <a:srgbClr val="FFC000"/>
                </a:solidFill>
              </a:rPr>
              <a:t>якій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показник</a:t>
            </a:r>
            <a:r>
              <a:rPr lang="ru-RU" dirty="0">
                <a:solidFill>
                  <a:srgbClr val="FFC000"/>
                </a:solidFill>
              </a:rPr>
              <a:t>, </a:t>
            </a:r>
            <a:r>
              <a:rPr lang="ru-RU" dirty="0" err="1">
                <a:solidFill>
                  <a:srgbClr val="FFC000"/>
                </a:solidFill>
              </a:rPr>
              <a:t>що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цікавить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фінансового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аналітика</a:t>
            </a:r>
            <a:r>
              <a:rPr lang="ru-RU" dirty="0">
                <a:solidFill>
                  <a:srgbClr val="FFC000"/>
                </a:solidFill>
              </a:rPr>
              <a:t>, </a:t>
            </a:r>
            <a:r>
              <a:rPr lang="ru-RU" dirty="0" err="1">
                <a:solidFill>
                  <a:srgbClr val="FFC000"/>
                </a:solidFill>
              </a:rPr>
              <a:t>конкретизується</a:t>
            </a:r>
            <a:r>
              <a:rPr lang="ru-RU" dirty="0">
                <a:solidFill>
                  <a:srgbClr val="FFC000"/>
                </a:solidFill>
              </a:rPr>
              <a:t> як </a:t>
            </a:r>
            <a:r>
              <a:rPr lang="ru-RU" dirty="0" err="1">
                <a:solidFill>
                  <a:srgbClr val="FFC000"/>
                </a:solidFill>
              </a:rPr>
              <a:t>ендогенний</a:t>
            </a:r>
            <a:r>
              <a:rPr lang="ru-RU" dirty="0">
                <a:solidFill>
                  <a:srgbClr val="FFC000"/>
                </a:solidFill>
              </a:rPr>
              <a:t> і </a:t>
            </a:r>
            <a:r>
              <a:rPr lang="ru-RU" dirty="0" err="1">
                <a:solidFill>
                  <a:srgbClr val="FFC000"/>
                </a:solidFill>
              </a:rPr>
              <a:t>розглядається</a:t>
            </a:r>
            <a:r>
              <a:rPr lang="ru-RU" dirty="0">
                <a:solidFill>
                  <a:srgbClr val="FFC000"/>
                </a:solidFill>
              </a:rPr>
              <a:t> як </a:t>
            </a:r>
            <a:r>
              <a:rPr lang="ru-RU" dirty="0" err="1">
                <a:solidFill>
                  <a:srgbClr val="FFC000"/>
                </a:solidFill>
              </a:rPr>
              <a:t>частина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всієї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системи</a:t>
            </a:r>
            <a:r>
              <a:rPr lang="ru-RU" dirty="0">
                <a:solidFill>
                  <a:srgbClr val="FFC000"/>
                </a:solidFill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0992" y="3717032"/>
            <a:ext cx="909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Прогноз 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не план, 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552" y="4509120"/>
            <a:ext cx="820891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прогнози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детально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вивчаються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в них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вносяться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виправлення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уточнення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Прогнози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відділів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узгоджуються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собою.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Особлива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приділяється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капітальним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вкладенням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спрямованим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тих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ринку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сильні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і є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зміцнити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62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860444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визначенням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майбутній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страхування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7504" y="1789078"/>
            <a:ext cx="885698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інансове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складний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564904"/>
            <a:ext cx="885698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інвестиційними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фінансовими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можливостями</a:t>
            </a:r>
            <a: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диспропорцій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рішеннями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приймаються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тими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прийняти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Обґрунтування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обраного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варіанта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досягнутих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корпорацією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порівняно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поставленими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цілями</a:t>
            </a:r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78944" y="5869780"/>
            <a:ext cx="87129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стадій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менеджер ставить перед собою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планований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60" y="47288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корпорація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складає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середньострокові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908720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Довгострокове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своєю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сутністю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прогнозуванням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10—15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31740" y="1700808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Середній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п’ять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але в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літературі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довгостроковим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72292" y="2564904"/>
            <a:ext cx="4283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Поточне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оперативне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розраховане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один </a:t>
            </a:r>
            <a:r>
              <a:rPr lang="ru-RU" sz="2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наперед.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360" y="3408778"/>
            <a:ext cx="91306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кожному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ставляться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будуються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3360" y="4393663"/>
            <a:ext cx="9130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Найважчою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проблемою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оптимального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плану.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яка б могла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врахувати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невизначеності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Як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зазначають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прихильники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хаосу і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невизначеності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складені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тривалу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перспективу,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приречені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провал.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Практично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нерозв’язаною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проблемою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контролю за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втіленням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плану в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застарівають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 момент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довгострокового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плану без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урахування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кон’юнктури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14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784976" cy="1154097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Джерела фінансування розвитку корпорації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2204864"/>
            <a:ext cx="878497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Кінцевою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добробуту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акціонерів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планах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темпи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мети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визначення можливостей економічного зростання розраховуються два коефіцієнти: </a:t>
            </a:r>
            <a:r>
              <a:rPr lang="uk-UA" sz="20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коефіцієнт внутрішнього зростання, коефіцієнт стійкого зростання.</a:t>
            </a:r>
            <a:endParaRPr lang="ru-RU" sz="20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71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61256"/>
            <a:ext cx="849694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Коефіцієнт внутрішнього зростання визначає можливості самофінансування, тобто забезпечення розвитку корпорації тільки за рахунок внутрішніх джерел, без залучення зовнішніх</a:t>
            </a:r>
            <a:r>
              <a:rPr lang="uk-UA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Коефіцієнт внутрішнього зростання складний, оскільки при його визначенні використані два коефіцієнти: прибутковості активів і реінвестування (капіталізації) чистого прибутку, формула для його розрахунку така:</a:t>
            </a:r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526" y="3429000"/>
            <a:ext cx="7229475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128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86</TotalTime>
  <Words>1956</Words>
  <Application>Microsoft Office PowerPoint</Application>
  <PresentationFormat>Экран (4:3)</PresentationFormat>
  <Paragraphs>106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Перспектива</vt:lpstr>
      <vt:lpstr>Тема 10. Стратегічне і поточне фінансове планування корпорації</vt:lpstr>
      <vt:lpstr>План</vt:lpstr>
      <vt:lpstr>1. Фінансова стратегія корпорації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2. Джерела фінансування розвитку корпорації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Методи фінансового планування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4. Фінансовий план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10. Стратегічне і поточне фінансове планування корпорації</dc:title>
  <dc:creator>Admin</dc:creator>
  <cp:lastModifiedBy>Admin</cp:lastModifiedBy>
  <cp:revision>16</cp:revision>
  <dcterms:created xsi:type="dcterms:W3CDTF">2018-11-13T20:54:49Z</dcterms:created>
  <dcterms:modified xsi:type="dcterms:W3CDTF">2018-11-13T22:20:59Z</dcterms:modified>
</cp:coreProperties>
</file>